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65" r:id="rId4"/>
    <p:sldId id="259" r:id="rId5"/>
    <p:sldId id="258" r:id="rId6"/>
    <p:sldId id="267" r:id="rId7"/>
    <p:sldId id="268" r:id="rId8"/>
    <p:sldId id="269" r:id="rId9"/>
    <p:sldId id="270" r:id="rId10"/>
    <p:sldId id="271" r:id="rId11"/>
    <p:sldId id="300" r:id="rId12"/>
    <p:sldId id="272" r:id="rId13"/>
    <p:sldId id="301" r:id="rId14"/>
    <p:sldId id="296" r:id="rId15"/>
    <p:sldId id="297" r:id="rId16"/>
    <p:sldId id="298" r:id="rId17"/>
    <p:sldId id="299"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62" r:id="rId37"/>
    <p:sldId id="302"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3" autoAdjust="0"/>
  </p:normalViewPr>
  <p:slideViewPr>
    <p:cSldViewPr>
      <p:cViewPr varScale="1">
        <p:scale>
          <a:sx n="62" d="100"/>
          <a:sy n="62" d="100"/>
        </p:scale>
        <p:origin x="-15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DA921-B222-4A81-B3F8-94539CEA671A}" type="datetimeFigureOut">
              <a:rPr lang="en-CA" smtClean="0"/>
              <a:t>31/05/2014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C2DFD-AE88-4523-A151-AD52DACA74EA}" type="slidenum">
              <a:rPr lang="en-CA" smtClean="0"/>
              <a:t>‹#›</a:t>
            </a:fld>
            <a:endParaRPr lang="en-CA"/>
          </a:p>
        </p:txBody>
      </p:sp>
    </p:spTree>
    <p:extLst>
      <p:ext uri="{BB962C8B-B14F-4D97-AF65-F5344CB8AC3E}">
        <p14:creationId xmlns:p14="http://schemas.microsoft.com/office/powerpoint/2010/main" val="201784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AF40FE-92A4-4EC5-A983-1AF4BAF6AE7B}" type="slidenum">
              <a:rPr lang="en-GB" smtClean="0"/>
              <a:t>7</a:t>
            </a:fld>
            <a:endParaRPr lang="en-GB"/>
          </a:p>
        </p:txBody>
      </p:sp>
      <p:sp>
        <p:nvSpPr>
          <p:cNvPr id="5" name="Header Placeholder 4"/>
          <p:cNvSpPr>
            <a:spLocks noGrp="1"/>
          </p:cNvSpPr>
          <p:nvPr>
            <p:ph type="hdr" sz="quarter" idx="11"/>
          </p:nvPr>
        </p:nvSpPr>
        <p:spPr/>
        <p:txBody>
          <a:bodyPr/>
          <a:lstStyle/>
          <a:p>
            <a:r>
              <a:rPr lang="en-GB" smtClean="0"/>
              <a:t>PS Norway presentation_pre coffee session Jan 14</a:t>
            </a:r>
            <a:endParaRPr lang="en-GB"/>
          </a:p>
        </p:txBody>
      </p:sp>
    </p:spTree>
    <p:extLst>
      <p:ext uri="{BB962C8B-B14F-4D97-AF65-F5344CB8AC3E}">
        <p14:creationId xmlns:p14="http://schemas.microsoft.com/office/powerpoint/2010/main" val="364299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64A0D21-1162-4A01-BFDD-EC7EDCDEEB1B}" type="slidenum">
              <a:rPr lang="en-GB" smtClean="0"/>
              <a:pPr/>
              <a:t>12</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r>
              <a:rPr lang="en-GB" smtClean="0"/>
              <a:t>PS Norway presentation_pre coffee session Jan 14</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5667" y="8685048"/>
            <a:ext cx="2970732" cy="457493"/>
          </a:xfrm>
          <a:prstGeom prst="rect">
            <a:avLst/>
          </a:prstGeom>
          <a:noFill/>
          <a:ln w="9525">
            <a:noFill/>
            <a:miter lim="800000"/>
            <a:headEnd/>
            <a:tailEnd/>
          </a:ln>
        </p:spPr>
        <p:txBody>
          <a:bodyPr lIns="92153" tIns="46077" rIns="92153" bIns="46077" anchor="b"/>
          <a:lstStyle/>
          <a:p>
            <a:pPr algn="r"/>
            <a:fld id="{896DB69B-85A5-4BF1-B9E2-6E5A5F9E1248}" type="slidenum">
              <a:rPr lang="en-GB" sz="1200"/>
              <a:pPr algn="r"/>
              <a:t>29</a:t>
            </a:fld>
            <a:endParaRPr lang="en-GB" sz="120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pPr eaLnBrk="1" hangingPunct="1"/>
            <a:endParaRPr lang="en-US" smtClean="0">
              <a:latin typeface="Tahoma" charset="0"/>
            </a:endParaRPr>
          </a:p>
        </p:txBody>
      </p:sp>
      <p:sp>
        <p:nvSpPr>
          <p:cNvPr id="2" name="Header Placeholder 1"/>
          <p:cNvSpPr>
            <a:spLocks noGrp="1"/>
          </p:cNvSpPr>
          <p:nvPr>
            <p:ph type="hdr" sz="quarter" idx="10"/>
          </p:nvPr>
        </p:nvSpPr>
        <p:spPr/>
        <p:txBody>
          <a:bodyPr/>
          <a:lstStyle/>
          <a:p>
            <a:r>
              <a:rPr lang="en-GB" smtClean="0"/>
              <a:t>PS Norway presentation_pre coffee session Jan 14</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p:txBody>
          <a:bodyPr/>
          <a:lstStyle/>
          <a:p>
            <a:pPr>
              <a:defRPr/>
            </a:pPr>
            <a:fld id="{6E33E54A-AEE0-48E8-B8B7-764FDF7820A5}" type="slidenum">
              <a:rPr lang="en-GB">
                <a:solidFill>
                  <a:prstClr val="white"/>
                </a:solidFill>
              </a:rPr>
              <a:pPr>
                <a:defRPr/>
              </a:pPr>
              <a:t>34</a:t>
            </a:fld>
            <a:endParaRPr lang="en-GB">
              <a:solidFill>
                <a:prstClr val="white"/>
              </a:solidFill>
            </a:endParaRPr>
          </a:p>
        </p:txBody>
      </p:sp>
      <p:sp>
        <p:nvSpPr>
          <p:cNvPr id="75779" name="Text Box 1"/>
          <p:cNvSpPr txBox="1">
            <a:spLocks noChangeArrowheads="1"/>
          </p:cNvSpPr>
          <p:nvPr/>
        </p:nvSpPr>
        <p:spPr bwMode="auto">
          <a:xfrm>
            <a:off x="922948" y="685509"/>
            <a:ext cx="5013711" cy="3429000"/>
          </a:xfrm>
          <a:prstGeom prst="rect">
            <a:avLst/>
          </a:prstGeom>
          <a:solidFill>
            <a:srgbClr val="FFFFFF"/>
          </a:solidFill>
          <a:ln w="9525">
            <a:solidFill>
              <a:srgbClr val="000000"/>
            </a:solidFill>
            <a:miter lim="800000"/>
            <a:headEnd/>
            <a:tailEnd/>
          </a:ln>
        </p:spPr>
        <p:txBody>
          <a:bodyPr wrap="none" lIns="90736" tIns="45368" rIns="90736" bIns="45368" anchor="ctr"/>
          <a:lstStyle/>
          <a:p>
            <a:endParaRPr lang="en-US">
              <a:solidFill>
                <a:srgbClr val="FFFFFF"/>
              </a:solidFill>
            </a:endParaRPr>
          </a:p>
        </p:txBody>
      </p:sp>
      <p:sp>
        <p:nvSpPr>
          <p:cNvPr id="75780" name="Rectangle 2"/>
          <p:cNvSpPr>
            <a:spLocks noGrp="1" noChangeArrowheads="1"/>
          </p:cNvSpPr>
          <p:nvPr>
            <p:ph type="body"/>
          </p:nvPr>
        </p:nvSpPr>
        <p:spPr>
          <a:xfrm>
            <a:off x="914937" y="4342526"/>
            <a:ext cx="5029733" cy="4115969"/>
          </a:xfrm>
          <a:noFill/>
          <a:ln/>
        </p:spPr>
        <p:txBody>
          <a:bodyPr wrap="none" anchor="ctr"/>
          <a:lstStyle/>
          <a:p>
            <a:endParaRPr lang="en-US" dirty="0" smtClean="0"/>
          </a:p>
        </p:txBody>
      </p:sp>
      <p:sp>
        <p:nvSpPr>
          <p:cNvPr id="2" name="Header Placeholder 1"/>
          <p:cNvSpPr>
            <a:spLocks noGrp="1"/>
          </p:cNvSpPr>
          <p:nvPr>
            <p:ph type="hdr" sz="quarter" idx="10"/>
          </p:nvPr>
        </p:nvSpPr>
        <p:spPr/>
        <p:txBody>
          <a:bodyPr/>
          <a:lstStyle/>
          <a:p>
            <a:r>
              <a:rPr lang="en-GB" smtClean="0"/>
              <a:t>PS Norway presentation_pre coffee session Jan 14</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8363">
              <a:defRPr>
                <a:solidFill>
                  <a:schemeClr val="tx1"/>
                </a:solidFill>
                <a:latin typeface="Lucida Sans Unicode" pitchFamily="34" charset="0"/>
              </a:defRPr>
            </a:lvl1pPr>
            <a:lvl2pPr marL="742950" indent="-285750" defTabSz="868363">
              <a:defRPr>
                <a:solidFill>
                  <a:schemeClr val="tx1"/>
                </a:solidFill>
                <a:latin typeface="Lucida Sans Unicode" pitchFamily="34" charset="0"/>
              </a:defRPr>
            </a:lvl2pPr>
            <a:lvl3pPr marL="1143000" indent="-228600" defTabSz="868363">
              <a:defRPr>
                <a:solidFill>
                  <a:schemeClr val="tx1"/>
                </a:solidFill>
                <a:latin typeface="Lucida Sans Unicode" pitchFamily="34" charset="0"/>
              </a:defRPr>
            </a:lvl3pPr>
            <a:lvl4pPr marL="1600200" indent="-228600" defTabSz="868363">
              <a:defRPr>
                <a:solidFill>
                  <a:schemeClr val="tx1"/>
                </a:solidFill>
                <a:latin typeface="Lucida Sans Unicode" pitchFamily="34" charset="0"/>
              </a:defRPr>
            </a:lvl4pPr>
            <a:lvl5pPr marL="2057400" indent="-228600" defTabSz="868363">
              <a:defRPr>
                <a:solidFill>
                  <a:schemeClr val="tx1"/>
                </a:solidFill>
                <a:latin typeface="Lucida Sans Unicode" pitchFamily="34" charset="0"/>
              </a:defRPr>
            </a:lvl5pPr>
            <a:lvl6pPr marL="2514600" indent="-228600" defTabSz="868363" fontAlgn="base">
              <a:spcBef>
                <a:spcPct val="0"/>
              </a:spcBef>
              <a:spcAft>
                <a:spcPct val="0"/>
              </a:spcAft>
              <a:defRPr>
                <a:solidFill>
                  <a:schemeClr val="tx1"/>
                </a:solidFill>
                <a:latin typeface="Lucida Sans Unicode" pitchFamily="34" charset="0"/>
              </a:defRPr>
            </a:lvl6pPr>
            <a:lvl7pPr marL="2971800" indent="-228600" defTabSz="868363" fontAlgn="base">
              <a:spcBef>
                <a:spcPct val="0"/>
              </a:spcBef>
              <a:spcAft>
                <a:spcPct val="0"/>
              </a:spcAft>
              <a:defRPr>
                <a:solidFill>
                  <a:schemeClr val="tx1"/>
                </a:solidFill>
                <a:latin typeface="Lucida Sans Unicode" pitchFamily="34" charset="0"/>
              </a:defRPr>
            </a:lvl7pPr>
            <a:lvl8pPr marL="3429000" indent="-228600" defTabSz="868363" fontAlgn="base">
              <a:spcBef>
                <a:spcPct val="0"/>
              </a:spcBef>
              <a:spcAft>
                <a:spcPct val="0"/>
              </a:spcAft>
              <a:defRPr>
                <a:solidFill>
                  <a:schemeClr val="tx1"/>
                </a:solidFill>
                <a:latin typeface="Lucida Sans Unicode" pitchFamily="34" charset="0"/>
              </a:defRPr>
            </a:lvl8pPr>
            <a:lvl9pPr marL="3886200" indent="-228600" defTabSz="868363"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ECE2A1A-E9D8-4EA1-BD7B-074D5AEEAC02}" type="slidenum">
              <a:rPr lang="en-CA" sz="1100" smtClean="0">
                <a:solidFill>
                  <a:schemeClr val="bg1"/>
                </a:solidFill>
                <a:latin typeface="Arial" charset="0"/>
                <a:ea typeface="ヒラギノ角ゴ Pro W3" pitchFamily="-123" charset="-128"/>
              </a:rPr>
              <a:pPr fontAlgn="base">
                <a:spcBef>
                  <a:spcPct val="0"/>
                </a:spcBef>
                <a:spcAft>
                  <a:spcPct val="0"/>
                </a:spcAft>
                <a:defRPr/>
              </a:pPr>
              <a:t>37</a:t>
            </a:fld>
            <a:endParaRPr lang="en-CA" sz="1100" smtClean="0">
              <a:solidFill>
                <a:schemeClr val="bg1"/>
              </a:solidFill>
              <a:latin typeface="Arial" charset="0"/>
              <a:ea typeface="ヒラギノ角ゴ Pro W3" pitchFamily="-123"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022E2C-A6DF-4C46-A0CB-68000DABBD2E}" type="datetimeFigureOut">
              <a:rPr lang="en-CA" smtClean="0"/>
              <a:t>31/05/2014</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93B83D2-642D-407D-BF40-7E14AF7B0BE4}"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93B83D2-642D-407D-BF40-7E14AF7B0BE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93B83D2-642D-407D-BF40-7E14AF7B0BE4}"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33450"/>
            <a:ext cx="7239000" cy="10477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3400" y="2057400"/>
            <a:ext cx="3962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057400"/>
            <a:ext cx="3962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229100"/>
            <a:ext cx="3962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Tree>
    <p:extLst>
      <p:ext uri="{BB962C8B-B14F-4D97-AF65-F5344CB8AC3E}">
        <p14:creationId xmlns:p14="http://schemas.microsoft.com/office/powerpoint/2010/main" val="250884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33450"/>
            <a:ext cx="7239000" cy="10477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3400" y="2057400"/>
            <a:ext cx="3962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962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Tree>
    <p:extLst>
      <p:ext uri="{BB962C8B-B14F-4D97-AF65-F5344CB8AC3E}">
        <p14:creationId xmlns:p14="http://schemas.microsoft.com/office/powerpoint/2010/main" val="393259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3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93B83D2-642D-407D-BF40-7E14AF7B0BE4}"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93B83D2-642D-407D-BF40-7E14AF7B0BE4}"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93B83D2-642D-407D-BF40-7E14AF7B0BE4}"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93B83D2-642D-407D-BF40-7E14AF7B0BE4}"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93B83D2-642D-407D-BF40-7E14AF7B0BE4}"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022E2C-A6DF-4C46-A0CB-68000DABBD2E}" type="datetimeFigureOut">
              <a:rPr lang="en-CA" smtClean="0"/>
              <a:t>31/05/2014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93B83D2-642D-407D-BF40-7E14AF7B0BE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D022E2C-A6DF-4C46-A0CB-68000DABBD2E}" type="datetimeFigureOut">
              <a:rPr lang="en-CA" smtClean="0"/>
              <a:t>31/05/2014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93B83D2-642D-407D-BF40-7E14AF7B0BE4}"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022E2C-A6DF-4C46-A0CB-68000DABBD2E}" type="datetimeFigureOut">
              <a:rPr lang="en-CA" smtClean="0"/>
              <a:t>31/05/2014</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93B83D2-642D-407D-BF40-7E14AF7B0BE4}"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022E2C-A6DF-4C46-A0CB-68000DABBD2E}" type="datetimeFigureOut">
              <a:rPr lang="en-CA" smtClean="0"/>
              <a:t>31/05/2014</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93B83D2-642D-407D-BF40-7E14AF7B0BE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institute.nhs.uk/mlcf" TargetMode="External"/><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eadersforlife.ca/leads-caring-environment-framework"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Excel_97-2003_Worksheet3.xls"/><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gdickson@royalroads.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060848"/>
            <a:ext cx="6334472" cy="1829761"/>
          </a:xfrm>
        </p:spPr>
        <p:txBody>
          <a:bodyPr>
            <a:noAutofit/>
          </a:bodyPr>
          <a:lstStyle/>
          <a:p>
            <a:pPr algn="ctr"/>
            <a:r>
              <a:rPr lang="en-CA" sz="3600" dirty="0">
                <a:solidFill>
                  <a:srgbClr val="FF0000"/>
                </a:solidFill>
                <a:effectLst/>
              </a:rPr>
              <a:t>Partnering for performance to drive reform</a:t>
            </a:r>
            <a:r>
              <a:rPr lang="en-CA" sz="3600" dirty="0">
                <a:effectLst/>
              </a:rPr>
              <a:t/>
            </a:r>
            <a:br>
              <a:rPr lang="en-CA" sz="3600" dirty="0">
                <a:effectLst/>
              </a:rPr>
            </a:br>
            <a:r>
              <a:rPr lang="en-CA" sz="3600" dirty="0" smtClean="0">
                <a:effectLst/>
              </a:rPr>
              <a:t/>
            </a:r>
            <a:br>
              <a:rPr lang="en-CA" sz="3600" dirty="0" smtClean="0">
                <a:effectLst/>
              </a:rPr>
            </a:br>
            <a:endParaRPr lang="en-CA" sz="3600" dirty="0">
              <a:solidFill>
                <a:srgbClr val="FF0000"/>
              </a:solidFill>
              <a:effectLst/>
            </a:endParaRP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61975"/>
            <a:ext cx="1438275" cy="719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179512" y="3645024"/>
            <a:ext cx="7772400" cy="1199704"/>
          </a:xfrm>
        </p:spPr>
        <p:txBody>
          <a:bodyPr/>
          <a:lstStyle/>
          <a:p>
            <a:r>
              <a:rPr lang="en-CA" sz="2800" dirty="0"/>
              <a:t>Professor Graham Dickson (Canada) and Professor Peter Spurgeon (UK)</a:t>
            </a:r>
            <a:endParaRPr lang="en-C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54" y="5517232"/>
            <a:ext cx="1899469" cy="111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66138"/>
            <a:ext cx="1686949" cy="118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95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357201"/>
            <a:ext cx="5433575" cy="4525963"/>
          </a:xfrm>
        </p:spPr>
      </p:pic>
      <p:sp>
        <p:nvSpPr>
          <p:cNvPr id="2" name="Title 1"/>
          <p:cNvSpPr>
            <a:spLocks noGrp="1"/>
          </p:cNvSpPr>
          <p:nvPr>
            <p:ph type="title"/>
          </p:nvPr>
        </p:nvSpPr>
        <p:spPr>
          <a:xfrm>
            <a:off x="381000" y="457200"/>
            <a:ext cx="8229600" cy="1143000"/>
          </a:xfrm>
        </p:spPr>
        <p:txBody>
          <a:bodyPr>
            <a:normAutofit/>
          </a:bodyPr>
          <a:lstStyle/>
          <a:p>
            <a:r>
              <a:rPr lang="en-GB" sz="3300" dirty="0" smtClean="0">
                <a:solidFill>
                  <a:srgbClr val="FF0000"/>
                </a:solidFill>
              </a:rPr>
              <a:t>The Medical Leadership </a:t>
            </a:r>
            <a:br>
              <a:rPr lang="en-GB" sz="3300" dirty="0" smtClean="0">
                <a:solidFill>
                  <a:srgbClr val="FF0000"/>
                </a:solidFill>
              </a:rPr>
            </a:br>
            <a:r>
              <a:rPr lang="en-GB" sz="3300" dirty="0" smtClean="0">
                <a:solidFill>
                  <a:srgbClr val="FF0000"/>
                </a:solidFill>
              </a:rPr>
              <a:t>Competency Framework</a:t>
            </a:r>
            <a:endParaRPr lang="en-GB" sz="3300" dirty="0">
              <a:solidFill>
                <a:srgbClr val="FF0000"/>
              </a:solidFill>
            </a:endParaRPr>
          </a:p>
        </p:txBody>
      </p:sp>
      <p:sp>
        <p:nvSpPr>
          <p:cNvPr id="5" name="TextBox 4"/>
          <p:cNvSpPr txBox="1"/>
          <p:nvPr/>
        </p:nvSpPr>
        <p:spPr>
          <a:xfrm>
            <a:off x="3200400" y="5883164"/>
            <a:ext cx="2895600" cy="369332"/>
          </a:xfrm>
          <a:prstGeom prst="rect">
            <a:avLst/>
          </a:prstGeom>
          <a:noFill/>
        </p:spPr>
        <p:txBody>
          <a:bodyPr wrap="square" rtlCol="0">
            <a:spAutoFit/>
          </a:bodyPr>
          <a:lstStyle/>
          <a:p>
            <a:r>
              <a:rPr lang="en-GB" dirty="0" smtClean="0">
                <a:hlinkClick r:id="rId3"/>
              </a:rPr>
              <a:t>www.institute.nhs.uk/mlcf</a:t>
            </a:r>
            <a:r>
              <a:rPr lang="en-GB" dirty="0" smtClean="0"/>
              <a:t> </a:t>
            </a:r>
            <a:endParaRPr lang="en-GB" dirty="0"/>
          </a:p>
        </p:txBody>
      </p:sp>
    </p:spTree>
    <p:extLst>
      <p:ext uri="{BB962C8B-B14F-4D97-AF65-F5344CB8AC3E}">
        <p14:creationId xmlns:p14="http://schemas.microsoft.com/office/powerpoint/2010/main" val="6857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844824"/>
            <a:ext cx="8568952" cy="1296987"/>
          </a:xfrm>
        </p:spPr>
        <p:txBody>
          <a:bodyPr>
            <a:normAutofit/>
          </a:bodyPr>
          <a:lstStyle/>
          <a:p>
            <a:pPr marL="365760" indent="-256032" eaLnBrk="1" fontAlgn="auto" hangingPunct="1">
              <a:spcAft>
                <a:spcPts val="0"/>
              </a:spcAft>
              <a:buFont typeface="Wingdings 3"/>
              <a:buChar char=""/>
              <a:defRPr/>
            </a:pPr>
            <a:r>
              <a:rPr lang="en-CA" dirty="0" smtClean="0"/>
              <a:t>Defining the territory of leadership: the power of frameworks</a:t>
            </a:r>
          </a:p>
        </p:txBody>
      </p:sp>
      <p:sp>
        <p:nvSpPr>
          <p:cNvPr id="3" name="Title 2"/>
          <p:cNvSpPr>
            <a:spLocks noGrp="1"/>
          </p:cNvSpPr>
          <p:nvPr>
            <p:ph type="title"/>
          </p:nvPr>
        </p:nvSpPr>
        <p:spPr>
          <a:xfrm>
            <a:off x="467544" y="548680"/>
            <a:ext cx="8229600" cy="1143000"/>
          </a:xfrm>
        </p:spPr>
        <p:txBody>
          <a:bodyPr>
            <a:normAutofit fontScale="90000"/>
          </a:bodyPr>
          <a:lstStyle/>
          <a:p>
            <a:pPr eaLnBrk="1" fontAlgn="auto" hangingPunct="1">
              <a:spcAft>
                <a:spcPts val="0"/>
              </a:spcAft>
              <a:defRPr/>
            </a:pPr>
            <a:r>
              <a:rPr lang="en-CA" dirty="0" smtClean="0">
                <a:solidFill>
                  <a:srgbClr val="FF0000"/>
                </a:solidFill>
              </a:rPr>
              <a:t>Other </a:t>
            </a:r>
            <a:r>
              <a:rPr lang="en-CA" dirty="0" smtClean="0">
                <a:solidFill>
                  <a:srgbClr val="FF0000"/>
                </a:solidFill>
              </a:rPr>
              <a:t>‘constructions’ of leadership</a:t>
            </a:r>
            <a:endParaRPr lang="en-CA" dirty="0">
              <a:solidFill>
                <a:srgbClr val="FF0000"/>
              </a:solidFill>
            </a:endParaRPr>
          </a:p>
        </p:txBody>
      </p:sp>
      <p:pic>
        <p:nvPicPr>
          <p:cNvPr id="6" name="Picture 5" descr="lea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06142"/>
            <a:ext cx="198913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5063103" y="5443249"/>
            <a:ext cx="187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en-CA" altLang="en-US" dirty="0" smtClean="0"/>
              <a:t>Canada: LEADS</a:t>
            </a:r>
            <a:endParaRPr lang="en-CA"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47" y="3192671"/>
            <a:ext cx="2519363"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TextBox 8"/>
          <p:cNvSpPr txBox="1">
            <a:spLocks noChangeArrowheads="1"/>
          </p:cNvSpPr>
          <p:nvPr/>
        </p:nvSpPr>
        <p:spPr bwMode="auto">
          <a:xfrm>
            <a:off x="1272960" y="5616783"/>
            <a:ext cx="2145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en-CA" altLang="en-US" dirty="0" smtClean="0"/>
              <a:t>Australia: RACMA</a:t>
            </a:r>
            <a:endParaRPr lang="en-CA" altLang="en-US" dirty="0"/>
          </a:p>
        </p:txBody>
      </p:sp>
    </p:spTree>
    <p:extLst>
      <p:ext uri="{BB962C8B-B14F-4D97-AF65-F5344CB8AC3E}">
        <p14:creationId xmlns:p14="http://schemas.microsoft.com/office/powerpoint/2010/main" val="2104838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28761" y="836712"/>
            <a:ext cx="8064500" cy="600075"/>
          </a:xfrm>
        </p:spPr>
        <p:txBody>
          <a:bodyPr>
            <a:normAutofit fontScale="90000"/>
          </a:bodyPr>
          <a:lstStyle/>
          <a:p>
            <a:r>
              <a:rPr lang="en-GB" sz="3200" dirty="0" smtClean="0">
                <a:solidFill>
                  <a:srgbClr val="FF0000"/>
                </a:solidFill>
              </a:rPr>
              <a:t>Medical Leadership Competency Framework</a:t>
            </a:r>
            <a:endParaRPr lang="en-US" sz="3200" dirty="0" smtClean="0">
              <a:solidFill>
                <a:srgbClr val="FF0000"/>
              </a:solidFill>
            </a:endParaRPr>
          </a:p>
        </p:txBody>
      </p:sp>
      <p:sp>
        <p:nvSpPr>
          <p:cNvPr id="19459" name="Rectangle 1027"/>
          <p:cNvSpPr>
            <a:spLocks noGrp="1" noChangeArrowheads="1"/>
          </p:cNvSpPr>
          <p:nvPr>
            <p:ph type="body" idx="1"/>
          </p:nvPr>
        </p:nvSpPr>
        <p:spPr/>
        <p:txBody>
          <a:bodyPr/>
          <a:lstStyle/>
          <a:p>
            <a:pPr marL="0" indent="0">
              <a:buNone/>
            </a:pPr>
            <a:r>
              <a:rPr lang="en-US" sz="1800" dirty="0" smtClean="0"/>
              <a:t>Application of the Framework will differ according to the career stage of the doctor and the type of role they fulfil. The following graphics demonstrate the emphasis that is likely to be given to the domains at each stage:</a:t>
            </a:r>
          </a:p>
        </p:txBody>
      </p:sp>
      <p:pic>
        <p:nvPicPr>
          <p:cNvPr id="19460" name="Picture 1033"/>
          <p:cNvPicPr>
            <a:picLocks noChangeAspect="1" noChangeArrowheads="1"/>
          </p:cNvPicPr>
          <p:nvPr/>
        </p:nvPicPr>
        <p:blipFill>
          <a:blip r:embed="rId3"/>
          <a:srcRect/>
          <a:stretch>
            <a:fillRect/>
          </a:stretch>
        </p:blipFill>
        <p:spPr bwMode="auto">
          <a:xfrm>
            <a:off x="0" y="5688013"/>
            <a:ext cx="2339975" cy="1169987"/>
          </a:xfrm>
          <a:prstGeom prst="rect">
            <a:avLst/>
          </a:prstGeom>
          <a:noFill/>
          <a:ln w="9525">
            <a:noFill/>
            <a:miter lim="800000"/>
            <a:headEnd/>
            <a:tailEnd/>
          </a:ln>
        </p:spPr>
      </p:pic>
      <p:pic>
        <p:nvPicPr>
          <p:cNvPr id="19461" name="Picture 1034" descr="Postgraduate"/>
          <p:cNvPicPr>
            <a:picLocks noChangeAspect="1" noChangeArrowheads="1"/>
          </p:cNvPicPr>
          <p:nvPr/>
        </p:nvPicPr>
        <p:blipFill>
          <a:blip r:embed="rId4"/>
          <a:srcRect/>
          <a:stretch>
            <a:fillRect/>
          </a:stretch>
        </p:blipFill>
        <p:spPr bwMode="auto">
          <a:xfrm>
            <a:off x="3348038" y="2940050"/>
            <a:ext cx="2390775" cy="2390775"/>
          </a:xfrm>
          <a:prstGeom prst="rect">
            <a:avLst/>
          </a:prstGeom>
          <a:noFill/>
          <a:ln w="9525">
            <a:noFill/>
            <a:miter lim="800000"/>
            <a:headEnd/>
            <a:tailEnd/>
          </a:ln>
        </p:spPr>
      </p:pic>
      <p:pic>
        <p:nvPicPr>
          <p:cNvPr id="19462" name="Picture 1035" descr="Post-specialist certification"/>
          <p:cNvPicPr>
            <a:picLocks noChangeAspect="1" noChangeArrowheads="1"/>
          </p:cNvPicPr>
          <p:nvPr/>
        </p:nvPicPr>
        <p:blipFill>
          <a:blip r:embed="rId5"/>
          <a:srcRect/>
          <a:stretch>
            <a:fillRect/>
          </a:stretch>
        </p:blipFill>
        <p:spPr bwMode="auto">
          <a:xfrm>
            <a:off x="6013450" y="2940050"/>
            <a:ext cx="2390775" cy="2390775"/>
          </a:xfrm>
          <a:prstGeom prst="rect">
            <a:avLst/>
          </a:prstGeom>
          <a:noFill/>
          <a:ln w="9525">
            <a:noFill/>
            <a:miter lim="800000"/>
            <a:headEnd/>
            <a:tailEnd/>
          </a:ln>
        </p:spPr>
      </p:pic>
      <p:pic>
        <p:nvPicPr>
          <p:cNvPr id="19463" name="Picture 1036" descr="Undergraduate"/>
          <p:cNvPicPr>
            <a:picLocks noChangeAspect="1" noChangeArrowheads="1"/>
          </p:cNvPicPr>
          <p:nvPr/>
        </p:nvPicPr>
        <p:blipFill>
          <a:blip r:embed="rId6"/>
          <a:srcRect/>
          <a:stretch>
            <a:fillRect/>
          </a:stretch>
        </p:blipFill>
        <p:spPr bwMode="auto">
          <a:xfrm>
            <a:off x="612775" y="2940050"/>
            <a:ext cx="2390775" cy="2390775"/>
          </a:xfrm>
          <a:prstGeom prst="rect">
            <a:avLst/>
          </a:prstGeom>
          <a:noFill/>
          <a:ln w="9525">
            <a:noFill/>
            <a:miter lim="800000"/>
            <a:headEnd/>
            <a:tailEnd/>
          </a:ln>
        </p:spPr>
      </p:pic>
      <p:sp>
        <p:nvSpPr>
          <p:cNvPr id="19464" name="Text Box 1038"/>
          <p:cNvSpPr txBox="1">
            <a:spLocks noChangeArrowheads="1"/>
          </p:cNvSpPr>
          <p:nvPr/>
        </p:nvSpPr>
        <p:spPr bwMode="auto">
          <a:xfrm>
            <a:off x="468313" y="5300663"/>
            <a:ext cx="2447925" cy="366712"/>
          </a:xfrm>
          <a:prstGeom prst="rect">
            <a:avLst/>
          </a:prstGeom>
          <a:noFill/>
          <a:ln w="9525">
            <a:noFill/>
            <a:miter lim="800000"/>
            <a:headEnd/>
            <a:tailEnd/>
          </a:ln>
        </p:spPr>
        <p:txBody>
          <a:bodyPr>
            <a:spAutoFit/>
          </a:bodyPr>
          <a:lstStyle/>
          <a:p>
            <a:pPr>
              <a:spcBef>
                <a:spcPct val="50000"/>
              </a:spcBef>
            </a:pPr>
            <a:r>
              <a:rPr lang="en-GB" sz="1800"/>
              <a:t>Undergraduate</a:t>
            </a:r>
            <a:endParaRPr lang="en-US" sz="1800"/>
          </a:p>
        </p:txBody>
      </p:sp>
      <p:sp>
        <p:nvSpPr>
          <p:cNvPr id="19465" name="Text Box 1039"/>
          <p:cNvSpPr txBox="1">
            <a:spLocks noChangeArrowheads="1"/>
          </p:cNvSpPr>
          <p:nvPr/>
        </p:nvSpPr>
        <p:spPr bwMode="auto">
          <a:xfrm>
            <a:off x="5688013" y="5372100"/>
            <a:ext cx="3313112" cy="366713"/>
          </a:xfrm>
          <a:prstGeom prst="rect">
            <a:avLst/>
          </a:prstGeom>
          <a:noFill/>
          <a:ln w="9525">
            <a:noFill/>
            <a:miter lim="800000"/>
            <a:headEnd/>
            <a:tailEnd/>
          </a:ln>
        </p:spPr>
        <p:txBody>
          <a:bodyPr>
            <a:spAutoFit/>
          </a:bodyPr>
          <a:lstStyle/>
          <a:p>
            <a:pPr>
              <a:spcBef>
                <a:spcPct val="50000"/>
              </a:spcBef>
            </a:pPr>
            <a:r>
              <a:rPr lang="en-GB" sz="1800"/>
              <a:t>Post-Specialist Certification</a:t>
            </a:r>
            <a:endParaRPr lang="en-US" sz="1800"/>
          </a:p>
        </p:txBody>
      </p:sp>
      <p:sp>
        <p:nvSpPr>
          <p:cNvPr id="19466" name="Text Box 1040"/>
          <p:cNvSpPr txBox="1">
            <a:spLocks noChangeArrowheads="1"/>
          </p:cNvSpPr>
          <p:nvPr/>
        </p:nvSpPr>
        <p:spPr bwMode="auto">
          <a:xfrm>
            <a:off x="3276600" y="5372100"/>
            <a:ext cx="2447925" cy="366713"/>
          </a:xfrm>
          <a:prstGeom prst="rect">
            <a:avLst/>
          </a:prstGeom>
          <a:noFill/>
          <a:ln w="9525">
            <a:noFill/>
            <a:miter lim="800000"/>
            <a:headEnd/>
            <a:tailEnd/>
          </a:ln>
        </p:spPr>
        <p:txBody>
          <a:bodyPr>
            <a:spAutoFit/>
          </a:bodyPr>
          <a:lstStyle/>
          <a:p>
            <a:pPr>
              <a:spcBef>
                <a:spcPct val="50000"/>
              </a:spcBef>
            </a:pPr>
            <a:r>
              <a:rPr lang="en-GB" sz="1800"/>
              <a:t>Postgraduate</a:t>
            </a:r>
            <a:endParaRPr lang="en-US" sz="1800"/>
          </a:p>
        </p:txBody>
      </p:sp>
    </p:spTree>
    <p:extLst>
      <p:ext uri="{BB962C8B-B14F-4D97-AF65-F5344CB8AC3E}">
        <p14:creationId xmlns:p14="http://schemas.microsoft.com/office/powerpoint/2010/main" val="231464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smtClean="0">
                <a:solidFill>
                  <a:srgbClr val="FF0000"/>
                </a:solidFill>
              </a:rPr>
              <a:t>Medical Leadership Competency Framework</a:t>
            </a:r>
            <a:endParaRPr lang="en-US" sz="3200" dirty="0" smtClean="0">
              <a:solidFill>
                <a:srgbClr val="FF0000"/>
              </a:solidFill>
            </a:endParaRPr>
          </a:p>
        </p:txBody>
      </p:sp>
      <p:sp>
        <p:nvSpPr>
          <p:cNvPr id="3" name="Rectangle 4"/>
          <p:cNvSpPr txBox="1">
            <a:spLocks noChangeArrowheads="1"/>
          </p:cNvSpPr>
          <p:nvPr/>
        </p:nvSpPr>
        <p:spPr>
          <a:xfrm>
            <a:off x="539750" y="2060575"/>
            <a:ext cx="4975225" cy="4321175"/>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Font typeface="Wingdings 3"/>
              <a:buNone/>
            </a:pPr>
            <a:r>
              <a:rPr lang="en-GB" sz="1800" b="1" smtClean="0">
                <a:solidFill>
                  <a:srgbClr val="FF0000"/>
                </a:solidFill>
              </a:rPr>
              <a:t>Working with Others</a:t>
            </a:r>
          </a:p>
          <a:p>
            <a:pPr marL="0" indent="0">
              <a:lnSpc>
                <a:spcPct val="90000"/>
              </a:lnSpc>
              <a:buFont typeface="Wingdings 3"/>
              <a:buNone/>
            </a:pPr>
            <a:r>
              <a:rPr lang="en-GB" sz="1600" smtClean="0"/>
              <a:t>Doctors showing effective leadership by working with others in teams and networks to deliver and improve services.</a:t>
            </a:r>
          </a:p>
          <a:p>
            <a:pPr marL="0" indent="0">
              <a:lnSpc>
                <a:spcPct val="90000"/>
              </a:lnSpc>
              <a:buFont typeface="Wingdings 3"/>
              <a:buNone/>
            </a:pPr>
            <a:r>
              <a:rPr lang="en-GB" sz="1600" smtClean="0"/>
              <a:t>This requires doctors to demonstrate competence in:</a:t>
            </a:r>
          </a:p>
          <a:p>
            <a:pPr marL="0" indent="0">
              <a:lnSpc>
                <a:spcPct val="90000"/>
              </a:lnSpc>
              <a:buFont typeface="Wingdings 3"/>
              <a:buNone/>
            </a:pPr>
            <a:r>
              <a:rPr lang="en-GB" sz="1600" b="1" smtClean="0">
                <a:solidFill>
                  <a:srgbClr val="FF0000"/>
                </a:solidFill>
              </a:rPr>
              <a:t>Developing networks:</a:t>
            </a:r>
            <a:r>
              <a:rPr lang="en-GB" sz="1600" b="1" smtClean="0">
                <a:solidFill>
                  <a:schemeClr val="accent2"/>
                </a:solidFill>
              </a:rPr>
              <a:t> </a:t>
            </a:r>
            <a:r>
              <a:rPr lang="en-GB" sz="1600" smtClean="0"/>
              <a:t>working in partnership with colleagues, patients, carers, service users and their representatives within and across systems and improve services</a:t>
            </a:r>
          </a:p>
          <a:p>
            <a:pPr marL="0" indent="0">
              <a:lnSpc>
                <a:spcPct val="90000"/>
              </a:lnSpc>
              <a:buFont typeface="Wingdings 3"/>
              <a:buNone/>
            </a:pPr>
            <a:r>
              <a:rPr lang="en-GB" sz="1600" b="1" smtClean="0">
                <a:solidFill>
                  <a:srgbClr val="FF0000"/>
                </a:solidFill>
              </a:rPr>
              <a:t>Building and maintaining relationships:</a:t>
            </a:r>
            <a:r>
              <a:rPr lang="en-GB" sz="1600" smtClean="0"/>
              <a:t> listening, supporting others, gaining trust and showing understanding</a:t>
            </a:r>
          </a:p>
          <a:p>
            <a:pPr marL="0" indent="0">
              <a:lnSpc>
                <a:spcPct val="90000"/>
              </a:lnSpc>
              <a:buFont typeface="Wingdings 3"/>
              <a:buNone/>
            </a:pPr>
            <a:r>
              <a:rPr lang="en-GB" sz="1600" b="1" smtClean="0">
                <a:solidFill>
                  <a:srgbClr val="FF0000"/>
                </a:solidFill>
              </a:rPr>
              <a:t>Encouraging contribution:</a:t>
            </a:r>
            <a:r>
              <a:rPr lang="en-GB" sz="1600" smtClean="0"/>
              <a:t> creating an environment where others have the opportunity to contribute</a:t>
            </a:r>
          </a:p>
          <a:p>
            <a:pPr marL="0" indent="0">
              <a:lnSpc>
                <a:spcPct val="90000"/>
              </a:lnSpc>
              <a:buFont typeface="Wingdings 3"/>
              <a:buNone/>
            </a:pPr>
            <a:r>
              <a:rPr lang="en-GB" sz="1600" b="1" smtClean="0">
                <a:solidFill>
                  <a:srgbClr val="FF0000"/>
                </a:solidFill>
              </a:rPr>
              <a:t>Working within teams:</a:t>
            </a:r>
            <a:r>
              <a:rPr lang="en-GB" sz="1600" smtClean="0"/>
              <a:t> to deliver and improve services.</a:t>
            </a:r>
            <a:endParaRPr lang="en-US" sz="1600" dirty="0" smtClean="0"/>
          </a:p>
        </p:txBody>
      </p:sp>
      <p:pic>
        <p:nvPicPr>
          <p:cNvPr id="4" name="Picture 6" descr="Working with Others"/>
          <p:cNvPicPr>
            <a:picLocks noChangeAspect="1" noChangeArrowheads="1"/>
          </p:cNvPicPr>
          <p:nvPr/>
        </p:nvPicPr>
        <p:blipFill>
          <a:blip r:embed="rId2"/>
          <a:srcRect/>
          <a:stretch>
            <a:fillRect/>
          </a:stretch>
        </p:blipFill>
        <p:spPr bwMode="auto">
          <a:xfrm>
            <a:off x="5768975" y="2420938"/>
            <a:ext cx="2906713" cy="3960812"/>
          </a:xfrm>
          <a:prstGeom prst="rect">
            <a:avLst/>
          </a:prstGeom>
          <a:noFill/>
          <a:ln w="9525">
            <a:noFill/>
            <a:miter lim="800000"/>
            <a:headEnd/>
            <a:tailEnd/>
          </a:ln>
        </p:spPr>
      </p:pic>
    </p:spTree>
    <p:extLst>
      <p:ext uri="{BB962C8B-B14F-4D97-AF65-F5344CB8AC3E}">
        <p14:creationId xmlns:p14="http://schemas.microsoft.com/office/powerpoint/2010/main" val="250151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smtClean="0">
                <a:solidFill>
                  <a:srgbClr val="FF0000"/>
                </a:solidFill>
              </a:rPr>
              <a:t>Medical Leadership Competency Framework</a:t>
            </a:r>
            <a:endParaRPr lang="en-US" sz="3200" dirty="0" smtClean="0">
              <a:solidFill>
                <a:srgbClr val="FF0000"/>
              </a:solidFill>
            </a:endParaRPr>
          </a:p>
        </p:txBody>
      </p:sp>
      <p:sp>
        <p:nvSpPr>
          <p:cNvPr id="3" name="Rectangle 4"/>
          <p:cNvSpPr txBox="1">
            <a:spLocks noChangeArrowheads="1"/>
          </p:cNvSpPr>
          <p:nvPr/>
        </p:nvSpPr>
        <p:spPr>
          <a:xfrm>
            <a:off x="429032" y="1700808"/>
            <a:ext cx="4975225" cy="4321175"/>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Font typeface="Wingdings 3"/>
              <a:buNone/>
            </a:pPr>
            <a:r>
              <a:rPr lang="en-GB" sz="1800" b="1" dirty="0" smtClean="0">
                <a:solidFill>
                  <a:schemeClr val="accent5">
                    <a:lumMod val="75000"/>
                  </a:schemeClr>
                </a:solidFill>
              </a:rPr>
              <a:t>Personal Qualities</a:t>
            </a:r>
          </a:p>
          <a:p>
            <a:pPr marL="0" indent="0">
              <a:lnSpc>
                <a:spcPct val="90000"/>
              </a:lnSpc>
              <a:buFont typeface="Wingdings 3"/>
              <a:buNone/>
            </a:pPr>
            <a:r>
              <a:rPr lang="en-GB" sz="1600" dirty="0" smtClean="0"/>
              <a:t>Doctors showing effective leadership need to draw upon their values, strengths and abilities to deliver high standards of care.</a:t>
            </a:r>
          </a:p>
          <a:p>
            <a:pPr marL="0" indent="0">
              <a:lnSpc>
                <a:spcPct val="90000"/>
              </a:lnSpc>
              <a:buFont typeface="Wingdings 3"/>
              <a:buNone/>
            </a:pPr>
            <a:endParaRPr lang="en-GB" sz="1600" dirty="0" smtClean="0"/>
          </a:p>
          <a:p>
            <a:pPr marL="0" indent="0">
              <a:lnSpc>
                <a:spcPct val="90000"/>
              </a:lnSpc>
              <a:buFont typeface="Wingdings 3"/>
              <a:buNone/>
            </a:pPr>
            <a:r>
              <a:rPr lang="en-GB" sz="1600" dirty="0" smtClean="0"/>
              <a:t>This requires doctors to demonstrate competence in:</a:t>
            </a:r>
          </a:p>
          <a:p>
            <a:pPr marL="0" indent="0">
              <a:lnSpc>
                <a:spcPct val="90000"/>
              </a:lnSpc>
              <a:buFont typeface="Wingdings 3"/>
              <a:buNone/>
            </a:pPr>
            <a:r>
              <a:rPr lang="en-GB" sz="1600" b="1" dirty="0" smtClean="0">
                <a:solidFill>
                  <a:schemeClr val="accent5">
                    <a:lumMod val="75000"/>
                  </a:schemeClr>
                </a:solidFill>
              </a:rPr>
              <a:t>Self awareness:</a:t>
            </a:r>
            <a:r>
              <a:rPr lang="en-GB" sz="1600" dirty="0" smtClean="0">
                <a:solidFill>
                  <a:schemeClr val="accent5">
                    <a:lumMod val="75000"/>
                  </a:schemeClr>
                </a:solidFill>
              </a:rPr>
              <a:t> </a:t>
            </a:r>
            <a:r>
              <a:rPr lang="en-GB" sz="1600" dirty="0" smtClean="0"/>
              <a:t>being aware of their own values, principles, assumptions, and by being able to learn from experiences</a:t>
            </a:r>
          </a:p>
          <a:p>
            <a:pPr marL="0" indent="0">
              <a:lnSpc>
                <a:spcPct val="90000"/>
              </a:lnSpc>
              <a:buFont typeface="Wingdings 3"/>
              <a:buNone/>
            </a:pPr>
            <a:r>
              <a:rPr lang="en-GB" sz="1600" b="1" dirty="0" smtClean="0">
                <a:solidFill>
                  <a:schemeClr val="tx2"/>
                </a:solidFill>
              </a:rPr>
              <a:t>Self management</a:t>
            </a:r>
            <a:r>
              <a:rPr lang="en-GB" sz="1600" b="1" dirty="0" smtClean="0">
                <a:solidFill>
                  <a:schemeClr val="accent2"/>
                </a:solidFill>
              </a:rPr>
              <a:t>:</a:t>
            </a:r>
            <a:r>
              <a:rPr lang="en-GB" sz="1600" dirty="0" smtClean="0"/>
              <a:t> organising and managing themselves while taking account of the needs and priorities of others</a:t>
            </a:r>
          </a:p>
          <a:p>
            <a:pPr marL="0" indent="0">
              <a:lnSpc>
                <a:spcPct val="90000"/>
              </a:lnSpc>
              <a:buFont typeface="Wingdings 3"/>
              <a:buNone/>
            </a:pPr>
            <a:r>
              <a:rPr lang="en-GB" sz="1600" b="1" dirty="0" smtClean="0">
                <a:solidFill>
                  <a:schemeClr val="accent5">
                    <a:lumMod val="75000"/>
                  </a:schemeClr>
                </a:solidFill>
              </a:rPr>
              <a:t>Self development:</a:t>
            </a:r>
            <a:r>
              <a:rPr lang="en-GB" sz="1600" dirty="0" smtClean="0">
                <a:solidFill>
                  <a:schemeClr val="accent5">
                    <a:lumMod val="75000"/>
                  </a:schemeClr>
                </a:solidFill>
              </a:rPr>
              <a:t> </a:t>
            </a:r>
            <a:r>
              <a:rPr lang="en-GB" sz="1600" dirty="0" smtClean="0"/>
              <a:t>learning through participating in continuing professional development and from experience and feedback</a:t>
            </a:r>
          </a:p>
          <a:p>
            <a:pPr marL="0" indent="0">
              <a:lnSpc>
                <a:spcPct val="90000"/>
              </a:lnSpc>
              <a:buFont typeface="Wingdings 3"/>
              <a:buNone/>
            </a:pPr>
            <a:r>
              <a:rPr lang="en-GB" sz="1600" b="1" dirty="0" smtClean="0">
                <a:solidFill>
                  <a:schemeClr val="accent5">
                    <a:lumMod val="75000"/>
                  </a:schemeClr>
                </a:solidFill>
              </a:rPr>
              <a:t>Acting with integrity</a:t>
            </a:r>
            <a:r>
              <a:rPr lang="en-GB" sz="1600" dirty="0" smtClean="0">
                <a:solidFill>
                  <a:schemeClr val="accent5">
                    <a:lumMod val="75000"/>
                  </a:schemeClr>
                </a:solidFill>
              </a:rPr>
              <a:t>: </a:t>
            </a:r>
            <a:r>
              <a:rPr lang="en-GB" sz="1600" dirty="0" smtClean="0"/>
              <a:t>behaving in an open and ethical manner</a:t>
            </a:r>
            <a:endParaRPr lang="en-US" sz="1600" dirty="0" smtClean="0"/>
          </a:p>
        </p:txBody>
      </p:sp>
      <p:pic>
        <p:nvPicPr>
          <p:cNvPr id="4" name="Picture 8"/>
          <p:cNvPicPr>
            <a:picLocks noChangeAspect="1" noChangeArrowheads="1"/>
          </p:cNvPicPr>
          <p:nvPr/>
        </p:nvPicPr>
        <p:blipFill>
          <a:blip r:embed="rId2"/>
          <a:srcRect/>
          <a:stretch>
            <a:fillRect/>
          </a:stretch>
        </p:blipFill>
        <p:spPr bwMode="auto">
          <a:xfrm>
            <a:off x="5462587" y="1417638"/>
            <a:ext cx="3224213" cy="4392613"/>
          </a:xfrm>
          <a:prstGeom prst="rect">
            <a:avLst/>
          </a:prstGeom>
          <a:noFill/>
          <a:ln w="9525">
            <a:noFill/>
            <a:miter lim="800000"/>
            <a:headEnd/>
            <a:tailEnd/>
          </a:ln>
        </p:spPr>
      </p:pic>
    </p:spTree>
    <p:extLst>
      <p:ext uri="{BB962C8B-B14F-4D97-AF65-F5344CB8AC3E}">
        <p14:creationId xmlns:p14="http://schemas.microsoft.com/office/powerpoint/2010/main" val="143048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smtClean="0">
                <a:solidFill>
                  <a:srgbClr val="FF0000"/>
                </a:solidFill>
              </a:rPr>
              <a:t>Medical Leadership Competency Framework </a:t>
            </a:r>
            <a:endParaRPr lang="en-US" sz="3200" dirty="0" smtClean="0">
              <a:solidFill>
                <a:srgbClr val="FF0000"/>
              </a:solidFill>
            </a:endParaRPr>
          </a:p>
        </p:txBody>
      </p:sp>
      <p:sp>
        <p:nvSpPr>
          <p:cNvPr id="3" name="Rectangle 4"/>
          <p:cNvSpPr txBox="1">
            <a:spLocks noChangeArrowheads="1"/>
          </p:cNvSpPr>
          <p:nvPr/>
        </p:nvSpPr>
        <p:spPr>
          <a:xfrm>
            <a:off x="539750" y="1844824"/>
            <a:ext cx="4975225" cy="3908425"/>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GB" sz="1800" b="1" dirty="0" smtClean="0">
                <a:solidFill>
                  <a:srgbClr val="7030A0"/>
                </a:solidFill>
              </a:rPr>
              <a:t>Managing Services</a:t>
            </a:r>
          </a:p>
          <a:p>
            <a:pPr marL="0" indent="0">
              <a:buFont typeface="Wingdings 3"/>
              <a:buNone/>
            </a:pPr>
            <a:r>
              <a:rPr lang="en-GB" sz="1600" dirty="0" smtClean="0"/>
              <a:t>Doctors showing effective leadership are focused on the success of the organisation(s) in which they work.</a:t>
            </a:r>
          </a:p>
          <a:p>
            <a:pPr marL="0" indent="0">
              <a:buFont typeface="Wingdings 3"/>
              <a:buNone/>
            </a:pPr>
            <a:r>
              <a:rPr lang="en-GB" sz="1600" dirty="0" smtClean="0"/>
              <a:t>Doctors are required to demonstrate competence in:</a:t>
            </a:r>
          </a:p>
          <a:p>
            <a:pPr marL="0" indent="0">
              <a:buFont typeface="Wingdings 3"/>
              <a:buNone/>
            </a:pPr>
            <a:r>
              <a:rPr lang="en-GB" sz="1600" b="1" dirty="0" smtClean="0">
                <a:solidFill>
                  <a:srgbClr val="7030A0"/>
                </a:solidFill>
              </a:rPr>
              <a:t>Planning: </a:t>
            </a:r>
            <a:r>
              <a:rPr lang="en-GB" sz="1600" dirty="0" smtClean="0"/>
              <a:t>actively contributing to plans to achieve service goals</a:t>
            </a:r>
          </a:p>
          <a:p>
            <a:pPr marL="0" indent="0">
              <a:buFont typeface="Wingdings 3"/>
              <a:buNone/>
            </a:pPr>
            <a:r>
              <a:rPr lang="en-GB" sz="1600" b="1" dirty="0" smtClean="0">
                <a:solidFill>
                  <a:srgbClr val="7030A0"/>
                </a:solidFill>
              </a:rPr>
              <a:t>Managing resources:</a:t>
            </a:r>
            <a:r>
              <a:rPr lang="en-GB" sz="1600" dirty="0" smtClean="0">
                <a:solidFill>
                  <a:srgbClr val="7030A0"/>
                </a:solidFill>
              </a:rPr>
              <a:t> </a:t>
            </a:r>
            <a:r>
              <a:rPr lang="en-GB" sz="1600" dirty="0" smtClean="0"/>
              <a:t>knowing that resources are available and using their influence to ensure that resources are used efficiently and safely</a:t>
            </a:r>
          </a:p>
          <a:p>
            <a:pPr marL="0" indent="0">
              <a:buFont typeface="Wingdings 3"/>
              <a:buNone/>
            </a:pPr>
            <a:r>
              <a:rPr lang="en-GB" sz="1600" b="1" dirty="0" smtClean="0">
                <a:solidFill>
                  <a:srgbClr val="7030A0"/>
                </a:solidFill>
              </a:rPr>
              <a:t>Managing people:</a:t>
            </a:r>
            <a:r>
              <a:rPr lang="en-GB" sz="1600" dirty="0" smtClean="0">
                <a:solidFill>
                  <a:srgbClr val="7030A0"/>
                </a:solidFill>
              </a:rPr>
              <a:t> </a:t>
            </a:r>
            <a:r>
              <a:rPr lang="en-GB" sz="1600" dirty="0" smtClean="0"/>
              <a:t>providing direction, reviewing performance and motivating others</a:t>
            </a:r>
          </a:p>
          <a:p>
            <a:pPr marL="0" indent="0">
              <a:buFont typeface="Wingdings 3"/>
              <a:buNone/>
            </a:pPr>
            <a:r>
              <a:rPr lang="en-GB" sz="1600" b="1" dirty="0" smtClean="0">
                <a:solidFill>
                  <a:srgbClr val="7030A0"/>
                </a:solidFill>
              </a:rPr>
              <a:t>Managing performance:</a:t>
            </a:r>
            <a:r>
              <a:rPr lang="en-GB" sz="1600" dirty="0" smtClean="0">
                <a:solidFill>
                  <a:srgbClr val="7030A0"/>
                </a:solidFill>
              </a:rPr>
              <a:t> </a:t>
            </a:r>
            <a:r>
              <a:rPr lang="en-GB" sz="1600" dirty="0" smtClean="0"/>
              <a:t>holding themselves and others accountable for service outcomes</a:t>
            </a:r>
            <a:endParaRPr lang="en-US" sz="1600" dirty="0" smtClean="0"/>
          </a:p>
        </p:txBody>
      </p:sp>
      <p:pic>
        <p:nvPicPr>
          <p:cNvPr id="4" name="Picture 6" descr="Managing Services"/>
          <p:cNvPicPr>
            <a:picLocks noChangeAspect="1" noChangeArrowheads="1"/>
          </p:cNvPicPr>
          <p:nvPr/>
        </p:nvPicPr>
        <p:blipFill>
          <a:blip r:embed="rId2"/>
          <a:srcRect/>
          <a:stretch>
            <a:fillRect/>
          </a:stretch>
        </p:blipFill>
        <p:spPr bwMode="auto">
          <a:xfrm>
            <a:off x="5795963" y="1792437"/>
            <a:ext cx="2854325" cy="3960812"/>
          </a:xfrm>
          <a:prstGeom prst="rect">
            <a:avLst/>
          </a:prstGeom>
          <a:noFill/>
          <a:ln w="9525">
            <a:noFill/>
            <a:miter lim="800000"/>
            <a:headEnd/>
            <a:tailEnd/>
          </a:ln>
        </p:spPr>
      </p:pic>
    </p:spTree>
    <p:extLst>
      <p:ext uri="{BB962C8B-B14F-4D97-AF65-F5344CB8AC3E}">
        <p14:creationId xmlns:p14="http://schemas.microsoft.com/office/powerpoint/2010/main" val="360246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7513" y="1556792"/>
            <a:ext cx="4830763" cy="431641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GB" sz="1800" b="1" dirty="0" smtClean="0">
                <a:solidFill>
                  <a:srgbClr val="33CC33"/>
                </a:solidFill>
              </a:rPr>
              <a:t>Improving Services</a:t>
            </a:r>
            <a:endParaRPr lang="en-US" sz="1800" b="1" dirty="0" smtClean="0">
              <a:solidFill>
                <a:srgbClr val="33CC33"/>
              </a:solidFill>
            </a:endParaRPr>
          </a:p>
          <a:p>
            <a:pPr marL="0" indent="0">
              <a:buFont typeface="Wingdings 3"/>
              <a:buNone/>
            </a:pPr>
            <a:r>
              <a:rPr lang="en-US" sz="1600" dirty="0" smtClean="0"/>
              <a:t>Doctors showing effective leadership make a real difference to people’s health by delivering high quality services and by developing improvements to service.</a:t>
            </a:r>
          </a:p>
          <a:p>
            <a:pPr marL="0" indent="0">
              <a:buFont typeface="Wingdings 3"/>
              <a:buNone/>
            </a:pPr>
            <a:r>
              <a:rPr lang="en-US" sz="1600" b="1" dirty="0" smtClean="0">
                <a:solidFill>
                  <a:srgbClr val="33CC33"/>
                </a:solidFill>
              </a:rPr>
              <a:t>Ensuring patient safety:</a:t>
            </a:r>
            <a:r>
              <a:rPr lang="en-US" sz="1600" b="1" dirty="0" smtClean="0"/>
              <a:t> </a:t>
            </a:r>
            <a:r>
              <a:rPr lang="en-US" sz="1600" dirty="0" smtClean="0"/>
              <a:t>assessing and managing risk to patients associated with service improvement.</a:t>
            </a:r>
          </a:p>
          <a:p>
            <a:pPr marL="0" indent="0">
              <a:buFont typeface="Wingdings 3"/>
              <a:buNone/>
            </a:pPr>
            <a:r>
              <a:rPr lang="en-US" sz="1600" b="1" dirty="0" smtClean="0">
                <a:solidFill>
                  <a:srgbClr val="33CC33"/>
                </a:solidFill>
              </a:rPr>
              <a:t>Critically evaluating:</a:t>
            </a:r>
            <a:r>
              <a:rPr lang="en-US" sz="1600" b="1" dirty="0" smtClean="0"/>
              <a:t> </a:t>
            </a:r>
            <a:r>
              <a:rPr lang="en-US" sz="1600" dirty="0" smtClean="0"/>
              <a:t>being able to think analytically, conceptually and to identify where services can be improved.</a:t>
            </a:r>
          </a:p>
          <a:p>
            <a:pPr marL="0" indent="0">
              <a:buFont typeface="Wingdings 3"/>
              <a:buNone/>
            </a:pPr>
            <a:r>
              <a:rPr lang="en-US" sz="1600" b="1" dirty="0" smtClean="0">
                <a:solidFill>
                  <a:srgbClr val="33CC33"/>
                </a:solidFill>
              </a:rPr>
              <a:t>Encouraging innovation:</a:t>
            </a:r>
            <a:r>
              <a:rPr lang="en-US" sz="1600" b="1" dirty="0" smtClean="0"/>
              <a:t> </a:t>
            </a:r>
            <a:r>
              <a:rPr lang="en-US" sz="1600" dirty="0" smtClean="0"/>
              <a:t>creating a climate of continuous service improvement.</a:t>
            </a:r>
          </a:p>
          <a:p>
            <a:pPr marL="0" indent="0">
              <a:buFont typeface="Wingdings 3"/>
              <a:buNone/>
            </a:pPr>
            <a:r>
              <a:rPr lang="en-US" sz="1600" b="1" dirty="0" smtClean="0">
                <a:solidFill>
                  <a:srgbClr val="33CC33"/>
                </a:solidFill>
              </a:rPr>
              <a:t>Facilitating transformation:</a:t>
            </a:r>
            <a:r>
              <a:rPr lang="en-US" sz="1600" b="1" dirty="0" smtClean="0"/>
              <a:t> </a:t>
            </a:r>
            <a:r>
              <a:rPr lang="en-US" sz="1600" dirty="0" smtClean="0"/>
              <a:t>actively contributing to change processes that lead to improving healthcare.</a:t>
            </a:r>
            <a:endParaRPr lang="en-GB" sz="1600" b="1" dirty="0" smtClean="0"/>
          </a:p>
        </p:txBody>
      </p:sp>
      <p:pic>
        <p:nvPicPr>
          <p:cNvPr id="3" name="Picture 16" descr="Improving Services"/>
          <p:cNvPicPr>
            <a:picLocks noChangeAspect="1" noChangeArrowheads="1"/>
          </p:cNvPicPr>
          <p:nvPr/>
        </p:nvPicPr>
        <p:blipFill>
          <a:blip r:embed="rId2"/>
          <a:srcRect/>
          <a:stretch>
            <a:fillRect/>
          </a:stretch>
        </p:blipFill>
        <p:spPr bwMode="auto">
          <a:xfrm>
            <a:off x="5791200" y="2493963"/>
            <a:ext cx="2855913" cy="3887787"/>
          </a:xfrm>
          <a:prstGeom prst="rect">
            <a:avLst/>
          </a:prstGeom>
          <a:noFill/>
          <a:ln w="9525">
            <a:noFill/>
            <a:miter lim="800000"/>
            <a:headEnd/>
            <a:tailEnd/>
          </a:ln>
        </p:spPr>
      </p:pic>
      <p:sp>
        <p:nvSpPr>
          <p:cNvPr id="4" name="Rectangle 17"/>
          <p:cNvSpPr txBox="1">
            <a:spLocks noChangeArrowheads="1"/>
          </p:cNvSpPr>
          <p:nvPr/>
        </p:nvSpPr>
        <p:spPr>
          <a:xfrm>
            <a:off x="417513" y="26064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smtClean="0">
                <a:solidFill>
                  <a:srgbClr val="FF0000"/>
                </a:solidFill>
              </a:rPr>
              <a:t>Medical Leadership Competency Framework</a:t>
            </a:r>
            <a:endParaRPr lang="en-US" sz="3200" dirty="0" smtClean="0">
              <a:solidFill>
                <a:srgbClr val="FF0000"/>
              </a:solidFill>
            </a:endParaRPr>
          </a:p>
        </p:txBody>
      </p:sp>
    </p:spTree>
    <p:extLst>
      <p:ext uri="{BB962C8B-B14F-4D97-AF65-F5344CB8AC3E}">
        <p14:creationId xmlns:p14="http://schemas.microsoft.com/office/powerpoint/2010/main" val="419654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74650" y="1599862"/>
            <a:ext cx="5191125" cy="431641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GB" sz="1800" b="1" dirty="0" smtClean="0">
                <a:solidFill>
                  <a:srgbClr val="0099FF"/>
                </a:solidFill>
              </a:rPr>
              <a:t>Setting Direction</a:t>
            </a:r>
            <a:endParaRPr lang="en-US" sz="1800" b="1" dirty="0" smtClean="0">
              <a:solidFill>
                <a:srgbClr val="0099FF"/>
              </a:solidFill>
            </a:endParaRPr>
          </a:p>
          <a:p>
            <a:pPr marL="0" indent="0">
              <a:buFont typeface="Wingdings 3"/>
              <a:buNone/>
            </a:pPr>
            <a:r>
              <a:rPr lang="en-US" sz="1600" dirty="0" smtClean="0"/>
              <a:t>Doctors showing effective leadership contribute to the vision and aspirations of the </a:t>
            </a:r>
            <a:r>
              <a:rPr lang="en-US" sz="1600" dirty="0" err="1" smtClean="0"/>
              <a:t>organisation</a:t>
            </a:r>
            <a:r>
              <a:rPr lang="en-US" sz="1600" dirty="0" smtClean="0"/>
              <a:t> and act in a manner consistent with its values.</a:t>
            </a:r>
          </a:p>
          <a:p>
            <a:pPr marL="0" indent="0">
              <a:buFont typeface="Wingdings 3"/>
              <a:buNone/>
            </a:pPr>
            <a:r>
              <a:rPr lang="en-US" sz="1600" b="1" dirty="0" smtClean="0">
                <a:solidFill>
                  <a:srgbClr val="0099FF"/>
                </a:solidFill>
              </a:rPr>
              <a:t>Identifying the contexts for change:</a:t>
            </a:r>
            <a:r>
              <a:rPr lang="en-US" sz="1600" b="1" dirty="0" smtClean="0"/>
              <a:t> </a:t>
            </a:r>
            <a:r>
              <a:rPr lang="en-US" sz="1600" dirty="0" smtClean="0"/>
              <a:t>being aware of the range of factors to be taken into account</a:t>
            </a:r>
          </a:p>
          <a:p>
            <a:pPr marL="0" indent="0">
              <a:buFont typeface="Wingdings 3"/>
              <a:buNone/>
            </a:pPr>
            <a:r>
              <a:rPr lang="en-US" sz="1600" b="1" dirty="0" smtClean="0">
                <a:solidFill>
                  <a:srgbClr val="0099FF"/>
                </a:solidFill>
              </a:rPr>
              <a:t>Applying knowledge and evidence:</a:t>
            </a:r>
            <a:r>
              <a:rPr lang="en-US" sz="1600" b="1" dirty="0" smtClean="0"/>
              <a:t> </a:t>
            </a:r>
            <a:r>
              <a:rPr lang="en-US" sz="1600" dirty="0" smtClean="0"/>
              <a:t>gathering information to produce an evidence-based challenge to systems and processes in order to identify opportunities for service improvements</a:t>
            </a:r>
          </a:p>
          <a:p>
            <a:pPr marL="0" indent="0">
              <a:buFont typeface="Wingdings 3"/>
              <a:buNone/>
            </a:pPr>
            <a:r>
              <a:rPr lang="en-US" sz="1600" b="1" dirty="0" smtClean="0">
                <a:solidFill>
                  <a:srgbClr val="0099FF"/>
                </a:solidFill>
              </a:rPr>
              <a:t>Making decisions:</a:t>
            </a:r>
            <a:r>
              <a:rPr lang="en-US" sz="1600" b="1" dirty="0" smtClean="0"/>
              <a:t> </a:t>
            </a:r>
            <a:r>
              <a:rPr lang="en-US" sz="1600" dirty="0" smtClean="0"/>
              <a:t>integrating values with evidence to inform decisions</a:t>
            </a:r>
          </a:p>
          <a:p>
            <a:pPr marL="0" indent="0">
              <a:buFont typeface="Wingdings 3"/>
              <a:buNone/>
            </a:pPr>
            <a:r>
              <a:rPr lang="en-US" sz="1600" b="1" dirty="0" smtClean="0">
                <a:solidFill>
                  <a:srgbClr val="0099FF"/>
                </a:solidFill>
              </a:rPr>
              <a:t>Evaluating Impact:</a:t>
            </a:r>
            <a:r>
              <a:rPr lang="en-US" sz="1600" b="1" dirty="0" smtClean="0"/>
              <a:t> </a:t>
            </a:r>
            <a:r>
              <a:rPr lang="en-US" sz="1600" dirty="0" smtClean="0"/>
              <a:t>measuring and evaluating outcomes, taking corrective action where necessary and by being held to account for their decisions.</a:t>
            </a:r>
            <a:endParaRPr lang="en-GB" sz="1600" b="1" dirty="0" smtClean="0"/>
          </a:p>
        </p:txBody>
      </p:sp>
      <p:sp>
        <p:nvSpPr>
          <p:cNvPr id="3" name="Rectangle 5"/>
          <p:cNvSpPr txBox="1">
            <a:spLocks noChangeArrowheads="1"/>
          </p:cNvSpPr>
          <p:nvPr/>
        </p:nvSpPr>
        <p:spPr>
          <a:xfrm>
            <a:off x="374650" y="274638"/>
            <a:ext cx="82296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smtClean="0">
                <a:solidFill>
                  <a:srgbClr val="FF0000"/>
                </a:solidFill>
              </a:rPr>
              <a:t>Medical Leadership Competency Framework</a:t>
            </a:r>
            <a:endParaRPr lang="en-US" sz="3200" dirty="0" smtClean="0">
              <a:solidFill>
                <a:srgbClr val="FF0000"/>
              </a:solidFill>
            </a:endParaRPr>
          </a:p>
        </p:txBody>
      </p:sp>
      <p:pic>
        <p:nvPicPr>
          <p:cNvPr id="4" name="Picture 6" descr="Setting Direction"/>
          <p:cNvPicPr>
            <a:picLocks noChangeAspect="1" noChangeArrowheads="1"/>
          </p:cNvPicPr>
          <p:nvPr/>
        </p:nvPicPr>
        <p:blipFill>
          <a:blip r:embed="rId2"/>
          <a:srcRect/>
          <a:stretch>
            <a:fillRect/>
          </a:stretch>
        </p:blipFill>
        <p:spPr bwMode="auto">
          <a:xfrm>
            <a:off x="5754077" y="1844824"/>
            <a:ext cx="2854325" cy="3887787"/>
          </a:xfrm>
          <a:prstGeom prst="rect">
            <a:avLst/>
          </a:prstGeom>
          <a:noFill/>
          <a:ln w="9525">
            <a:noFill/>
            <a:miter lim="800000"/>
            <a:headEnd/>
            <a:tailEnd/>
          </a:ln>
        </p:spPr>
      </p:pic>
    </p:spTree>
    <p:extLst>
      <p:ext uri="{BB962C8B-B14F-4D97-AF65-F5344CB8AC3E}">
        <p14:creationId xmlns:p14="http://schemas.microsoft.com/office/powerpoint/2010/main" val="230804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87625" y="1524000"/>
            <a:ext cx="6480720" cy="4363367"/>
          </a:xfrm>
          <a:prstGeom prst="rect">
            <a:avLst/>
          </a:prstGeom>
          <a:noFill/>
          <a:ln w="9525">
            <a:noFill/>
            <a:miter lim="800000"/>
            <a:headEnd/>
            <a:tailEnd/>
          </a:ln>
        </p:spPr>
      </p:pic>
      <p:sp>
        <p:nvSpPr>
          <p:cNvPr id="5" name="TextBox 4"/>
          <p:cNvSpPr txBox="1"/>
          <p:nvPr/>
        </p:nvSpPr>
        <p:spPr>
          <a:xfrm>
            <a:off x="1523999" y="416004"/>
            <a:ext cx="5774643" cy="1107996"/>
          </a:xfrm>
          <a:prstGeom prst="rect">
            <a:avLst/>
          </a:prstGeom>
          <a:noFill/>
        </p:spPr>
        <p:txBody>
          <a:bodyPr wrap="square" rtlCol="0">
            <a:spAutoFit/>
          </a:bodyPr>
          <a:lstStyle/>
          <a:p>
            <a:pPr algn="ctr"/>
            <a:r>
              <a:rPr lang="en-GB" sz="3300" dirty="0">
                <a:solidFill>
                  <a:srgbClr val="FF0000"/>
                </a:solidFill>
              </a:rPr>
              <a:t>Leadership Framework</a:t>
            </a:r>
          </a:p>
          <a:p>
            <a:pPr algn="ctr"/>
            <a:r>
              <a:rPr lang="en-GB" sz="3300" dirty="0">
                <a:solidFill>
                  <a:srgbClr val="FF0000"/>
                </a:solidFill>
              </a:rPr>
              <a:t>(All staff Groups)</a:t>
            </a:r>
          </a:p>
        </p:txBody>
      </p:sp>
    </p:spTree>
    <p:extLst>
      <p:ext uri="{BB962C8B-B14F-4D97-AF65-F5344CB8AC3E}">
        <p14:creationId xmlns:p14="http://schemas.microsoft.com/office/powerpoint/2010/main" val="50297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540932"/>
            <a:ext cx="8136904" cy="600164"/>
          </a:xfrm>
          <a:prstGeom prst="rect">
            <a:avLst/>
          </a:prstGeom>
          <a:noFill/>
        </p:spPr>
        <p:txBody>
          <a:bodyPr wrap="square" rtlCol="0">
            <a:spAutoFit/>
          </a:bodyPr>
          <a:lstStyle/>
          <a:p>
            <a:r>
              <a:rPr lang="en-GB" sz="3300" dirty="0" smtClean="0">
                <a:solidFill>
                  <a:srgbClr val="FF0000"/>
                </a:solidFill>
              </a:rPr>
              <a:t>From Competence to Engagement</a:t>
            </a:r>
            <a:endParaRPr lang="en-GB" sz="3300" dirty="0">
              <a:solidFill>
                <a:srgbClr val="FF0000"/>
              </a:solidFill>
            </a:endParaRPr>
          </a:p>
        </p:txBody>
      </p:sp>
      <p:sp>
        <p:nvSpPr>
          <p:cNvPr id="7" name="Content Placeholder 6"/>
          <p:cNvSpPr>
            <a:spLocks noGrp="1"/>
          </p:cNvSpPr>
          <p:nvPr>
            <p:ph idx="1"/>
          </p:nvPr>
        </p:nvSpPr>
        <p:spPr>
          <a:xfrm>
            <a:off x="457200" y="1481328"/>
            <a:ext cx="8435280" cy="4525963"/>
          </a:xfrm>
        </p:spPr>
        <p:txBody>
          <a:bodyPr>
            <a:normAutofit/>
          </a:bodyPr>
          <a:lstStyle/>
          <a:p>
            <a:pPr marL="0" indent="0">
              <a:buNone/>
            </a:pPr>
            <a:r>
              <a:rPr lang="en-GB" sz="2400" dirty="0" smtClean="0"/>
              <a:t>Competence may be thought of as “can do” but engagement requires “will do”- the motivational </a:t>
            </a:r>
            <a:r>
              <a:rPr lang="en-GB" sz="2400" dirty="0" smtClean="0"/>
              <a:t>aspect.</a:t>
            </a:r>
            <a:endParaRPr lang="en-GB" sz="2400" dirty="0" smtClean="0"/>
          </a:p>
          <a:p>
            <a:pPr marL="0" indent="0">
              <a:buNone/>
            </a:pPr>
            <a:endParaRPr lang="en-GB" sz="2400" dirty="0"/>
          </a:p>
          <a:p>
            <a:pPr marL="0" indent="0">
              <a:buNone/>
            </a:pPr>
            <a:r>
              <a:rPr lang="en-GB" sz="2400" dirty="0" smtClean="0"/>
              <a:t>Engaged employees characterised by</a:t>
            </a:r>
          </a:p>
          <a:p>
            <a:pPr marL="256032" lvl="1" indent="0">
              <a:buNone/>
            </a:pPr>
            <a:r>
              <a:rPr lang="en-GB" sz="2000" dirty="0" smtClean="0"/>
              <a:t>- </a:t>
            </a:r>
            <a:r>
              <a:rPr lang="en-GB" sz="2000" dirty="0" smtClean="0"/>
              <a:t>belief and pride in their organisation</a:t>
            </a:r>
          </a:p>
          <a:p>
            <a:pPr marL="256032" lvl="1" indent="0">
              <a:buNone/>
            </a:pPr>
            <a:r>
              <a:rPr lang="en-GB" sz="2000" dirty="0" smtClean="0"/>
              <a:t>- </a:t>
            </a:r>
            <a:r>
              <a:rPr lang="en-GB" sz="2000" dirty="0" smtClean="0"/>
              <a:t>commitment to improve the outcome/ product</a:t>
            </a:r>
          </a:p>
          <a:p>
            <a:pPr marL="598932" lvl="1" indent="-342900">
              <a:buFontTx/>
              <a:buChar char="-"/>
            </a:pPr>
            <a:r>
              <a:rPr lang="en-GB" sz="2000" dirty="0" smtClean="0"/>
              <a:t>understanding </a:t>
            </a:r>
            <a:r>
              <a:rPr lang="en-GB" sz="2000" dirty="0" smtClean="0"/>
              <a:t>of the wider organisational </a:t>
            </a:r>
            <a:r>
              <a:rPr lang="en-GB" sz="2000" dirty="0" smtClean="0"/>
              <a:t>context beyond  </a:t>
            </a:r>
          </a:p>
          <a:p>
            <a:pPr marL="256032" lvl="1" indent="0">
              <a:buNone/>
            </a:pPr>
            <a:r>
              <a:rPr lang="en-GB" sz="2000" dirty="0"/>
              <a:t> </a:t>
            </a:r>
            <a:r>
              <a:rPr lang="en-GB" sz="2000" dirty="0" smtClean="0"/>
              <a:t>   </a:t>
            </a:r>
            <a:r>
              <a:rPr lang="en-GB" sz="2000" dirty="0" smtClean="0"/>
              <a:t>their </a:t>
            </a:r>
            <a:r>
              <a:rPr lang="en-GB" sz="2000" dirty="0" smtClean="0"/>
              <a:t>own job role</a:t>
            </a:r>
          </a:p>
          <a:p>
            <a:pPr marL="256032" lvl="1" indent="0">
              <a:buNone/>
            </a:pPr>
            <a:r>
              <a:rPr lang="en-GB" sz="2000" dirty="0" smtClean="0"/>
              <a:t>- respect </a:t>
            </a:r>
            <a:r>
              <a:rPr lang="en-GB" sz="2000" dirty="0" smtClean="0"/>
              <a:t>for colleagues</a:t>
            </a:r>
          </a:p>
          <a:p>
            <a:pPr marL="256032" lvl="1" indent="0">
              <a:buNone/>
            </a:pPr>
            <a:r>
              <a:rPr lang="en-GB" sz="2000" dirty="0" smtClean="0"/>
              <a:t>- </a:t>
            </a:r>
            <a:r>
              <a:rPr lang="en-GB" sz="2000" dirty="0" smtClean="0"/>
              <a:t>“willingness to go the extra mile”</a:t>
            </a:r>
          </a:p>
          <a:p>
            <a:pPr marL="0" indent="0">
              <a:buNone/>
            </a:pPr>
            <a:endParaRPr lang="en-GB" sz="2400" dirty="0" smtClean="0"/>
          </a:p>
          <a:p>
            <a:pPr marL="0" indent="0">
              <a:buNone/>
            </a:pPr>
            <a:endParaRPr lang="en-GB" sz="2400" dirty="0"/>
          </a:p>
        </p:txBody>
      </p:sp>
    </p:spTree>
    <p:extLst>
      <p:ext uri="{BB962C8B-B14F-4D97-AF65-F5344CB8AC3E}">
        <p14:creationId xmlns:p14="http://schemas.microsoft.com/office/powerpoint/2010/main" val="314924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988" y="1292323"/>
            <a:ext cx="4644068" cy="4525963"/>
          </a:xfrm>
        </p:spPr>
        <p:txBody>
          <a:bodyPr>
            <a:normAutofit fontScale="92500" lnSpcReduction="20000"/>
          </a:bodyPr>
          <a:lstStyle/>
          <a:p>
            <a:pPr marL="109728" lvl="0" indent="0">
              <a:buNone/>
            </a:pPr>
            <a:r>
              <a:rPr lang="en-CA" sz="2800" b="1" i="1" dirty="0"/>
              <a:t>T</a:t>
            </a:r>
            <a:r>
              <a:rPr lang="en-CA" sz="2800" b="1" i="1" dirty="0" smtClean="0"/>
              <a:t>o </a:t>
            </a:r>
            <a:r>
              <a:rPr lang="en-CA" sz="2800" b="1" i="1" dirty="0"/>
              <a:t>explore</a:t>
            </a:r>
            <a:r>
              <a:rPr lang="en-CA" sz="2800" b="1" i="1" dirty="0" smtClean="0"/>
              <a:t>:</a:t>
            </a:r>
          </a:p>
          <a:p>
            <a:pPr marL="109728" lvl="0" indent="0">
              <a:buNone/>
            </a:pPr>
            <a:endParaRPr lang="en-CA" sz="2800" dirty="0"/>
          </a:p>
          <a:p>
            <a:r>
              <a:rPr lang="en-CA" sz="2800" dirty="0"/>
              <a:t>What partnering for performance means</a:t>
            </a:r>
          </a:p>
          <a:p>
            <a:r>
              <a:rPr lang="en-CA" sz="2800" dirty="0"/>
              <a:t>What the research says re having </a:t>
            </a:r>
            <a:r>
              <a:rPr lang="en-CA" sz="2800" i="1" dirty="0">
                <a:solidFill>
                  <a:srgbClr val="FF0000"/>
                </a:solidFill>
              </a:rPr>
              <a:t>medical leaders </a:t>
            </a:r>
            <a:r>
              <a:rPr lang="en-CA" sz="2800" dirty="0"/>
              <a:t>as partners in health reform: how does it affect performance?</a:t>
            </a:r>
          </a:p>
          <a:p>
            <a:r>
              <a:rPr lang="en-CA" sz="2800" dirty="0"/>
              <a:t>The need </a:t>
            </a:r>
            <a:r>
              <a:rPr lang="en-CA" sz="2800" dirty="0" smtClean="0"/>
              <a:t>for </a:t>
            </a:r>
            <a:r>
              <a:rPr lang="en-CA" sz="2800" i="1" dirty="0" smtClean="0">
                <a:solidFill>
                  <a:srgbClr val="FF0000"/>
                </a:solidFill>
              </a:rPr>
              <a:t>medical </a:t>
            </a:r>
            <a:r>
              <a:rPr lang="en-CA" sz="2800" i="1" dirty="0">
                <a:solidFill>
                  <a:srgbClr val="FF0000"/>
                </a:solidFill>
              </a:rPr>
              <a:t>leaders </a:t>
            </a:r>
            <a:r>
              <a:rPr lang="en-CA" sz="2800" dirty="0" smtClean="0"/>
              <a:t>to become engaged as </a:t>
            </a:r>
            <a:r>
              <a:rPr lang="en-CA" sz="2800" dirty="0"/>
              <a:t>partners in health reform</a:t>
            </a:r>
            <a:endParaRPr lang="en-CA" dirty="0"/>
          </a:p>
        </p:txBody>
      </p:sp>
      <p:sp>
        <p:nvSpPr>
          <p:cNvPr id="2" name="Title 1"/>
          <p:cNvSpPr>
            <a:spLocks noGrp="1"/>
          </p:cNvSpPr>
          <p:nvPr>
            <p:ph type="title"/>
          </p:nvPr>
        </p:nvSpPr>
        <p:spPr/>
        <p:txBody>
          <a:bodyPr/>
          <a:lstStyle/>
          <a:p>
            <a:pPr algn="r"/>
            <a:r>
              <a:rPr lang="en-CA" b="1" dirty="0" smtClean="0">
                <a:solidFill>
                  <a:srgbClr val="FF0000"/>
                </a:solidFill>
              </a:rPr>
              <a:t>Purpose</a:t>
            </a:r>
            <a:endParaRPr lang="en-CA"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333353" cy="457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29321" y="5977153"/>
            <a:ext cx="3914854" cy="369332"/>
          </a:xfrm>
          <a:prstGeom prst="rect">
            <a:avLst/>
          </a:prstGeom>
          <a:solidFill>
            <a:schemeClr val="bg1"/>
          </a:solidFill>
        </p:spPr>
        <p:txBody>
          <a:bodyPr wrap="none" rtlCol="0">
            <a:spAutoFit/>
          </a:bodyPr>
          <a:lstStyle/>
          <a:p>
            <a:r>
              <a:rPr lang="en-CA" dirty="0" smtClean="0"/>
              <a:t>Working together to get results...</a:t>
            </a:r>
            <a:endParaRPr lang="en-CA" dirty="0"/>
          </a:p>
        </p:txBody>
      </p:sp>
    </p:spTree>
    <p:extLst>
      <p:ext uri="{BB962C8B-B14F-4D97-AF65-F5344CB8AC3E}">
        <p14:creationId xmlns:p14="http://schemas.microsoft.com/office/powerpoint/2010/main" val="398446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239000" cy="1047750"/>
          </a:xfrm>
        </p:spPr>
        <p:txBody>
          <a:bodyPr>
            <a:normAutofit/>
          </a:bodyPr>
          <a:lstStyle/>
          <a:p>
            <a:r>
              <a:rPr lang="en-GB" sz="3300" dirty="0" smtClean="0">
                <a:solidFill>
                  <a:srgbClr val="FF0000"/>
                </a:solidFill>
              </a:rPr>
              <a:t>Use of Term “Engagement”</a:t>
            </a:r>
            <a:endParaRPr lang="en-GB" sz="3300" dirty="0">
              <a:solidFill>
                <a:srgbClr val="FF0000"/>
              </a:solidFill>
            </a:endParaRPr>
          </a:p>
        </p:txBody>
      </p:sp>
      <p:sp>
        <p:nvSpPr>
          <p:cNvPr id="3" name="Text Placeholder 2"/>
          <p:cNvSpPr>
            <a:spLocks noGrp="1"/>
          </p:cNvSpPr>
          <p:nvPr>
            <p:ph type="body" sz="half" idx="1"/>
          </p:nvPr>
        </p:nvSpPr>
        <p:spPr>
          <a:xfrm>
            <a:off x="533400" y="1340768"/>
            <a:ext cx="7855024" cy="4907632"/>
          </a:xfrm>
        </p:spPr>
        <p:txBody>
          <a:bodyPr>
            <a:normAutofit fontScale="92500" lnSpcReduction="20000"/>
          </a:bodyPr>
          <a:lstStyle/>
          <a:p>
            <a:pPr marL="0" indent="0">
              <a:buNone/>
            </a:pPr>
            <a:r>
              <a:rPr lang="en-GB" sz="2000" dirty="0" smtClean="0"/>
              <a:t>Not</a:t>
            </a:r>
          </a:p>
          <a:p>
            <a:pPr marL="0" indent="0">
              <a:buNone/>
            </a:pPr>
            <a:r>
              <a:rPr lang="en-GB" sz="2000" dirty="0"/>
              <a:t> </a:t>
            </a:r>
            <a:r>
              <a:rPr lang="en-GB" sz="2000" dirty="0" smtClean="0"/>
              <a:t>- as process of consultation</a:t>
            </a:r>
          </a:p>
          <a:p>
            <a:pPr marL="0" indent="0">
              <a:buNone/>
            </a:pPr>
            <a:r>
              <a:rPr lang="en-GB" sz="2000" dirty="0" smtClean="0"/>
              <a:t> - as act “to do”</a:t>
            </a:r>
          </a:p>
          <a:p>
            <a:pPr marL="0" indent="0">
              <a:buNone/>
            </a:pPr>
            <a:endParaRPr lang="en-GB" sz="2000" dirty="0"/>
          </a:p>
          <a:p>
            <a:pPr marL="0" indent="0">
              <a:buNone/>
            </a:pPr>
            <a:r>
              <a:rPr lang="en-GB" sz="2000" dirty="0" smtClean="0"/>
              <a:t>Rather</a:t>
            </a:r>
          </a:p>
          <a:p>
            <a:pPr marL="0" indent="0">
              <a:buNone/>
            </a:pPr>
            <a:r>
              <a:rPr lang="en-GB" sz="2000" dirty="0"/>
              <a:t> </a:t>
            </a:r>
            <a:r>
              <a:rPr lang="en-GB" sz="2000" dirty="0" smtClean="0"/>
              <a:t>- Intra </a:t>
            </a:r>
            <a:r>
              <a:rPr lang="en-GB" sz="2000" dirty="0" smtClean="0"/>
              <a:t>individual notion</a:t>
            </a:r>
          </a:p>
          <a:p>
            <a:pPr marL="0" indent="0">
              <a:buNone/>
            </a:pPr>
            <a:r>
              <a:rPr lang="en-GB" sz="2000" dirty="0" smtClean="0"/>
              <a:t>- Reservoir </a:t>
            </a:r>
            <a:r>
              <a:rPr lang="en-GB" sz="2000" dirty="0" smtClean="0"/>
              <a:t>of motivation</a:t>
            </a:r>
          </a:p>
          <a:p>
            <a:pPr marL="0" indent="0">
              <a:buNone/>
            </a:pPr>
            <a:r>
              <a:rPr lang="en-GB" sz="2000" dirty="0" smtClean="0"/>
              <a:t>- Willingness </a:t>
            </a:r>
            <a:r>
              <a:rPr lang="en-GB" sz="2000" dirty="0" smtClean="0"/>
              <a:t>to get involved</a:t>
            </a:r>
          </a:p>
          <a:p>
            <a:pPr marL="0" indent="0">
              <a:buNone/>
            </a:pPr>
            <a:endParaRPr lang="en-GB" sz="2000" dirty="0" smtClean="0"/>
          </a:p>
          <a:p>
            <a:pPr marL="0" indent="0">
              <a:buNone/>
            </a:pPr>
            <a:r>
              <a:rPr lang="en-GB" sz="2000" dirty="0" smtClean="0"/>
              <a:t>UK wide levels of engagement, across sectors said to be relatively low.</a:t>
            </a:r>
          </a:p>
          <a:p>
            <a:pPr marL="0" indent="0">
              <a:buNone/>
            </a:pPr>
            <a:endParaRPr lang="en-GB" sz="2000" dirty="0" smtClean="0"/>
          </a:p>
          <a:p>
            <a:pPr marL="0" indent="0">
              <a:buNone/>
            </a:pPr>
            <a:r>
              <a:rPr lang="en-GB" sz="2000" dirty="0" err="1" smtClean="0"/>
              <a:t>Approx</a:t>
            </a:r>
            <a:r>
              <a:rPr lang="en-GB" sz="2000" dirty="0" smtClean="0"/>
              <a:t> 1/3 workforces truly engaged</a:t>
            </a:r>
          </a:p>
          <a:p>
            <a:pPr marL="0" indent="0">
              <a:buNone/>
            </a:pPr>
            <a:endParaRPr lang="en-GB" sz="2000" dirty="0"/>
          </a:p>
          <a:p>
            <a:pPr marL="0" indent="0">
              <a:buNone/>
            </a:pPr>
            <a:r>
              <a:rPr lang="en-GB" sz="2000" dirty="0" smtClean="0"/>
              <a:t>Hence any increase in the 1/3 increases organisation capacity, and therefore performance</a:t>
            </a:r>
          </a:p>
          <a:p>
            <a:pPr marL="0" indent="0">
              <a:buNone/>
            </a:pPr>
            <a:endParaRPr lang="en-GB" dirty="0" smtClean="0"/>
          </a:p>
        </p:txBody>
      </p:sp>
    </p:spTree>
    <p:extLst>
      <p:ext uri="{BB962C8B-B14F-4D97-AF65-F5344CB8AC3E}">
        <p14:creationId xmlns:p14="http://schemas.microsoft.com/office/powerpoint/2010/main" val="61766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fontScale="92500" lnSpcReduction="20000"/>
          </a:bodyPr>
          <a:lstStyle/>
          <a:p>
            <a:pPr marL="0" indent="0">
              <a:buNone/>
            </a:pPr>
            <a:r>
              <a:rPr lang="en-GB" sz="2400" dirty="0" smtClean="0"/>
              <a:t>So engagement is reciprocally beneficial</a:t>
            </a:r>
          </a:p>
          <a:p>
            <a:pPr marL="0" indent="0">
              <a:buNone/>
            </a:pPr>
            <a:r>
              <a:rPr lang="en-GB" sz="2400" dirty="0"/>
              <a:t>	</a:t>
            </a:r>
            <a:r>
              <a:rPr lang="en-GB" sz="2400" dirty="0" smtClean="0"/>
              <a:t>a</a:t>
            </a:r>
            <a:r>
              <a:rPr lang="en-GB" sz="2400" dirty="0" smtClean="0"/>
              <a:t>) Organisation- performance, </a:t>
            </a:r>
            <a:r>
              <a:rPr lang="en-GB" sz="2400" dirty="0" smtClean="0"/>
              <a:t>customer 		satisfaction</a:t>
            </a:r>
            <a:r>
              <a:rPr lang="en-GB" sz="2400" dirty="0" smtClean="0"/>
              <a:t>, 	reduced absenteeism, turnover</a:t>
            </a:r>
          </a:p>
          <a:p>
            <a:pPr marL="0" indent="0">
              <a:buNone/>
            </a:pPr>
            <a:r>
              <a:rPr lang="en-GB" sz="2400" dirty="0"/>
              <a:t>	</a:t>
            </a:r>
            <a:r>
              <a:rPr lang="en-GB" sz="2400" dirty="0" smtClean="0"/>
              <a:t>b) Individual- improved job satisfaction, </a:t>
            </a:r>
            <a:r>
              <a:rPr lang="en-GB" sz="2400" dirty="0" smtClean="0"/>
              <a:t>lower</a:t>
            </a:r>
          </a:p>
          <a:p>
            <a:pPr marL="0" indent="0">
              <a:buNone/>
            </a:pPr>
            <a:r>
              <a:rPr lang="en-GB" sz="2400" dirty="0"/>
              <a:t>	</a:t>
            </a:r>
            <a:r>
              <a:rPr lang="en-GB" sz="2400" dirty="0" smtClean="0"/>
              <a:t>burnout rate</a:t>
            </a:r>
          </a:p>
          <a:p>
            <a:pPr marL="0" indent="0">
              <a:buNone/>
            </a:pPr>
            <a:endParaRPr lang="en-GB" sz="2400" dirty="0" smtClean="0"/>
          </a:p>
          <a:p>
            <a:pPr marL="0" indent="0">
              <a:buNone/>
            </a:pPr>
            <a:r>
              <a:rPr lang="en-GB" sz="2400" dirty="0" smtClean="0">
                <a:solidFill>
                  <a:srgbClr val="FF0000"/>
                </a:solidFill>
              </a:rPr>
              <a:t>Definition of engagement </a:t>
            </a:r>
            <a:r>
              <a:rPr lang="en-GB" sz="2400" dirty="0" smtClean="0"/>
              <a:t>built into MES is therefore</a:t>
            </a:r>
          </a:p>
          <a:p>
            <a:pPr marL="0" indent="0">
              <a:buNone/>
            </a:pPr>
            <a:endParaRPr lang="en-GB" sz="2400" dirty="0"/>
          </a:p>
          <a:p>
            <a:pPr marL="0" indent="0">
              <a:buNone/>
            </a:pPr>
            <a:r>
              <a:rPr lang="en-GB" sz="2400" dirty="0" smtClean="0"/>
              <a:t>“The active and positive contribution of doctors within their normal working roles to maintaining and enhancing the performance of the organisation which itself recognises this commitment in supporting and encouraging high quality care”</a:t>
            </a:r>
          </a:p>
          <a:p>
            <a:pPr marL="0" indent="0">
              <a:buNone/>
            </a:pPr>
            <a:r>
              <a:rPr lang="en-GB" sz="2400" dirty="0"/>
              <a:t>	</a:t>
            </a:r>
            <a:r>
              <a:rPr lang="en-GB" sz="2400" dirty="0" smtClean="0"/>
              <a:t>		 (Spurgeon, </a:t>
            </a:r>
            <a:r>
              <a:rPr lang="en-GB" sz="2400" dirty="0" err="1" smtClean="0"/>
              <a:t>Barwell</a:t>
            </a:r>
            <a:r>
              <a:rPr lang="en-GB" sz="2400" dirty="0" smtClean="0"/>
              <a:t> and </a:t>
            </a:r>
            <a:r>
              <a:rPr lang="en-GB" sz="2400" dirty="0" err="1" smtClean="0"/>
              <a:t>Mazelan</a:t>
            </a:r>
            <a:r>
              <a:rPr lang="en-GB" sz="2400" dirty="0" smtClean="0"/>
              <a:t> 2008)</a:t>
            </a:r>
          </a:p>
          <a:p>
            <a:pPr marL="0" indent="0">
              <a:buNone/>
            </a:pPr>
            <a:endParaRPr lang="en-GB" sz="2400" dirty="0"/>
          </a:p>
          <a:p>
            <a:pPr marL="0" indent="0">
              <a:buNone/>
            </a:pPr>
            <a:endParaRPr lang="en-GB" sz="2400" dirty="0"/>
          </a:p>
        </p:txBody>
      </p:sp>
      <p:sp>
        <p:nvSpPr>
          <p:cNvPr id="4" name="TextBox 3"/>
          <p:cNvSpPr txBox="1"/>
          <p:nvPr/>
        </p:nvSpPr>
        <p:spPr>
          <a:xfrm>
            <a:off x="0" y="404664"/>
            <a:ext cx="8928992" cy="600164"/>
          </a:xfrm>
          <a:prstGeom prst="rect">
            <a:avLst/>
          </a:prstGeom>
          <a:noFill/>
        </p:spPr>
        <p:txBody>
          <a:bodyPr wrap="square" rtlCol="0">
            <a:spAutoFit/>
          </a:bodyPr>
          <a:lstStyle/>
          <a:p>
            <a:pPr algn="ctr"/>
            <a:r>
              <a:rPr lang="en-GB" sz="3300" dirty="0" smtClean="0">
                <a:solidFill>
                  <a:srgbClr val="FF0000"/>
                </a:solidFill>
              </a:rPr>
              <a:t>From Competence to Engagement cont’d.</a:t>
            </a:r>
            <a:endParaRPr lang="en-GB" sz="3300" dirty="0">
              <a:solidFill>
                <a:srgbClr val="FF0000"/>
              </a:solidFill>
            </a:endParaRPr>
          </a:p>
        </p:txBody>
      </p:sp>
    </p:spTree>
    <p:extLst>
      <p:ext uri="{BB962C8B-B14F-4D97-AF65-F5344CB8AC3E}">
        <p14:creationId xmlns:p14="http://schemas.microsoft.com/office/powerpoint/2010/main" val="131001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00" dirty="0" smtClean="0">
                <a:solidFill>
                  <a:srgbClr val="FF0000"/>
                </a:solidFill>
              </a:rPr>
              <a:t>Origins of the Medical </a:t>
            </a:r>
            <a:r>
              <a:rPr lang="en-GB" sz="3300" dirty="0" smtClean="0">
                <a:solidFill>
                  <a:srgbClr val="FF0000"/>
                </a:solidFill>
              </a:rPr>
              <a:t> Engagement </a:t>
            </a:r>
            <a:r>
              <a:rPr lang="en-GB" sz="3300" dirty="0" smtClean="0">
                <a:solidFill>
                  <a:srgbClr val="FF0000"/>
                </a:solidFill>
              </a:rPr>
              <a:t>Scale (MES)</a:t>
            </a:r>
            <a:endParaRPr lang="en-GB" sz="3300" dirty="0">
              <a:solidFill>
                <a:srgbClr val="FF0000"/>
              </a:solidFill>
            </a:endParaRPr>
          </a:p>
        </p:txBody>
      </p:sp>
      <p:sp>
        <p:nvSpPr>
          <p:cNvPr id="3" name="Content Placeholder 2"/>
          <p:cNvSpPr>
            <a:spLocks noGrp="1"/>
          </p:cNvSpPr>
          <p:nvPr>
            <p:ph idx="1"/>
          </p:nvPr>
        </p:nvSpPr>
        <p:spPr>
          <a:xfrm>
            <a:off x="467544" y="1556792"/>
            <a:ext cx="8229600" cy="4525963"/>
          </a:xfrm>
        </p:spPr>
        <p:txBody>
          <a:bodyPr>
            <a:normAutofit fontScale="92500" lnSpcReduction="10000"/>
          </a:bodyPr>
          <a:lstStyle/>
          <a:p>
            <a:r>
              <a:rPr lang="en-GB" sz="2400" dirty="0" smtClean="0"/>
              <a:t>Applied Research Ltd.- Established large database re: attitudinal, individual &amp; cultural aspects of NHS</a:t>
            </a:r>
          </a:p>
          <a:p>
            <a:pPr marL="0" indent="0">
              <a:buNone/>
            </a:pPr>
            <a:endParaRPr lang="en-GB" sz="2400" dirty="0" smtClean="0"/>
          </a:p>
          <a:p>
            <a:r>
              <a:rPr lang="en-GB" sz="2400" dirty="0" smtClean="0"/>
              <a:t>Existing measure of work satisfaction and personal commitment based on 23,782 NHS staff and 20+ health organisations</a:t>
            </a:r>
          </a:p>
          <a:p>
            <a:pPr marL="0" indent="0">
              <a:buNone/>
            </a:pPr>
            <a:endParaRPr lang="en-GB" sz="2400" dirty="0" smtClean="0"/>
          </a:p>
          <a:p>
            <a:r>
              <a:rPr lang="en-GB" sz="2400" dirty="0" smtClean="0"/>
              <a:t>Best items from previously established scales selected as relevant to medical engagement and re-analysed using Factor Analysis</a:t>
            </a:r>
          </a:p>
          <a:p>
            <a:pPr marL="0" indent="0">
              <a:buNone/>
            </a:pPr>
            <a:endParaRPr lang="en-GB" sz="2400" dirty="0" smtClean="0"/>
          </a:p>
          <a:p>
            <a:r>
              <a:rPr lang="en-GB" sz="2400" dirty="0" smtClean="0"/>
              <a:t>Scales adapted to focus on engagement- reliable, valid &amp; relatively easy to administer and complete</a:t>
            </a:r>
            <a:endParaRPr lang="en-GB" sz="2400" dirty="0"/>
          </a:p>
        </p:txBody>
      </p:sp>
    </p:spTree>
    <p:extLst>
      <p:ext uri="{BB962C8B-B14F-4D97-AF65-F5344CB8AC3E}">
        <p14:creationId xmlns:p14="http://schemas.microsoft.com/office/powerpoint/2010/main" val="71395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66800"/>
            <a:ext cx="8735888" cy="4525963"/>
          </a:xfrm>
        </p:spPr>
        <p:txBody>
          <a:bodyPr>
            <a:noAutofit/>
          </a:bodyPr>
          <a:lstStyle/>
          <a:p>
            <a:r>
              <a:rPr lang="en-GB" sz="2400" dirty="0" smtClean="0"/>
              <a:t>Overall items reduced to 30 with reliability scores (</a:t>
            </a:r>
            <a:r>
              <a:rPr lang="en-GB" sz="2400" dirty="0" err="1" smtClean="0"/>
              <a:t>Cronbach’s</a:t>
            </a:r>
            <a:r>
              <a:rPr lang="en-GB" sz="2400" dirty="0" smtClean="0"/>
              <a:t> alpha) ranging from 0.70 to 0.93 </a:t>
            </a:r>
          </a:p>
          <a:p>
            <a:r>
              <a:rPr lang="en-GB" sz="2400" dirty="0" smtClean="0"/>
              <a:t>Inter-scale correlations with key core concepts of engagement suggest -</a:t>
            </a:r>
          </a:p>
          <a:p>
            <a:pPr marL="0" indent="0">
              <a:buNone/>
            </a:pPr>
            <a:r>
              <a:rPr lang="en-GB" sz="2400" dirty="0"/>
              <a:t>	</a:t>
            </a:r>
            <a:r>
              <a:rPr lang="en-GB" sz="2400" dirty="0" smtClean="0"/>
              <a:t>a) </a:t>
            </a:r>
            <a:r>
              <a:rPr lang="en-GB" sz="2400" i="1" dirty="0" smtClean="0"/>
              <a:t>engagement is a conceptually </a:t>
            </a:r>
            <a:r>
              <a:rPr lang="en-GB" sz="2400" i="1" dirty="0" smtClean="0"/>
              <a:t>distinct construct</a:t>
            </a:r>
            <a:endParaRPr lang="en-GB" sz="2400" i="1" dirty="0" smtClean="0"/>
          </a:p>
          <a:p>
            <a:pPr marL="0" indent="0">
              <a:buNone/>
            </a:pPr>
            <a:r>
              <a:rPr lang="en-GB" sz="2400" i="1" dirty="0"/>
              <a:t>	</a:t>
            </a:r>
            <a:r>
              <a:rPr lang="en-GB" sz="2400" i="1" dirty="0" smtClean="0"/>
              <a:t>b) the sub-scales are important as engagement is 	multidimensional</a:t>
            </a:r>
            <a:endParaRPr lang="en-GB" sz="2400" dirty="0" smtClean="0"/>
          </a:p>
          <a:p>
            <a:r>
              <a:rPr lang="en-GB" sz="2400" dirty="0" smtClean="0"/>
              <a:t>Scores from the pilot trust sites were statistically significant &amp; in the predicted order i.e. top two are rated independently as excellent &amp; have taken steps to promote medical engagement, the last is in the poorest performing category &amp; the opportunistic site is in the middle</a:t>
            </a:r>
          </a:p>
          <a:p>
            <a:endParaRPr lang="en-GB" sz="2400" dirty="0"/>
          </a:p>
        </p:txBody>
      </p:sp>
      <p:sp>
        <p:nvSpPr>
          <p:cNvPr id="4" name="Rectangle 3"/>
          <p:cNvSpPr>
            <a:spLocks noChangeArrowheads="1"/>
          </p:cNvSpPr>
          <p:nvPr/>
        </p:nvSpPr>
        <p:spPr bwMode="auto">
          <a:xfrm>
            <a:off x="611560" y="228600"/>
            <a:ext cx="6246440" cy="576262"/>
          </a:xfrm>
          <a:prstGeom prst="rect">
            <a:avLst/>
          </a:prstGeom>
          <a:noFill/>
          <a:ln w="9525">
            <a:noFill/>
            <a:miter lim="800000"/>
            <a:headEnd/>
            <a:tailEnd/>
          </a:ln>
          <a:effectLst/>
        </p:spPr>
        <p:txBody>
          <a:bodyPr anchor="ctr"/>
          <a:lstStyle/>
          <a:p>
            <a:pPr>
              <a:defRPr/>
            </a:pPr>
            <a:r>
              <a:rPr lang="en-GB" sz="3300" dirty="0">
                <a:solidFill>
                  <a:srgbClr val="FF0000"/>
                </a:solidFill>
                <a:ea typeface="+mj-ea"/>
              </a:rPr>
              <a:t>MES  Reliability &amp; Validity</a:t>
            </a:r>
          </a:p>
        </p:txBody>
      </p:sp>
    </p:spTree>
    <p:extLst>
      <p:ext uri="{BB962C8B-B14F-4D97-AF65-F5344CB8AC3E}">
        <p14:creationId xmlns:p14="http://schemas.microsoft.com/office/powerpoint/2010/main" val="170474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00" dirty="0" smtClean="0">
                <a:solidFill>
                  <a:srgbClr val="FF0000"/>
                </a:solidFill>
              </a:rPr>
              <a:t>Scales and Definitions</a:t>
            </a:r>
            <a:endParaRPr lang="en-GB" sz="3300" dirty="0">
              <a:solidFill>
                <a:srgbClr val="FF0000"/>
              </a:solidFill>
            </a:endParaRPr>
          </a:p>
        </p:txBody>
      </p:sp>
      <p:pic>
        <p:nvPicPr>
          <p:cNvPr id="4" name="Object 24"/>
          <p:cNvPicPr>
            <a:picLocks noGrp="1" noChangeAspect="1" noChangeArrowheads="1"/>
          </p:cNvPicPr>
          <p:nvPr>
            <p:ph idx="1"/>
          </p:nvPr>
        </p:nvPicPr>
        <p:blipFill>
          <a:blip r:embed="rId2"/>
          <a:srcRect/>
          <a:stretch>
            <a:fillRect/>
          </a:stretch>
        </p:blipFill>
        <p:spPr>
          <a:xfrm>
            <a:off x="539552" y="1412776"/>
            <a:ext cx="8031593" cy="4525963"/>
          </a:xfrm>
          <a:noFill/>
        </p:spPr>
      </p:pic>
    </p:spTree>
    <p:extLst>
      <p:ext uri="{BB962C8B-B14F-4D97-AF65-F5344CB8AC3E}">
        <p14:creationId xmlns:p14="http://schemas.microsoft.com/office/powerpoint/2010/main" val="2087290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047750"/>
          </a:xfrm>
        </p:spPr>
        <p:txBody>
          <a:bodyPr>
            <a:normAutofit fontScale="90000"/>
          </a:bodyPr>
          <a:lstStyle/>
          <a:p>
            <a:r>
              <a:rPr lang="en-GB" sz="3300" dirty="0" smtClean="0">
                <a:solidFill>
                  <a:srgbClr val="FF0000"/>
                </a:solidFill>
              </a:rPr>
              <a:t>MES Index:  Position on Model for 4 Pilot Trusts</a:t>
            </a:r>
            <a:r>
              <a:rPr lang="en-GB" b="1" dirty="0" smtClean="0"/>
              <a:t/>
            </a:r>
            <a:br>
              <a:rPr lang="en-GB" b="1" dirty="0" smtClean="0"/>
            </a:br>
            <a:endParaRPr lang="en-GB" dirty="0"/>
          </a:p>
        </p:txBody>
      </p:sp>
      <p:pic>
        <p:nvPicPr>
          <p:cNvPr id="5" name="Object 11"/>
          <p:cNvPicPr>
            <a:picLocks noChangeAspect="1" noChangeArrowheads="1"/>
          </p:cNvPicPr>
          <p:nvPr/>
        </p:nvPicPr>
        <p:blipFill>
          <a:blip r:embed="rId2"/>
          <a:srcRect/>
          <a:stretch>
            <a:fillRect/>
          </a:stretch>
        </p:blipFill>
        <p:spPr bwMode="auto">
          <a:xfrm>
            <a:off x="1247774" y="1124744"/>
            <a:ext cx="6448291" cy="5224462"/>
          </a:xfrm>
          <a:prstGeom prst="rect">
            <a:avLst/>
          </a:prstGeom>
          <a:noFill/>
          <a:ln w="9525">
            <a:noFill/>
            <a:miter lim="800000"/>
            <a:headEnd/>
            <a:tailEnd/>
          </a:ln>
        </p:spPr>
      </p:pic>
    </p:spTree>
    <p:extLst>
      <p:ext uri="{BB962C8B-B14F-4D97-AF65-F5344CB8AC3E}">
        <p14:creationId xmlns:p14="http://schemas.microsoft.com/office/powerpoint/2010/main" val="1209346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1"/>
          <p:cNvGrpSpPr>
            <a:grpSpLocks/>
          </p:cNvGrpSpPr>
          <p:nvPr/>
        </p:nvGrpSpPr>
        <p:grpSpPr bwMode="auto">
          <a:xfrm>
            <a:off x="467544" y="679029"/>
            <a:ext cx="8424936" cy="5774307"/>
            <a:chOff x="81" y="431"/>
            <a:chExt cx="6159" cy="3959"/>
          </a:xfrm>
        </p:grpSpPr>
        <p:sp>
          <p:nvSpPr>
            <p:cNvPr id="16" name="Rectangle 2"/>
            <p:cNvSpPr>
              <a:spLocks noChangeArrowheads="1"/>
            </p:cNvSpPr>
            <p:nvPr/>
          </p:nvSpPr>
          <p:spPr bwMode="auto">
            <a:xfrm>
              <a:off x="1094" y="431"/>
              <a:ext cx="4096" cy="408"/>
            </a:xfrm>
            <a:prstGeom prst="rect">
              <a:avLst/>
            </a:prstGeom>
            <a:noFill/>
            <a:ln w="9525">
              <a:noFill/>
              <a:miter lim="800000"/>
              <a:headEnd/>
              <a:tailEnd/>
            </a:ln>
            <a:effectLst/>
          </p:spPr>
          <p:txBody>
            <a:bodyPr anchor="ctr"/>
            <a:lstStyle/>
            <a:p>
              <a:pPr algn="ctr">
                <a:defRPr/>
              </a:pPr>
              <a:r>
                <a:rPr lang="en-GB" sz="3300" dirty="0">
                  <a:solidFill>
                    <a:srgbClr val="FF0000"/>
                  </a:solidFill>
                  <a:latin typeface="+mj-lt"/>
                  <a:ea typeface="+mj-ea"/>
                  <a:cs typeface="+mj-cs"/>
                </a:rPr>
                <a:t>Meta-Scales:  Position on Model for 4 Pilot Trusts</a:t>
              </a:r>
            </a:p>
          </p:txBody>
        </p:sp>
        <p:pic>
          <p:nvPicPr>
            <p:cNvPr id="17" name="Object 17"/>
            <p:cNvPicPr>
              <a:picLocks noChangeAspect="1" noChangeArrowheads="1"/>
            </p:cNvPicPr>
            <p:nvPr/>
          </p:nvPicPr>
          <p:blipFill>
            <a:blip r:embed="rId2"/>
            <a:srcRect/>
            <a:stretch>
              <a:fillRect/>
            </a:stretch>
          </p:blipFill>
          <p:spPr bwMode="auto">
            <a:xfrm>
              <a:off x="81" y="1253"/>
              <a:ext cx="2313" cy="1770"/>
            </a:xfrm>
            <a:prstGeom prst="rect">
              <a:avLst/>
            </a:prstGeom>
            <a:noFill/>
            <a:ln w="9525">
              <a:noFill/>
              <a:miter lim="800000"/>
              <a:headEnd/>
              <a:tailEnd/>
            </a:ln>
          </p:spPr>
        </p:pic>
        <p:pic>
          <p:nvPicPr>
            <p:cNvPr id="18" name="Object 18"/>
            <p:cNvPicPr>
              <a:picLocks noChangeAspect="1" noChangeArrowheads="1"/>
            </p:cNvPicPr>
            <p:nvPr/>
          </p:nvPicPr>
          <p:blipFill>
            <a:blip r:embed="rId3"/>
            <a:srcRect/>
            <a:stretch>
              <a:fillRect/>
            </a:stretch>
          </p:blipFill>
          <p:spPr bwMode="auto">
            <a:xfrm>
              <a:off x="1986" y="1251"/>
              <a:ext cx="2313" cy="1771"/>
            </a:xfrm>
            <a:prstGeom prst="rect">
              <a:avLst/>
            </a:prstGeom>
            <a:noFill/>
            <a:ln w="9525">
              <a:noFill/>
              <a:miter lim="800000"/>
              <a:headEnd/>
              <a:tailEnd/>
            </a:ln>
          </p:spPr>
        </p:pic>
        <p:pic>
          <p:nvPicPr>
            <p:cNvPr id="19" name="Object 19"/>
            <p:cNvPicPr>
              <a:picLocks noChangeAspect="1" noChangeArrowheads="1"/>
            </p:cNvPicPr>
            <p:nvPr/>
          </p:nvPicPr>
          <p:blipFill>
            <a:blip r:embed="rId4"/>
            <a:srcRect/>
            <a:stretch>
              <a:fillRect/>
            </a:stretch>
          </p:blipFill>
          <p:spPr bwMode="auto">
            <a:xfrm>
              <a:off x="3846" y="1253"/>
              <a:ext cx="2313" cy="1769"/>
            </a:xfrm>
            <a:prstGeom prst="rect">
              <a:avLst/>
            </a:prstGeom>
            <a:noFill/>
            <a:ln w="9525">
              <a:noFill/>
              <a:miter lim="800000"/>
              <a:headEnd/>
              <a:tailEnd/>
            </a:ln>
          </p:spPr>
        </p:pic>
        <p:sp>
          <p:nvSpPr>
            <p:cNvPr id="20" name="TextBox 5"/>
            <p:cNvSpPr txBox="1">
              <a:spLocks noChangeArrowheads="1"/>
            </p:cNvSpPr>
            <p:nvPr/>
          </p:nvSpPr>
          <p:spPr bwMode="auto">
            <a:xfrm>
              <a:off x="398" y="3249"/>
              <a:ext cx="1679" cy="607"/>
            </a:xfrm>
            <a:prstGeom prst="rect">
              <a:avLst/>
            </a:prstGeom>
            <a:noFill/>
            <a:ln w="9525">
              <a:noFill/>
              <a:miter lim="800000"/>
              <a:headEnd/>
              <a:tailEnd/>
            </a:ln>
          </p:spPr>
          <p:txBody>
            <a:bodyPr>
              <a:spAutoFit/>
            </a:bodyPr>
            <a:lstStyle/>
            <a:p>
              <a:r>
                <a:rPr lang="en-GB" sz="1400" dirty="0">
                  <a:solidFill>
                    <a:schemeClr val="tx1"/>
                  </a:solidFill>
                </a:rPr>
                <a:t>Meta-Scale 1:  </a:t>
              </a:r>
            </a:p>
            <a:p>
              <a:r>
                <a:rPr lang="en-GB" sz="1400" dirty="0">
                  <a:solidFill>
                    <a:schemeClr val="tx1"/>
                  </a:solidFill>
                </a:rPr>
                <a:t>Working in an open culture</a:t>
              </a:r>
            </a:p>
          </p:txBody>
        </p:sp>
        <p:sp>
          <p:nvSpPr>
            <p:cNvPr id="21" name="TextBox 5"/>
            <p:cNvSpPr txBox="1">
              <a:spLocks noChangeArrowheads="1"/>
            </p:cNvSpPr>
            <p:nvPr/>
          </p:nvSpPr>
          <p:spPr bwMode="auto">
            <a:xfrm>
              <a:off x="2303" y="3249"/>
              <a:ext cx="1679" cy="607"/>
            </a:xfrm>
            <a:prstGeom prst="rect">
              <a:avLst/>
            </a:prstGeom>
            <a:noFill/>
            <a:ln w="9525">
              <a:noFill/>
              <a:miter lim="800000"/>
              <a:headEnd/>
              <a:tailEnd/>
            </a:ln>
          </p:spPr>
          <p:txBody>
            <a:bodyPr>
              <a:spAutoFit/>
            </a:bodyPr>
            <a:lstStyle/>
            <a:p>
              <a:r>
                <a:rPr lang="en-GB" sz="1400" dirty="0">
                  <a:solidFill>
                    <a:schemeClr val="tx1"/>
                  </a:solidFill>
                </a:rPr>
                <a:t>Meta-Scale 2:  </a:t>
              </a:r>
            </a:p>
            <a:p>
              <a:r>
                <a:rPr lang="en-GB" sz="1400" dirty="0">
                  <a:solidFill>
                    <a:schemeClr val="tx1"/>
                  </a:solidFill>
                </a:rPr>
                <a:t>Having Purpose &amp; Direction</a:t>
              </a:r>
            </a:p>
          </p:txBody>
        </p:sp>
        <p:sp>
          <p:nvSpPr>
            <p:cNvPr id="22" name="TextBox 5"/>
            <p:cNvSpPr txBox="1">
              <a:spLocks noChangeArrowheads="1"/>
            </p:cNvSpPr>
            <p:nvPr/>
          </p:nvSpPr>
          <p:spPr bwMode="auto">
            <a:xfrm>
              <a:off x="4117" y="3249"/>
              <a:ext cx="1815" cy="607"/>
            </a:xfrm>
            <a:prstGeom prst="rect">
              <a:avLst/>
            </a:prstGeom>
            <a:noFill/>
            <a:ln w="9525">
              <a:noFill/>
              <a:miter lim="800000"/>
              <a:headEnd/>
              <a:tailEnd/>
            </a:ln>
          </p:spPr>
          <p:txBody>
            <a:bodyPr>
              <a:spAutoFit/>
            </a:bodyPr>
            <a:lstStyle/>
            <a:p>
              <a:r>
                <a:rPr lang="en-GB" sz="1400" dirty="0">
                  <a:solidFill>
                    <a:schemeClr val="tx1"/>
                  </a:solidFill>
                </a:rPr>
                <a:t>Meta-Scale 3:  </a:t>
              </a:r>
            </a:p>
            <a:p>
              <a:r>
                <a:rPr lang="en-GB" sz="1400" dirty="0">
                  <a:solidFill>
                    <a:schemeClr val="tx1"/>
                  </a:solidFill>
                </a:rPr>
                <a:t>Feeling Valued &amp; Empowered</a:t>
              </a:r>
            </a:p>
          </p:txBody>
        </p:sp>
        <p:sp>
          <p:nvSpPr>
            <p:cNvPr id="23" name="TextBox 6"/>
            <p:cNvSpPr txBox="1">
              <a:spLocks noChangeArrowheads="1"/>
            </p:cNvSpPr>
            <p:nvPr/>
          </p:nvSpPr>
          <p:spPr bwMode="auto">
            <a:xfrm>
              <a:off x="6023" y="4138"/>
              <a:ext cx="217" cy="252"/>
            </a:xfrm>
            <a:prstGeom prst="rect">
              <a:avLst/>
            </a:prstGeom>
            <a:noFill/>
            <a:ln w="9525">
              <a:noFill/>
              <a:miter lim="800000"/>
              <a:headEnd/>
              <a:tailEnd/>
            </a:ln>
          </p:spPr>
          <p:txBody>
            <a:bodyPr>
              <a:spAutoFit/>
            </a:bodyPr>
            <a:lstStyle/>
            <a:p>
              <a:pPr algn="l"/>
              <a:r>
                <a:rPr lang="en-GB" sz="1000"/>
                <a:t>16</a:t>
              </a:r>
            </a:p>
          </p:txBody>
        </p:sp>
      </p:grpSp>
    </p:spTree>
    <p:extLst>
      <p:ext uri="{BB962C8B-B14F-4D97-AF65-F5344CB8AC3E}">
        <p14:creationId xmlns:p14="http://schemas.microsoft.com/office/powerpoint/2010/main" val="1252690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300" dirty="0" smtClean="0">
                <a:solidFill>
                  <a:srgbClr val="FF0000"/>
                </a:solidFill>
              </a:rPr>
              <a:t>The Levels of Medical Engagement</a:t>
            </a:r>
            <a:endParaRPr lang="en-GB" sz="3300" dirty="0">
              <a:solidFill>
                <a:srgbClr val="FF0000"/>
              </a:solidFill>
            </a:endParaRPr>
          </a:p>
        </p:txBody>
      </p:sp>
      <p:sp>
        <p:nvSpPr>
          <p:cNvPr id="3" name="Content Placeholder 2"/>
          <p:cNvSpPr>
            <a:spLocks noGrp="1"/>
          </p:cNvSpPr>
          <p:nvPr>
            <p:ph idx="1"/>
          </p:nvPr>
        </p:nvSpPr>
        <p:spPr>
          <a:xfrm>
            <a:off x="457200" y="1600200"/>
            <a:ext cx="2743200" cy="4525963"/>
          </a:xfrm>
        </p:spPr>
        <p:txBody>
          <a:bodyPr>
            <a:normAutofit fontScale="85000" lnSpcReduction="20000"/>
          </a:bodyPr>
          <a:lstStyle/>
          <a:p>
            <a:pPr marL="0" indent="0" algn="ctr">
              <a:buNone/>
            </a:pPr>
            <a:r>
              <a:rPr lang="en-GB" dirty="0" smtClean="0"/>
              <a:t>Embedded</a:t>
            </a:r>
          </a:p>
          <a:p>
            <a:pPr marL="0" indent="0" algn="ctr">
              <a:buNone/>
            </a:pPr>
            <a:endParaRPr lang="en-GB" dirty="0"/>
          </a:p>
          <a:p>
            <a:pPr marL="0" indent="0" algn="ctr">
              <a:buNone/>
            </a:pPr>
            <a:endParaRPr lang="en-GB" dirty="0" smtClean="0"/>
          </a:p>
          <a:p>
            <a:pPr marL="0" indent="0" algn="ctr">
              <a:buNone/>
            </a:pPr>
            <a:r>
              <a:rPr lang="en-GB" dirty="0" smtClean="0"/>
              <a:t>Expanded</a:t>
            </a:r>
          </a:p>
          <a:p>
            <a:pPr marL="0" indent="0" algn="ctr">
              <a:buNone/>
            </a:pPr>
            <a:endParaRPr lang="en-GB" dirty="0" smtClean="0"/>
          </a:p>
          <a:p>
            <a:pPr marL="0" indent="0" algn="ctr">
              <a:buNone/>
            </a:pPr>
            <a:endParaRPr lang="en-GB" dirty="0"/>
          </a:p>
          <a:p>
            <a:pPr marL="0" indent="0" algn="ctr">
              <a:buNone/>
            </a:pPr>
            <a:r>
              <a:rPr lang="en-GB" dirty="0" smtClean="0"/>
              <a:t>Energised</a:t>
            </a:r>
          </a:p>
          <a:p>
            <a:pPr marL="0" indent="0" algn="ctr">
              <a:buNone/>
            </a:pPr>
            <a:endParaRPr lang="en-GB" dirty="0" smtClean="0"/>
          </a:p>
          <a:p>
            <a:pPr marL="0" indent="0" algn="ctr">
              <a:buNone/>
            </a:pPr>
            <a:endParaRPr lang="en-GB" dirty="0"/>
          </a:p>
          <a:p>
            <a:pPr marL="0" indent="0" algn="ctr">
              <a:buNone/>
            </a:pPr>
            <a:r>
              <a:rPr lang="en-GB" dirty="0" smtClean="0"/>
              <a:t>Expectant</a:t>
            </a:r>
          </a:p>
          <a:p>
            <a:pPr marL="0" indent="0" algn="ctr">
              <a:buNone/>
            </a:pPr>
            <a:endParaRPr lang="en-GB" dirty="0" smtClean="0"/>
          </a:p>
          <a:p>
            <a:pPr marL="0" indent="0" algn="ctr">
              <a:buNone/>
            </a:pPr>
            <a:endParaRPr lang="en-GB" dirty="0"/>
          </a:p>
          <a:p>
            <a:pPr marL="0" indent="0" algn="ctr">
              <a:buNone/>
            </a:pPr>
            <a:r>
              <a:rPr lang="en-GB" dirty="0" smtClean="0"/>
              <a:t>Excluded</a:t>
            </a:r>
          </a:p>
          <a:p>
            <a:pPr marL="0" indent="0" algn="ctr">
              <a:buNone/>
            </a:pPr>
            <a:endParaRPr lang="en-GB" dirty="0"/>
          </a:p>
        </p:txBody>
      </p:sp>
      <p:sp>
        <p:nvSpPr>
          <p:cNvPr id="6" name="Up Arrow 5"/>
          <p:cNvSpPr/>
          <p:nvPr/>
        </p:nvSpPr>
        <p:spPr>
          <a:xfrm>
            <a:off x="1581150" y="1905000"/>
            <a:ext cx="484632" cy="64160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Up Arrow 6"/>
          <p:cNvSpPr/>
          <p:nvPr/>
        </p:nvSpPr>
        <p:spPr>
          <a:xfrm>
            <a:off x="1572768" y="2895600"/>
            <a:ext cx="484632" cy="64160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Up Arrow 7"/>
          <p:cNvSpPr/>
          <p:nvPr/>
        </p:nvSpPr>
        <p:spPr>
          <a:xfrm>
            <a:off x="1572768" y="3962400"/>
            <a:ext cx="484632" cy="64160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Up Arrow 8"/>
          <p:cNvSpPr/>
          <p:nvPr/>
        </p:nvSpPr>
        <p:spPr>
          <a:xfrm>
            <a:off x="1581150" y="4953000"/>
            <a:ext cx="484632" cy="64160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TextBox 9"/>
          <p:cNvSpPr txBox="1"/>
          <p:nvPr/>
        </p:nvSpPr>
        <p:spPr>
          <a:xfrm>
            <a:off x="3200400" y="1600200"/>
            <a:ext cx="4800600" cy="646331"/>
          </a:xfrm>
          <a:prstGeom prst="rect">
            <a:avLst/>
          </a:prstGeom>
          <a:noFill/>
        </p:spPr>
        <p:txBody>
          <a:bodyPr wrap="square" rtlCol="0">
            <a:spAutoFit/>
          </a:bodyPr>
          <a:lstStyle/>
          <a:p>
            <a:r>
              <a:rPr lang="en-GB" dirty="0" smtClean="0"/>
              <a:t>Doctors are fully involved at all levels in leading the design and delivery of service innovations</a:t>
            </a:r>
            <a:endParaRPr lang="en-GB" dirty="0"/>
          </a:p>
        </p:txBody>
      </p:sp>
      <p:sp>
        <p:nvSpPr>
          <p:cNvPr id="11" name="TextBox 10"/>
          <p:cNvSpPr txBox="1"/>
          <p:nvPr/>
        </p:nvSpPr>
        <p:spPr>
          <a:xfrm>
            <a:off x="3182112" y="2572434"/>
            <a:ext cx="5181600" cy="646331"/>
          </a:xfrm>
          <a:prstGeom prst="rect">
            <a:avLst/>
          </a:prstGeom>
          <a:noFill/>
        </p:spPr>
        <p:txBody>
          <a:bodyPr wrap="square" rtlCol="0">
            <a:spAutoFit/>
          </a:bodyPr>
          <a:lstStyle/>
          <a:p>
            <a:r>
              <a:rPr lang="en-GB" dirty="0" smtClean="0"/>
              <a:t>Doctors traditional roles have become expanded to embrace some aspects of managing healthcare</a:t>
            </a:r>
            <a:endParaRPr lang="en-GB" dirty="0"/>
          </a:p>
        </p:txBody>
      </p:sp>
      <p:sp>
        <p:nvSpPr>
          <p:cNvPr id="12" name="TextBox 11"/>
          <p:cNvSpPr txBox="1"/>
          <p:nvPr/>
        </p:nvSpPr>
        <p:spPr>
          <a:xfrm>
            <a:off x="3200400" y="3555492"/>
            <a:ext cx="4815145" cy="646331"/>
          </a:xfrm>
          <a:prstGeom prst="rect">
            <a:avLst/>
          </a:prstGeom>
          <a:noFill/>
        </p:spPr>
        <p:txBody>
          <a:bodyPr wrap="square" rtlCol="0">
            <a:spAutoFit/>
          </a:bodyPr>
          <a:lstStyle/>
          <a:p>
            <a:r>
              <a:rPr lang="en-GB" dirty="0" smtClean="0"/>
              <a:t>Doctors are keen to become more involved in the planning, design and delivery of services</a:t>
            </a:r>
            <a:endParaRPr lang="en-GB" dirty="0"/>
          </a:p>
        </p:txBody>
      </p:sp>
      <p:sp>
        <p:nvSpPr>
          <p:cNvPr id="13" name="TextBox 12"/>
          <p:cNvSpPr txBox="1"/>
          <p:nvPr/>
        </p:nvSpPr>
        <p:spPr>
          <a:xfrm>
            <a:off x="3200400" y="4495800"/>
            <a:ext cx="5029200" cy="646331"/>
          </a:xfrm>
          <a:prstGeom prst="rect">
            <a:avLst/>
          </a:prstGeom>
          <a:noFill/>
        </p:spPr>
        <p:txBody>
          <a:bodyPr wrap="square" rtlCol="0">
            <a:spAutoFit/>
          </a:bodyPr>
          <a:lstStyle/>
          <a:p>
            <a:r>
              <a:rPr lang="en-GB" dirty="0" smtClean="0"/>
              <a:t>Doctors understand the importance of becoming involved in the management agenda</a:t>
            </a:r>
            <a:endParaRPr lang="en-GB" dirty="0"/>
          </a:p>
        </p:txBody>
      </p:sp>
      <p:sp>
        <p:nvSpPr>
          <p:cNvPr id="14" name="TextBox 13"/>
          <p:cNvSpPr txBox="1"/>
          <p:nvPr/>
        </p:nvSpPr>
        <p:spPr>
          <a:xfrm>
            <a:off x="3200400" y="5334000"/>
            <a:ext cx="4953000" cy="646331"/>
          </a:xfrm>
          <a:prstGeom prst="rect">
            <a:avLst/>
          </a:prstGeom>
          <a:noFill/>
        </p:spPr>
        <p:txBody>
          <a:bodyPr wrap="square" rtlCol="0">
            <a:spAutoFit/>
          </a:bodyPr>
          <a:lstStyle/>
          <a:p>
            <a:r>
              <a:rPr lang="en-GB" dirty="0" smtClean="0"/>
              <a:t>Doctors are not part of the management process and confine their activities to their traditional role</a:t>
            </a:r>
            <a:endParaRPr lang="en-GB" dirty="0"/>
          </a:p>
        </p:txBody>
      </p:sp>
    </p:spTree>
    <p:extLst>
      <p:ext uri="{BB962C8B-B14F-4D97-AF65-F5344CB8AC3E}">
        <p14:creationId xmlns:p14="http://schemas.microsoft.com/office/powerpoint/2010/main" val="349798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827584" y="332656"/>
            <a:ext cx="8064896" cy="647700"/>
          </a:xfrm>
          <a:prstGeom prst="rect">
            <a:avLst/>
          </a:prstGeom>
          <a:noFill/>
          <a:ln w="9525">
            <a:noFill/>
            <a:miter lim="800000"/>
            <a:headEnd/>
            <a:tailEnd/>
          </a:ln>
          <a:effectLst/>
        </p:spPr>
        <p:txBody>
          <a:bodyPr anchor="ctr"/>
          <a:lstStyle/>
          <a:p>
            <a:pPr>
              <a:defRPr/>
            </a:pPr>
            <a:r>
              <a:rPr lang="en-GB" sz="3300" dirty="0">
                <a:solidFill>
                  <a:srgbClr val="FF0000"/>
                </a:solidFill>
                <a:latin typeface="+mj-lt"/>
                <a:ea typeface="+mj-ea"/>
                <a:cs typeface="+mj-cs"/>
              </a:rPr>
              <a:t>Levels of </a:t>
            </a:r>
            <a:r>
              <a:rPr lang="en-GB" sz="3300" dirty="0" smtClean="0">
                <a:solidFill>
                  <a:srgbClr val="FF0000"/>
                </a:solidFill>
                <a:latin typeface="+mj-lt"/>
                <a:ea typeface="+mj-ea"/>
                <a:cs typeface="+mj-cs"/>
              </a:rPr>
              <a:t>Medical Engagement </a:t>
            </a:r>
            <a:r>
              <a:rPr lang="en-GB" sz="3300" dirty="0">
                <a:solidFill>
                  <a:srgbClr val="FF0000"/>
                </a:solidFill>
                <a:latin typeface="+mj-lt"/>
                <a:ea typeface="+mj-ea"/>
                <a:cs typeface="+mj-cs"/>
              </a:rPr>
              <a:t>Summary for Trust 28</a:t>
            </a:r>
          </a:p>
        </p:txBody>
      </p:sp>
      <p:pic>
        <p:nvPicPr>
          <p:cNvPr id="6" name="Picture 6"/>
          <p:cNvPicPr>
            <a:picLocks noChangeAspect="1" noChangeArrowheads="1"/>
          </p:cNvPicPr>
          <p:nvPr/>
        </p:nvPicPr>
        <p:blipFill>
          <a:blip r:embed="rId2"/>
          <a:srcRect/>
          <a:stretch>
            <a:fillRect/>
          </a:stretch>
        </p:blipFill>
        <p:spPr bwMode="auto">
          <a:xfrm>
            <a:off x="1104800" y="1268760"/>
            <a:ext cx="7510463" cy="5235575"/>
          </a:xfrm>
          <a:prstGeom prst="rect">
            <a:avLst/>
          </a:prstGeom>
          <a:noFill/>
          <a:ln w="9525" algn="ctr">
            <a:noFill/>
            <a:miter lim="800000"/>
            <a:headEnd/>
            <a:tailEnd/>
          </a:ln>
        </p:spPr>
      </p:pic>
    </p:spTree>
    <p:extLst>
      <p:ext uri="{BB962C8B-B14F-4D97-AF65-F5344CB8AC3E}">
        <p14:creationId xmlns:p14="http://schemas.microsoft.com/office/powerpoint/2010/main" val="1929902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50850" y="441325"/>
            <a:ext cx="8375650" cy="647700"/>
          </a:xfrm>
          <a:prstGeom prst="rect">
            <a:avLst/>
          </a:prstGeom>
          <a:noFill/>
          <a:ln w="9525">
            <a:noFill/>
            <a:miter lim="800000"/>
            <a:headEnd/>
            <a:tailEnd/>
          </a:ln>
          <a:effectLst/>
        </p:spPr>
        <p:txBody>
          <a:bodyPr anchor="ctr"/>
          <a:lstStyle/>
          <a:p>
            <a:pPr algn="ctr">
              <a:defRPr/>
            </a:pPr>
            <a:r>
              <a:rPr lang="en-GB" sz="3300" dirty="0">
                <a:solidFill>
                  <a:srgbClr val="FF0000"/>
                </a:solidFill>
                <a:latin typeface="+mj-lt"/>
                <a:ea typeface="+mj-ea"/>
                <a:cs typeface="+mj-cs"/>
              </a:rPr>
              <a:t>Levels of Medical Engagement for All Trusts in Current Sample</a:t>
            </a:r>
          </a:p>
        </p:txBody>
      </p:sp>
      <p:sp>
        <p:nvSpPr>
          <p:cNvPr id="27651" name="TextBox 6"/>
          <p:cNvSpPr txBox="1">
            <a:spLocks noChangeArrowheads="1"/>
          </p:cNvSpPr>
          <p:nvPr/>
        </p:nvSpPr>
        <p:spPr bwMode="auto">
          <a:xfrm>
            <a:off x="8826500" y="6569075"/>
            <a:ext cx="317500" cy="400050"/>
          </a:xfrm>
          <a:prstGeom prst="rect">
            <a:avLst/>
          </a:prstGeom>
          <a:noFill/>
          <a:ln w="9525">
            <a:noFill/>
            <a:miter lim="800000"/>
            <a:headEnd/>
            <a:tailEnd/>
          </a:ln>
        </p:spPr>
        <p:txBody>
          <a:bodyPr>
            <a:spAutoFit/>
          </a:bodyPr>
          <a:lstStyle/>
          <a:p>
            <a:r>
              <a:rPr lang="en-GB" sz="1000"/>
              <a:t>29</a:t>
            </a:r>
          </a:p>
        </p:txBody>
      </p:sp>
      <p:pic>
        <p:nvPicPr>
          <p:cNvPr id="27652" name="Picture 6"/>
          <p:cNvPicPr>
            <a:picLocks noChangeAspect="1" noChangeArrowheads="1"/>
          </p:cNvPicPr>
          <p:nvPr/>
        </p:nvPicPr>
        <p:blipFill>
          <a:blip r:embed="rId3"/>
          <a:srcRect/>
          <a:stretch>
            <a:fillRect/>
          </a:stretch>
        </p:blipFill>
        <p:spPr bwMode="auto">
          <a:xfrm>
            <a:off x="457200" y="1196752"/>
            <a:ext cx="8243888" cy="5219700"/>
          </a:xfrm>
          <a:prstGeom prst="rect">
            <a:avLst/>
          </a:prstGeom>
          <a:noFill/>
          <a:ln w="9525" algn="ctr">
            <a:noFill/>
            <a:miter lim="800000"/>
            <a:headEnd/>
            <a:tailEnd/>
          </a:ln>
        </p:spPr>
      </p:pic>
    </p:spTree>
    <p:extLst>
      <p:ext uri="{BB962C8B-B14F-4D97-AF65-F5344CB8AC3E}">
        <p14:creationId xmlns:p14="http://schemas.microsoft.com/office/powerpoint/2010/main" val="31715372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413792"/>
            <a:ext cx="6984776" cy="1143000"/>
          </a:xfrm>
        </p:spPr>
        <p:txBody>
          <a:bodyPr>
            <a:normAutofit fontScale="90000"/>
          </a:bodyPr>
          <a:lstStyle/>
          <a:p>
            <a:pPr algn="r"/>
            <a:r>
              <a:rPr lang="en-CA" dirty="0">
                <a:solidFill>
                  <a:srgbClr val="FF0000"/>
                </a:solidFill>
                <a:effectLst/>
              </a:rPr>
              <a:t>What is Productive Health </a:t>
            </a:r>
            <a:r>
              <a:rPr lang="en-CA" dirty="0" smtClean="0">
                <a:solidFill>
                  <a:srgbClr val="FF0000"/>
                </a:solidFill>
                <a:effectLst/>
              </a:rPr>
              <a:t>Reform?</a:t>
            </a:r>
            <a:r>
              <a:rPr lang="en-CA" dirty="0">
                <a:effectLst/>
              </a:rPr>
              <a:t/>
            </a:r>
            <a:br>
              <a:rPr lang="en-CA" dirty="0">
                <a:effectLst/>
              </a:rPr>
            </a:br>
            <a:endParaRPr lang="en-CA" sz="2700" dirty="0">
              <a:effectLst/>
            </a:endParaRPr>
          </a:p>
        </p:txBody>
      </p:sp>
      <p:sp>
        <p:nvSpPr>
          <p:cNvPr id="2" name="Rectangle 1"/>
          <p:cNvSpPr/>
          <p:nvPr/>
        </p:nvSpPr>
        <p:spPr>
          <a:xfrm>
            <a:off x="467544" y="1556792"/>
            <a:ext cx="4896544" cy="4524315"/>
          </a:xfrm>
          <a:prstGeom prst="rect">
            <a:avLst/>
          </a:prstGeom>
        </p:spPr>
        <p:txBody>
          <a:bodyPr wrap="square">
            <a:spAutoFit/>
          </a:bodyPr>
          <a:lstStyle/>
          <a:p>
            <a:pPr marL="285750" indent="-285750">
              <a:buFont typeface="Wingdings" panose="05000000000000000000" pitchFamily="2" charset="2"/>
              <a:buChar char="Ø"/>
            </a:pPr>
            <a:r>
              <a:rPr lang="en-CA" i="1" dirty="0"/>
              <a:t>Health reform is a transition</a:t>
            </a:r>
            <a:r>
              <a:rPr lang="en-CA" dirty="0"/>
              <a:t> from </a:t>
            </a:r>
            <a:r>
              <a:rPr lang="en-CA" dirty="0">
                <a:solidFill>
                  <a:srgbClr val="FF0000"/>
                </a:solidFill>
              </a:rPr>
              <a:t>where we are at now </a:t>
            </a:r>
            <a:r>
              <a:rPr lang="en-CA" dirty="0"/>
              <a:t>to </a:t>
            </a:r>
            <a:r>
              <a:rPr lang="en-CA" dirty="0">
                <a:solidFill>
                  <a:srgbClr val="FF0000"/>
                </a:solidFill>
              </a:rPr>
              <a:t>where we want to be </a:t>
            </a:r>
            <a:r>
              <a:rPr lang="en-CA" dirty="0"/>
              <a:t>that is defined within each country’s need as dictated by situation, circumstance and context</a:t>
            </a:r>
            <a:r>
              <a:rPr lang="en-CA" dirty="0" smtClean="0"/>
              <a:t>.</a:t>
            </a:r>
          </a:p>
          <a:p>
            <a:pPr marL="285750" indent="-285750">
              <a:buFont typeface="Wingdings" panose="05000000000000000000" pitchFamily="2" charset="2"/>
              <a:buChar char="Ø"/>
            </a:pPr>
            <a:r>
              <a:rPr lang="en-CA" dirty="0"/>
              <a:t/>
            </a:r>
            <a:br>
              <a:rPr lang="en-CA" dirty="0"/>
            </a:br>
            <a:r>
              <a:rPr lang="en-CA" i="1" dirty="0">
                <a:solidFill>
                  <a:srgbClr val="FF0000"/>
                </a:solidFill>
              </a:rPr>
              <a:t>Patient-centred care </a:t>
            </a:r>
            <a:r>
              <a:rPr lang="en-CA" dirty="0"/>
              <a:t>is the focal point </a:t>
            </a:r>
            <a:r>
              <a:rPr lang="en-CA" dirty="0" smtClean="0"/>
              <a:t>for many jurisdictions.</a:t>
            </a:r>
          </a:p>
          <a:p>
            <a:pPr marL="285750" indent="-285750">
              <a:buFont typeface="Wingdings" panose="05000000000000000000" pitchFamily="2" charset="2"/>
              <a:buChar char="Ø"/>
            </a:pPr>
            <a:endParaRPr lang="en-CA" dirty="0" smtClean="0"/>
          </a:p>
          <a:p>
            <a:pPr marL="285750" indent="-285750">
              <a:buFont typeface="Wingdings" panose="05000000000000000000" pitchFamily="2" charset="2"/>
              <a:buChar char="Ø"/>
            </a:pPr>
            <a:r>
              <a:rPr lang="en-CA" i="1" dirty="0" smtClean="0">
                <a:solidFill>
                  <a:srgbClr val="FF0000"/>
                </a:solidFill>
              </a:rPr>
              <a:t>It is multi-level:</a:t>
            </a:r>
            <a:r>
              <a:rPr lang="en-CA" i="1" dirty="0" smtClean="0"/>
              <a:t> </a:t>
            </a:r>
            <a:r>
              <a:rPr lang="en-CA" dirty="0" smtClean="0"/>
              <a:t>e.g., micro </a:t>
            </a:r>
            <a:r>
              <a:rPr lang="en-CA" dirty="0"/>
              <a:t>(unit, or consultancy-based), macro (hospital or organization-base) or mega (national/provincial) in </a:t>
            </a:r>
            <a:r>
              <a:rPr lang="en-CA" dirty="0" smtClean="0"/>
              <a:t>scope.</a:t>
            </a:r>
          </a:p>
          <a:p>
            <a:pPr marL="285750" indent="-285750">
              <a:buFont typeface="Wingdings" panose="05000000000000000000" pitchFamily="2" charset="2"/>
              <a:buChar char="Ø"/>
            </a:pPr>
            <a:endParaRPr lang="en-CA" i="1" dirty="0">
              <a:solidFill>
                <a:srgbClr val="FF0000"/>
              </a:solidFill>
            </a:endParaRPr>
          </a:p>
          <a:p>
            <a:pPr marL="285750" indent="-285750">
              <a:buFont typeface="Wingdings" panose="05000000000000000000" pitchFamily="2" charset="2"/>
              <a:buChar char="Ø"/>
            </a:pPr>
            <a:r>
              <a:rPr lang="en-CA" i="1" dirty="0" smtClean="0">
                <a:solidFill>
                  <a:srgbClr val="FF0000"/>
                </a:solidFill>
              </a:rPr>
              <a:t>Medical </a:t>
            </a:r>
            <a:r>
              <a:rPr lang="en-CA" i="1" dirty="0">
                <a:solidFill>
                  <a:srgbClr val="FF0000"/>
                </a:solidFill>
              </a:rPr>
              <a:t>leadership </a:t>
            </a:r>
            <a:r>
              <a:rPr lang="en-CA" dirty="0"/>
              <a:t>is required at all levels for reform to be effective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16832"/>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68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404813"/>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1405928" y="2132856"/>
          <a:ext cx="6016752" cy="4032448"/>
        </p:xfrm>
        <a:graphic>
          <a:graphicData uri="http://schemas.openxmlformats.org/presentationml/2006/ole">
            <mc:AlternateContent xmlns:mc="http://schemas.openxmlformats.org/markup-compatibility/2006">
              <mc:Choice xmlns:v="urn:schemas-microsoft-com:vml" Requires="v">
                <p:oleObj spid="_x0000_s3077" name="Worksheet" r:id="rId3" imgW="6115050" imgH="8315325" progId="Excel.Sheet.8">
                  <p:embed/>
                </p:oleObj>
              </mc:Choice>
              <mc:Fallback>
                <p:oleObj name="Worksheet" r:id="rId3" imgW="6115050" imgH="83153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48921"/>
                      <a:stretch>
                        <a:fillRect/>
                      </a:stretch>
                    </p:blipFill>
                    <p:spPr bwMode="auto">
                      <a:xfrm>
                        <a:off x="1405928" y="2132856"/>
                        <a:ext cx="6016752" cy="4032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ChangeArrowheads="1"/>
          </p:cNvSpPr>
          <p:nvPr/>
        </p:nvSpPr>
        <p:spPr bwMode="auto">
          <a:xfrm>
            <a:off x="468313" y="1341438"/>
            <a:ext cx="7858125" cy="954087"/>
          </a:xfrm>
          <a:prstGeom prst="rect">
            <a:avLst/>
          </a:prstGeom>
          <a:noFill/>
          <a:ln w="9525">
            <a:noFill/>
            <a:miter lim="800000"/>
            <a:headEnd/>
            <a:tailEnd/>
          </a:ln>
        </p:spPr>
        <p:txBody>
          <a:bodyPr anchor="ctr">
            <a:spAutoFit/>
          </a:bodyPr>
          <a:lstStyle/>
          <a:p>
            <a:r>
              <a:rPr lang="en-GB" sz="1400" dirty="0">
                <a:solidFill>
                  <a:schemeClr val="tx1"/>
                </a:solidFill>
                <a:latin typeface="Arial" charset="0"/>
                <a:ea typeface="Calibri" pitchFamily="34" charset="0"/>
                <a:cs typeface="Arial" charset="0"/>
              </a:rPr>
              <a:t>The table below illustrates the quantitative data in more concrete terms by showing the difference in performance level achieved on Care Quality Commission ratings by those Trusts in the top 10 and bottom 10 on the </a:t>
            </a:r>
            <a:r>
              <a:rPr lang="en-GB" sz="1400" dirty="0" err="1">
                <a:solidFill>
                  <a:schemeClr val="tx1"/>
                </a:solidFill>
                <a:latin typeface="Arial" charset="0"/>
                <a:ea typeface="Calibri" pitchFamily="34" charset="0"/>
                <a:cs typeface="Arial" charset="0"/>
              </a:rPr>
              <a:t>MES</a:t>
            </a:r>
            <a:r>
              <a:rPr lang="en-GB" sz="1400" dirty="0">
                <a:solidFill>
                  <a:schemeClr val="tx1"/>
                </a:solidFill>
                <a:latin typeface="Arial" charset="0"/>
                <a:ea typeface="Calibri" pitchFamily="34" charset="0"/>
                <a:cs typeface="Arial" charset="0"/>
              </a:rPr>
              <a:t>.</a:t>
            </a:r>
            <a:endParaRPr lang="en-GB" sz="1400" dirty="0">
              <a:solidFill>
                <a:schemeClr val="tx1"/>
              </a:solidFill>
              <a:ea typeface="Calibri" pitchFamily="34" charset="0"/>
              <a:cs typeface="Arial" charset="0"/>
            </a:endParaRPr>
          </a:p>
          <a:p>
            <a:endParaRPr lang="en-GB" sz="1400" dirty="0">
              <a:ea typeface="Calibri" pitchFamily="34" charset="0"/>
              <a:cs typeface="Arial" charset="0"/>
            </a:endParaRPr>
          </a:p>
        </p:txBody>
      </p:sp>
      <p:sp>
        <p:nvSpPr>
          <p:cNvPr id="3077" name="Rectangle 4"/>
          <p:cNvSpPr>
            <a:spLocks noChangeArrowheads="1"/>
          </p:cNvSpPr>
          <p:nvPr/>
        </p:nvSpPr>
        <p:spPr bwMode="auto">
          <a:xfrm>
            <a:off x="251520" y="333375"/>
            <a:ext cx="8640960" cy="1076325"/>
          </a:xfrm>
          <a:prstGeom prst="rect">
            <a:avLst/>
          </a:prstGeom>
          <a:noFill/>
          <a:ln w="9525">
            <a:noFill/>
            <a:miter lim="800000"/>
            <a:headEnd/>
            <a:tailEnd/>
          </a:ln>
        </p:spPr>
        <p:txBody>
          <a:bodyPr wrap="square">
            <a:spAutoFit/>
          </a:bodyPr>
          <a:lstStyle/>
          <a:p>
            <a:pPr algn="ctr">
              <a:defRPr/>
            </a:pPr>
            <a:r>
              <a:rPr lang="en-GB" sz="3200" dirty="0">
                <a:solidFill>
                  <a:srgbClr val="FF0000"/>
                </a:solidFill>
                <a:latin typeface="+mn-lt"/>
              </a:rPr>
              <a:t>CQC Ratings Against Top/Bottom MES Scores</a:t>
            </a:r>
          </a:p>
        </p:txBody>
      </p:sp>
    </p:spTree>
    <p:extLst>
      <p:ext uri="{BB962C8B-B14F-4D97-AF65-F5344CB8AC3E}">
        <p14:creationId xmlns:p14="http://schemas.microsoft.com/office/powerpoint/2010/main" val="389467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67544" y="333375"/>
            <a:ext cx="8352928" cy="1076325"/>
          </a:xfrm>
          <a:prstGeom prst="rect">
            <a:avLst/>
          </a:prstGeom>
          <a:noFill/>
          <a:ln w="9525">
            <a:noFill/>
            <a:miter lim="800000"/>
            <a:headEnd/>
            <a:tailEnd/>
          </a:ln>
        </p:spPr>
        <p:txBody>
          <a:bodyPr wrap="square">
            <a:spAutoFit/>
          </a:bodyPr>
          <a:lstStyle/>
          <a:p>
            <a:pPr algn="ctr">
              <a:defRPr/>
            </a:pPr>
            <a:r>
              <a:rPr lang="en-GB" sz="3200" dirty="0">
                <a:solidFill>
                  <a:srgbClr val="FF0000"/>
                </a:solidFill>
                <a:latin typeface="+mn-lt"/>
              </a:rPr>
              <a:t>CQC Ratings Against Top/Bottom MES Scores</a:t>
            </a:r>
          </a:p>
        </p:txBody>
      </p:sp>
      <p:grpSp>
        <p:nvGrpSpPr>
          <p:cNvPr id="6" name="Group 5"/>
          <p:cNvGrpSpPr/>
          <p:nvPr/>
        </p:nvGrpSpPr>
        <p:grpSpPr>
          <a:xfrm>
            <a:off x="1691680" y="1844824"/>
            <a:ext cx="5904656" cy="5328592"/>
            <a:chOff x="683568" y="1628800"/>
            <a:chExt cx="6552728" cy="5328592"/>
          </a:xfrm>
        </p:grpSpPr>
        <p:graphicFrame>
          <p:nvGraphicFramePr>
            <p:cNvPr id="96258" name="Object 1"/>
            <p:cNvGraphicFramePr>
              <a:graphicFrameLocks noChangeAspect="1"/>
            </p:cNvGraphicFramePr>
            <p:nvPr/>
          </p:nvGraphicFramePr>
          <p:xfrm>
            <a:off x="697474" y="1628800"/>
            <a:ext cx="6538822" cy="1414587"/>
          </p:xfrm>
          <a:graphic>
            <a:graphicData uri="http://schemas.openxmlformats.org/presentationml/2006/ole">
              <mc:AlternateContent xmlns:mc="http://schemas.openxmlformats.org/markup-compatibility/2006">
                <mc:Choice xmlns:v="urn:schemas-microsoft-com:vml" Requires="v">
                  <p:oleObj spid="_x0000_s4104" name="Worksheet" r:id="rId3" imgW="6115050" imgH="8315325" progId="Excel.Sheet.8">
                    <p:embed/>
                  </p:oleObj>
                </mc:Choice>
                <mc:Fallback>
                  <p:oleObj name="Worksheet" r:id="rId3" imgW="6115050" imgH="83153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77928"/>
                        <a:stretch>
                          <a:fillRect/>
                        </a:stretch>
                      </p:blipFill>
                      <p:spPr bwMode="auto">
                        <a:xfrm>
                          <a:off x="697474" y="1628800"/>
                          <a:ext cx="6538822" cy="141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1"/>
            <p:cNvGraphicFramePr>
              <a:graphicFrameLocks noChangeAspect="1"/>
            </p:cNvGraphicFramePr>
            <p:nvPr/>
          </p:nvGraphicFramePr>
          <p:xfrm>
            <a:off x="683568" y="3013753"/>
            <a:ext cx="6552728" cy="3943639"/>
          </p:xfrm>
          <a:graphic>
            <a:graphicData uri="http://schemas.openxmlformats.org/presentationml/2006/ole">
              <mc:AlternateContent xmlns:mc="http://schemas.openxmlformats.org/markup-compatibility/2006">
                <mc:Choice xmlns:v="urn:schemas-microsoft-com:vml" Requires="v">
                  <p:oleObj spid="_x0000_s4105" name="Worksheet" r:id="rId5" imgW="6115050" imgH="8315325" progId="Excel.Sheet.8">
                    <p:embed/>
                  </p:oleObj>
                </mc:Choice>
                <mc:Fallback>
                  <p:oleObj name="Worksheet" r:id="rId5" imgW="6115050" imgH="83153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0653"/>
                        <a:stretch>
                          <a:fillRect/>
                        </a:stretch>
                      </p:blipFill>
                      <p:spPr bwMode="auto">
                        <a:xfrm>
                          <a:off x="683568" y="3013753"/>
                          <a:ext cx="6552728" cy="3943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92295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1" y="1052736"/>
            <a:ext cx="8662987"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dirty="0" smtClean="0">
                <a:solidFill>
                  <a:srgbClr val="FF0000"/>
                </a:solidFill>
              </a:rPr>
              <a:t>MES Scales</a:t>
            </a:r>
            <a:endParaRPr lang="en-GB" sz="3300" dirty="0">
              <a:solidFill>
                <a:srgbClr val="FF0000"/>
              </a:solidFill>
            </a:endParaRPr>
          </a:p>
        </p:txBody>
      </p:sp>
    </p:spTree>
    <p:extLst>
      <p:ext uri="{BB962C8B-B14F-4D97-AF65-F5344CB8AC3E}">
        <p14:creationId xmlns:p14="http://schemas.microsoft.com/office/powerpoint/2010/main" val="296591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300" dirty="0" smtClean="0">
                <a:solidFill>
                  <a:srgbClr val="FF0000"/>
                </a:solidFill>
              </a:rPr>
              <a:t>Application to Performance</a:t>
            </a:r>
            <a:endParaRPr lang="en-GB" sz="3300" dirty="0">
              <a:solidFill>
                <a:srgbClr val="FF0000"/>
              </a:solidFill>
            </a:endParaRPr>
          </a:p>
        </p:txBody>
      </p:sp>
      <p:sp>
        <p:nvSpPr>
          <p:cNvPr id="5" name="Content Placeholder 4"/>
          <p:cNvSpPr>
            <a:spLocks noGrp="1"/>
          </p:cNvSpPr>
          <p:nvPr>
            <p:ph idx="1"/>
          </p:nvPr>
        </p:nvSpPr>
        <p:spPr>
          <a:xfrm>
            <a:off x="827584" y="1268760"/>
            <a:ext cx="8813788" cy="5029200"/>
          </a:xfrm>
        </p:spPr>
        <p:txBody>
          <a:bodyPr>
            <a:normAutofit fontScale="85000" lnSpcReduction="20000"/>
          </a:bodyPr>
          <a:lstStyle/>
          <a:p>
            <a:pPr marL="0" indent="0">
              <a:buNone/>
            </a:pPr>
            <a:r>
              <a:rPr lang="en-GB" sz="2400" dirty="0" smtClean="0"/>
              <a:t>Benefits of Engagement (U.K.)</a:t>
            </a:r>
          </a:p>
          <a:p>
            <a:r>
              <a:rPr lang="en-GB" sz="2400" dirty="0" smtClean="0"/>
              <a:t>Better patient mortality rates</a:t>
            </a:r>
          </a:p>
          <a:p>
            <a:r>
              <a:rPr lang="en-GB" sz="2400" dirty="0" smtClean="0"/>
              <a:t>Fewer serious untoward accidents</a:t>
            </a:r>
          </a:p>
          <a:p>
            <a:r>
              <a:rPr lang="en-GB" sz="2400" dirty="0" smtClean="0"/>
              <a:t>Better financial management</a:t>
            </a:r>
          </a:p>
          <a:p>
            <a:r>
              <a:rPr lang="en-GB" sz="2400" dirty="0" smtClean="0"/>
              <a:t>Higher patient experience scores</a:t>
            </a:r>
          </a:p>
          <a:p>
            <a:r>
              <a:rPr lang="en-GB" sz="2400" dirty="0" smtClean="0"/>
              <a:t>Better resource utilisation</a:t>
            </a:r>
          </a:p>
          <a:p>
            <a:r>
              <a:rPr lang="en-GB" sz="2400" dirty="0" smtClean="0"/>
              <a:t>Achievement of service targets</a:t>
            </a:r>
          </a:p>
          <a:p>
            <a:endParaRPr lang="en-GB" sz="2400" dirty="0"/>
          </a:p>
          <a:p>
            <a:pPr marL="0" indent="0">
              <a:buNone/>
            </a:pPr>
            <a:r>
              <a:rPr lang="en-GB" sz="2400" dirty="0" smtClean="0"/>
              <a:t>USA hospitals with more engagement have better service performance and financial stability</a:t>
            </a:r>
          </a:p>
          <a:p>
            <a:pPr marL="0" indent="0">
              <a:buNone/>
            </a:pPr>
            <a:endParaRPr lang="en-GB" sz="2400" dirty="0" smtClean="0"/>
          </a:p>
          <a:p>
            <a:pPr marL="0" indent="0">
              <a:buNone/>
            </a:pPr>
            <a:r>
              <a:rPr lang="en-GB" sz="2400" dirty="0" smtClean="0"/>
              <a:t>Engagement has significant currency in private sector </a:t>
            </a:r>
          </a:p>
          <a:p>
            <a:pPr marL="0" indent="0">
              <a:buNone/>
            </a:pPr>
            <a:endParaRPr lang="en-GB" sz="2400" dirty="0" smtClean="0"/>
          </a:p>
          <a:p>
            <a:pPr marL="0" indent="0">
              <a:buNone/>
            </a:pPr>
            <a:r>
              <a:rPr lang="en-GB" sz="2400" dirty="0" smtClean="0"/>
              <a:t>“Engage for Success” national focus</a:t>
            </a:r>
          </a:p>
          <a:p>
            <a:pPr marL="0" indent="0">
              <a:buNone/>
            </a:pPr>
            <a:endParaRPr lang="en-GB" sz="2400" dirty="0" smtClean="0"/>
          </a:p>
          <a:p>
            <a:pPr marL="0" indent="0">
              <a:buNone/>
            </a:pPr>
            <a:r>
              <a:rPr lang="en-GB" sz="2400" dirty="0" smtClean="0"/>
              <a:t>U.K. levels of engagement quite low across all sectors</a:t>
            </a:r>
            <a:endParaRPr lang="en-GB" sz="2400" dirty="0"/>
          </a:p>
        </p:txBody>
      </p:sp>
    </p:spTree>
    <p:extLst>
      <p:ext uri="{BB962C8B-B14F-4D97-AF65-F5344CB8AC3E}">
        <p14:creationId xmlns:p14="http://schemas.microsoft.com/office/powerpoint/2010/main" val="426938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19088" y="738188"/>
            <a:ext cx="8610600" cy="1047750"/>
          </a:xfrm>
          <a:prstGeom prst="rect">
            <a:avLst/>
          </a:prstGeom>
          <a:noFill/>
          <a:ln w="9525">
            <a:noFill/>
            <a:miter lim="800000"/>
            <a:headEnd/>
            <a:tailEnd/>
          </a:ln>
        </p:spPr>
        <p:txBody>
          <a:bodyPr lIns="90000" tIns="46800" rIns="90000" bIns="46800" anchor="ctr"/>
          <a:lstStyle/>
          <a:p>
            <a:pPr defTabSz="914400" eaLnBrk="1" hangingPunct="1">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kern="0" dirty="0">
                <a:solidFill>
                  <a:srgbClr val="FF0000"/>
                </a:solidFill>
                <a:latin typeface="Calibri" pitchFamily="34" charset="0"/>
                <a:cs typeface="ＭＳ Ｐゴシック" pitchFamily="-108" charset="-128"/>
              </a:rPr>
              <a:t>Medical Engagement and Organisational Performance</a:t>
            </a:r>
            <a:br>
              <a:rPr lang="en-GB" sz="2800" kern="0" dirty="0">
                <a:solidFill>
                  <a:srgbClr val="FF0000"/>
                </a:solidFill>
                <a:latin typeface="Calibri" pitchFamily="34" charset="0"/>
                <a:cs typeface="ＭＳ Ｐゴシック" pitchFamily="-108" charset="-128"/>
              </a:rPr>
            </a:br>
            <a:r>
              <a:rPr lang="en-GB" sz="2200" kern="0" dirty="0">
                <a:solidFill>
                  <a:srgbClr val="FF0000"/>
                </a:solidFill>
                <a:latin typeface="Calibri" pitchFamily="34" charset="0"/>
                <a:cs typeface="ＭＳ Ｐゴシック" pitchFamily="-108" charset="-128"/>
              </a:rPr>
              <a:t>What can we learn from trusts with high levels of medical engagement?</a:t>
            </a:r>
          </a:p>
        </p:txBody>
      </p:sp>
      <p:sp>
        <p:nvSpPr>
          <p:cNvPr id="5" name="Rectangle 2"/>
          <p:cNvSpPr txBox="1">
            <a:spLocks noChangeArrowheads="1"/>
          </p:cNvSpPr>
          <p:nvPr/>
        </p:nvSpPr>
        <p:spPr bwMode="auto">
          <a:xfrm>
            <a:off x="390525" y="2024063"/>
            <a:ext cx="8324850" cy="4191000"/>
          </a:xfrm>
          <a:prstGeom prst="rect">
            <a:avLst/>
          </a:prstGeom>
          <a:noFill/>
          <a:ln w="9525">
            <a:noFill/>
            <a:miter lim="800000"/>
            <a:headEnd/>
            <a:tailEnd/>
          </a:ln>
        </p:spPr>
        <p:txBody>
          <a:bodyPr lIns="90000" tIns="46800" rIns="90000" bIns="46800"/>
          <a:lstStyle/>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smtClean="0">
                <a:solidFill>
                  <a:srgbClr val="404040"/>
                </a:solidFill>
                <a:latin typeface="Calibri" pitchFamily="34" charset="0"/>
                <a:cs typeface="Calibri" pitchFamily="34" charset="0"/>
              </a:rPr>
              <a:t>Leadership, stable, relationship oriented, leading by example</a:t>
            </a:r>
            <a:endParaRPr lang="en-GB" sz="2000" kern="0" dirty="0">
              <a:solidFill>
                <a:srgbClr val="404040"/>
              </a:solidFill>
              <a:latin typeface="Calibri" pitchFamily="34" charset="0"/>
              <a:cs typeface="Calibri" pitchFamily="34" charset="0"/>
            </a:endParaRP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A future-focused and outward-looking culture</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Attention to selection and appointment of the right doctors to leadership and management</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Providing support, development and leadership opportunities</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Effective communication</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Promotion of understanding, trust and respect between doctors and managers</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Setting expectations, enforcing professional behaviour and firm decision-making</a:t>
            </a:r>
          </a:p>
          <a:p>
            <a:pPr marL="342900" indent="-342900" defTabSz="914400" eaLnBrk="1" hangingPunct="1">
              <a:spcBef>
                <a:spcPct val="20000"/>
              </a:spcBef>
              <a:buClrTx/>
              <a:buSzTx/>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kern="0" dirty="0">
                <a:solidFill>
                  <a:srgbClr val="404040"/>
                </a:solidFill>
                <a:latin typeface="Calibri" pitchFamily="34" charset="0"/>
                <a:cs typeface="Calibri" pitchFamily="34" charset="0"/>
              </a:rPr>
              <a:t>Clarity of roles and responsibilities and empowerment</a:t>
            </a:r>
          </a:p>
          <a:p>
            <a:pPr marL="342900" indent="-342900" defTabSz="914400" eaLnBrk="1" hangingPunct="1">
              <a:spcBef>
                <a:spcPct val="20000"/>
              </a:spcBef>
              <a:buClrTx/>
              <a:buSzTx/>
              <a:buFontTx/>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000" i="1" kern="0" dirty="0">
              <a:solidFill>
                <a:srgbClr val="404040"/>
              </a:solidFill>
              <a:latin typeface="Calibri" pitchFamily="34" charset="0"/>
              <a:cs typeface="Calibri" pitchFamily="34" charset="0"/>
            </a:endParaRPr>
          </a:p>
          <a:p>
            <a:pPr marL="341313" indent="-284163" defTabSz="914400" eaLnBrk="1" hangingPunct="1">
              <a:spcBef>
                <a:spcPts val="500"/>
              </a:spcBef>
              <a:buClrTx/>
              <a:buSzTx/>
              <a:buFontTx/>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1200" kern="0" dirty="0">
              <a:solidFill>
                <a:srgbClr val="404040"/>
              </a:solidFill>
              <a:latin typeface="Calibri" pitchFamily="34" charset="0"/>
              <a:cs typeface="Calibri" pitchFamily="34" charset="0"/>
            </a:endParaRPr>
          </a:p>
        </p:txBody>
      </p:sp>
    </p:spTree>
    <p:extLst>
      <p:ext uri="{BB962C8B-B14F-4D97-AF65-F5344CB8AC3E}">
        <p14:creationId xmlns:p14="http://schemas.microsoft.com/office/powerpoint/2010/main" val="2165461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9133336"/>
              </p:ext>
            </p:extLst>
          </p:nvPr>
        </p:nvGraphicFramePr>
        <p:xfrm>
          <a:off x="755576" y="2420888"/>
          <a:ext cx="7920879" cy="2448271"/>
        </p:xfrm>
        <a:graphic>
          <a:graphicData uri="http://schemas.openxmlformats.org/drawingml/2006/table">
            <a:tbl>
              <a:tblPr firstRow="1" firstCol="1" bandRow="1">
                <a:tableStyleId>{5C22544A-7EE6-4342-B048-85BDC9FD1C3A}</a:tableStyleId>
              </a:tblPr>
              <a:tblGrid>
                <a:gridCol w="3857298"/>
                <a:gridCol w="1131554"/>
                <a:gridCol w="1512077"/>
                <a:gridCol w="1419950"/>
              </a:tblGrid>
              <a:tr h="280949">
                <a:tc>
                  <a:txBody>
                    <a:bodyPr/>
                    <a:lstStyle/>
                    <a:p>
                      <a:pPr algn="ctr">
                        <a:spcAft>
                          <a:spcPts val="0"/>
                        </a:spcAft>
                      </a:pPr>
                      <a:r>
                        <a:rPr lang="en-GB" sz="1200" dirty="0">
                          <a:effectLst/>
                        </a:rPr>
                        <a:t> </a:t>
                      </a:r>
                      <a:endParaRPr lang="en-GB" sz="1050" dirty="0">
                        <a:effectLst/>
                        <a:latin typeface="Consolas"/>
                        <a:ea typeface="Calibri"/>
                        <a:cs typeface="Times New Roman"/>
                      </a:endParaRPr>
                    </a:p>
                  </a:txBody>
                  <a:tcPr marL="68580" marR="68580" marT="0" marB="0"/>
                </a:tc>
                <a:tc>
                  <a:txBody>
                    <a:bodyPr/>
                    <a:lstStyle/>
                    <a:p>
                      <a:pPr algn="ctr">
                        <a:spcAft>
                          <a:spcPts val="0"/>
                        </a:spcAft>
                      </a:pPr>
                      <a:r>
                        <a:rPr lang="en-GB" sz="1400">
                          <a:effectLst/>
                        </a:rPr>
                        <a:t>High</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400">
                          <a:effectLst/>
                        </a:rPr>
                        <a:t>Medium</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400" dirty="0">
                          <a:effectLst/>
                        </a:rPr>
                        <a:t>Low</a:t>
                      </a:r>
                      <a:endParaRPr lang="en-GB" sz="1050" dirty="0">
                        <a:effectLst/>
                        <a:latin typeface="Consolas"/>
                        <a:ea typeface="Calibri"/>
                        <a:cs typeface="Times New Roman"/>
                      </a:endParaRPr>
                    </a:p>
                  </a:txBody>
                  <a:tcPr marL="68580" marR="68580" marT="0" marB="0"/>
                </a:tc>
              </a:tr>
              <a:tr h="481627">
                <a:tc>
                  <a:txBody>
                    <a:bodyPr/>
                    <a:lstStyle/>
                    <a:p>
                      <a:pPr>
                        <a:spcAft>
                          <a:spcPts val="0"/>
                        </a:spcAft>
                      </a:pPr>
                      <a:r>
                        <a:rPr lang="en-GB" sz="1200">
                          <a:effectLst/>
                        </a:rPr>
                        <a:t>Medical Engagement Index</a:t>
                      </a:r>
                      <a:endParaRPr lang="en-GB" sz="1100">
                        <a:effectLst/>
                      </a:endParaRPr>
                    </a:p>
                    <a:p>
                      <a:pPr>
                        <a:spcAft>
                          <a:spcPts val="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ctr">
                        <a:spcAft>
                          <a:spcPts val="0"/>
                        </a:spcAft>
                      </a:pPr>
                      <a:r>
                        <a:rPr lang="en-GB" sz="1200">
                          <a:effectLst/>
                        </a:rPr>
                        <a:t>20.5%</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9.8%</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69.7%</a:t>
                      </a:r>
                      <a:endParaRPr lang="en-GB" sz="1050">
                        <a:effectLst/>
                        <a:latin typeface="Consolas"/>
                        <a:ea typeface="Calibri"/>
                        <a:cs typeface="Times New Roman"/>
                      </a:endParaRPr>
                    </a:p>
                  </a:txBody>
                  <a:tcPr marL="68580" marR="68580" marT="0" marB="0"/>
                </a:tc>
              </a:tr>
              <a:tr h="722441">
                <a:tc>
                  <a:txBody>
                    <a:bodyPr/>
                    <a:lstStyle/>
                    <a:p>
                      <a:pPr>
                        <a:spcAft>
                          <a:spcPts val="0"/>
                        </a:spcAft>
                      </a:pPr>
                      <a:r>
                        <a:rPr lang="en-GB" sz="1200">
                          <a:effectLst/>
                        </a:rPr>
                        <a:t>Meta-Scale 1: Working in a Collaborative Culture</a:t>
                      </a:r>
                      <a:endParaRPr lang="en-GB" sz="1100">
                        <a:effectLst/>
                      </a:endParaRPr>
                    </a:p>
                    <a:p>
                      <a:pPr>
                        <a:spcAft>
                          <a:spcPts val="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ctr">
                        <a:spcAft>
                          <a:spcPts val="0"/>
                        </a:spcAft>
                      </a:pPr>
                      <a:r>
                        <a:rPr lang="en-GB" sz="1200" dirty="0">
                          <a:effectLst/>
                        </a:rPr>
                        <a:t>21.0%</a:t>
                      </a:r>
                      <a:endParaRPr lang="en-GB" sz="1050" dirty="0">
                        <a:effectLst/>
                        <a:latin typeface="Consolas"/>
                        <a:ea typeface="Calibri"/>
                        <a:cs typeface="Times New Roman"/>
                      </a:endParaRPr>
                    </a:p>
                  </a:txBody>
                  <a:tcPr marL="68580" marR="68580" marT="0" marB="0"/>
                </a:tc>
                <a:tc>
                  <a:txBody>
                    <a:bodyPr/>
                    <a:lstStyle/>
                    <a:p>
                      <a:pPr algn="ctr">
                        <a:spcAft>
                          <a:spcPts val="0"/>
                        </a:spcAft>
                      </a:pPr>
                      <a:r>
                        <a:rPr lang="en-GB" sz="1200">
                          <a:effectLst/>
                        </a:rPr>
                        <a:t>18.3%</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65.4%</a:t>
                      </a:r>
                      <a:endParaRPr lang="en-GB" sz="1050">
                        <a:effectLst/>
                        <a:latin typeface="Consolas"/>
                        <a:ea typeface="Calibri"/>
                        <a:cs typeface="Times New Roman"/>
                      </a:endParaRPr>
                    </a:p>
                  </a:txBody>
                  <a:tcPr marL="68580" marR="68580" marT="0" marB="0"/>
                </a:tc>
              </a:tr>
              <a:tr h="481627">
                <a:tc>
                  <a:txBody>
                    <a:bodyPr/>
                    <a:lstStyle/>
                    <a:p>
                      <a:pPr>
                        <a:spcAft>
                          <a:spcPts val="0"/>
                        </a:spcAft>
                      </a:pPr>
                      <a:r>
                        <a:rPr lang="en-GB" sz="1200" dirty="0">
                          <a:effectLst/>
                        </a:rPr>
                        <a:t>Meta-Scale 2: Having Purpose and Direction</a:t>
                      </a:r>
                      <a:endParaRPr lang="en-GB" sz="1050" dirty="0">
                        <a:effectLst/>
                      </a:endParaRPr>
                    </a:p>
                    <a:p>
                      <a:pPr>
                        <a:spcAft>
                          <a:spcPts val="0"/>
                        </a:spcAft>
                      </a:pPr>
                      <a:r>
                        <a:rPr lang="en-GB" sz="1200" dirty="0">
                          <a:effectLst/>
                        </a:rPr>
                        <a:t> </a:t>
                      </a:r>
                      <a:endParaRPr lang="en-GB" sz="1050" dirty="0">
                        <a:effectLst/>
                        <a:latin typeface="Consolas"/>
                        <a:ea typeface="Calibri"/>
                        <a:cs typeface="Times New Roman"/>
                      </a:endParaRPr>
                    </a:p>
                  </a:txBody>
                  <a:tcPr marL="68580" marR="68580" marT="0" marB="0"/>
                </a:tc>
                <a:tc>
                  <a:txBody>
                    <a:bodyPr/>
                    <a:lstStyle/>
                    <a:p>
                      <a:pPr algn="ctr">
                        <a:spcAft>
                          <a:spcPts val="0"/>
                        </a:spcAft>
                      </a:pPr>
                      <a:r>
                        <a:rPr lang="en-GB" sz="1200">
                          <a:effectLst/>
                        </a:rPr>
                        <a:t>14.8%</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10.0%</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79.7%</a:t>
                      </a:r>
                      <a:endParaRPr lang="en-GB" sz="1050">
                        <a:effectLst/>
                        <a:latin typeface="Consolas"/>
                        <a:ea typeface="Calibri"/>
                        <a:cs typeface="Times New Roman"/>
                      </a:endParaRPr>
                    </a:p>
                  </a:txBody>
                  <a:tcPr marL="68580" marR="68580" marT="0" marB="0"/>
                </a:tc>
              </a:tr>
              <a:tr h="481627">
                <a:tc>
                  <a:txBody>
                    <a:bodyPr/>
                    <a:lstStyle/>
                    <a:p>
                      <a:pPr>
                        <a:spcAft>
                          <a:spcPts val="0"/>
                        </a:spcAft>
                      </a:pPr>
                      <a:r>
                        <a:rPr lang="en-GB" sz="1200">
                          <a:effectLst/>
                        </a:rPr>
                        <a:t>Meta-Scale 3: Feeling Valued &amp; Empowered</a:t>
                      </a:r>
                      <a:endParaRPr lang="en-GB" sz="1050">
                        <a:effectLst/>
                      </a:endParaRPr>
                    </a:p>
                    <a:p>
                      <a:pPr>
                        <a:spcAft>
                          <a:spcPts val="0"/>
                        </a:spcAft>
                      </a:pPr>
                      <a:r>
                        <a:rPr lang="en-GB" sz="1200">
                          <a:effectLst/>
                        </a:rPr>
                        <a:t> </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22.1%</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a:effectLst/>
                        </a:rPr>
                        <a:t>8.3%</a:t>
                      </a:r>
                      <a:endParaRPr lang="en-GB" sz="1050">
                        <a:effectLst/>
                        <a:latin typeface="Consolas"/>
                        <a:ea typeface="Calibri"/>
                        <a:cs typeface="Times New Roman"/>
                      </a:endParaRPr>
                    </a:p>
                  </a:txBody>
                  <a:tcPr marL="68580" marR="68580" marT="0" marB="0"/>
                </a:tc>
                <a:tc>
                  <a:txBody>
                    <a:bodyPr/>
                    <a:lstStyle/>
                    <a:p>
                      <a:pPr algn="ctr">
                        <a:spcAft>
                          <a:spcPts val="0"/>
                        </a:spcAft>
                      </a:pPr>
                      <a:r>
                        <a:rPr lang="en-GB" sz="1200" dirty="0">
                          <a:effectLst/>
                        </a:rPr>
                        <a:t>69.7%</a:t>
                      </a:r>
                      <a:endParaRPr lang="en-GB" sz="1050" dirty="0">
                        <a:effectLst/>
                        <a:latin typeface="Consolas"/>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323528" y="582162"/>
            <a:ext cx="849694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FF0000"/>
                </a:solidFill>
                <a:effectLst/>
                <a:latin typeface="Arial" pitchFamily="34" charset="0"/>
                <a:ea typeface="Times New Roman" pitchFamily="18" charset="0"/>
                <a:cs typeface="Courier New" pitchFamily="49" charset="0"/>
              </a:rPr>
              <a:t>Percentage of Respondents (n = 399) who fell into </a:t>
            </a:r>
            <a:r>
              <a:rPr kumimoji="0" lang="en-GB" sz="2800" b="1" i="0" u="none" strike="noStrike" cap="none" normalizeH="0" baseline="0" dirty="0" smtClean="0">
                <a:ln>
                  <a:noFill/>
                </a:ln>
                <a:solidFill>
                  <a:srgbClr val="FF0000"/>
                </a:solidFill>
                <a:effectLst/>
                <a:latin typeface="Arial" pitchFamily="34" charset="0"/>
                <a:ea typeface="Times New Roman" pitchFamily="18" charset="0"/>
                <a:cs typeface="Courier New" pitchFamily="49" charset="0"/>
              </a:rPr>
              <a:t>High</a:t>
            </a:r>
            <a:r>
              <a:rPr kumimoji="0" lang="en-GB" sz="2800" b="1" i="0" u="none" strike="noStrike" cap="none" normalizeH="0" baseline="0" dirty="0" smtClean="0">
                <a:ln>
                  <a:noFill/>
                </a:ln>
                <a:solidFill>
                  <a:srgbClr val="FF0000"/>
                </a:solidFill>
                <a:effectLst/>
                <a:latin typeface="Arial" pitchFamily="34" charset="0"/>
                <a:ea typeface="Times New Roman" pitchFamily="18" charset="0"/>
                <a:cs typeface="Courier New" pitchFamily="49" charset="0"/>
              </a:rPr>
              <a:t>, Medium and Low Normative Bands</a:t>
            </a:r>
            <a:endParaRPr kumimoji="0" lang="en-GB"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9913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0" y="1340768"/>
            <a:ext cx="5076056" cy="4525962"/>
          </a:xfrm>
        </p:spPr>
        <p:txBody>
          <a:bodyPr>
            <a:normAutofit fontScale="92500" lnSpcReduction="20000"/>
          </a:bodyPr>
          <a:lstStyle/>
          <a:p>
            <a:pPr lvl="0"/>
            <a:r>
              <a:rPr lang="en-CA" sz="2800" i="1" dirty="0"/>
              <a:t>Directions:</a:t>
            </a:r>
            <a:endParaRPr lang="en-CA" sz="2800" dirty="0"/>
          </a:p>
          <a:p>
            <a:pPr lvl="1"/>
            <a:r>
              <a:rPr lang="en-CA" sz="2400" dirty="0" smtClean="0"/>
              <a:t>At your table, discuss </a:t>
            </a:r>
            <a:r>
              <a:rPr lang="en-CA" sz="2400" dirty="0"/>
              <a:t>what health reform challenges—from a patient-centred focus-- you are facing in your own area of responsibility.</a:t>
            </a:r>
          </a:p>
          <a:p>
            <a:pPr lvl="1"/>
            <a:r>
              <a:rPr lang="en-CA" sz="2400" dirty="0"/>
              <a:t>To what extent are doctors </a:t>
            </a:r>
            <a:r>
              <a:rPr lang="en-CA" sz="2400" dirty="0" smtClean="0"/>
              <a:t>truly engaged as </a:t>
            </a:r>
            <a:r>
              <a:rPr lang="en-CA" sz="2400" dirty="0"/>
              <a:t>it relates to health reform in your country</a:t>
            </a:r>
            <a:r>
              <a:rPr lang="en-CA" sz="2400" dirty="0" smtClean="0"/>
              <a:t>?</a:t>
            </a:r>
          </a:p>
          <a:p>
            <a:pPr lvl="1"/>
            <a:r>
              <a:rPr lang="en-CA" sz="2400" dirty="0" smtClean="0"/>
              <a:t>Would the MES engagement scale be useful to you in improving engagement?</a:t>
            </a:r>
          </a:p>
          <a:p>
            <a:pPr lvl="1"/>
            <a:endParaRPr lang="en-CA" sz="2400" dirty="0"/>
          </a:p>
          <a:p>
            <a:r>
              <a:rPr lang="en-CA" sz="2800" dirty="0" smtClean="0"/>
              <a:t>Prepare to report out.</a:t>
            </a:r>
            <a:endParaRPr lang="en-CA" altLang="en-US" sz="5400" dirty="0" smtClean="0"/>
          </a:p>
          <a:p>
            <a:pPr marL="622300" indent="-514350">
              <a:buClr>
                <a:srgbClr val="002060"/>
              </a:buClr>
              <a:buFont typeface="Lucida Sans Unicode" pitchFamily="34" charset="0"/>
              <a:buAutoNum type="arabicPeriod"/>
            </a:pPr>
            <a:endParaRPr lang="en-CA" altLang="en-US" sz="2200" dirty="0" smtClean="0"/>
          </a:p>
        </p:txBody>
      </p:sp>
      <p:sp>
        <p:nvSpPr>
          <p:cNvPr id="3" name="Title 2"/>
          <p:cNvSpPr>
            <a:spLocks noGrp="1"/>
          </p:cNvSpPr>
          <p:nvPr>
            <p:ph type="title"/>
          </p:nvPr>
        </p:nvSpPr>
        <p:spPr>
          <a:xfrm>
            <a:off x="323528" y="260648"/>
            <a:ext cx="8229600" cy="1143000"/>
          </a:xfrm>
        </p:spPr>
        <p:txBody>
          <a:bodyPr/>
          <a:lstStyle/>
          <a:p>
            <a:pPr algn="ctr">
              <a:defRPr/>
            </a:pPr>
            <a:r>
              <a:rPr lang="en-CA" dirty="0" smtClean="0">
                <a:solidFill>
                  <a:srgbClr val="FF0000"/>
                </a:solidFill>
                <a:effectLst/>
              </a:rPr>
              <a:t>Activity</a:t>
            </a:r>
            <a:endParaRPr lang="en-CA" dirty="0">
              <a:solidFill>
                <a:srgbClr val="FF0000"/>
              </a:solidFill>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132856"/>
            <a:ext cx="3669432" cy="275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5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43425" y="2806700"/>
            <a:ext cx="3030538" cy="3289300"/>
          </a:xfrm>
        </p:spPr>
        <p:txBody>
          <a:bodyPr anchor="ctr"/>
          <a:lstStyle/>
          <a:p>
            <a:pPr algn="ctr" eaLnBrk="1" hangingPunct="1">
              <a:lnSpc>
                <a:spcPct val="90000"/>
              </a:lnSpc>
              <a:buFont typeface="Times" pitchFamily="18" charset="0"/>
              <a:buNone/>
            </a:pPr>
            <a:r>
              <a:rPr lang="en-CA" altLang="en-US" sz="22000" b="1" i="1" smtClean="0">
                <a:solidFill>
                  <a:srgbClr val="FF0000"/>
                </a:solidFill>
              </a:rPr>
              <a:t>A</a:t>
            </a:r>
            <a:endParaRPr lang="en-CA" altLang="en-US" sz="22000" b="1" smtClean="0">
              <a:solidFill>
                <a:srgbClr val="FF0000"/>
              </a:solidFill>
            </a:endParaRPr>
          </a:p>
        </p:txBody>
      </p:sp>
      <p:sp>
        <p:nvSpPr>
          <p:cNvPr id="102403" name="Rectangle 3"/>
          <p:cNvSpPr>
            <a:spLocks noChangeArrowheads="1"/>
          </p:cNvSpPr>
          <p:nvPr/>
        </p:nvSpPr>
        <p:spPr bwMode="auto">
          <a:xfrm>
            <a:off x="3505200" y="1839913"/>
            <a:ext cx="312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spcBef>
                <a:spcPct val="20000"/>
              </a:spcBef>
              <a:buClr>
                <a:schemeClr val="accent2"/>
              </a:buClr>
              <a:buFont typeface="Times" pitchFamily="18" charset="0"/>
              <a:buNone/>
            </a:pPr>
            <a:r>
              <a:rPr lang="en-CA" altLang="en-US" sz="28000" b="1">
                <a:solidFill>
                  <a:srgbClr val="004080"/>
                </a:solidFill>
                <a:latin typeface="Palatino Linotype" pitchFamily="18" charset="0"/>
              </a:rPr>
              <a:t>&amp;</a:t>
            </a:r>
            <a:endParaRPr lang="en-CA" altLang="en-US" sz="28000" b="1">
              <a:solidFill>
                <a:srgbClr val="804000"/>
              </a:solidFill>
              <a:latin typeface="Palatino Linotype" pitchFamily="18" charset="0"/>
            </a:endParaRPr>
          </a:p>
        </p:txBody>
      </p:sp>
      <p:sp>
        <p:nvSpPr>
          <p:cNvPr id="102404" name="Rectangle 4"/>
          <p:cNvSpPr>
            <a:spLocks noChangeArrowheads="1"/>
          </p:cNvSpPr>
          <p:nvPr/>
        </p:nvSpPr>
        <p:spPr bwMode="auto">
          <a:xfrm>
            <a:off x="1828800" y="1154113"/>
            <a:ext cx="312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spcBef>
                <a:spcPct val="20000"/>
              </a:spcBef>
              <a:buClr>
                <a:schemeClr val="accent2"/>
              </a:buClr>
              <a:buFont typeface="Times" pitchFamily="18" charset="0"/>
              <a:buNone/>
            </a:pPr>
            <a:r>
              <a:rPr lang="en-CA" altLang="en-US" sz="22000" b="1" i="1">
                <a:solidFill>
                  <a:srgbClr val="FF0000"/>
                </a:solidFill>
              </a:rPr>
              <a:t>Q</a:t>
            </a:r>
            <a:endParaRPr lang="en-CA" altLang="en-US" sz="22000" b="1">
              <a:solidFill>
                <a:srgbClr val="FF0000"/>
              </a:solidFill>
            </a:endParaRPr>
          </a:p>
        </p:txBody>
      </p:sp>
    </p:spTree>
    <p:extLst>
      <p:ext uri="{BB962C8B-B14F-4D97-AF65-F5344CB8AC3E}">
        <p14:creationId xmlns:p14="http://schemas.microsoft.com/office/powerpoint/2010/main" val="730546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ppt_w</p:attrName>
                                        </p:attrNameLst>
                                      </p:cBhvr>
                                      <p:tavLst>
                                        <p:tav tm="0">
                                          <p:val>
                                            <p:fltVal val="0"/>
                                          </p:val>
                                        </p:tav>
                                        <p:tav tm="100000">
                                          <p:val>
                                            <p:strVal val="#ppt_w"/>
                                          </p:val>
                                        </p:tav>
                                      </p:tavLst>
                                    </p:anim>
                                    <p:anim calcmode="lin" valueType="num">
                                      <p:cBhvr>
                                        <p:cTn id="8" dur="1000" fill="hold"/>
                                        <p:tgtEl>
                                          <p:spTgt spid="102404"/>
                                        </p:tgtEl>
                                        <p:attrNameLst>
                                          <p:attrName>ppt_h</p:attrName>
                                        </p:attrNameLst>
                                      </p:cBhvr>
                                      <p:tavLst>
                                        <p:tav tm="0">
                                          <p:val>
                                            <p:fltVal val="0"/>
                                          </p:val>
                                        </p:tav>
                                        <p:tav tm="100000">
                                          <p:val>
                                            <p:strVal val="#ppt_h"/>
                                          </p:val>
                                        </p:tav>
                                      </p:tavLst>
                                    </p:anim>
                                    <p:anim calcmode="lin" valueType="num">
                                      <p:cBhvr>
                                        <p:cTn id="9" dur="1000" fill="hold"/>
                                        <p:tgtEl>
                                          <p:spTgt spid="1024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0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02403"/>
                                        </p:tgtEl>
                                        <p:attrNameLst>
                                          <p:attrName>style.visibility</p:attrName>
                                        </p:attrNameLst>
                                      </p:cBhvr>
                                      <p:to>
                                        <p:strVal val="visible"/>
                                      </p:to>
                                    </p:set>
                                    <p:anim calcmode="lin" valueType="num">
                                      <p:cBhvr>
                                        <p:cTn id="14" dur="1000" fill="hold"/>
                                        <p:tgtEl>
                                          <p:spTgt spid="102403"/>
                                        </p:tgtEl>
                                        <p:attrNameLst>
                                          <p:attrName>ppt_w</p:attrName>
                                        </p:attrNameLst>
                                      </p:cBhvr>
                                      <p:tavLst>
                                        <p:tav tm="0">
                                          <p:val>
                                            <p:fltVal val="0"/>
                                          </p:val>
                                        </p:tav>
                                        <p:tav tm="100000">
                                          <p:val>
                                            <p:strVal val="#ppt_w"/>
                                          </p:val>
                                        </p:tav>
                                      </p:tavLst>
                                    </p:anim>
                                    <p:anim calcmode="lin" valueType="num">
                                      <p:cBhvr>
                                        <p:cTn id="15" dur="1000" fill="hold"/>
                                        <p:tgtEl>
                                          <p:spTgt spid="102403"/>
                                        </p:tgtEl>
                                        <p:attrNameLst>
                                          <p:attrName>ppt_h</p:attrName>
                                        </p:attrNameLst>
                                      </p:cBhvr>
                                      <p:tavLst>
                                        <p:tav tm="0">
                                          <p:val>
                                            <p:fltVal val="0"/>
                                          </p:val>
                                        </p:tav>
                                        <p:tav tm="100000">
                                          <p:val>
                                            <p:strVal val="#ppt_h"/>
                                          </p:val>
                                        </p:tav>
                                      </p:tavLst>
                                    </p:anim>
                                    <p:anim calcmode="lin" valueType="num">
                                      <p:cBhvr>
                                        <p:cTn id="16" dur="1000" fill="hold"/>
                                        <p:tgtEl>
                                          <p:spTgt spid="10240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2403"/>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02402">
                                            <p:txEl>
                                              <p:pRg st="0" end="0"/>
                                            </p:txEl>
                                          </p:spTgt>
                                        </p:tgtEl>
                                        <p:attrNameLst>
                                          <p:attrName>style.visibility</p:attrName>
                                        </p:attrNameLst>
                                      </p:cBhvr>
                                      <p:to>
                                        <p:strVal val="visible"/>
                                      </p:to>
                                    </p:set>
                                    <p:anim calcmode="lin" valueType="num">
                                      <p:cBhvr>
                                        <p:cTn id="21" dur="1000" fill="hold"/>
                                        <p:tgtEl>
                                          <p:spTgt spid="10240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0240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024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4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P spid="102403" grpId="0"/>
      <p:bldP spid="10240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496423" cy="3268949"/>
          </a:xfrm>
        </p:spPr>
        <p:txBody>
          <a:bodyPr>
            <a:normAutofit fontScale="70000" lnSpcReduction="20000"/>
          </a:bodyPr>
          <a:lstStyle/>
          <a:p>
            <a:pPr marL="113108" indent="0" algn="ctr" eaLnBrk="1" fontAlgn="auto" hangingPunct="1">
              <a:spcBef>
                <a:spcPts val="412"/>
              </a:spcBef>
              <a:spcAft>
                <a:spcPts val="0"/>
              </a:spcAft>
              <a:buFont typeface="Wingdings 3" pitchFamily="18" charset="2"/>
              <a:buNone/>
              <a:defRPr/>
            </a:pPr>
            <a:r>
              <a:rPr lang="en-CA" sz="5700" dirty="0">
                <a:solidFill>
                  <a:srgbClr val="FF0000"/>
                </a:solidFill>
              </a:rPr>
              <a:t>Thank </a:t>
            </a:r>
            <a:r>
              <a:rPr lang="en-CA" sz="5700" dirty="0" smtClean="0">
                <a:solidFill>
                  <a:srgbClr val="FF0000"/>
                </a:solidFill>
              </a:rPr>
              <a:t>you</a:t>
            </a:r>
          </a:p>
          <a:p>
            <a:pPr marL="113108" indent="0" algn="ctr" eaLnBrk="1" fontAlgn="auto" hangingPunct="1">
              <a:spcBef>
                <a:spcPts val="412"/>
              </a:spcBef>
              <a:spcAft>
                <a:spcPts val="0"/>
              </a:spcAft>
              <a:buFont typeface="Wingdings 3" pitchFamily="18" charset="2"/>
              <a:buNone/>
              <a:defRPr/>
            </a:pPr>
            <a:endParaRPr lang="en-CA" sz="4500" dirty="0">
              <a:solidFill>
                <a:srgbClr val="FF0000"/>
              </a:solidFill>
            </a:endParaRPr>
          </a:p>
          <a:p>
            <a:pPr marL="377025" indent="-263918" eaLnBrk="1" fontAlgn="auto" hangingPunct="1">
              <a:spcBef>
                <a:spcPts val="412"/>
              </a:spcBef>
              <a:spcAft>
                <a:spcPts val="0"/>
              </a:spcAft>
              <a:buFont typeface="Wingdings 3"/>
              <a:buChar char=""/>
              <a:defRPr/>
            </a:pPr>
            <a:endParaRPr lang="en-CA" dirty="0" smtClean="0"/>
          </a:p>
          <a:p>
            <a:pPr marL="377025" indent="-263918" eaLnBrk="1" fontAlgn="auto" hangingPunct="1">
              <a:spcBef>
                <a:spcPts val="412"/>
              </a:spcBef>
              <a:spcAft>
                <a:spcPts val="0"/>
              </a:spcAft>
              <a:buFont typeface="Wingdings 3"/>
              <a:buChar char=""/>
              <a:defRPr/>
            </a:pPr>
            <a:endParaRPr lang="en-CA" dirty="0" smtClean="0">
              <a:hlinkClick r:id="rId2"/>
            </a:endParaRPr>
          </a:p>
          <a:p>
            <a:pPr marL="377025" indent="-263918">
              <a:spcBef>
                <a:spcPts val="412"/>
              </a:spcBef>
              <a:defRPr/>
            </a:pPr>
            <a:r>
              <a:rPr lang="en-CA" sz="4100" dirty="0" smtClean="0">
                <a:hlinkClick r:id="rId2"/>
              </a:rPr>
              <a:t>Peter </a:t>
            </a:r>
            <a:r>
              <a:rPr lang="en-CA" sz="4100" dirty="0" err="1" smtClean="0">
                <a:hlinkClick r:id="rId2"/>
              </a:rPr>
              <a:t>Spuregon</a:t>
            </a:r>
            <a:r>
              <a:rPr lang="en-CA" sz="4100" dirty="0" smtClean="0">
                <a:hlinkClick r:id="rId2"/>
              </a:rPr>
              <a:t>,</a:t>
            </a:r>
          </a:p>
          <a:p>
            <a:pPr marL="113107" indent="0">
              <a:spcBef>
                <a:spcPts val="412"/>
              </a:spcBef>
              <a:buNone/>
              <a:defRPr/>
            </a:pPr>
            <a:r>
              <a:rPr lang="en-CA" sz="4100" u="sng" dirty="0" smtClean="0">
                <a:hlinkClick r:id="rId2"/>
              </a:rPr>
              <a:t>  </a:t>
            </a:r>
            <a:r>
              <a:rPr lang="en-CA" sz="4100" dirty="0" smtClean="0">
                <a:hlinkClick r:id="rId2"/>
              </a:rPr>
              <a:t>P.C.Spurgeon@warwick.ac.uk</a:t>
            </a:r>
          </a:p>
          <a:p>
            <a:pPr marL="377025" indent="-263918">
              <a:spcBef>
                <a:spcPts val="412"/>
              </a:spcBef>
              <a:defRPr/>
            </a:pPr>
            <a:r>
              <a:rPr lang="en-CA" sz="4100" dirty="0" smtClean="0">
                <a:hlinkClick r:id="rId2"/>
              </a:rPr>
              <a:t>Graham Dickson, </a:t>
            </a:r>
          </a:p>
          <a:p>
            <a:pPr marL="113107" indent="0">
              <a:spcBef>
                <a:spcPts val="412"/>
              </a:spcBef>
              <a:buNone/>
              <a:defRPr/>
            </a:pPr>
            <a:r>
              <a:rPr lang="en-CA" sz="4100" dirty="0">
                <a:hlinkClick r:id="rId2"/>
              </a:rPr>
              <a:t> </a:t>
            </a:r>
            <a:r>
              <a:rPr lang="en-CA" sz="4100" dirty="0" smtClean="0">
                <a:hlinkClick r:id="rId2"/>
              </a:rPr>
              <a:t> gdickson@royalroads.ca</a:t>
            </a:r>
            <a:endParaRPr lang="en-CA" sz="4100" dirty="0" smtClean="0"/>
          </a:p>
          <a:p>
            <a:pPr marL="377025" indent="-263918" eaLnBrk="1" fontAlgn="auto" hangingPunct="1">
              <a:spcBef>
                <a:spcPts val="412"/>
              </a:spcBef>
              <a:spcAft>
                <a:spcPts val="0"/>
              </a:spcAft>
              <a:buFont typeface="Wingdings 3"/>
              <a:buChar char=""/>
              <a:defRPr/>
            </a:pPr>
            <a:endParaRPr lang="en-CA" dirty="0"/>
          </a:p>
        </p:txBody>
      </p:sp>
      <p:pic>
        <p:nvPicPr>
          <p:cNvPr id="399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8112" y="3356992"/>
            <a:ext cx="36718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0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3888432" cy="4525963"/>
          </a:xfrm>
        </p:spPr>
        <p:txBody>
          <a:bodyPr>
            <a:normAutofit/>
          </a:bodyPr>
          <a:lstStyle/>
          <a:p>
            <a:pPr marL="354013" lvl="1" indent="-354013">
              <a:buFont typeface="Wingdings" panose="05000000000000000000" pitchFamily="2" charset="2"/>
              <a:buChar char="Ø"/>
            </a:pPr>
            <a:r>
              <a:rPr lang="en-CA" sz="2400" dirty="0"/>
              <a:t>T</a:t>
            </a:r>
            <a:r>
              <a:rPr lang="en-CA" sz="2400" dirty="0" smtClean="0"/>
              <a:t>he </a:t>
            </a:r>
            <a:r>
              <a:rPr lang="en-CA" sz="2400" dirty="0"/>
              <a:t>action or process of carrying out or </a:t>
            </a:r>
            <a:r>
              <a:rPr lang="en-CA" sz="2400" b="1" i="1" dirty="0"/>
              <a:t>accomplishing an action</a:t>
            </a:r>
            <a:r>
              <a:rPr lang="en-CA" sz="2400" dirty="0"/>
              <a:t>, task, or function</a:t>
            </a:r>
          </a:p>
          <a:p>
            <a:pPr marL="354013" lvl="1" indent="-354013">
              <a:buFont typeface="Wingdings" panose="05000000000000000000" pitchFamily="2" charset="2"/>
              <a:buChar char="Ø"/>
            </a:pPr>
            <a:r>
              <a:rPr lang="en-CA" sz="2400" dirty="0"/>
              <a:t>I</a:t>
            </a:r>
            <a:r>
              <a:rPr lang="en-CA" sz="2400" dirty="0" smtClean="0"/>
              <a:t>n </a:t>
            </a:r>
            <a:r>
              <a:rPr lang="en-CA" sz="2400" dirty="0"/>
              <a:t>the context of this session, the action, task or function is </a:t>
            </a:r>
            <a:r>
              <a:rPr lang="en-CA" sz="2400" b="1" i="1" dirty="0"/>
              <a:t>productive health </a:t>
            </a:r>
            <a:r>
              <a:rPr lang="en-CA" sz="2400" b="1" i="1" dirty="0" smtClean="0"/>
              <a:t>reform.</a:t>
            </a:r>
            <a:endParaRPr lang="en-CA" sz="2400" dirty="0"/>
          </a:p>
          <a:p>
            <a:endParaRPr lang="en-CA" sz="3200" dirty="0"/>
          </a:p>
        </p:txBody>
      </p:sp>
      <p:sp>
        <p:nvSpPr>
          <p:cNvPr id="3" name="Title 2"/>
          <p:cNvSpPr>
            <a:spLocks noGrp="1"/>
          </p:cNvSpPr>
          <p:nvPr>
            <p:ph type="title"/>
          </p:nvPr>
        </p:nvSpPr>
        <p:spPr/>
        <p:txBody>
          <a:bodyPr/>
          <a:lstStyle/>
          <a:p>
            <a:r>
              <a:rPr lang="en-CA" dirty="0" smtClean="0">
                <a:solidFill>
                  <a:srgbClr val="FF0000"/>
                </a:solidFill>
              </a:rPr>
              <a:t>Performance</a:t>
            </a:r>
            <a:endParaRPr lang="en-CA" dirty="0">
              <a:solidFill>
                <a:srgbClr val="FF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441728"/>
            <a:ext cx="461378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9832" y="5229200"/>
            <a:ext cx="5760640" cy="46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8032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66972"/>
            <a:ext cx="3948484" cy="337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80528" y="1212399"/>
            <a:ext cx="5472608" cy="4683976"/>
          </a:xfrm>
        </p:spPr>
        <p:txBody>
          <a:bodyPr>
            <a:normAutofit fontScale="32500" lnSpcReduction="20000"/>
          </a:bodyPr>
          <a:lstStyle/>
          <a:p>
            <a:pPr lvl="1">
              <a:buFont typeface="Wingdings" panose="05000000000000000000" pitchFamily="2" charset="2"/>
              <a:buChar char="Ø"/>
            </a:pPr>
            <a:r>
              <a:rPr lang="en-CA" sz="6000" dirty="0" smtClean="0"/>
              <a:t>A </a:t>
            </a:r>
            <a:r>
              <a:rPr lang="en-CA" sz="6000" dirty="0"/>
              <a:t>relationship </a:t>
            </a:r>
            <a:r>
              <a:rPr lang="en-CA" sz="6000" dirty="0" smtClean="0"/>
              <a:t>that </a:t>
            </a:r>
            <a:r>
              <a:rPr lang="en-CA" sz="6000" dirty="0"/>
              <a:t>is characterized by mutual cooperation and responsibility, </a:t>
            </a:r>
            <a:r>
              <a:rPr lang="en-CA" sz="6000" b="1" i="1" dirty="0">
                <a:solidFill>
                  <a:srgbClr val="FF0000"/>
                </a:solidFill>
              </a:rPr>
              <a:t>as for the achievement of a specified </a:t>
            </a:r>
            <a:r>
              <a:rPr lang="en-CA" sz="6000" b="1" i="1" dirty="0" smtClean="0">
                <a:solidFill>
                  <a:srgbClr val="FF0000"/>
                </a:solidFill>
              </a:rPr>
              <a:t>goal</a:t>
            </a:r>
            <a:r>
              <a:rPr lang="en-CA" sz="6000" dirty="0" smtClean="0"/>
              <a:t>.</a:t>
            </a:r>
          </a:p>
          <a:p>
            <a:pPr marL="393192" lvl="1" indent="0">
              <a:buNone/>
            </a:pPr>
            <a:endParaRPr lang="en-CA" sz="6000" dirty="0" smtClean="0"/>
          </a:p>
          <a:p>
            <a:pPr lvl="1">
              <a:buFont typeface="Wingdings" panose="05000000000000000000" pitchFamily="2" charset="2"/>
              <a:buChar char="Ø"/>
            </a:pPr>
            <a:r>
              <a:rPr lang="en-CA" sz="6000" dirty="0" smtClean="0"/>
              <a:t>The </a:t>
            </a:r>
            <a:r>
              <a:rPr lang="en-CA" sz="6000" dirty="0"/>
              <a:t>state or condition of being a partner; participation; association; joint </a:t>
            </a:r>
            <a:r>
              <a:rPr lang="en-CA" sz="6000" dirty="0" smtClean="0"/>
              <a:t>interest.</a:t>
            </a:r>
          </a:p>
          <a:p>
            <a:pPr marL="393192" lvl="1" indent="0">
              <a:buNone/>
            </a:pPr>
            <a:endParaRPr lang="en-CA" sz="6000" dirty="0" smtClean="0"/>
          </a:p>
          <a:p>
            <a:pPr lvl="1">
              <a:buFont typeface="Wingdings" panose="05000000000000000000" pitchFamily="2" charset="2"/>
              <a:buChar char="Ø"/>
            </a:pPr>
            <a:r>
              <a:rPr lang="en-CA" sz="6000" i="1" dirty="0" smtClean="0"/>
              <a:t>In Law</a:t>
            </a:r>
            <a:r>
              <a:rPr lang="en-CA" sz="6000" i="1" dirty="0"/>
              <a:t>.</a:t>
            </a:r>
            <a:endParaRPr lang="en-CA" sz="6000" dirty="0"/>
          </a:p>
          <a:p>
            <a:pPr lvl="2"/>
            <a:r>
              <a:rPr lang="en-CA" sz="6000" b="1" dirty="0"/>
              <a:t>a. </a:t>
            </a:r>
            <a:r>
              <a:rPr lang="en-CA" sz="6000" dirty="0"/>
              <a:t>the relation subsisting between partners.</a:t>
            </a:r>
          </a:p>
          <a:p>
            <a:pPr lvl="2"/>
            <a:r>
              <a:rPr lang="en-CA" sz="6000" b="1" dirty="0"/>
              <a:t>b. </a:t>
            </a:r>
            <a:r>
              <a:rPr lang="en-CA" sz="6000" dirty="0"/>
              <a:t>the contract creating this relation.</a:t>
            </a:r>
          </a:p>
          <a:p>
            <a:pPr lvl="2"/>
            <a:r>
              <a:rPr lang="en-CA" sz="6000" b="1" dirty="0"/>
              <a:t>c. </a:t>
            </a:r>
            <a:r>
              <a:rPr lang="en-CA" sz="6000" dirty="0"/>
              <a:t>the persons joined together as partners in business</a:t>
            </a:r>
          </a:p>
          <a:p>
            <a:endParaRPr lang="en-CA" dirty="0"/>
          </a:p>
        </p:txBody>
      </p:sp>
      <p:sp>
        <p:nvSpPr>
          <p:cNvPr id="3" name="Title 2"/>
          <p:cNvSpPr>
            <a:spLocks noGrp="1"/>
          </p:cNvSpPr>
          <p:nvPr>
            <p:ph type="title"/>
          </p:nvPr>
        </p:nvSpPr>
        <p:spPr/>
        <p:txBody>
          <a:bodyPr/>
          <a:lstStyle/>
          <a:p>
            <a:pPr algn="r"/>
            <a:r>
              <a:rPr lang="en-CA" dirty="0" smtClean="0">
                <a:solidFill>
                  <a:srgbClr val="FF0000"/>
                </a:solidFill>
              </a:rPr>
              <a:t>Partnership</a:t>
            </a:r>
            <a:endParaRPr lang="en-CA" dirty="0">
              <a:solidFill>
                <a:srgbClr val="FF0000"/>
              </a:solidFill>
            </a:endParaRPr>
          </a:p>
        </p:txBody>
      </p:sp>
    </p:spTree>
    <p:extLst>
      <p:ext uri="{BB962C8B-B14F-4D97-AF65-F5344CB8AC3E}">
        <p14:creationId xmlns:p14="http://schemas.microsoft.com/office/powerpoint/2010/main" val="188341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4320480" cy="5256584"/>
          </a:xfrm>
        </p:spPr>
        <p:txBody>
          <a:bodyPr>
            <a:normAutofit fontScale="92500" lnSpcReduction="20000"/>
          </a:bodyPr>
          <a:lstStyle/>
          <a:p>
            <a:pPr lvl="1">
              <a:buFont typeface="Wingdings" panose="05000000000000000000" pitchFamily="2" charset="2"/>
              <a:buChar char="Ø"/>
            </a:pPr>
            <a:r>
              <a:rPr lang="en-CA" sz="2400" dirty="0"/>
              <a:t>T</a:t>
            </a:r>
            <a:r>
              <a:rPr lang="en-CA" sz="2400" dirty="0" smtClean="0"/>
              <a:t>he </a:t>
            </a:r>
            <a:r>
              <a:rPr lang="en-CA" sz="2400" b="1" i="1" dirty="0">
                <a:solidFill>
                  <a:srgbClr val="FF0000"/>
                </a:solidFill>
              </a:rPr>
              <a:t>mutual cooperation and </a:t>
            </a:r>
            <a:r>
              <a:rPr lang="en-CA" sz="2400" b="1" i="1" dirty="0" smtClean="0">
                <a:solidFill>
                  <a:srgbClr val="FF0000"/>
                </a:solidFill>
              </a:rPr>
              <a:t>sharing of responsibility between medical </a:t>
            </a:r>
            <a:r>
              <a:rPr lang="en-CA" sz="2400" b="1" i="1" dirty="0">
                <a:solidFill>
                  <a:srgbClr val="FF0000"/>
                </a:solidFill>
              </a:rPr>
              <a:t>doctors </a:t>
            </a:r>
            <a:r>
              <a:rPr lang="en-CA" sz="2400" b="1" i="1" dirty="0" smtClean="0">
                <a:solidFill>
                  <a:srgbClr val="FF0000"/>
                </a:solidFill>
              </a:rPr>
              <a:t>and others </a:t>
            </a:r>
            <a:r>
              <a:rPr lang="en-CA" sz="2400" b="1" i="1" dirty="0">
                <a:solidFill>
                  <a:srgbClr val="FF0000"/>
                </a:solidFill>
              </a:rPr>
              <a:t>(non-medical administrators, other </a:t>
            </a:r>
            <a:r>
              <a:rPr lang="en-CA" sz="2400" b="1" i="1" dirty="0" smtClean="0">
                <a:solidFill>
                  <a:srgbClr val="FF0000"/>
                </a:solidFill>
              </a:rPr>
              <a:t>professions, public) </a:t>
            </a:r>
            <a:r>
              <a:rPr lang="en-CA" sz="2400" b="1" i="1" dirty="0" smtClean="0"/>
              <a:t>.</a:t>
            </a:r>
          </a:p>
          <a:p>
            <a:pPr lvl="1">
              <a:buFont typeface="Wingdings" panose="05000000000000000000" pitchFamily="2" charset="2"/>
              <a:buChar char="Ø"/>
            </a:pPr>
            <a:endParaRPr lang="en-CA" sz="2400" dirty="0"/>
          </a:p>
          <a:p>
            <a:pPr lvl="1">
              <a:buFont typeface="Wingdings" panose="05000000000000000000" pitchFamily="2" charset="2"/>
              <a:buChar char="Ø"/>
            </a:pPr>
            <a:r>
              <a:rPr lang="en-CA" sz="2400" dirty="0"/>
              <a:t>The term </a:t>
            </a:r>
            <a:r>
              <a:rPr lang="en-CA" sz="2400" b="1" i="1" dirty="0" smtClean="0">
                <a:solidFill>
                  <a:srgbClr val="FF0000"/>
                </a:solidFill>
              </a:rPr>
              <a:t>physician engagement</a:t>
            </a:r>
            <a:r>
              <a:rPr lang="en-CA" sz="2400" dirty="0"/>
              <a:t> </a:t>
            </a:r>
            <a:r>
              <a:rPr lang="en-CA" sz="2400" dirty="0" smtClean="0"/>
              <a:t>is </a:t>
            </a:r>
            <a:r>
              <a:rPr lang="en-CA" sz="2400" dirty="0"/>
              <a:t>used to characterize </a:t>
            </a:r>
            <a:r>
              <a:rPr lang="en-CA" sz="2400" dirty="0" smtClean="0"/>
              <a:t>the degree to which we are committed, and successful, in forming </a:t>
            </a:r>
            <a:r>
              <a:rPr lang="en-CA" sz="2400" dirty="0"/>
              <a:t>partnerships between medical doctors and others.</a:t>
            </a:r>
          </a:p>
          <a:p>
            <a:endParaRPr lang="en-CA" dirty="0"/>
          </a:p>
        </p:txBody>
      </p:sp>
      <p:sp>
        <p:nvSpPr>
          <p:cNvPr id="3" name="Title 2"/>
          <p:cNvSpPr>
            <a:spLocks noGrp="1"/>
          </p:cNvSpPr>
          <p:nvPr>
            <p:ph type="title"/>
          </p:nvPr>
        </p:nvSpPr>
        <p:spPr/>
        <p:txBody>
          <a:bodyPr/>
          <a:lstStyle/>
          <a:p>
            <a:pPr algn="r"/>
            <a:r>
              <a:rPr lang="en-CA" dirty="0" smtClean="0">
                <a:solidFill>
                  <a:srgbClr val="FF0000"/>
                </a:solidFill>
              </a:rPr>
              <a:t>Partnership (cont.)</a:t>
            </a:r>
            <a:endParaRPr lang="en-CA"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348879"/>
            <a:ext cx="47625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15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72" y="1244263"/>
            <a:ext cx="7772400" cy="1470025"/>
          </a:xfrm>
        </p:spPr>
        <p:txBody>
          <a:bodyPr>
            <a:normAutofit fontScale="90000"/>
          </a:bodyPr>
          <a:lstStyle/>
          <a:p>
            <a:r>
              <a:rPr lang="en-GB" dirty="0" smtClean="0">
                <a:solidFill>
                  <a:srgbClr val="FF0000"/>
                </a:solidFill>
              </a:rPr>
              <a:t>Enhancing Engagement in Medical Leadership: A Focus on Medical Engagement</a:t>
            </a:r>
            <a:endParaRPr lang="en-GB" dirty="0">
              <a:solidFill>
                <a:srgbClr val="FF0000"/>
              </a:solidFill>
            </a:endParaRPr>
          </a:p>
        </p:txBody>
      </p:sp>
      <p:sp>
        <p:nvSpPr>
          <p:cNvPr id="5" name="Rectangle 30"/>
          <p:cNvSpPr txBox="1">
            <a:spLocks noChangeArrowheads="1"/>
          </p:cNvSpPr>
          <p:nvPr/>
        </p:nvSpPr>
        <p:spPr>
          <a:xfrm>
            <a:off x="1979712" y="2924944"/>
            <a:ext cx="5257800" cy="21336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GB" sz="2800" dirty="0" smtClean="0">
                <a:solidFill>
                  <a:schemeClr val="tx1"/>
                </a:solidFill>
              </a:rPr>
              <a:t>Professor Peter Spurgeon (Project Director)</a:t>
            </a:r>
          </a:p>
          <a:p>
            <a:pPr>
              <a:defRPr/>
            </a:pPr>
            <a:endParaRPr lang="it-IT" sz="2800" dirty="0" smtClean="0">
              <a:solidFill>
                <a:schemeClr val="tx1"/>
              </a:solidFill>
            </a:endParaRPr>
          </a:p>
          <a:p>
            <a:pPr>
              <a:defRPr/>
            </a:pPr>
            <a:r>
              <a:rPr lang="it-IT" sz="2800" dirty="0" smtClean="0">
                <a:solidFill>
                  <a:schemeClr val="tx1"/>
                </a:solidFill>
              </a:rPr>
              <a:t>Director, Institute of Cinical Leadership, Medical School, </a:t>
            </a:r>
          </a:p>
          <a:p>
            <a:pPr>
              <a:defRPr/>
            </a:pPr>
            <a:r>
              <a:rPr lang="it-IT" sz="2800" dirty="0" smtClean="0">
                <a:solidFill>
                  <a:schemeClr val="tx1"/>
                </a:solidFill>
              </a:rPr>
              <a:t>University of Warwick </a:t>
            </a:r>
            <a:endParaRPr lang="it-IT" sz="2800" dirty="0">
              <a:solidFill>
                <a:schemeClr val="tx1"/>
              </a:solidFill>
            </a:endParaRPr>
          </a:p>
        </p:txBody>
      </p:sp>
      <p:pic>
        <p:nvPicPr>
          <p:cNvPr id="6" name="Picture 5" descr="WMSlogo"/>
          <p:cNvPicPr/>
          <p:nvPr/>
        </p:nvPicPr>
        <p:blipFill>
          <a:blip r:embed="rId3" cstate="print"/>
          <a:srcRect/>
          <a:stretch>
            <a:fillRect/>
          </a:stretch>
        </p:blipFill>
        <p:spPr bwMode="auto">
          <a:xfrm>
            <a:off x="7723915" y="60961"/>
            <a:ext cx="1305115" cy="585216"/>
          </a:xfrm>
          <a:prstGeom prst="rect">
            <a:avLst/>
          </a:prstGeom>
          <a:noFill/>
          <a:ln w="9525">
            <a:noFill/>
            <a:miter lim="800000"/>
            <a:headEnd/>
            <a:tailEnd/>
          </a:ln>
        </p:spPr>
      </p:pic>
    </p:spTree>
    <p:extLst>
      <p:ext uri="{BB962C8B-B14F-4D97-AF65-F5344CB8AC3E}">
        <p14:creationId xmlns:p14="http://schemas.microsoft.com/office/powerpoint/2010/main" val="19918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629400" cy="1143000"/>
          </a:xfrm>
        </p:spPr>
        <p:txBody>
          <a:bodyPr>
            <a:normAutofit/>
          </a:bodyPr>
          <a:lstStyle/>
          <a:p>
            <a:r>
              <a:rPr lang="en-GB" sz="3300" dirty="0" smtClean="0">
                <a:solidFill>
                  <a:srgbClr val="FF0000"/>
                </a:solidFill>
              </a:rPr>
              <a:t>Enhancing Engagement in </a:t>
            </a:r>
            <a:br>
              <a:rPr lang="en-GB" sz="3300" dirty="0" smtClean="0">
                <a:solidFill>
                  <a:srgbClr val="FF0000"/>
                </a:solidFill>
              </a:rPr>
            </a:br>
            <a:r>
              <a:rPr lang="en-GB" sz="3300" dirty="0" smtClean="0">
                <a:solidFill>
                  <a:srgbClr val="FF0000"/>
                </a:solidFill>
              </a:rPr>
              <a:t>Medical Leadership</a:t>
            </a:r>
            <a:endParaRPr lang="en-GB" sz="3300" dirty="0">
              <a:solidFill>
                <a:srgbClr val="FF0000"/>
              </a:solidFill>
            </a:endParaRPr>
          </a:p>
        </p:txBody>
      </p:sp>
      <p:sp>
        <p:nvSpPr>
          <p:cNvPr id="3" name="Content Placeholder 2"/>
          <p:cNvSpPr>
            <a:spLocks noGrp="1"/>
          </p:cNvSpPr>
          <p:nvPr>
            <p:ph idx="1"/>
          </p:nvPr>
        </p:nvSpPr>
        <p:spPr/>
        <p:txBody>
          <a:bodyPr>
            <a:normAutofit/>
          </a:bodyPr>
          <a:lstStyle/>
          <a:p>
            <a:r>
              <a:rPr lang="en-GB" sz="2400" dirty="0" smtClean="0"/>
              <a:t>Joint project undertaken by National Institute for Innovation and Improvement, and Academy of Medical Royal Colleges</a:t>
            </a:r>
          </a:p>
          <a:p>
            <a:pPr marL="0" indent="0">
              <a:buNone/>
            </a:pPr>
            <a:endParaRPr lang="en-GB" sz="2400" dirty="0" smtClean="0"/>
          </a:p>
          <a:p>
            <a:r>
              <a:rPr lang="en-GB" sz="2400" dirty="0" smtClean="0"/>
              <a:t>Overall goal ‘create a culture of greater medical engagement in management and leadership with all doctors at every level’</a:t>
            </a:r>
          </a:p>
          <a:p>
            <a:pPr marL="0" indent="0">
              <a:buNone/>
            </a:pPr>
            <a:endParaRPr lang="en-GB" sz="2400" dirty="0" smtClean="0"/>
          </a:p>
          <a:p>
            <a:r>
              <a:rPr lang="en-GB" sz="2400" dirty="0" smtClean="0"/>
              <a:t>Two key products</a:t>
            </a:r>
          </a:p>
          <a:p>
            <a:pPr marL="0" indent="0">
              <a:buNone/>
            </a:pPr>
            <a:r>
              <a:rPr lang="en-GB" sz="2400" dirty="0" smtClean="0"/>
              <a:t>	- Medical Leadership Competency Framework</a:t>
            </a:r>
          </a:p>
          <a:p>
            <a:pPr marL="0" indent="0">
              <a:buNone/>
            </a:pPr>
            <a:r>
              <a:rPr lang="en-GB" sz="2400" dirty="0"/>
              <a:t>	</a:t>
            </a:r>
            <a:r>
              <a:rPr lang="en-GB" sz="2400" dirty="0" smtClean="0"/>
              <a:t>- Medical Engagement Scale</a:t>
            </a:r>
          </a:p>
          <a:p>
            <a:pPr marL="0" indent="0">
              <a:buNone/>
            </a:pPr>
            <a:endParaRPr lang="en-GB" dirty="0" smtClean="0"/>
          </a:p>
        </p:txBody>
      </p:sp>
    </p:spTree>
    <p:extLst>
      <p:ext uri="{BB962C8B-B14F-4D97-AF65-F5344CB8AC3E}">
        <p14:creationId xmlns:p14="http://schemas.microsoft.com/office/powerpoint/2010/main" val="356975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00" dirty="0" smtClean="0">
                <a:solidFill>
                  <a:srgbClr val="FF0000"/>
                </a:solidFill>
              </a:rPr>
              <a:t>Project Benefits</a:t>
            </a:r>
            <a:endParaRPr lang="en-GB" sz="3300"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GB" sz="2400" dirty="0" smtClean="0"/>
              <a:t>Benefits to the NHS and medical professionals include:</a:t>
            </a:r>
          </a:p>
          <a:p>
            <a:r>
              <a:rPr lang="en-GB" sz="2400" dirty="0" smtClean="0"/>
              <a:t>Greater commitment and capability to effect service change and improvement</a:t>
            </a:r>
          </a:p>
          <a:p>
            <a:r>
              <a:rPr lang="en-GB" sz="2400" dirty="0" smtClean="0"/>
              <a:t>Support the drive towards the new medical professionalism</a:t>
            </a:r>
          </a:p>
          <a:p>
            <a:r>
              <a:rPr lang="en-GB" sz="2400" dirty="0" smtClean="0"/>
              <a:t>Greater awareness by medical professionals of the contribution of effective management and leadership both in operational and strategic activities</a:t>
            </a:r>
          </a:p>
          <a:p>
            <a:r>
              <a:rPr lang="en-GB" sz="2400" dirty="0" smtClean="0"/>
              <a:t>Increase and strengthen the pool of medical managers and leaders available to take on senior roles within the service</a:t>
            </a:r>
          </a:p>
          <a:p>
            <a:pPr marL="0" indent="0">
              <a:buNone/>
            </a:pPr>
            <a:endParaRPr lang="en-GB" sz="2400" dirty="0"/>
          </a:p>
        </p:txBody>
      </p:sp>
    </p:spTree>
    <p:extLst>
      <p:ext uri="{BB962C8B-B14F-4D97-AF65-F5344CB8AC3E}">
        <p14:creationId xmlns:p14="http://schemas.microsoft.com/office/powerpoint/2010/main" val="1132619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TotalTime>
  <Words>1703</Words>
  <Application>Microsoft Office PowerPoint</Application>
  <PresentationFormat>On-screen Show (4:3)</PresentationFormat>
  <Paragraphs>265</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Concourse</vt:lpstr>
      <vt:lpstr>Worksheet</vt:lpstr>
      <vt:lpstr>Partnering for performance to drive reform  </vt:lpstr>
      <vt:lpstr>Purpose</vt:lpstr>
      <vt:lpstr>What is Productive Health Reform? </vt:lpstr>
      <vt:lpstr>Performance</vt:lpstr>
      <vt:lpstr>Partnership</vt:lpstr>
      <vt:lpstr>Partnership (cont.)</vt:lpstr>
      <vt:lpstr>Enhancing Engagement in Medical Leadership: A Focus on Medical Engagement</vt:lpstr>
      <vt:lpstr>Enhancing Engagement in  Medical Leadership</vt:lpstr>
      <vt:lpstr>Project Benefits</vt:lpstr>
      <vt:lpstr>The Medical Leadership  Competency Framework</vt:lpstr>
      <vt:lpstr>Other ‘constructions’ of leadership</vt:lpstr>
      <vt:lpstr>Medical Leadership Competency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Term “Engagement”</vt:lpstr>
      <vt:lpstr>PowerPoint Presentation</vt:lpstr>
      <vt:lpstr>Origins of the Medical  Engagement Scale (MES)</vt:lpstr>
      <vt:lpstr>PowerPoint Presentation</vt:lpstr>
      <vt:lpstr>Scales and Definitions</vt:lpstr>
      <vt:lpstr>MES Index:  Position on Model for 4 Pilot Trusts </vt:lpstr>
      <vt:lpstr>PowerPoint Presentation</vt:lpstr>
      <vt:lpstr>The Levels of Medical Engagement</vt:lpstr>
      <vt:lpstr>PowerPoint Presentation</vt:lpstr>
      <vt:lpstr>PowerPoint Presentation</vt:lpstr>
      <vt:lpstr>PowerPoint Presentation</vt:lpstr>
      <vt:lpstr>PowerPoint Presentation</vt:lpstr>
      <vt:lpstr>PowerPoint Presentation</vt:lpstr>
      <vt:lpstr>Application to Performance</vt:lpstr>
      <vt:lpstr>PowerPoint Presentation</vt:lpstr>
      <vt:lpstr>PowerPoint Presentation</vt:lpstr>
      <vt:lpstr>Activity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Policy Dialogue: a relational approach to support medical leadership development in health care</dc:title>
  <dc:creator>Graham</dc:creator>
  <cp:lastModifiedBy>Graham</cp:lastModifiedBy>
  <cp:revision>17</cp:revision>
  <dcterms:created xsi:type="dcterms:W3CDTF">2014-05-24T14:06:23Z</dcterms:created>
  <dcterms:modified xsi:type="dcterms:W3CDTF">2014-05-31T11:21:18Z</dcterms:modified>
</cp:coreProperties>
</file>