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97" r:id="rId2"/>
  </p:sldMasterIdLst>
  <p:notesMasterIdLst>
    <p:notesMasterId r:id="rId11"/>
  </p:notesMasterIdLst>
  <p:handoutMasterIdLst>
    <p:handoutMasterId r:id="rId12"/>
  </p:handoutMasterIdLst>
  <p:sldIdLst>
    <p:sldId id="256" r:id="rId3"/>
    <p:sldId id="273" r:id="rId4"/>
    <p:sldId id="278" r:id="rId5"/>
    <p:sldId id="274" r:id="rId6"/>
    <p:sldId id="272" r:id="rId7"/>
    <p:sldId id="277" r:id="rId8"/>
    <p:sldId id="276" r:id="rId9"/>
    <p:sldId id="279" r:id="rId10"/>
  </p:sldIdLst>
  <p:sldSz cx="9144000" cy="6858000" type="screen4x3"/>
  <p:notesSz cx="6669088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D4D4D"/>
    <a:srgbClr val="00AA9E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88" autoAdjust="0"/>
    <p:restoredTop sz="87605" autoAdjust="0"/>
  </p:normalViewPr>
  <p:slideViewPr>
    <p:cSldViewPr>
      <p:cViewPr>
        <p:scale>
          <a:sx n="78" d="100"/>
          <a:sy n="78" d="100"/>
        </p:scale>
        <p:origin x="-84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137" cy="496411"/>
          </a:xfrm>
          <a:prstGeom prst="rect">
            <a:avLst/>
          </a:prstGeom>
        </p:spPr>
        <p:txBody>
          <a:bodyPr vert="horz" lIns="90315" tIns="45158" rIns="90315" bIns="4515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460" y="0"/>
            <a:ext cx="2890137" cy="496411"/>
          </a:xfrm>
          <a:prstGeom prst="rect">
            <a:avLst/>
          </a:prstGeom>
        </p:spPr>
        <p:txBody>
          <a:bodyPr vert="horz" lIns="90315" tIns="45158" rIns="90315" bIns="45158" rtlCol="0"/>
          <a:lstStyle>
            <a:lvl1pPr algn="r">
              <a:defRPr sz="1200"/>
            </a:lvl1pPr>
          </a:lstStyle>
          <a:p>
            <a:fld id="{F63006D0-E930-4735-BEC5-BBB03257CB65}" type="datetimeFigureOut">
              <a:rPr lang="en-GB" smtClean="0"/>
              <a:t>21/02/2014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137"/>
            <a:ext cx="2890137" cy="496411"/>
          </a:xfrm>
          <a:prstGeom prst="rect">
            <a:avLst/>
          </a:prstGeom>
        </p:spPr>
        <p:txBody>
          <a:bodyPr vert="horz" lIns="90315" tIns="45158" rIns="90315" bIns="4515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460" y="9430137"/>
            <a:ext cx="2890137" cy="496411"/>
          </a:xfrm>
          <a:prstGeom prst="rect">
            <a:avLst/>
          </a:prstGeom>
        </p:spPr>
        <p:txBody>
          <a:bodyPr vert="horz" lIns="90315" tIns="45158" rIns="90315" bIns="45158" rtlCol="0" anchor="b"/>
          <a:lstStyle>
            <a:lvl1pPr algn="r">
              <a:defRPr sz="1200"/>
            </a:lvl1pPr>
          </a:lstStyle>
          <a:p>
            <a:fld id="{48D1A24E-B26D-4D49-913B-D2CB2D032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874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0137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15" tIns="45158" rIns="90315" bIns="4515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460" y="0"/>
            <a:ext cx="2890137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15" tIns="45158" rIns="90315" bIns="4515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611" y="4715907"/>
            <a:ext cx="5335867" cy="4467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15" tIns="45158" rIns="90315" bIns="451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137"/>
            <a:ext cx="2890137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15" tIns="45158" rIns="90315" bIns="4515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460" y="9430137"/>
            <a:ext cx="2890137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15" tIns="45158" rIns="90315" bIns="4515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4AD2A1B-28E8-429F-AD75-5C0F0A80F7E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6640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1pPr>
    <a:lvl2pPr marL="1588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180975" indent="-177800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352425" indent="-169863" algn="l" rtl="0" fontAlgn="base">
      <a:spcBef>
        <a:spcPct val="30000"/>
      </a:spcBef>
      <a:spcAft>
        <a:spcPct val="0"/>
      </a:spcAft>
      <a:buFont typeface="Arial" charset="0"/>
      <a:buChar char="–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542925" indent="-188913" algn="l" rtl="0" fontAlgn="base">
      <a:spcBef>
        <a:spcPct val="30000"/>
      </a:spcBef>
      <a:spcAft>
        <a:spcPct val="0"/>
      </a:spcAft>
      <a:buFont typeface="Arial" charset="0"/>
      <a:buChar char="–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2C1B02-7D11-48A6-A4A7-7D63FF2207DB}" type="slidenum">
              <a:rPr lang="en-GB"/>
              <a:pPr/>
              <a:t>1</a:t>
            </a:fld>
            <a:endParaRPr lang="en-GB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sz="8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549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658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/>
        </p:nvSpPr>
        <p:spPr>
          <a:xfrm>
            <a:off x="395288" y="511175"/>
            <a:ext cx="4194175" cy="895350"/>
          </a:xfrm>
          <a:prstGeom prst="round2Same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" name="Round Same Side Corner Rectangle 2"/>
          <p:cNvSpPr/>
          <p:nvPr/>
        </p:nvSpPr>
        <p:spPr>
          <a:xfrm rot="10800000">
            <a:off x="395288" y="1412875"/>
            <a:ext cx="4194175" cy="3148013"/>
          </a:xfrm>
          <a:prstGeom prst="round2Same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aseline="-25000" dirty="0"/>
          </a:p>
        </p:txBody>
      </p:sp>
      <p:pic>
        <p:nvPicPr>
          <p:cNvPr id="4" name="Picture 12" descr="R:\Depts\Communications\Marketing\Branding\Logo\SharedServices\HE &amp; LETBS\PNG\NHS-HE-&amp;-LETBs_all_white_inver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692150"/>
            <a:ext cx="13843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539750" y="669925"/>
            <a:ext cx="995363" cy="196850"/>
            <a:chOff x="2933849" y="692696"/>
            <a:chExt cx="996429" cy="197311"/>
          </a:xfrm>
        </p:grpSpPr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>
              <a:off x="3194478" y="802491"/>
              <a:ext cx="735800" cy="87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>
                <a:defRPr/>
              </a:pPr>
              <a:r>
                <a:rPr lang="en-GB" sz="850" i="1" baseline="-25000" dirty="0">
                  <a:solidFill>
                    <a:schemeClr val="bg1"/>
                  </a:solidFill>
                  <a:latin typeface="Frutiger Neue LT Pro Regular" pitchFamily="34" charset="0"/>
                  <a:cs typeface="Arial" charset="0"/>
                </a:rPr>
                <a:t>working on behalf of </a:t>
              </a:r>
              <a:endParaRPr lang="en-GB" sz="850" baseline="-25000" dirty="0">
                <a:solidFill>
                  <a:schemeClr val="bg1"/>
                </a:solidFill>
                <a:latin typeface="Frutiger Neue LT Pro Regular" pitchFamily="34" charset="0"/>
                <a:cs typeface="Arial" charset="0"/>
              </a:endParaRPr>
            </a:p>
          </p:txBody>
        </p:sp>
        <p:pic>
          <p:nvPicPr>
            <p:cNvPr id="7" name="Picture 17" descr="R:\Depts\Communications\Marketing\Templates\Logo\Possible logos\SharedServices-logo-WHITE-INVERS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3849" y="692696"/>
              <a:ext cx="992981" cy="135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20999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D4D4D"/>
                </a:solidFill>
              </a:defRPr>
            </a:lvl1pPr>
            <a:lvl2pPr>
              <a:defRPr>
                <a:solidFill>
                  <a:srgbClr val="4D4D4D"/>
                </a:solidFill>
              </a:defRPr>
            </a:lvl2pPr>
            <a:lvl3pPr>
              <a:defRPr>
                <a:solidFill>
                  <a:srgbClr val="4D4D4D"/>
                </a:solidFill>
              </a:defRPr>
            </a:lvl3pPr>
            <a:lvl4pPr>
              <a:defRPr>
                <a:solidFill>
                  <a:srgbClr val="4D4D4D"/>
                </a:solidFill>
              </a:defRPr>
            </a:lvl4pPr>
            <a:lvl5pPr>
              <a:defRPr>
                <a:solidFill>
                  <a:srgbClr val="4D4D4D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0583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8589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625600"/>
            <a:ext cx="4062413" cy="4179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625600"/>
            <a:ext cx="4062412" cy="4179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3151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78296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7744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744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079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522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4963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19256" cy="7920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90611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8754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47716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4478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6863" y="547688"/>
            <a:ext cx="2068512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8150" y="547688"/>
            <a:ext cx="6056313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140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397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150" y="547688"/>
            <a:ext cx="8277225" cy="8429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625600"/>
            <a:ext cx="4062413" cy="41798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625600"/>
            <a:ext cx="4062412" cy="41798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322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8298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150" y="547688"/>
            <a:ext cx="8277225" cy="8429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1625600"/>
            <a:ext cx="8277225" cy="41798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046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397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6751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658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6751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R:\Depts\Communications\Marketing\Branding\HEE graphic elements\Rectangle box\PNG format\Rec-Boxed-bracket---WHITE-INVERSE-left-aligned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" y="1"/>
            <a:ext cx="9178276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1" name="TextBox 9"/>
          <p:cNvSpPr txBox="1">
            <a:spLocks noChangeArrowheads="1"/>
          </p:cNvSpPr>
          <p:nvPr/>
        </p:nvSpPr>
        <p:spPr bwMode="auto">
          <a:xfrm>
            <a:off x="3387725" y="6165304"/>
            <a:ext cx="5648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GB" sz="1400" b="1" i="1" dirty="0" smtClean="0">
                <a:latin typeface="Frutiger Neue LT Pro Regular" pitchFamily="34" charset="0"/>
                <a:cs typeface="Arial" charset="0"/>
              </a:rPr>
              <a:t>Developing people for health and healthcare</a:t>
            </a:r>
            <a:endParaRPr lang="en-GB" sz="1400" dirty="0" smtClean="0">
              <a:latin typeface="Frutiger Neue LT Pro Regular" pitchFamily="34" charset="0"/>
              <a:cs typeface="Arial" charset="0"/>
            </a:endParaRPr>
          </a:p>
        </p:txBody>
      </p:sp>
      <p:sp>
        <p:nvSpPr>
          <p:cNvPr id="8" name="Round Same Side Corner Rectangle 7"/>
          <p:cNvSpPr/>
          <p:nvPr userDrawn="1"/>
        </p:nvSpPr>
        <p:spPr>
          <a:xfrm>
            <a:off x="395288" y="517525"/>
            <a:ext cx="4194175" cy="895350"/>
          </a:xfrm>
          <a:prstGeom prst="round2Same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8" name="Round Same Side Corner Rectangle 37"/>
          <p:cNvSpPr/>
          <p:nvPr/>
        </p:nvSpPr>
        <p:spPr>
          <a:xfrm rot="10800000">
            <a:off x="395288" y="1412875"/>
            <a:ext cx="4194175" cy="3148013"/>
          </a:xfrm>
          <a:prstGeom prst="round2Same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055" name="Picture 12" descr="R:\Depts\Communications\Marketing\Branding\Logo\SharedServices\HE &amp; LETBS\PNG\NHS-HE-&amp;-LETBs_all_white_invers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674688"/>
            <a:ext cx="13843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1" descr="R:\Depts\Communications\Marketing\Branding\Logo\NHS\NHS-Constitution-logo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15050"/>
            <a:ext cx="6223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9"/>
          <p:cNvSpPr txBox="1">
            <a:spLocks noChangeArrowheads="1"/>
          </p:cNvSpPr>
          <p:nvPr userDrawn="1"/>
        </p:nvSpPr>
        <p:spPr bwMode="auto">
          <a:xfrm>
            <a:off x="520700" y="657225"/>
            <a:ext cx="2106613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Frutiger Neue LT Pro Regular" pitchFamily="34" charset="0"/>
                <a:cs typeface="Arial" charset="0"/>
              </a:rPr>
              <a:t>Appraisal and Revalidation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b="1">
          <a:solidFill>
            <a:srgbClr val="4D4D4D"/>
          </a:solidFill>
          <a:latin typeface="+mn-lt"/>
          <a:ea typeface="+mn-ea"/>
          <a:cs typeface="+mn-cs"/>
        </a:defRPr>
      </a:lvl1pPr>
      <a:lvl2pPr marL="1588" indent="455613" algn="l" rtl="0" eaLnBrk="1" fontAlgn="base" hangingPunct="1">
        <a:spcBef>
          <a:spcPct val="40000"/>
        </a:spcBef>
        <a:spcAft>
          <a:spcPct val="0"/>
        </a:spcAft>
        <a:defRPr sz="1600">
          <a:solidFill>
            <a:srgbClr val="4D4D4D"/>
          </a:solidFill>
          <a:latin typeface="+mn-lt"/>
        </a:defRPr>
      </a:lvl2pPr>
      <a:lvl3pPr marL="180975" indent="-177800" algn="l" rtl="0" eaLnBrk="1" fontAlgn="base" hangingPunct="1">
        <a:spcBef>
          <a:spcPct val="30000"/>
        </a:spcBef>
        <a:spcAft>
          <a:spcPct val="0"/>
        </a:spcAft>
        <a:buChar char="•"/>
        <a:defRPr sz="1600">
          <a:solidFill>
            <a:srgbClr val="4D4D4D"/>
          </a:solidFill>
          <a:latin typeface="+mn-lt"/>
        </a:defRPr>
      </a:lvl3pPr>
      <a:lvl4pPr marL="411163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4pPr>
      <a:lvl5pPr marL="6413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5pPr>
      <a:lvl6pPr marL="10985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6pPr>
      <a:lvl7pPr marL="15557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7pPr>
      <a:lvl8pPr marL="20129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8pPr>
      <a:lvl9pPr marL="24701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:\Depts\Communications\Marketing\Branding\HEE graphic elements\Rectangle box\PNG format\Rec-Boxed-bracket---WHITE_left-aligned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"/>
            <a:ext cx="896448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8150" y="547688"/>
            <a:ext cx="8277225" cy="84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8150" y="1625600"/>
            <a:ext cx="8277225" cy="417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What 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pic>
        <p:nvPicPr>
          <p:cNvPr id="1030" name="Picture 12" descr="R:\Depts\Communications\Marketing\Branding\Logo\SharedServices\HE &amp; LETBS\PNG\NHS-HE-&amp;-LETBs_all_white_inverse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8363"/>
            <a:ext cx="13843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179512" y="6131396"/>
            <a:ext cx="26642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GB" sz="1200" b="1" i="1" dirty="0" smtClean="0">
                <a:solidFill>
                  <a:schemeClr val="bg1"/>
                </a:solidFill>
                <a:latin typeface="Frutiger Neue LT Pro Regular" pitchFamily="34" charset="0"/>
                <a:cs typeface="Arial" charset="0"/>
              </a:rPr>
              <a:t>Developing people for health and healthcare</a:t>
            </a:r>
            <a:endParaRPr lang="en-GB" sz="1200" dirty="0" smtClean="0">
              <a:solidFill>
                <a:schemeClr val="bg1"/>
              </a:solidFill>
              <a:latin typeface="Frutiger Neue LT Pro Regular" pitchFamily="34" charset="0"/>
              <a:cs typeface="Arial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3851275" y="6108700"/>
            <a:ext cx="216058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3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Frutiger Neue LT Pro Regular" pitchFamily="34" charset="0"/>
                <a:cs typeface="Arial" charset="0"/>
              </a:rPr>
              <a:t>Appraisal and Revalidation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b="1">
          <a:solidFill>
            <a:srgbClr val="4D4D4D"/>
          </a:solidFill>
          <a:latin typeface="+mn-lt"/>
          <a:ea typeface="+mn-ea"/>
          <a:cs typeface="+mn-cs"/>
        </a:defRPr>
      </a:lvl1pPr>
      <a:lvl2pPr marL="1588" indent="455613" algn="l" rtl="0" eaLnBrk="1" fontAlgn="base" hangingPunct="1">
        <a:spcBef>
          <a:spcPct val="40000"/>
        </a:spcBef>
        <a:spcAft>
          <a:spcPct val="0"/>
        </a:spcAft>
        <a:defRPr sz="1600">
          <a:solidFill>
            <a:srgbClr val="4D4D4D"/>
          </a:solidFill>
          <a:latin typeface="+mn-lt"/>
        </a:defRPr>
      </a:lvl2pPr>
      <a:lvl3pPr marL="180975" indent="-177800" algn="l" rtl="0" eaLnBrk="1" fontAlgn="base" hangingPunct="1">
        <a:spcBef>
          <a:spcPct val="30000"/>
        </a:spcBef>
        <a:spcAft>
          <a:spcPct val="0"/>
        </a:spcAft>
        <a:buChar char="•"/>
        <a:defRPr sz="1600">
          <a:solidFill>
            <a:srgbClr val="4D4D4D"/>
          </a:solidFill>
          <a:latin typeface="+mn-lt"/>
        </a:defRPr>
      </a:lvl3pPr>
      <a:lvl4pPr marL="411163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4pPr>
      <a:lvl5pPr marL="6413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5pPr>
      <a:lvl6pPr marL="10985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6pPr>
      <a:lvl7pPr marL="15557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7pPr>
      <a:lvl8pPr marL="20129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8pPr>
      <a:lvl9pPr marL="24701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916832"/>
            <a:ext cx="4248472" cy="1539603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Calibration of Supporting Information</a:t>
            </a: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GB" sz="2400" dirty="0">
                <a:solidFill>
                  <a:schemeClr val="bg1">
                    <a:lumMod val="75000"/>
                  </a:schemeClr>
                </a:solidFill>
              </a:rPr>
            </a:b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Aim of Workshop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1196752"/>
            <a:ext cx="8277225" cy="4608736"/>
          </a:xfrm>
        </p:spPr>
        <p:txBody>
          <a:bodyPr/>
          <a:lstStyle/>
          <a:p>
            <a:pPr>
              <a:spcAft>
                <a:spcPts val="0"/>
              </a:spcAft>
              <a:buFont typeface="Arial" pitchFamily="34" charset="0"/>
              <a:buChar char="•"/>
            </a:pPr>
            <a:endParaRPr lang="en-GB" dirty="0" smtClean="0">
              <a:ea typeface="Cambria"/>
            </a:endParaRP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endParaRPr lang="en-GB" dirty="0">
              <a:ea typeface="Cambria"/>
            </a:endParaRPr>
          </a:p>
          <a:p>
            <a:pPr marL="0" indent="0">
              <a:spcAft>
                <a:spcPts val="0"/>
              </a:spcAft>
            </a:pPr>
            <a:endParaRPr lang="en-GB" sz="3600" dirty="0" smtClean="0">
              <a:latin typeface="Arial" pitchFamily="34" charset="0"/>
              <a:ea typeface="Cambria"/>
              <a:cs typeface="Arial" pitchFamily="34" charset="0"/>
            </a:endParaRPr>
          </a:p>
          <a:p>
            <a:pPr marL="0" indent="0">
              <a:lnSpc>
                <a:spcPct val="150000"/>
              </a:lnSpc>
            </a:pPr>
            <a:r>
              <a:rPr lang="en-GB" sz="3600" dirty="0" smtClean="0"/>
              <a:t>To </a:t>
            </a:r>
            <a:r>
              <a:rPr lang="en-GB" sz="3600" dirty="0"/>
              <a:t>increase appraisers’ skills in judging the quality of the supporting information </a:t>
            </a:r>
          </a:p>
          <a:p>
            <a:pPr marL="0" indent="0"/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34972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Intended Learning Outcomes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By the end of this workshop you will have</a:t>
            </a:r>
            <a:r>
              <a:rPr lang="en-GB" sz="2400" dirty="0" smtClean="0"/>
              <a:t>:</a:t>
            </a:r>
          </a:p>
          <a:p>
            <a:endParaRPr lang="en-GB" sz="2400" dirty="0"/>
          </a:p>
          <a:p>
            <a:pPr lvl="0">
              <a:buFont typeface="Arial" pitchFamily="34" charset="0"/>
              <a:buChar char="•"/>
            </a:pPr>
            <a:r>
              <a:rPr lang="en-GB" sz="2400" dirty="0"/>
              <a:t>Mapped different types of information to the GMC Framework for Appraisal and Revalidation</a:t>
            </a:r>
          </a:p>
          <a:p>
            <a:pPr>
              <a:buFont typeface="Arial" pitchFamily="34" charset="0"/>
              <a:buChar char="•"/>
            </a:pPr>
            <a:endParaRPr lang="en-GB" sz="2400" dirty="0"/>
          </a:p>
          <a:p>
            <a:pPr lvl="0">
              <a:buFont typeface="Arial" pitchFamily="34" charset="0"/>
              <a:buChar char="•"/>
            </a:pPr>
            <a:r>
              <a:rPr lang="en-GB" sz="2400" dirty="0"/>
              <a:t>Judged the quality of a piece of supporting </a:t>
            </a:r>
            <a:r>
              <a:rPr lang="en-GB" sz="2400" dirty="0" smtClean="0"/>
              <a:t>information</a:t>
            </a:r>
          </a:p>
          <a:p>
            <a:pPr marL="0" lvl="0" indent="0"/>
            <a:endParaRPr lang="en-GB" sz="2400" dirty="0"/>
          </a:p>
          <a:p>
            <a:pPr>
              <a:buFont typeface="Arial" pitchFamily="34" charset="0"/>
              <a:buChar char="•"/>
            </a:pPr>
            <a:r>
              <a:rPr lang="en-GB" sz="2400" dirty="0"/>
              <a:t>Reflected on the quality of your judgements of supporting information</a:t>
            </a:r>
          </a:p>
        </p:txBody>
      </p:sp>
    </p:spTree>
    <p:extLst>
      <p:ext uri="{BB962C8B-B14F-4D97-AF65-F5344CB8AC3E}">
        <p14:creationId xmlns:p14="http://schemas.microsoft.com/office/powerpoint/2010/main" val="2923898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150" y="-99392"/>
            <a:ext cx="8277225" cy="842962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RST Appraiser Competencies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pPr>
              <a:buFont typeface="Arial" pitchFamily="34" charset="0"/>
              <a:buChar char="•"/>
            </a:pP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645966"/>
              </p:ext>
            </p:extLst>
          </p:nvPr>
        </p:nvGraphicFramePr>
        <p:xfrm>
          <a:off x="323528" y="908720"/>
          <a:ext cx="8496943" cy="4824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6672"/>
                <a:gridCol w="3087611"/>
                <a:gridCol w="4372660"/>
              </a:tblGrid>
              <a:tr h="19503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rgbClr val="002060"/>
                          </a:solidFill>
                        </a:rPr>
                        <a:t>3.1</a:t>
                      </a:r>
                    </a:p>
                    <a:p>
                      <a:endParaRPr lang="en-GB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0" i="0" u="none" strike="noStrike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Maintains and applies skills in</a:t>
                      </a:r>
                    </a:p>
                    <a:p>
                      <a:pPr algn="l"/>
                      <a:r>
                        <a:rPr lang="en-GB" sz="1800" b="0" i="0" u="none" strike="noStrike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evaluating the portfolio of supporting</a:t>
                      </a:r>
                    </a:p>
                    <a:p>
                      <a:pPr algn="l"/>
                      <a:r>
                        <a:rPr lang="en-GB" sz="1800" b="0" i="0" u="none" strike="noStrike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information</a:t>
                      </a:r>
                    </a:p>
                    <a:p>
                      <a:endParaRPr lang="en-GB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Applies GMC standards and specialty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specific guidance appropriately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Demonstrates ability to evaluate the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supporting information</a:t>
                      </a:r>
                    </a:p>
                    <a:p>
                      <a:endParaRPr lang="en-GB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74192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3.2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0" i="0" u="none" strike="noStrike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Ability to judge whether the</a:t>
                      </a:r>
                    </a:p>
                    <a:p>
                      <a:pPr algn="l"/>
                      <a:r>
                        <a:rPr lang="en-GB" sz="1800" b="0" i="0" u="none" strike="noStrike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supporting information shows that</a:t>
                      </a:r>
                    </a:p>
                    <a:p>
                      <a:pPr algn="l"/>
                      <a:r>
                        <a:rPr lang="en-GB" sz="1800" b="0" i="0" u="none" strike="noStrike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the doctor is on track to revalidate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0" i="0" u="none" strike="noStrike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Makes judgements about the cumulative</a:t>
                      </a:r>
                    </a:p>
                    <a:p>
                      <a:pPr algn="l"/>
                      <a:r>
                        <a:rPr lang="en-GB" sz="1800" b="0" i="0" u="none" strike="noStrike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quantity and quality of supporting</a:t>
                      </a:r>
                    </a:p>
                    <a:p>
                      <a:pPr algn="l"/>
                      <a:r>
                        <a:rPr lang="en-GB" sz="1800" b="0" i="0" u="none" strike="noStrike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information related to different stages of the</a:t>
                      </a:r>
                    </a:p>
                    <a:p>
                      <a:pPr algn="l"/>
                      <a:r>
                        <a:rPr lang="en-GB" sz="1800" b="0" i="0" u="none" strike="noStrike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revalidation cycle</a:t>
                      </a:r>
                    </a:p>
                    <a:p>
                      <a:pPr algn="l"/>
                      <a:r>
                        <a:rPr lang="en-GB" sz="1800" b="0" i="0" u="none" strike="noStrike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Demonstrates ability to support the doctor</a:t>
                      </a:r>
                    </a:p>
                    <a:p>
                      <a:pPr algn="l"/>
                      <a:r>
                        <a:rPr lang="en-GB" sz="1800" b="0" i="0" u="none" strike="noStrike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in developing a portfolio covering the full</a:t>
                      </a:r>
                    </a:p>
                    <a:p>
                      <a:pPr algn="l"/>
                      <a:r>
                        <a:rPr lang="en-GB" sz="1800" b="0" i="0" u="none" strike="noStrike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scope of the doctor’s work</a:t>
                      </a:r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232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77225" cy="842962"/>
          </a:xfrm>
        </p:spPr>
        <p:txBody>
          <a:bodyPr/>
          <a:lstStyle/>
          <a:p>
            <a:r>
              <a:rPr lang="en-GB" dirty="0" smtClean="0"/>
              <a:t>GMC Domains of Good Medical Practice 2013 </a:t>
            </a:r>
            <a:br>
              <a:rPr lang="en-GB" dirty="0" smtClean="0"/>
            </a:b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045621"/>
              </p:ext>
            </p:extLst>
          </p:nvPr>
        </p:nvGraphicFramePr>
        <p:xfrm>
          <a:off x="467544" y="476672"/>
          <a:ext cx="8352928" cy="5489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32716"/>
                <a:gridCol w="3720212"/>
              </a:tblGrid>
              <a:tr h="24668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Domain 1</a:t>
                      </a:r>
                      <a:endParaRPr kumimoji="0" lang="en-US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Knowledge, skills and performance</a:t>
                      </a:r>
                      <a:endParaRPr kumimoji="0" lang="en-US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Attribute 1 - Maintain your professional performance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Attribute 2 - Apply knowledge and experience to practice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Attribute 3 - Ensure that all documentation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(including clinical records) formally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recording your work is clear, accurate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legible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Domain 2</a:t>
                      </a:r>
                      <a:endParaRPr kumimoji="0" lang="en-US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Safety and Quality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Attribute 1 - 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Contribute to and comply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with systems to protect patients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Attribute 2 - Respond to risks to safety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Attribute 3 - 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Protect patients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colleagues from any risk posed by your health</a:t>
                      </a:r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17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Domain 3</a:t>
                      </a:r>
                      <a:endParaRPr kumimoji="0" lang="en-US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Communication, Partnership and Teamwork</a:t>
                      </a:r>
                      <a:endParaRPr kumimoji="0" lang="en-US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Attribute 1 - Communicate effectively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Attribute 2 - Work constructively with colleagues and delegate effectively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Attribute 3- Teaching, Training, supporting and assessing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Attribute 4-Continuation and co-ordination of care.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Attribute 5- Establish and maintain partnerships with patients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Domain 4</a:t>
                      </a:r>
                      <a:endParaRPr kumimoji="0" lang="en-US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Maintaining Trust</a:t>
                      </a:r>
                      <a:endParaRPr kumimoji="0" lang="en-US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Attribute 1 - Show respect for patients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Attribute 2 - Treat patients and colleagues fairly and without discrimination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Attribute 3 - Act with honesty and integrity</a:t>
                      </a:r>
                      <a:endParaRPr kumimoji="0" lang="en-GB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398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77225" cy="842962"/>
          </a:xfrm>
        </p:spPr>
        <p:txBody>
          <a:bodyPr/>
          <a:lstStyle/>
          <a:p>
            <a:r>
              <a:rPr lang="en-GB" dirty="0" smtClean="0"/>
              <a:t>Small Group Work 1: </a:t>
            </a:r>
            <a:br>
              <a:rPr lang="en-GB" dirty="0" smtClean="0"/>
            </a:br>
            <a:r>
              <a:rPr lang="en-GB" dirty="0" smtClean="0"/>
              <a:t>Mapping Supporting Information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319839" cy="3963864"/>
          </a:xfrm>
        </p:spPr>
        <p:txBody>
          <a:bodyPr/>
          <a:lstStyle/>
          <a:p>
            <a:r>
              <a:rPr lang="en-GB" dirty="0" smtClean="0"/>
              <a:t>  </a:t>
            </a:r>
            <a:endParaRPr lang="en-GB" sz="2400" dirty="0" smtClean="0"/>
          </a:p>
          <a:p>
            <a:r>
              <a:rPr lang="en-GB" sz="2400" dirty="0" smtClean="0"/>
              <a:t>In small groups:</a:t>
            </a:r>
          </a:p>
          <a:p>
            <a:endParaRPr lang="en-GB" sz="2400" dirty="0"/>
          </a:p>
          <a:p>
            <a:endParaRPr lang="en-GB" sz="2400" dirty="0" smtClean="0"/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200" dirty="0" smtClean="0"/>
              <a:t>How </a:t>
            </a:r>
            <a:r>
              <a:rPr lang="en-GB" sz="2200" dirty="0"/>
              <a:t>you would map Dr X’s supporting information to </a:t>
            </a:r>
            <a:r>
              <a:rPr lang="en-GB" sz="2200" dirty="0" smtClean="0"/>
              <a:t>the</a:t>
            </a:r>
            <a:br>
              <a:rPr lang="en-GB" sz="2200" dirty="0" smtClean="0"/>
            </a:br>
            <a:r>
              <a:rPr lang="en-GB" sz="2200" dirty="0" smtClean="0"/>
              <a:t>GMC </a:t>
            </a:r>
            <a:r>
              <a:rPr lang="en-GB" sz="2200" dirty="0"/>
              <a:t>framework. </a:t>
            </a:r>
            <a:endParaRPr lang="en-GB" sz="2200" dirty="0" smtClean="0"/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200" dirty="0" smtClean="0"/>
              <a:t>What </a:t>
            </a:r>
            <a:r>
              <a:rPr lang="en-GB" sz="2200" dirty="0"/>
              <a:t>supporting information is missing</a:t>
            </a:r>
            <a:r>
              <a:rPr lang="en-GB" sz="2200" dirty="0" smtClean="0"/>
              <a:t>?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200" dirty="0" smtClean="0"/>
              <a:t>How </a:t>
            </a:r>
            <a:r>
              <a:rPr lang="en-GB" sz="2200" dirty="0"/>
              <a:t>would you advise Dr X about this?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281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103815" cy="1130002"/>
          </a:xfrm>
        </p:spPr>
        <p:txBody>
          <a:bodyPr/>
          <a:lstStyle/>
          <a:p>
            <a:pPr marL="342900" lvl="0" indent="-342900">
              <a:spcAft>
                <a:spcPts val="0"/>
              </a:spcAft>
            </a:pPr>
            <a:r>
              <a:rPr lang="en-GB" dirty="0" smtClean="0"/>
              <a:t>Small Group Work 2: Judging the </a:t>
            </a:r>
            <a:r>
              <a:rPr lang="en-GB" dirty="0"/>
              <a:t>q</a:t>
            </a:r>
            <a:r>
              <a:rPr lang="en-GB" dirty="0" smtClean="0"/>
              <a:t>uality of an</a:t>
            </a:r>
            <a:br>
              <a:rPr lang="en-GB" dirty="0" smtClean="0"/>
            </a:br>
            <a:r>
              <a:rPr lang="en-GB" dirty="0" smtClean="0"/>
              <a:t>individual item of Supporting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133209" cy="4179888"/>
          </a:xfrm>
        </p:spPr>
        <p:txBody>
          <a:bodyPr/>
          <a:lstStyle/>
          <a:p>
            <a:pPr>
              <a:spcAft>
                <a:spcPts val="0"/>
              </a:spcAft>
              <a:buFont typeface="Arial" pitchFamily="34" charset="0"/>
              <a:buChar char="•"/>
            </a:pPr>
            <a:endParaRPr lang="en-GB" sz="2400" dirty="0" smtClean="0">
              <a:ea typeface="Times New Roman"/>
            </a:endParaRPr>
          </a:p>
          <a:p>
            <a:pPr marL="0" indent="0">
              <a:lnSpc>
                <a:spcPct val="150000"/>
              </a:lnSpc>
              <a:spcAft>
                <a:spcPts val="1000"/>
              </a:spcAft>
              <a:tabLst>
                <a:tab pos="1741170" algn="l"/>
              </a:tabLst>
            </a:pPr>
            <a:r>
              <a:rPr lang="en-GB" dirty="0">
                <a:ea typeface="Times New Roman"/>
              </a:rPr>
              <a:t> </a:t>
            </a:r>
            <a:r>
              <a:rPr lang="en-GB" sz="2200" dirty="0" smtClean="0"/>
              <a:t>1</a:t>
            </a:r>
            <a:r>
              <a:rPr lang="en-GB" sz="2200" dirty="0"/>
              <a:t>. Using the framework for judging quality of </a:t>
            </a:r>
            <a:r>
              <a:rPr lang="en-GB" sz="2200" dirty="0" smtClean="0"/>
              <a:t>supporting</a:t>
            </a:r>
            <a:br>
              <a:rPr lang="en-GB" sz="2200" dirty="0" smtClean="0"/>
            </a:br>
            <a:r>
              <a:rPr lang="en-GB" sz="2200" dirty="0" smtClean="0"/>
              <a:t>information </a:t>
            </a:r>
            <a:r>
              <a:rPr lang="en-GB" sz="2200" dirty="0"/>
              <a:t>make a judgement on the quality of this piece of writing</a:t>
            </a:r>
          </a:p>
          <a:p>
            <a:pPr marL="0" indent="0">
              <a:lnSpc>
                <a:spcPct val="150000"/>
              </a:lnSpc>
            </a:pPr>
            <a:r>
              <a:rPr lang="en-GB" sz="2200" dirty="0"/>
              <a:t>2. Discuss in the group what questions you would like the appraiser to ask the appraisee at the appraisal meeting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687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 of Workshop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Have we addressed the intended learning outcomes?</a:t>
            </a:r>
          </a:p>
          <a:p>
            <a:pPr>
              <a:buFont typeface="Arial" pitchFamily="34" charset="0"/>
              <a:buChar char="•"/>
            </a:pPr>
            <a:endParaRPr lang="en-GB" sz="2400" dirty="0"/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What steps will you take next?</a:t>
            </a:r>
          </a:p>
          <a:p>
            <a:pPr>
              <a:buFont typeface="Arial" pitchFamily="34" charset="0"/>
              <a:buChar char="•"/>
            </a:pPr>
            <a:endParaRPr lang="en-GB" sz="2400" dirty="0"/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Complete the feedback and reflective </a:t>
            </a:r>
            <a:r>
              <a:rPr lang="en-GB" sz="2400" dirty="0" smtClean="0">
                <a:solidFill>
                  <a:srgbClr val="000000"/>
                </a:solidFill>
              </a:rPr>
              <a:t>log</a:t>
            </a:r>
          </a:p>
          <a:p>
            <a:pPr marL="0" indent="0"/>
            <a:endParaRPr lang="en-GB" sz="2400" dirty="0"/>
          </a:p>
          <a:p>
            <a:pPr>
              <a:buFont typeface="Arial" pitchFamily="34" charset="0"/>
              <a:buChar char="•"/>
            </a:pPr>
            <a:endParaRPr lang="en-GB" sz="2400" dirty="0" smtClean="0"/>
          </a:p>
          <a:p>
            <a:pPr>
              <a:buFont typeface="Arial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81809303"/>
      </p:ext>
    </p:extLst>
  </p:cSld>
  <p:clrMapOvr>
    <a:masterClrMapping/>
  </p:clrMapOvr>
</p:sld>
</file>

<file path=ppt/theme/theme1.xml><?xml version="1.0" encoding="utf-8"?>
<a:theme xmlns:a="http://schemas.openxmlformats.org/drawingml/2006/main" name="LD_Generic_Template">
  <a:themeElements>
    <a:clrScheme name="LD_Generic_Template 5">
      <a:dk1>
        <a:srgbClr val="003893"/>
      </a:dk1>
      <a:lt1>
        <a:srgbClr val="FFFFFF"/>
      </a:lt1>
      <a:dk2>
        <a:srgbClr val="003893"/>
      </a:dk2>
      <a:lt2>
        <a:srgbClr val="FFFFFF"/>
      </a:lt2>
      <a:accent1>
        <a:srgbClr val="003893"/>
      </a:accent1>
      <a:accent2>
        <a:srgbClr val="009E49"/>
      </a:accent2>
      <a:accent3>
        <a:srgbClr val="FFFFFF"/>
      </a:accent3>
      <a:accent4>
        <a:srgbClr val="002E7D"/>
      </a:accent4>
      <a:accent5>
        <a:srgbClr val="AAAEC8"/>
      </a:accent5>
      <a:accent6>
        <a:srgbClr val="008F41"/>
      </a:accent6>
      <a:hlink>
        <a:srgbClr val="A00054"/>
      </a:hlink>
      <a:folHlink>
        <a:srgbClr val="E28C05"/>
      </a:folHlink>
    </a:clrScheme>
    <a:fontScheme name="LD_Generic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D_Generic_Template 1">
        <a:dk1>
          <a:srgbClr val="5BBF21"/>
        </a:dk1>
        <a:lt1>
          <a:srgbClr val="FFFFFF"/>
        </a:lt1>
        <a:dk2>
          <a:srgbClr val="5BBF21"/>
        </a:dk2>
        <a:lt2>
          <a:srgbClr val="FFFFFF"/>
        </a:lt2>
        <a:accent1>
          <a:srgbClr val="5BBF21"/>
        </a:accent1>
        <a:accent2>
          <a:srgbClr val="0091C9"/>
        </a:accent2>
        <a:accent3>
          <a:srgbClr val="FFFFFF"/>
        </a:accent3>
        <a:accent4>
          <a:srgbClr val="4CA31B"/>
        </a:accent4>
        <a:accent5>
          <a:srgbClr val="B5DCAB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2">
        <a:dk1>
          <a:srgbClr val="006B54"/>
        </a:dk1>
        <a:lt1>
          <a:srgbClr val="FFFFFF"/>
        </a:lt1>
        <a:dk2>
          <a:srgbClr val="006B54"/>
        </a:dk2>
        <a:lt2>
          <a:srgbClr val="FFFFFF"/>
        </a:lt2>
        <a:accent1>
          <a:srgbClr val="006B54"/>
        </a:accent1>
        <a:accent2>
          <a:srgbClr val="0091C9"/>
        </a:accent2>
        <a:accent3>
          <a:srgbClr val="FFFFFF"/>
        </a:accent3>
        <a:accent4>
          <a:srgbClr val="005A46"/>
        </a:accent4>
        <a:accent5>
          <a:srgbClr val="AABAB3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3">
        <a:dk1>
          <a:srgbClr val="00AA9E"/>
        </a:dk1>
        <a:lt1>
          <a:srgbClr val="FFFFFF"/>
        </a:lt1>
        <a:dk2>
          <a:srgbClr val="00AA9E"/>
        </a:dk2>
        <a:lt2>
          <a:srgbClr val="FFFFFF"/>
        </a:lt2>
        <a:accent1>
          <a:srgbClr val="00AA9E"/>
        </a:accent1>
        <a:accent2>
          <a:srgbClr val="0091C9"/>
        </a:accent2>
        <a:accent3>
          <a:srgbClr val="FFFFFF"/>
        </a:accent3>
        <a:accent4>
          <a:srgbClr val="009186"/>
        </a:accent4>
        <a:accent5>
          <a:srgbClr val="AAD2CC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4">
        <a:dk1>
          <a:srgbClr val="00ADC6"/>
        </a:dk1>
        <a:lt1>
          <a:srgbClr val="FFFFFF"/>
        </a:lt1>
        <a:dk2>
          <a:srgbClr val="00ADC6"/>
        </a:dk2>
        <a:lt2>
          <a:srgbClr val="FFFFFF"/>
        </a:lt2>
        <a:accent1>
          <a:srgbClr val="00ADC6"/>
        </a:accent1>
        <a:accent2>
          <a:srgbClr val="009E49"/>
        </a:accent2>
        <a:accent3>
          <a:srgbClr val="FFFFFF"/>
        </a:accent3>
        <a:accent4>
          <a:srgbClr val="0093A9"/>
        </a:accent4>
        <a:accent5>
          <a:srgbClr val="AAD3DF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5">
        <a:dk1>
          <a:srgbClr val="003893"/>
        </a:dk1>
        <a:lt1>
          <a:srgbClr val="FFFFFF"/>
        </a:lt1>
        <a:dk2>
          <a:srgbClr val="003893"/>
        </a:dk2>
        <a:lt2>
          <a:srgbClr val="FFFFFF"/>
        </a:lt2>
        <a:accent1>
          <a:srgbClr val="003893"/>
        </a:accent1>
        <a:accent2>
          <a:srgbClr val="009E49"/>
        </a:accent2>
        <a:accent3>
          <a:srgbClr val="FFFFFF"/>
        </a:accent3>
        <a:accent4>
          <a:srgbClr val="002E7D"/>
        </a:accent4>
        <a:accent5>
          <a:srgbClr val="AAAEC8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6">
        <a:dk1>
          <a:srgbClr val="56008C"/>
        </a:dk1>
        <a:lt1>
          <a:srgbClr val="FFFFFF"/>
        </a:lt1>
        <a:dk2>
          <a:srgbClr val="56008C"/>
        </a:dk2>
        <a:lt2>
          <a:srgbClr val="FFFFFF"/>
        </a:lt2>
        <a:accent1>
          <a:srgbClr val="56008C"/>
        </a:accent1>
        <a:accent2>
          <a:srgbClr val="009E49"/>
        </a:accent2>
        <a:accent3>
          <a:srgbClr val="FFFFFF"/>
        </a:accent3>
        <a:accent4>
          <a:srgbClr val="480077"/>
        </a:accent4>
        <a:accent5>
          <a:srgbClr val="B4AAC5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7">
        <a:dk1>
          <a:srgbClr val="A00054"/>
        </a:dk1>
        <a:lt1>
          <a:srgbClr val="FFFFFF"/>
        </a:lt1>
        <a:dk2>
          <a:srgbClr val="A00054"/>
        </a:dk2>
        <a:lt2>
          <a:srgbClr val="FFFFFF"/>
        </a:lt2>
        <a:accent1>
          <a:srgbClr val="A00054"/>
        </a:accent1>
        <a:accent2>
          <a:srgbClr val="0091C9"/>
        </a:accent2>
        <a:accent3>
          <a:srgbClr val="FFFFFF"/>
        </a:accent3>
        <a:accent4>
          <a:srgbClr val="880046"/>
        </a:accent4>
        <a:accent5>
          <a:srgbClr val="CDAAB3"/>
        </a:accent5>
        <a:accent6>
          <a:srgbClr val="0083B6"/>
        </a:accent6>
        <a:hlink>
          <a:srgbClr val="009E49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8">
        <a:dk1>
          <a:srgbClr val="E28C05"/>
        </a:dk1>
        <a:lt1>
          <a:srgbClr val="FFFFFF"/>
        </a:lt1>
        <a:dk2>
          <a:srgbClr val="E28C05"/>
        </a:dk2>
        <a:lt2>
          <a:srgbClr val="FFFFFF"/>
        </a:lt2>
        <a:accent1>
          <a:srgbClr val="E28C05"/>
        </a:accent1>
        <a:accent2>
          <a:srgbClr val="0091C9"/>
        </a:accent2>
        <a:accent3>
          <a:srgbClr val="FFFFFF"/>
        </a:accent3>
        <a:accent4>
          <a:srgbClr val="C17703"/>
        </a:accent4>
        <a:accent5>
          <a:srgbClr val="EEC5AA"/>
        </a:accent5>
        <a:accent6>
          <a:srgbClr val="0083B6"/>
        </a:accent6>
        <a:hlink>
          <a:srgbClr val="009E49"/>
        </a:hlink>
        <a:folHlink>
          <a:srgbClr val="A000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9">
        <a:dk1>
          <a:srgbClr val="0072C6"/>
        </a:dk1>
        <a:lt1>
          <a:srgbClr val="FFFFFF"/>
        </a:lt1>
        <a:dk2>
          <a:srgbClr val="0072C6"/>
        </a:dk2>
        <a:lt2>
          <a:srgbClr val="FFFFFF"/>
        </a:lt2>
        <a:accent1>
          <a:srgbClr val="0072C6"/>
        </a:accent1>
        <a:accent2>
          <a:srgbClr val="009E49"/>
        </a:accent2>
        <a:accent3>
          <a:srgbClr val="FFFFFF"/>
        </a:accent3>
        <a:accent4>
          <a:srgbClr val="0060A9"/>
        </a:accent4>
        <a:accent5>
          <a:srgbClr val="AABCDF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HEE SS PP template">
  <a:themeElements>
    <a:clrScheme name="LD_Generic_Template 5">
      <a:dk1>
        <a:srgbClr val="003893"/>
      </a:dk1>
      <a:lt1>
        <a:srgbClr val="FFFFFF"/>
      </a:lt1>
      <a:dk2>
        <a:srgbClr val="003893"/>
      </a:dk2>
      <a:lt2>
        <a:srgbClr val="FFFFFF"/>
      </a:lt2>
      <a:accent1>
        <a:srgbClr val="003893"/>
      </a:accent1>
      <a:accent2>
        <a:srgbClr val="009E49"/>
      </a:accent2>
      <a:accent3>
        <a:srgbClr val="FFFFFF"/>
      </a:accent3>
      <a:accent4>
        <a:srgbClr val="002E7D"/>
      </a:accent4>
      <a:accent5>
        <a:srgbClr val="AAAEC8"/>
      </a:accent5>
      <a:accent6>
        <a:srgbClr val="008F41"/>
      </a:accent6>
      <a:hlink>
        <a:srgbClr val="A00054"/>
      </a:hlink>
      <a:folHlink>
        <a:srgbClr val="E28C05"/>
      </a:folHlink>
    </a:clrScheme>
    <a:fontScheme name="1_NHS white log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NHS white logo 1">
        <a:dk1>
          <a:srgbClr val="5BBF21"/>
        </a:dk1>
        <a:lt1>
          <a:srgbClr val="FFFFFF"/>
        </a:lt1>
        <a:dk2>
          <a:srgbClr val="5BBF21"/>
        </a:dk2>
        <a:lt2>
          <a:srgbClr val="FFFFFF"/>
        </a:lt2>
        <a:accent1>
          <a:srgbClr val="5BBF21"/>
        </a:accent1>
        <a:accent2>
          <a:srgbClr val="0091C9"/>
        </a:accent2>
        <a:accent3>
          <a:srgbClr val="FFFFFF"/>
        </a:accent3>
        <a:accent4>
          <a:srgbClr val="4CA31B"/>
        </a:accent4>
        <a:accent5>
          <a:srgbClr val="B5DCAB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white logo 2">
        <a:dk1>
          <a:srgbClr val="006B54"/>
        </a:dk1>
        <a:lt1>
          <a:srgbClr val="FFFFFF"/>
        </a:lt1>
        <a:dk2>
          <a:srgbClr val="006B54"/>
        </a:dk2>
        <a:lt2>
          <a:srgbClr val="FFFFFF"/>
        </a:lt2>
        <a:accent1>
          <a:srgbClr val="006B54"/>
        </a:accent1>
        <a:accent2>
          <a:srgbClr val="0091C9"/>
        </a:accent2>
        <a:accent3>
          <a:srgbClr val="FFFFFF"/>
        </a:accent3>
        <a:accent4>
          <a:srgbClr val="005A46"/>
        </a:accent4>
        <a:accent5>
          <a:srgbClr val="AABAB3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white logo 3">
        <a:dk1>
          <a:srgbClr val="00AA9E"/>
        </a:dk1>
        <a:lt1>
          <a:srgbClr val="FFFFFF"/>
        </a:lt1>
        <a:dk2>
          <a:srgbClr val="00AA9E"/>
        </a:dk2>
        <a:lt2>
          <a:srgbClr val="FFFFFF"/>
        </a:lt2>
        <a:accent1>
          <a:srgbClr val="00AA9E"/>
        </a:accent1>
        <a:accent2>
          <a:srgbClr val="0091C9"/>
        </a:accent2>
        <a:accent3>
          <a:srgbClr val="FFFFFF"/>
        </a:accent3>
        <a:accent4>
          <a:srgbClr val="009186"/>
        </a:accent4>
        <a:accent5>
          <a:srgbClr val="AAD2CC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white logo 4">
        <a:dk1>
          <a:srgbClr val="00ADC6"/>
        </a:dk1>
        <a:lt1>
          <a:srgbClr val="FFFFFF"/>
        </a:lt1>
        <a:dk2>
          <a:srgbClr val="00ADC6"/>
        </a:dk2>
        <a:lt2>
          <a:srgbClr val="FFFFFF"/>
        </a:lt2>
        <a:accent1>
          <a:srgbClr val="00ADC6"/>
        </a:accent1>
        <a:accent2>
          <a:srgbClr val="009E49"/>
        </a:accent2>
        <a:accent3>
          <a:srgbClr val="FFFFFF"/>
        </a:accent3>
        <a:accent4>
          <a:srgbClr val="0093A9"/>
        </a:accent4>
        <a:accent5>
          <a:srgbClr val="AAD3DF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white logo 5">
        <a:dk1>
          <a:srgbClr val="003893"/>
        </a:dk1>
        <a:lt1>
          <a:srgbClr val="FFFFFF"/>
        </a:lt1>
        <a:dk2>
          <a:srgbClr val="003893"/>
        </a:dk2>
        <a:lt2>
          <a:srgbClr val="FFFFFF"/>
        </a:lt2>
        <a:accent1>
          <a:srgbClr val="003893"/>
        </a:accent1>
        <a:accent2>
          <a:srgbClr val="009E49"/>
        </a:accent2>
        <a:accent3>
          <a:srgbClr val="FFFFFF"/>
        </a:accent3>
        <a:accent4>
          <a:srgbClr val="002E7D"/>
        </a:accent4>
        <a:accent5>
          <a:srgbClr val="AAAEC8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white logo 6">
        <a:dk1>
          <a:srgbClr val="56008C"/>
        </a:dk1>
        <a:lt1>
          <a:srgbClr val="FFFFFF"/>
        </a:lt1>
        <a:dk2>
          <a:srgbClr val="56008C"/>
        </a:dk2>
        <a:lt2>
          <a:srgbClr val="FFFFFF"/>
        </a:lt2>
        <a:accent1>
          <a:srgbClr val="56008C"/>
        </a:accent1>
        <a:accent2>
          <a:srgbClr val="009E49"/>
        </a:accent2>
        <a:accent3>
          <a:srgbClr val="FFFFFF"/>
        </a:accent3>
        <a:accent4>
          <a:srgbClr val="480077"/>
        </a:accent4>
        <a:accent5>
          <a:srgbClr val="B4AAC5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white logo 7">
        <a:dk1>
          <a:srgbClr val="A00054"/>
        </a:dk1>
        <a:lt1>
          <a:srgbClr val="FFFFFF"/>
        </a:lt1>
        <a:dk2>
          <a:srgbClr val="A00054"/>
        </a:dk2>
        <a:lt2>
          <a:srgbClr val="FFFFFF"/>
        </a:lt2>
        <a:accent1>
          <a:srgbClr val="A00054"/>
        </a:accent1>
        <a:accent2>
          <a:srgbClr val="0091C9"/>
        </a:accent2>
        <a:accent3>
          <a:srgbClr val="FFFFFF"/>
        </a:accent3>
        <a:accent4>
          <a:srgbClr val="880046"/>
        </a:accent4>
        <a:accent5>
          <a:srgbClr val="CDAAB3"/>
        </a:accent5>
        <a:accent6>
          <a:srgbClr val="0083B6"/>
        </a:accent6>
        <a:hlink>
          <a:srgbClr val="009E49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white logo 8">
        <a:dk1>
          <a:srgbClr val="E28C05"/>
        </a:dk1>
        <a:lt1>
          <a:srgbClr val="FFFFFF"/>
        </a:lt1>
        <a:dk2>
          <a:srgbClr val="E28C05"/>
        </a:dk2>
        <a:lt2>
          <a:srgbClr val="FFFFFF"/>
        </a:lt2>
        <a:accent1>
          <a:srgbClr val="E28C05"/>
        </a:accent1>
        <a:accent2>
          <a:srgbClr val="0091C9"/>
        </a:accent2>
        <a:accent3>
          <a:srgbClr val="FFFFFF"/>
        </a:accent3>
        <a:accent4>
          <a:srgbClr val="C17703"/>
        </a:accent4>
        <a:accent5>
          <a:srgbClr val="EEC5AA"/>
        </a:accent5>
        <a:accent6>
          <a:srgbClr val="0083B6"/>
        </a:accent6>
        <a:hlink>
          <a:srgbClr val="009E49"/>
        </a:hlink>
        <a:folHlink>
          <a:srgbClr val="A000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HS white logo 9">
        <a:dk1>
          <a:srgbClr val="0072C6"/>
        </a:dk1>
        <a:lt1>
          <a:srgbClr val="FFFFFF"/>
        </a:lt1>
        <a:dk2>
          <a:srgbClr val="0072C6"/>
        </a:dk2>
        <a:lt2>
          <a:srgbClr val="FFFFFF"/>
        </a:lt2>
        <a:accent1>
          <a:srgbClr val="0072C6"/>
        </a:accent1>
        <a:accent2>
          <a:srgbClr val="009E49"/>
        </a:accent2>
        <a:accent3>
          <a:srgbClr val="FFFFFF"/>
        </a:accent3>
        <a:accent4>
          <a:srgbClr val="0060A9"/>
        </a:accent4>
        <a:accent5>
          <a:srgbClr val="AABCDF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524</TotalTime>
  <Words>368</Words>
  <Application>Microsoft Office PowerPoint</Application>
  <PresentationFormat>On-screen Show (4:3)</PresentationFormat>
  <Paragraphs>86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LD_Generic_Template</vt:lpstr>
      <vt:lpstr>HEE SS PP template</vt:lpstr>
      <vt:lpstr>Calibration of Supporting Information   </vt:lpstr>
      <vt:lpstr>Aim of Workshop</vt:lpstr>
      <vt:lpstr>Intended Learning Outcomes</vt:lpstr>
      <vt:lpstr> RST Appraiser Competencies</vt:lpstr>
      <vt:lpstr>GMC Domains of Good Medical Practice 2013  </vt:lpstr>
      <vt:lpstr>Small Group Work 1:  Mapping Supporting Information </vt:lpstr>
      <vt:lpstr>Small Group Work 2: Judging the quality of an individual item of Supporting Information</vt:lpstr>
      <vt:lpstr>Review of Workshop</vt:lpstr>
    </vt:vector>
  </TitlesOfParts>
  <Company>LPMDE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London Deanery</dc:title>
  <dc:creator>Jaime.Wright</dc:creator>
  <cp:lastModifiedBy>WRIGHT, Jaime</cp:lastModifiedBy>
  <cp:revision>34</cp:revision>
  <cp:lastPrinted>2013-11-05T10:44:12Z</cp:lastPrinted>
  <dcterms:created xsi:type="dcterms:W3CDTF">2012-07-09T15:29:36Z</dcterms:created>
  <dcterms:modified xsi:type="dcterms:W3CDTF">2014-02-21T10:14:13Z</dcterms:modified>
</cp:coreProperties>
</file>