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1" r:id="rId2"/>
  </p:sldMasterIdLst>
  <p:sldIdLst>
    <p:sldId id="256" r:id="rId3"/>
    <p:sldId id="257" r:id="rId4"/>
    <p:sldId id="299" r:id="rId5"/>
    <p:sldId id="258" r:id="rId6"/>
    <p:sldId id="259" r:id="rId7"/>
    <p:sldId id="260" r:id="rId8"/>
    <p:sldId id="262" r:id="rId9"/>
    <p:sldId id="268" r:id="rId10"/>
    <p:sldId id="269" r:id="rId11"/>
    <p:sldId id="271" r:id="rId12"/>
    <p:sldId id="272" r:id="rId13"/>
    <p:sldId id="273" r:id="rId14"/>
    <p:sldId id="281" r:id="rId15"/>
    <p:sldId id="286" r:id="rId16"/>
    <p:sldId id="263" r:id="rId17"/>
    <p:sldId id="287" r:id="rId18"/>
    <p:sldId id="289" r:id="rId19"/>
    <p:sldId id="292" r:id="rId20"/>
    <p:sldId id="290" r:id="rId21"/>
    <p:sldId id="295" r:id="rId22"/>
    <p:sldId id="294" r:id="rId23"/>
    <p:sldId id="285" r:id="rId24"/>
    <p:sldId id="298" r:id="rId25"/>
    <p:sldId id="270"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4" d="100"/>
          <a:sy n="94" d="100"/>
        </p:scale>
        <p:origin x="-129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76549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865874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ound Same Side Corner Rectangle 1"/>
          <p:cNvSpPr/>
          <p:nvPr/>
        </p:nvSpPr>
        <p:spPr>
          <a:xfrm>
            <a:off x="395288" y="511175"/>
            <a:ext cx="4194175" cy="895350"/>
          </a:xfrm>
          <a:prstGeom prst="round2Same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 name="Round Same Side Corner Rectangle 2"/>
          <p:cNvSpPr/>
          <p:nvPr/>
        </p:nvSpPr>
        <p:spPr>
          <a:xfrm rot="10800000">
            <a:off x="395288" y="1412875"/>
            <a:ext cx="4194175" cy="3148013"/>
          </a:xfrm>
          <a:prstGeom prst="round2Same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aseline="-25000" dirty="0"/>
          </a:p>
        </p:txBody>
      </p:sp>
      <p:pic>
        <p:nvPicPr>
          <p:cNvPr id="4" name="Picture 12" descr="R:\Depts\Communications\Marketing\Branding\Logo\SharedServices\HE &amp; LETBS\PNG\NHS-HE-&amp;-LETBs_all_white_invers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113" y="692150"/>
            <a:ext cx="138430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
          <p:cNvGrpSpPr>
            <a:grpSpLocks/>
          </p:cNvGrpSpPr>
          <p:nvPr/>
        </p:nvGrpSpPr>
        <p:grpSpPr bwMode="auto">
          <a:xfrm>
            <a:off x="539750" y="669925"/>
            <a:ext cx="995363" cy="196850"/>
            <a:chOff x="2933849" y="692696"/>
            <a:chExt cx="996429" cy="197311"/>
          </a:xfrm>
        </p:grpSpPr>
        <p:sp>
          <p:nvSpPr>
            <p:cNvPr id="6" name="Rectangle 13"/>
            <p:cNvSpPr>
              <a:spLocks noChangeArrowheads="1"/>
            </p:cNvSpPr>
            <p:nvPr/>
          </p:nvSpPr>
          <p:spPr bwMode="auto">
            <a:xfrm>
              <a:off x="3194478" y="802491"/>
              <a:ext cx="735800" cy="87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defRPr/>
              </a:pPr>
              <a:r>
                <a:rPr lang="en-GB" sz="850" i="1" baseline="-25000" dirty="0">
                  <a:solidFill>
                    <a:schemeClr val="bg1"/>
                  </a:solidFill>
                  <a:latin typeface="Frutiger Neue LT Pro Regular" pitchFamily="34" charset="0"/>
                  <a:cs typeface="Arial" charset="0"/>
                </a:rPr>
                <a:t>working on behalf of </a:t>
              </a:r>
              <a:endParaRPr lang="en-GB" sz="850" baseline="-25000" dirty="0">
                <a:solidFill>
                  <a:schemeClr val="bg1"/>
                </a:solidFill>
                <a:latin typeface="Frutiger Neue LT Pro Regular" pitchFamily="34" charset="0"/>
                <a:cs typeface="Arial" charset="0"/>
              </a:endParaRPr>
            </a:p>
          </p:txBody>
        </p:sp>
        <p:pic>
          <p:nvPicPr>
            <p:cNvPr id="7" name="Picture 17" descr="R:\Depts\Communications\Marketing\Templates\Logo\Possible logos\SharedServices-logo-WHITE-INVERS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3849" y="692696"/>
              <a:ext cx="992981" cy="135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62099920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a:solidFill>
                  <a:srgbClr val="4D4D4D"/>
                </a:solidFill>
              </a:defRPr>
            </a:lvl1pPr>
            <a:lvl2pPr>
              <a:defRPr>
                <a:solidFill>
                  <a:srgbClr val="4D4D4D"/>
                </a:solidFill>
              </a:defRPr>
            </a:lvl2pPr>
            <a:lvl3pPr>
              <a:defRPr>
                <a:solidFill>
                  <a:srgbClr val="4D4D4D"/>
                </a:solidFill>
              </a:defRPr>
            </a:lvl3pPr>
            <a:lvl4pPr>
              <a:defRPr>
                <a:solidFill>
                  <a:srgbClr val="4D4D4D"/>
                </a:solidFill>
              </a:defRPr>
            </a:lvl4pPr>
            <a:lvl5pPr>
              <a:defRPr>
                <a:solidFill>
                  <a:srgbClr val="4D4D4D"/>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30905833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5858934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38150" y="1625600"/>
            <a:ext cx="4062413" cy="4179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2963" y="1625600"/>
            <a:ext cx="4062412" cy="4179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923151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57808"/>
            <a:ext cx="8229600" cy="78296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7744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7744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7507987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728522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496389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19256" cy="792088"/>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1412776"/>
            <a:ext cx="5111750" cy="4713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690611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987546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4771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074478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6863" y="547688"/>
            <a:ext cx="2068512"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38150" y="547688"/>
            <a:ext cx="6056313"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1014030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89639794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38150" y="547688"/>
            <a:ext cx="8277225" cy="842962"/>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38150" y="1625600"/>
            <a:ext cx="4062413" cy="417988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2963" y="1625600"/>
            <a:ext cx="4062412" cy="417988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007322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829819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8150" y="547688"/>
            <a:ext cx="8277225" cy="842962"/>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38150" y="1625600"/>
            <a:ext cx="8277225" cy="41798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5046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89639794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6751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865874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6751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image" Target="../media/image2.png"/><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60" name="Picture 12" descr="R:\Depts\Communications\Marketing\Branding\HEE graphic elements\Rectangle box\PNG format\Rec-Boxed-bracket---WHITE-INVERSE-left-aligned.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36" y="1"/>
            <a:ext cx="9178276" cy="6885384"/>
          </a:xfrm>
          <a:prstGeom prst="rect">
            <a:avLst/>
          </a:prstGeom>
          <a:noFill/>
          <a:extLst>
            <a:ext uri="{909E8E84-426E-40DD-AFC4-6F175D3DCCD1}">
              <a14:hiddenFill xmlns:a14="http://schemas.microsoft.com/office/drawing/2010/main">
                <a:solidFill>
                  <a:srgbClr val="FFFFFF"/>
                </a:solidFill>
              </a14:hiddenFill>
            </a:ext>
          </a:extLst>
        </p:spPr>
      </p:pic>
      <p:sp>
        <p:nvSpPr>
          <p:cNvPr id="2051" name="TextBox 9"/>
          <p:cNvSpPr txBox="1">
            <a:spLocks noChangeArrowheads="1"/>
          </p:cNvSpPr>
          <p:nvPr/>
        </p:nvSpPr>
        <p:spPr bwMode="auto">
          <a:xfrm>
            <a:off x="3387725" y="6165304"/>
            <a:ext cx="5648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r>
              <a:rPr lang="en-GB" sz="1400" b="1" i="1" dirty="0" smtClean="0">
                <a:latin typeface="Frutiger Neue LT Pro Regular" pitchFamily="34" charset="0"/>
                <a:cs typeface="Arial" charset="0"/>
              </a:rPr>
              <a:t>Developing people for health and healthcare</a:t>
            </a:r>
            <a:endParaRPr lang="en-GB" sz="1400" dirty="0" smtClean="0">
              <a:latin typeface="Frutiger Neue LT Pro Regular" pitchFamily="34" charset="0"/>
              <a:cs typeface="Arial" charset="0"/>
            </a:endParaRPr>
          </a:p>
        </p:txBody>
      </p:sp>
      <p:sp>
        <p:nvSpPr>
          <p:cNvPr id="8" name="Round Same Side Corner Rectangle 7"/>
          <p:cNvSpPr/>
          <p:nvPr/>
        </p:nvSpPr>
        <p:spPr>
          <a:xfrm>
            <a:off x="395288" y="517525"/>
            <a:ext cx="4194175" cy="895350"/>
          </a:xfrm>
          <a:prstGeom prst="round2Same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8" name="Round Same Side Corner Rectangle 37"/>
          <p:cNvSpPr/>
          <p:nvPr/>
        </p:nvSpPr>
        <p:spPr>
          <a:xfrm rot="10800000">
            <a:off x="395288" y="1412875"/>
            <a:ext cx="4194175" cy="3148013"/>
          </a:xfrm>
          <a:prstGeom prst="round2Same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2055" name="Picture 12" descr="R:\Depts\Communications\Marketing\Branding\Logo\SharedServices\HE &amp; LETBS\PNG\NHS-HE-&amp;-LETBs_all_white_inverse.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59113" y="674688"/>
            <a:ext cx="138430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11" descr="R:\Depts\Communications\Marketing\Branding\Logo\NHS\NHS-Constitution-logo.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1520" y="6115050"/>
            <a:ext cx="6223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9"/>
          <p:cNvSpPr txBox="1">
            <a:spLocks noChangeArrowheads="1"/>
          </p:cNvSpPr>
          <p:nvPr/>
        </p:nvSpPr>
        <p:spPr bwMode="auto">
          <a:xfrm>
            <a:off x="561975" y="652463"/>
            <a:ext cx="216058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GB" sz="1300" dirty="0" smtClean="0">
                <a:solidFill>
                  <a:schemeClr val="tx2">
                    <a:lumMod val="20000"/>
                    <a:lumOff val="80000"/>
                  </a:schemeClr>
                </a:solidFill>
                <a:latin typeface="Frutiger Neue LT Pro Regular" pitchFamily="34" charset="0"/>
                <a:cs typeface="Arial" charset="0"/>
              </a:rPr>
              <a:t>Appraisal and Revalidation</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l" rtl="0" eaLnBrk="1" fontAlgn="base" hangingPunct="1">
        <a:lnSpc>
          <a:spcPct val="80000"/>
        </a:lnSpc>
        <a:spcBef>
          <a:spcPct val="0"/>
        </a:spcBef>
        <a:spcAft>
          <a:spcPct val="0"/>
        </a:spcAft>
        <a:defRPr sz="2800" b="1">
          <a:solidFill>
            <a:schemeClr val="tx1"/>
          </a:solidFill>
          <a:latin typeface="+mj-lt"/>
          <a:ea typeface="+mj-ea"/>
          <a:cs typeface="+mj-cs"/>
        </a:defRPr>
      </a:lvl1pPr>
      <a:lvl2pPr algn="l" rtl="0" eaLnBrk="1" fontAlgn="base" hangingPunct="1">
        <a:lnSpc>
          <a:spcPct val="80000"/>
        </a:lnSpc>
        <a:spcBef>
          <a:spcPct val="0"/>
        </a:spcBef>
        <a:spcAft>
          <a:spcPct val="0"/>
        </a:spcAft>
        <a:defRPr sz="2800" b="1">
          <a:solidFill>
            <a:schemeClr val="tx1"/>
          </a:solidFill>
          <a:latin typeface="Arial" pitchFamily="34" charset="0"/>
        </a:defRPr>
      </a:lvl2pPr>
      <a:lvl3pPr algn="l" rtl="0" eaLnBrk="1" fontAlgn="base" hangingPunct="1">
        <a:lnSpc>
          <a:spcPct val="80000"/>
        </a:lnSpc>
        <a:spcBef>
          <a:spcPct val="0"/>
        </a:spcBef>
        <a:spcAft>
          <a:spcPct val="0"/>
        </a:spcAft>
        <a:defRPr sz="2800" b="1">
          <a:solidFill>
            <a:schemeClr val="tx1"/>
          </a:solidFill>
          <a:latin typeface="Arial" pitchFamily="34" charset="0"/>
        </a:defRPr>
      </a:lvl3pPr>
      <a:lvl4pPr algn="l" rtl="0" eaLnBrk="1" fontAlgn="base" hangingPunct="1">
        <a:lnSpc>
          <a:spcPct val="80000"/>
        </a:lnSpc>
        <a:spcBef>
          <a:spcPct val="0"/>
        </a:spcBef>
        <a:spcAft>
          <a:spcPct val="0"/>
        </a:spcAft>
        <a:defRPr sz="2800" b="1">
          <a:solidFill>
            <a:schemeClr val="tx1"/>
          </a:solidFill>
          <a:latin typeface="Arial" pitchFamily="34" charset="0"/>
        </a:defRPr>
      </a:lvl4pPr>
      <a:lvl5pPr algn="l" rtl="0" eaLnBrk="1" fontAlgn="base" hangingPunct="1">
        <a:lnSpc>
          <a:spcPct val="80000"/>
        </a:lnSpc>
        <a:spcBef>
          <a:spcPct val="0"/>
        </a:spcBef>
        <a:spcAft>
          <a:spcPct val="0"/>
        </a:spcAft>
        <a:defRPr sz="2800" b="1">
          <a:solidFill>
            <a:schemeClr val="tx1"/>
          </a:solidFill>
          <a:latin typeface="Arial" pitchFamily="34" charset="0"/>
        </a:defRPr>
      </a:lvl5pPr>
      <a:lvl6pPr marL="457200" algn="l" rtl="0" eaLnBrk="1" fontAlgn="base" hangingPunct="1">
        <a:lnSpc>
          <a:spcPct val="80000"/>
        </a:lnSpc>
        <a:spcBef>
          <a:spcPct val="0"/>
        </a:spcBef>
        <a:spcAft>
          <a:spcPct val="0"/>
        </a:spcAft>
        <a:defRPr sz="2800" b="1">
          <a:solidFill>
            <a:schemeClr val="tx1"/>
          </a:solidFill>
          <a:latin typeface="Arial" pitchFamily="34" charset="0"/>
        </a:defRPr>
      </a:lvl6pPr>
      <a:lvl7pPr marL="914400" algn="l" rtl="0" eaLnBrk="1" fontAlgn="base" hangingPunct="1">
        <a:lnSpc>
          <a:spcPct val="80000"/>
        </a:lnSpc>
        <a:spcBef>
          <a:spcPct val="0"/>
        </a:spcBef>
        <a:spcAft>
          <a:spcPct val="0"/>
        </a:spcAft>
        <a:defRPr sz="2800" b="1">
          <a:solidFill>
            <a:schemeClr val="tx1"/>
          </a:solidFill>
          <a:latin typeface="Arial" pitchFamily="34" charset="0"/>
        </a:defRPr>
      </a:lvl7pPr>
      <a:lvl8pPr marL="1371600" algn="l" rtl="0" eaLnBrk="1" fontAlgn="base" hangingPunct="1">
        <a:lnSpc>
          <a:spcPct val="80000"/>
        </a:lnSpc>
        <a:spcBef>
          <a:spcPct val="0"/>
        </a:spcBef>
        <a:spcAft>
          <a:spcPct val="0"/>
        </a:spcAft>
        <a:defRPr sz="2800" b="1">
          <a:solidFill>
            <a:schemeClr val="tx1"/>
          </a:solidFill>
          <a:latin typeface="Arial" pitchFamily="34" charset="0"/>
        </a:defRPr>
      </a:lvl8pPr>
      <a:lvl9pPr marL="1828800" algn="l" rtl="0" eaLnBrk="1" fontAlgn="base" hangingPunct="1">
        <a:lnSpc>
          <a:spcPct val="80000"/>
        </a:lnSpc>
        <a:spcBef>
          <a:spcPct val="0"/>
        </a:spcBef>
        <a:spcAft>
          <a:spcPct val="0"/>
        </a:spcAft>
        <a:defRPr sz="2800" b="1">
          <a:solidFill>
            <a:schemeClr val="tx1"/>
          </a:solidFill>
          <a:latin typeface="Arial" pitchFamily="34" charset="0"/>
        </a:defRPr>
      </a:lvl9pPr>
    </p:titleStyle>
    <p:bodyStyle>
      <a:lvl1pPr marL="342900" indent="-342900" algn="l" rtl="0" eaLnBrk="1" fontAlgn="base" hangingPunct="1">
        <a:lnSpc>
          <a:spcPct val="80000"/>
        </a:lnSpc>
        <a:spcBef>
          <a:spcPct val="0"/>
        </a:spcBef>
        <a:spcAft>
          <a:spcPct val="0"/>
        </a:spcAft>
        <a:defRPr b="1">
          <a:solidFill>
            <a:srgbClr val="4D4D4D"/>
          </a:solidFill>
          <a:latin typeface="+mn-lt"/>
          <a:ea typeface="+mn-ea"/>
          <a:cs typeface="+mn-cs"/>
        </a:defRPr>
      </a:lvl1pPr>
      <a:lvl2pPr marL="1588" indent="455613" algn="l" rtl="0" eaLnBrk="1" fontAlgn="base" hangingPunct="1">
        <a:spcBef>
          <a:spcPct val="40000"/>
        </a:spcBef>
        <a:spcAft>
          <a:spcPct val="0"/>
        </a:spcAft>
        <a:defRPr sz="1600">
          <a:solidFill>
            <a:srgbClr val="4D4D4D"/>
          </a:solidFill>
          <a:latin typeface="+mn-lt"/>
        </a:defRPr>
      </a:lvl2pPr>
      <a:lvl3pPr marL="180975" indent="-177800" algn="l" rtl="0" eaLnBrk="1" fontAlgn="base" hangingPunct="1">
        <a:spcBef>
          <a:spcPct val="30000"/>
        </a:spcBef>
        <a:spcAft>
          <a:spcPct val="0"/>
        </a:spcAft>
        <a:buChar char="•"/>
        <a:defRPr sz="1600">
          <a:solidFill>
            <a:srgbClr val="4D4D4D"/>
          </a:solidFill>
          <a:latin typeface="+mn-lt"/>
        </a:defRPr>
      </a:lvl3pPr>
      <a:lvl4pPr marL="411163" indent="-228600" algn="l" rtl="0" eaLnBrk="1" fontAlgn="base" hangingPunct="1">
        <a:spcBef>
          <a:spcPct val="30000"/>
        </a:spcBef>
        <a:spcAft>
          <a:spcPct val="0"/>
        </a:spcAft>
        <a:buChar char="–"/>
        <a:defRPr sz="1600">
          <a:solidFill>
            <a:srgbClr val="4D4D4D"/>
          </a:solidFill>
          <a:latin typeface="+mn-lt"/>
        </a:defRPr>
      </a:lvl4pPr>
      <a:lvl5pPr marL="641350" indent="-228600" algn="l" rtl="0" eaLnBrk="1" fontAlgn="base" hangingPunct="1">
        <a:spcBef>
          <a:spcPct val="30000"/>
        </a:spcBef>
        <a:spcAft>
          <a:spcPct val="0"/>
        </a:spcAft>
        <a:buChar char="–"/>
        <a:defRPr sz="1600">
          <a:solidFill>
            <a:srgbClr val="4D4D4D"/>
          </a:solidFill>
          <a:latin typeface="+mn-lt"/>
        </a:defRPr>
      </a:lvl5pPr>
      <a:lvl6pPr marL="1098550" indent="-228600" algn="l" rtl="0" eaLnBrk="1" fontAlgn="base" hangingPunct="1">
        <a:spcBef>
          <a:spcPct val="30000"/>
        </a:spcBef>
        <a:spcAft>
          <a:spcPct val="0"/>
        </a:spcAft>
        <a:buChar char="–"/>
        <a:defRPr sz="1600">
          <a:solidFill>
            <a:srgbClr val="4D4D4D"/>
          </a:solidFill>
          <a:latin typeface="+mn-lt"/>
        </a:defRPr>
      </a:lvl6pPr>
      <a:lvl7pPr marL="1555750" indent="-228600" algn="l" rtl="0" eaLnBrk="1" fontAlgn="base" hangingPunct="1">
        <a:spcBef>
          <a:spcPct val="30000"/>
        </a:spcBef>
        <a:spcAft>
          <a:spcPct val="0"/>
        </a:spcAft>
        <a:buChar char="–"/>
        <a:defRPr sz="1600">
          <a:solidFill>
            <a:srgbClr val="4D4D4D"/>
          </a:solidFill>
          <a:latin typeface="+mn-lt"/>
        </a:defRPr>
      </a:lvl7pPr>
      <a:lvl8pPr marL="2012950" indent="-228600" algn="l" rtl="0" eaLnBrk="1" fontAlgn="base" hangingPunct="1">
        <a:spcBef>
          <a:spcPct val="30000"/>
        </a:spcBef>
        <a:spcAft>
          <a:spcPct val="0"/>
        </a:spcAft>
        <a:buChar char="–"/>
        <a:defRPr sz="1600">
          <a:solidFill>
            <a:srgbClr val="4D4D4D"/>
          </a:solidFill>
          <a:latin typeface="+mn-lt"/>
        </a:defRPr>
      </a:lvl8pPr>
      <a:lvl9pPr marL="2470150" indent="-228600" algn="l" rtl="0" eaLnBrk="1" fontAlgn="base" hangingPunct="1">
        <a:spcBef>
          <a:spcPct val="30000"/>
        </a:spcBef>
        <a:spcAft>
          <a:spcPct val="0"/>
        </a:spcAft>
        <a:buChar char="–"/>
        <a:defRPr sz="1600">
          <a:solidFill>
            <a:srgbClr val="4D4D4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1026" name="Picture 2" descr="R:\Depts\Communications\Marketing\Branding\HEE graphic elements\Rectangle box\PNG format\Rec-Boxed-bracket---WHITE_left-aligned.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9512" y="1"/>
            <a:ext cx="8964488" cy="6741368"/>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2"/>
          <p:cNvSpPr>
            <a:spLocks noGrp="1" noChangeArrowheads="1"/>
          </p:cNvSpPr>
          <p:nvPr>
            <p:ph type="title"/>
          </p:nvPr>
        </p:nvSpPr>
        <p:spPr bwMode="auto">
          <a:xfrm>
            <a:off x="438150" y="547688"/>
            <a:ext cx="8277225" cy="842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smtClean="0"/>
              <a:t>Click to edit Master title style</a:t>
            </a:r>
            <a:endParaRPr lang="en-GB" smtClean="0"/>
          </a:p>
        </p:txBody>
      </p:sp>
      <p:sp>
        <p:nvSpPr>
          <p:cNvPr id="1028" name="Rectangle 3"/>
          <p:cNvSpPr>
            <a:spLocks noGrp="1" noChangeArrowheads="1"/>
          </p:cNvSpPr>
          <p:nvPr>
            <p:ph type="body" idx="1"/>
          </p:nvPr>
        </p:nvSpPr>
        <p:spPr bwMode="auto">
          <a:xfrm>
            <a:off x="438150" y="1625600"/>
            <a:ext cx="8277225" cy="417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dirty="0" smtClean="0"/>
              <a:t>What 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pic>
        <p:nvPicPr>
          <p:cNvPr id="1030" name="Picture 12" descr="R:\Depts\Communications\Marketing\Branding\Logo\SharedServices\HE &amp; LETBS\PNG\NHS-HE-&amp;-LETBs_all_white_inverse.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308850" y="6148363"/>
            <a:ext cx="138430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9"/>
          <p:cNvSpPr txBox="1">
            <a:spLocks noChangeArrowheads="1"/>
          </p:cNvSpPr>
          <p:nvPr/>
        </p:nvSpPr>
        <p:spPr bwMode="auto">
          <a:xfrm>
            <a:off x="179512" y="6131396"/>
            <a:ext cx="26642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r>
              <a:rPr lang="en-GB" sz="1200" b="1" i="1" dirty="0" smtClean="0">
                <a:solidFill>
                  <a:schemeClr val="bg1"/>
                </a:solidFill>
                <a:latin typeface="Frutiger Neue LT Pro Regular" pitchFamily="34" charset="0"/>
                <a:cs typeface="Arial" charset="0"/>
              </a:rPr>
              <a:t>Developing people for health and healthcare</a:t>
            </a:r>
            <a:endParaRPr lang="en-GB" sz="1200" dirty="0" smtClean="0">
              <a:solidFill>
                <a:schemeClr val="bg1"/>
              </a:solidFill>
              <a:latin typeface="Frutiger Neue LT Pro Regular" pitchFamily="34" charset="0"/>
              <a:cs typeface="Arial" charset="0"/>
            </a:endParaRPr>
          </a:p>
        </p:txBody>
      </p:sp>
      <p:sp>
        <p:nvSpPr>
          <p:cNvPr id="10" name="TextBox 9"/>
          <p:cNvSpPr txBox="1">
            <a:spLocks noChangeArrowheads="1"/>
          </p:cNvSpPr>
          <p:nvPr/>
        </p:nvSpPr>
        <p:spPr bwMode="auto">
          <a:xfrm>
            <a:off x="3707904" y="6235675"/>
            <a:ext cx="216058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GB" sz="1300" dirty="0" smtClean="0">
                <a:solidFill>
                  <a:schemeClr val="tx2">
                    <a:lumMod val="20000"/>
                    <a:lumOff val="80000"/>
                  </a:schemeClr>
                </a:solidFill>
                <a:latin typeface="Frutiger Neue LT Pro Regular" pitchFamily="34" charset="0"/>
                <a:cs typeface="Arial" charset="0"/>
              </a:rPr>
              <a:t>Appraisal and Revalidation</a:t>
            </a: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iming>
    <p:tnLst>
      <p:par>
        <p:cTn id="1" dur="indefinite" restart="never" nodeType="tmRoot"/>
      </p:par>
    </p:tnLst>
  </p:timing>
  <p:txStyles>
    <p:titleStyle>
      <a:lvl1pPr algn="l" rtl="0" eaLnBrk="1" fontAlgn="base" hangingPunct="1">
        <a:lnSpc>
          <a:spcPct val="80000"/>
        </a:lnSpc>
        <a:spcBef>
          <a:spcPct val="0"/>
        </a:spcBef>
        <a:spcAft>
          <a:spcPct val="0"/>
        </a:spcAft>
        <a:defRPr sz="2800" b="1">
          <a:solidFill>
            <a:schemeClr val="tx1"/>
          </a:solidFill>
          <a:latin typeface="+mj-lt"/>
          <a:ea typeface="+mj-ea"/>
          <a:cs typeface="+mj-cs"/>
        </a:defRPr>
      </a:lvl1pPr>
      <a:lvl2pPr algn="l" rtl="0" eaLnBrk="1" fontAlgn="base" hangingPunct="1">
        <a:lnSpc>
          <a:spcPct val="80000"/>
        </a:lnSpc>
        <a:spcBef>
          <a:spcPct val="0"/>
        </a:spcBef>
        <a:spcAft>
          <a:spcPct val="0"/>
        </a:spcAft>
        <a:defRPr sz="2800" b="1">
          <a:solidFill>
            <a:schemeClr val="tx1"/>
          </a:solidFill>
          <a:latin typeface="Arial" pitchFamily="34" charset="0"/>
        </a:defRPr>
      </a:lvl2pPr>
      <a:lvl3pPr algn="l" rtl="0" eaLnBrk="1" fontAlgn="base" hangingPunct="1">
        <a:lnSpc>
          <a:spcPct val="80000"/>
        </a:lnSpc>
        <a:spcBef>
          <a:spcPct val="0"/>
        </a:spcBef>
        <a:spcAft>
          <a:spcPct val="0"/>
        </a:spcAft>
        <a:defRPr sz="2800" b="1">
          <a:solidFill>
            <a:schemeClr val="tx1"/>
          </a:solidFill>
          <a:latin typeface="Arial" pitchFamily="34" charset="0"/>
        </a:defRPr>
      </a:lvl3pPr>
      <a:lvl4pPr algn="l" rtl="0" eaLnBrk="1" fontAlgn="base" hangingPunct="1">
        <a:lnSpc>
          <a:spcPct val="80000"/>
        </a:lnSpc>
        <a:spcBef>
          <a:spcPct val="0"/>
        </a:spcBef>
        <a:spcAft>
          <a:spcPct val="0"/>
        </a:spcAft>
        <a:defRPr sz="2800" b="1">
          <a:solidFill>
            <a:schemeClr val="tx1"/>
          </a:solidFill>
          <a:latin typeface="Arial" pitchFamily="34" charset="0"/>
        </a:defRPr>
      </a:lvl4pPr>
      <a:lvl5pPr algn="l" rtl="0" eaLnBrk="1" fontAlgn="base" hangingPunct="1">
        <a:lnSpc>
          <a:spcPct val="80000"/>
        </a:lnSpc>
        <a:spcBef>
          <a:spcPct val="0"/>
        </a:spcBef>
        <a:spcAft>
          <a:spcPct val="0"/>
        </a:spcAft>
        <a:defRPr sz="2800" b="1">
          <a:solidFill>
            <a:schemeClr val="tx1"/>
          </a:solidFill>
          <a:latin typeface="Arial" pitchFamily="34" charset="0"/>
        </a:defRPr>
      </a:lvl5pPr>
      <a:lvl6pPr marL="457200" algn="l" rtl="0" eaLnBrk="1" fontAlgn="base" hangingPunct="1">
        <a:lnSpc>
          <a:spcPct val="80000"/>
        </a:lnSpc>
        <a:spcBef>
          <a:spcPct val="0"/>
        </a:spcBef>
        <a:spcAft>
          <a:spcPct val="0"/>
        </a:spcAft>
        <a:defRPr sz="2800" b="1">
          <a:solidFill>
            <a:schemeClr val="tx1"/>
          </a:solidFill>
          <a:latin typeface="Arial" pitchFamily="34" charset="0"/>
        </a:defRPr>
      </a:lvl6pPr>
      <a:lvl7pPr marL="914400" algn="l" rtl="0" eaLnBrk="1" fontAlgn="base" hangingPunct="1">
        <a:lnSpc>
          <a:spcPct val="80000"/>
        </a:lnSpc>
        <a:spcBef>
          <a:spcPct val="0"/>
        </a:spcBef>
        <a:spcAft>
          <a:spcPct val="0"/>
        </a:spcAft>
        <a:defRPr sz="2800" b="1">
          <a:solidFill>
            <a:schemeClr val="tx1"/>
          </a:solidFill>
          <a:latin typeface="Arial" pitchFamily="34" charset="0"/>
        </a:defRPr>
      </a:lvl7pPr>
      <a:lvl8pPr marL="1371600" algn="l" rtl="0" eaLnBrk="1" fontAlgn="base" hangingPunct="1">
        <a:lnSpc>
          <a:spcPct val="80000"/>
        </a:lnSpc>
        <a:spcBef>
          <a:spcPct val="0"/>
        </a:spcBef>
        <a:spcAft>
          <a:spcPct val="0"/>
        </a:spcAft>
        <a:defRPr sz="2800" b="1">
          <a:solidFill>
            <a:schemeClr val="tx1"/>
          </a:solidFill>
          <a:latin typeface="Arial" pitchFamily="34" charset="0"/>
        </a:defRPr>
      </a:lvl8pPr>
      <a:lvl9pPr marL="1828800" algn="l" rtl="0" eaLnBrk="1" fontAlgn="base" hangingPunct="1">
        <a:lnSpc>
          <a:spcPct val="80000"/>
        </a:lnSpc>
        <a:spcBef>
          <a:spcPct val="0"/>
        </a:spcBef>
        <a:spcAft>
          <a:spcPct val="0"/>
        </a:spcAft>
        <a:defRPr sz="2800" b="1">
          <a:solidFill>
            <a:schemeClr val="tx1"/>
          </a:solidFill>
          <a:latin typeface="Arial" pitchFamily="34" charset="0"/>
        </a:defRPr>
      </a:lvl9pPr>
    </p:titleStyle>
    <p:bodyStyle>
      <a:lvl1pPr marL="342900" indent="-342900" algn="l" rtl="0" eaLnBrk="1" fontAlgn="base" hangingPunct="1">
        <a:lnSpc>
          <a:spcPct val="80000"/>
        </a:lnSpc>
        <a:spcBef>
          <a:spcPct val="0"/>
        </a:spcBef>
        <a:spcAft>
          <a:spcPct val="0"/>
        </a:spcAft>
        <a:defRPr b="1">
          <a:solidFill>
            <a:srgbClr val="4D4D4D"/>
          </a:solidFill>
          <a:latin typeface="+mn-lt"/>
          <a:ea typeface="+mn-ea"/>
          <a:cs typeface="+mn-cs"/>
        </a:defRPr>
      </a:lvl1pPr>
      <a:lvl2pPr marL="1588" indent="455613" algn="l" rtl="0" eaLnBrk="1" fontAlgn="base" hangingPunct="1">
        <a:spcBef>
          <a:spcPct val="40000"/>
        </a:spcBef>
        <a:spcAft>
          <a:spcPct val="0"/>
        </a:spcAft>
        <a:defRPr sz="1600">
          <a:solidFill>
            <a:srgbClr val="4D4D4D"/>
          </a:solidFill>
          <a:latin typeface="+mn-lt"/>
        </a:defRPr>
      </a:lvl2pPr>
      <a:lvl3pPr marL="180975" indent="-177800" algn="l" rtl="0" eaLnBrk="1" fontAlgn="base" hangingPunct="1">
        <a:spcBef>
          <a:spcPct val="30000"/>
        </a:spcBef>
        <a:spcAft>
          <a:spcPct val="0"/>
        </a:spcAft>
        <a:buChar char="•"/>
        <a:defRPr sz="1600">
          <a:solidFill>
            <a:srgbClr val="4D4D4D"/>
          </a:solidFill>
          <a:latin typeface="+mn-lt"/>
        </a:defRPr>
      </a:lvl3pPr>
      <a:lvl4pPr marL="411163" indent="-228600" algn="l" rtl="0" eaLnBrk="1" fontAlgn="base" hangingPunct="1">
        <a:spcBef>
          <a:spcPct val="30000"/>
        </a:spcBef>
        <a:spcAft>
          <a:spcPct val="0"/>
        </a:spcAft>
        <a:buChar char="–"/>
        <a:defRPr sz="1600">
          <a:solidFill>
            <a:srgbClr val="4D4D4D"/>
          </a:solidFill>
          <a:latin typeface="+mn-lt"/>
        </a:defRPr>
      </a:lvl4pPr>
      <a:lvl5pPr marL="641350" indent="-228600" algn="l" rtl="0" eaLnBrk="1" fontAlgn="base" hangingPunct="1">
        <a:spcBef>
          <a:spcPct val="30000"/>
        </a:spcBef>
        <a:spcAft>
          <a:spcPct val="0"/>
        </a:spcAft>
        <a:buChar char="–"/>
        <a:defRPr sz="1600">
          <a:solidFill>
            <a:srgbClr val="4D4D4D"/>
          </a:solidFill>
          <a:latin typeface="+mn-lt"/>
        </a:defRPr>
      </a:lvl5pPr>
      <a:lvl6pPr marL="1098550" indent="-228600" algn="l" rtl="0" eaLnBrk="1" fontAlgn="base" hangingPunct="1">
        <a:spcBef>
          <a:spcPct val="30000"/>
        </a:spcBef>
        <a:spcAft>
          <a:spcPct val="0"/>
        </a:spcAft>
        <a:buChar char="–"/>
        <a:defRPr sz="1600">
          <a:solidFill>
            <a:srgbClr val="4D4D4D"/>
          </a:solidFill>
          <a:latin typeface="+mn-lt"/>
        </a:defRPr>
      </a:lvl6pPr>
      <a:lvl7pPr marL="1555750" indent="-228600" algn="l" rtl="0" eaLnBrk="1" fontAlgn="base" hangingPunct="1">
        <a:spcBef>
          <a:spcPct val="30000"/>
        </a:spcBef>
        <a:spcAft>
          <a:spcPct val="0"/>
        </a:spcAft>
        <a:buChar char="–"/>
        <a:defRPr sz="1600">
          <a:solidFill>
            <a:srgbClr val="4D4D4D"/>
          </a:solidFill>
          <a:latin typeface="+mn-lt"/>
        </a:defRPr>
      </a:lvl7pPr>
      <a:lvl8pPr marL="2012950" indent="-228600" algn="l" rtl="0" eaLnBrk="1" fontAlgn="base" hangingPunct="1">
        <a:spcBef>
          <a:spcPct val="30000"/>
        </a:spcBef>
        <a:spcAft>
          <a:spcPct val="0"/>
        </a:spcAft>
        <a:buChar char="–"/>
        <a:defRPr sz="1600">
          <a:solidFill>
            <a:srgbClr val="4D4D4D"/>
          </a:solidFill>
          <a:latin typeface="+mn-lt"/>
        </a:defRPr>
      </a:lvl8pPr>
      <a:lvl9pPr marL="2470150" indent="-228600" algn="l" rtl="0" eaLnBrk="1" fontAlgn="base" hangingPunct="1">
        <a:spcBef>
          <a:spcPct val="30000"/>
        </a:spcBef>
        <a:spcAft>
          <a:spcPct val="0"/>
        </a:spcAft>
        <a:buChar char="–"/>
        <a:defRPr sz="1600">
          <a:solidFill>
            <a:srgbClr val="4D4D4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9920" y="2448561"/>
            <a:ext cx="3972560" cy="518159"/>
          </a:xfrm>
        </p:spPr>
        <p:txBody>
          <a:bodyPr>
            <a:noAutofit/>
          </a:bodyPr>
          <a:lstStyle/>
          <a:p>
            <a:pPr algn="l"/>
            <a:r>
              <a:rPr lang="en-US" sz="2800" dirty="0" smtClean="0">
                <a:solidFill>
                  <a:schemeClr val="bg1"/>
                </a:solidFill>
                <a:latin typeface="Arial" pitchFamily="34" charset="0"/>
                <a:cs typeface="Arial" pitchFamily="34" charset="0"/>
              </a:rPr>
              <a:t>Cultural </a:t>
            </a:r>
            <a:r>
              <a:rPr lang="en-US" sz="2800" dirty="0" smtClean="0">
                <a:solidFill>
                  <a:schemeClr val="bg1"/>
                </a:solidFill>
                <a:latin typeface="Arial" pitchFamily="34" charset="0"/>
                <a:cs typeface="Arial" pitchFamily="34" charset="0"/>
              </a:rPr>
              <a:t>Competence </a:t>
            </a:r>
            <a:r>
              <a:rPr lang="en-US" sz="2800" dirty="0" smtClean="0">
                <a:solidFill>
                  <a:schemeClr val="bg1"/>
                </a:solidFill>
                <a:latin typeface="Arial" pitchFamily="34" charset="0"/>
                <a:cs typeface="Arial" pitchFamily="34" charset="0"/>
              </a:rPr>
              <a:t>for Appraisers</a:t>
            </a:r>
            <a:endParaRPr lang="en-US" sz="28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4021331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Case 6</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lnSpc>
                <a:spcPct val="150000"/>
              </a:lnSpc>
              <a:buNone/>
            </a:pPr>
            <a:r>
              <a:rPr lang="en-US" sz="2400" dirty="0" smtClean="0">
                <a:latin typeface="+mj-lt"/>
              </a:rPr>
              <a:t>Y</a:t>
            </a:r>
            <a:r>
              <a:rPr lang="en-US" sz="2400" dirty="0" smtClean="0">
                <a:latin typeface="+mj-lt"/>
                <a:cs typeface="Arial" panose="020B0604020202020204" pitchFamily="34" charset="0"/>
              </a:rPr>
              <a:t>ou are appraising a 30 year old salaried GP, named Daniel </a:t>
            </a:r>
            <a:r>
              <a:rPr lang="en-US" sz="2400" dirty="0" err="1" smtClean="0">
                <a:latin typeface="+mj-lt"/>
                <a:cs typeface="Arial" panose="020B0604020202020204" pitchFamily="34" charset="0"/>
              </a:rPr>
              <a:t>Wonderly</a:t>
            </a:r>
            <a:r>
              <a:rPr lang="en-US" sz="2400" dirty="0" smtClean="0">
                <a:latin typeface="+mj-lt"/>
                <a:cs typeface="Arial" panose="020B0604020202020204" pitchFamily="34" charset="0"/>
              </a:rPr>
              <a:t>.</a:t>
            </a:r>
          </a:p>
          <a:p>
            <a:pPr marL="0" indent="0">
              <a:lnSpc>
                <a:spcPct val="150000"/>
              </a:lnSpc>
              <a:buNone/>
            </a:pPr>
            <a:r>
              <a:rPr lang="en-US" sz="2400" dirty="0" smtClean="0">
                <a:latin typeface="+mj-lt"/>
                <a:cs typeface="Arial" panose="020B0604020202020204" pitchFamily="34" charset="0"/>
              </a:rPr>
              <a:t>You arrive at the appraisal. You notice he is in a wheelchair and is paralyzed from the waist down</a:t>
            </a:r>
            <a:endParaRPr lang="en-US" sz="2400" dirty="0">
              <a:latin typeface="+mj-lt"/>
              <a:cs typeface="Arial" panose="020B0604020202020204" pitchFamily="34" charset="0"/>
            </a:endParaRPr>
          </a:p>
        </p:txBody>
      </p:sp>
    </p:spTree>
    <p:extLst>
      <p:ext uri="{BB962C8B-B14F-4D97-AF65-F5344CB8AC3E}">
        <p14:creationId xmlns:p14="http://schemas.microsoft.com/office/powerpoint/2010/main" val="108865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Case 7</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fontScale="85000" lnSpcReduction="10000"/>
          </a:bodyPr>
          <a:lstStyle/>
          <a:p>
            <a:pPr marL="0" indent="0">
              <a:lnSpc>
                <a:spcPct val="150000"/>
              </a:lnSpc>
              <a:buNone/>
            </a:pPr>
            <a:r>
              <a:rPr lang="en-US" sz="2800" dirty="0" smtClean="0">
                <a:latin typeface="Arial" panose="020B0604020202020204" pitchFamily="34" charset="0"/>
                <a:cs typeface="Arial" panose="020B0604020202020204" pitchFamily="34" charset="0"/>
              </a:rPr>
              <a:t>You are appraising a 55 year old male Caucasian GP, called Frank White who trained at Cambridge University.</a:t>
            </a:r>
          </a:p>
          <a:p>
            <a:pPr marL="0" indent="0">
              <a:lnSpc>
                <a:spcPct val="150000"/>
              </a:lnSpc>
              <a:buNone/>
            </a:pPr>
            <a:r>
              <a:rPr lang="en-US" sz="2800" dirty="0" smtClean="0">
                <a:latin typeface="Arial" panose="020B0604020202020204" pitchFamily="34" charset="0"/>
                <a:cs typeface="Arial" panose="020B0604020202020204" pitchFamily="34" charset="0"/>
              </a:rPr>
              <a:t>You have seen Dr White once or twice at locality meetings but never spoken to him personally. You are surfing the internet and read the news column in a well regarded newspaper. There is a list of British National Party members and you notice that his name is on it</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3654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Equality and Diversity</a:t>
            </a:r>
            <a:endParaRPr lang="en-US" dirty="0">
              <a:latin typeface="Arial" pitchFamily="34" charset="0"/>
              <a:cs typeface="Arial" pitchFamily="34" charset="0"/>
            </a:endParaRPr>
          </a:p>
        </p:txBody>
      </p:sp>
      <p:sp>
        <p:nvSpPr>
          <p:cNvPr id="3" name="Content Placeholder 2"/>
          <p:cNvSpPr>
            <a:spLocks noGrp="1"/>
          </p:cNvSpPr>
          <p:nvPr>
            <p:ph idx="1"/>
          </p:nvPr>
        </p:nvSpPr>
        <p:spPr>
          <a:xfrm>
            <a:off x="438150" y="1020763"/>
            <a:ext cx="8229600" cy="4525963"/>
          </a:xfrm>
        </p:spPr>
        <p:txBody>
          <a:bodyPr>
            <a:noAutofit/>
          </a:bodyPr>
          <a:lstStyle/>
          <a:p>
            <a:pPr marL="0" indent="0">
              <a:lnSpc>
                <a:spcPct val="150000"/>
              </a:lnSpc>
              <a:buNone/>
            </a:pPr>
            <a:r>
              <a:rPr lang="en-US" sz="2400" b="1" dirty="0" smtClean="0">
                <a:latin typeface="Arial" pitchFamily="34" charset="0"/>
                <a:cs typeface="Arial" pitchFamily="34" charset="0"/>
              </a:rPr>
              <a:t>Equality</a:t>
            </a:r>
            <a:endParaRPr lang="en-US" sz="2400" dirty="0" smtClean="0">
              <a:latin typeface="Arial" pitchFamily="34" charset="0"/>
              <a:cs typeface="Arial" pitchFamily="34" charset="0"/>
            </a:endParaRPr>
          </a:p>
          <a:p>
            <a:pPr marL="0" indent="0">
              <a:lnSpc>
                <a:spcPct val="150000"/>
              </a:lnSpc>
              <a:buNone/>
            </a:pPr>
            <a:r>
              <a:rPr lang="en-US" sz="2400" dirty="0" smtClean="0">
                <a:latin typeface="Arial" pitchFamily="34" charset="0"/>
                <a:cs typeface="Arial" pitchFamily="34" charset="0"/>
              </a:rPr>
              <a:t>‘Creating </a:t>
            </a:r>
            <a:r>
              <a:rPr lang="en-US" sz="2400" dirty="0">
                <a:latin typeface="Arial" pitchFamily="34" charset="0"/>
                <a:cs typeface="Arial" pitchFamily="34" charset="0"/>
              </a:rPr>
              <a:t>a fairer society, where everyone can </a:t>
            </a:r>
            <a:r>
              <a:rPr lang="en-US" sz="2400" dirty="0" smtClean="0">
                <a:latin typeface="Arial" pitchFamily="34" charset="0"/>
                <a:cs typeface="Arial" pitchFamily="34" charset="0"/>
              </a:rPr>
              <a:t>participate </a:t>
            </a:r>
            <a:r>
              <a:rPr lang="en-US" sz="2400" dirty="0">
                <a:latin typeface="Arial" pitchFamily="34" charset="0"/>
                <a:cs typeface="Arial" pitchFamily="34" charset="0"/>
              </a:rPr>
              <a:t>and has </a:t>
            </a:r>
            <a:r>
              <a:rPr lang="en-US" sz="2400" dirty="0" smtClean="0">
                <a:latin typeface="Arial" pitchFamily="34" charset="0"/>
                <a:cs typeface="Arial" pitchFamily="34" charset="0"/>
              </a:rPr>
              <a:t>the opportunity </a:t>
            </a:r>
            <a:r>
              <a:rPr lang="en-US" sz="2400" dirty="0">
                <a:latin typeface="Arial" pitchFamily="34" charset="0"/>
                <a:cs typeface="Arial" pitchFamily="34" charset="0"/>
              </a:rPr>
              <a:t>to </a:t>
            </a:r>
            <a:r>
              <a:rPr lang="en-US" sz="2400" dirty="0" smtClean="0">
                <a:latin typeface="Arial" pitchFamily="34" charset="0"/>
                <a:cs typeface="Arial" pitchFamily="34" charset="0"/>
              </a:rPr>
              <a:t>fulfill 	their potential</a:t>
            </a:r>
            <a:r>
              <a:rPr lang="en-US" sz="2400" dirty="0">
                <a:latin typeface="Arial" pitchFamily="34" charset="0"/>
                <a:cs typeface="Arial" pitchFamily="34" charset="0"/>
              </a:rPr>
              <a:t>’ (</a:t>
            </a:r>
            <a:r>
              <a:rPr lang="en-US" sz="2400" dirty="0" err="1">
                <a:latin typeface="Arial" pitchFamily="34" charset="0"/>
                <a:cs typeface="Arial" pitchFamily="34" charset="0"/>
              </a:rPr>
              <a:t>DoH</a:t>
            </a:r>
            <a:r>
              <a:rPr lang="en-US" sz="2400" dirty="0">
                <a:latin typeface="Arial" pitchFamily="34" charset="0"/>
                <a:cs typeface="Arial" pitchFamily="34" charset="0"/>
              </a:rPr>
              <a:t>, 2004</a:t>
            </a:r>
            <a:r>
              <a:rPr lang="en-US" sz="2400" dirty="0" smtClean="0">
                <a:latin typeface="Arial" pitchFamily="34" charset="0"/>
                <a:cs typeface="Arial" pitchFamily="34" charset="0"/>
              </a:rPr>
              <a:t>)</a:t>
            </a:r>
          </a:p>
          <a:p>
            <a:pPr marL="0" indent="0">
              <a:lnSpc>
                <a:spcPct val="150000"/>
              </a:lnSpc>
              <a:buNone/>
            </a:pPr>
            <a:r>
              <a:rPr lang="en-US" sz="2400" b="1" dirty="0" smtClean="0">
                <a:latin typeface="Arial" pitchFamily="34" charset="0"/>
                <a:cs typeface="Arial" pitchFamily="34" charset="0"/>
              </a:rPr>
              <a:t>Diversity</a:t>
            </a:r>
          </a:p>
          <a:p>
            <a:pPr marL="0" indent="0">
              <a:lnSpc>
                <a:spcPct val="150000"/>
              </a:lnSpc>
              <a:buNone/>
            </a:pPr>
            <a:r>
              <a:rPr lang="en-US" sz="2400" dirty="0" smtClean="0">
                <a:latin typeface="Arial" pitchFamily="34" charset="0"/>
                <a:cs typeface="Arial" pitchFamily="34" charset="0"/>
              </a:rPr>
              <a:t>-‘Difference’</a:t>
            </a:r>
          </a:p>
          <a:p>
            <a:pPr marL="0" indent="0">
              <a:lnSpc>
                <a:spcPct val="150000"/>
              </a:lnSpc>
              <a:buNone/>
            </a:pPr>
            <a:r>
              <a:rPr lang="en-US" sz="2400" dirty="0" smtClean="0">
                <a:latin typeface="Arial" pitchFamily="34" charset="0"/>
                <a:cs typeface="Arial" pitchFamily="34" charset="0"/>
              </a:rPr>
              <a:t>- Recognising </a:t>
            </a:r>
            <a:r>
              <a:rPr lang="en-US" sz="2400" dirty="0">
                <a:latin typeface="Arial" pitchFamily="34" charset="0"/>
                <a:cs typeface="Arial" pitchFamily="34" charset="0"/>
              </a:rPr>
              <a:t>individual </a:t>
            </a:r>
            <a:r>
              <a:rPr lang="en-US" sz="2400" dirty="0" smtClean="0">
                <a:latin typeface="Arial" pitchFamily="34" charset="0"/>
                <a:cs typeface="Arial" pitchFamily="34" charset="0"/>
              </a:rPr>
              <a:t>and </a:t>
            </a:r>
            <a:r>
              <a:rPr lang="en-US" sz="2400" dirty="0">
                <a:latin typeface="Arial" pitchFamily="34" charset="0"/>
                <a:cs typeface="Arial" pitchFamily="34" charset="0"/>
              </a:rPr>
              <a:t>group differences, treating people as individuals, and placing positive value on diversity in the community and in the </a:t>
            </a:r>
            <a:r>
              <a:rPr lang="en-US" sz="2400" dirty="0" smtClean="0">
                <a:latin typeface="Arial" pitchFamily="34" charset="0"/>
                <a:cs typeface="Arial" pitchFamily="34" charset="0"/>
              </a:rPr>
              <a:t>workforce </a:t>
            </a:r>
            <a:endParaRPr lang="en-US" sz="2400" dirty="0">
              <a:latin typeface="Arial" pitchFamily="34" charset="0"/>
              <a:cs typeface="Arial" pitchFamily="34" charset="0"/>
            </a:endParaRPr>
          </a:p>
        </p:txBody>
      </p:sp>
    </p:spTree>
    <p:extLst>
      <p:ext uri="{BB962C8B-B14F-4D97-AF65-F5344CB8AC3E}">
        <p14:creationId xmlns:p14="http://schemas.microsoft.com/office/powerpoint/2010/main" val="961929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Arial" pitchFamily="34" charset="0"/>
                <a:cs typeface="Arial" pitchFamily="34" charset="0"/>
              </a:rPr>
              <a:t>Prejudice and Discrimination</a:t>
            </a:r>
            <a:endParaRPr lang="en-US" sz="3600" b="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lnSpc>
                <a:spcPct val="150000"/>
              </a:lnSpc>
            </a:pPr>
            <a:r>
              <a:rPr lang="en-US" dirty="0" smtClean="0">
                <a:latin typeface="Arial" pitchFamily="34" charset="0"/>
                <a:cs typeface="Arial" pitchFamily="34" charset="0"/>
              </a:rPr>
              <a:t>Stereotype</a:t>
            </a:r>
          </a:p>
          <a:p>
            <a:pPr lvl="1">
              <a:lnSpc>
                <a:spcPct val="150000"/>
              </a:lnSpc>
            </a:pPr>
            <a:r>
              <a:rPr lang="en-US" i="1" dirty="0" smtClean="0">
                <a:solidFill>
                  <a:srgbClr val="FF0000"/>
                </a:solidFill>
                <a:latin typeface="Arial" pitchFamily="34" charset="0"/>
                <a:cs typeface="Arial" pitchFamily="34" charset="0"/>
              </a:rPr>
              <a:t>Cognitive</a:t>
            </a:r>
            <a:r>
              <a:rPr lang="en-US" dirty="0" smtClean="0">
                <a:latin typeface="Arial" pitchFamily="34" charset="0"/>
                <a:cs typeface="Arial" pitchFamily="34" charset="0"/>
              </a:rPr>
              <a:t> component: comprises </a:t>
            </a:r>
            <a:r>
              <a:rPr lang="en-US" dirty="0">
                <a:latin typeface="Arial" pitchFamily="34" charset="0"/>
                <a:cs typeface="Arial" pitchFamily="34" charset="0"/>
              </a:rPr>
              <a:t>a set of beliefs about the group or </a:t>
            </a:r>
            <a:r>
              <a:rPr lang="en-US" dirty="0" smtClean="0">
                <a:latin typeface="Arial" pitchFamily="34" charset="0"/>
                <a:cs typeface="Arial" pitchFamily="34" charset="0"/>
              </a:rPr>
              <a:t>individual</a:t>
            </a:r>
          </a:p>
          <a:p>
            <a:pPr>
              <a:lnSpc>
                <a:spcPct val="150000"/>
              </a:lnSpc>
            </a:pPr>
            <a:r>
              <a:rPr lang="en-US" dirty="0" smtClean="0">
                <a:latin typeface="Arial" pitchFamily="34" charset="0"/>
                <a:cs typeface="Arial" pitchFamily="34" charset="0"/>
              </a:rPr>
              <a:t>Prejudice</a:t>
            </a:r>
          </a:p>
          <a:p>
            <a:pPr lvl="1">
              <a:lnSpc>
                <a:spcPct val="150000"/>
              </a:lnSpc>
            </a:pPr>
            <a:r>
              <a:rPr lang="en-US" i="1" dirty="0" smtClean="0">
                <a:solidFill>
                  <a:srgbClr val="FF0000"/>
                </a:solidFill>
                <a:latin typeface="Arial" pitchFamily="34" charset="0"/>
                <a:cs typeface="Arial" pitchFamily="34" charset="0"/>
              </a:rPr>
              <a:t>Affective</a:t>
            </a:r>
            <a:r>
              <a:rPr lang="en-US" i="1" dirty="0" smtClean="0">
                <a:latin typeface="Arial" pitchFamily="34" charset="0"/>
                <a:cs typeface="Arial" pitchFamily="34" charset="0"/>
              </a:rPr>
              <a:t> </a:t>
            </a:r>
            <a:r>
              <a:rPr lang="en-US" dirty="0" smtClean="0">
                <a:latin typeface="Arial" pitchFamily="34" charset="0"/>
                <a:cs typeface="Arial" pitchFamily="34" charset="0"/>
              </a:rPr>
              <a:t>component: inflexible and irrational attitudes, feelings and opinions towards the group or individual</a:t>
            </a:r>
          </a:p>
          <a:p>
            <a:pPr>
              <a:lnSpc>
                <a:spcPct val="150000"/>
              </a:lnSpc>
            </a:pPr>
            <a:r>
              <a:rPr lang="en-US" dirty="0" smtClean="0">
                <a:latin typeface="Arial" pitchFamily="34" charset="0"/>
                <a:cs typeface="Arial" pitchFamily="34" charset="0"/>
              </a:rPr>
              <a:t>Discrimination</a:t>
            </a:r>
          </a:p>
          <a:p>
            <a:pPr lvl="1">
              <a:lnSpc>
                <a:spcPct val="150000"/>
              </a:lnSpc>
            </a:pPr>
            <a:r>
              <a:rPr lang="en-US" i="1" dirty="0" smtClean="0">
                <a:solidFill>
                  <a:srgbClr val="FF0000"/>
                </a:solidFill>
                <a:latin typeface="Arial" pitchFamily="34" charset="0"/>
                <a:cs typeface="Arial" pitchFamily="34" charset="0"/>
              </a:rPr>
              <a:t>Behavioural</a:t>
            </a:r>
            <a:r>
              <a:rPr lang="en-US" i="1" dirty="0" smtClean="0">
                <a:latin typeface="Arial" pitchFamily="34" charset="0"/>
                <a:cs typeface="Arial" pitchFamily="34" charset="0"/>
              </a:rPr>
              <a:t> </a:t>
            </a:r>
            <a:r>
              <a:rPr lang="en-US" dirty="0" smtClean="0">
                <a:latin typeface="Arial" pitchFamily="34" charset="0"/>
                <a:cs typeface="Arial" pitchFamily="34" charset="0"/>
              </a:rPr>
              <a:t>component: directed against another individual or group</a:t>
            </a:r>
          </a:p>
        </p:txBody>
      </p:sp>
    </p:spTree>
    <p:extLst>
      <p:ext uri="{BB962C8B-B14F-4D97-AF65-F5344CB8AC3E}">
        <p14:creationId xmlns:p14="http://schemas.microsoft.com/office/powerpoint/2010/main" val="445038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ial" pitchFamily="34" charset="0"/>
                <a:cs typeface="Arial" pitchFamily="34" charset="0"/>
              </a:rPr>
              <a:t>Prejudice and Discrimination</a:t>
            </a:r>
            <a:endParaRPr lang="en-US" b="1" dirty="0">
              <a:latin typeface="Arial" pitchFamily="34" charset="0"/>
              <a:cs typeface="Arial" pitchFamily="34" charset="0"/>
            </a:endParaRPr>
          </a:p>
        </p:txBody>
      </p:sp>
      <p:sp>
        <p:nvSpPr>
          <p:cNvPr id="3" name="Content Placeholder 2"/>
          <p:cNvSpPr>
            <a:spLocks noGrp="1"/>
          </p:cNvSpPr>
          <p:nvPr>
            <p:ph idx="1"/>
          </p:nvPr>
        </p:nvSpPr>
        <p:spPr/>
        <p:txBody>
          <a:bodyPr/>
          <a:lstStyle/>
          <a:p>
            <a:pPr>
              <a:lnSpc>
                <a:spcPct val="150000"/>
              </a:lnSpc>
            </a:pPr>
            <a:r>
              <a:rPr lang="en-US" sz="2400" dirty="0" smtClean="0">
                <a:latin typeface="Arial" pitchFamily="34" charset="0"/>
                <a:cs typeface="Arial" pitchFamily="34" charset="0"/>
              </a:rPr>
              <a:t>Prevalent throughout human history</a:t>
            </a:r>
          </a:p>
          <a:p>
            <a:pPr>
              <a:lnSpc>
                <a:spcPct val="150000"/>
              </a:lnSpc>
            </a:pPr>
            <a:r>
              <a:rPr lang="en-US" sz="2400" dirty="0" smtClean="0">
                <a:latin typeface="Arial" pitchFamily="34" charset="0"/>
                <a:cs typeface="Arial" pitchFamily="34" charset="0"/>
              </a:rPr>
              <a:t>Prejudices can be positive or negative</a:t>
            </a:r>
          </a:p>
          <a:p>
            <a:pPr>
              <a:lnSpc>
                <a:spcPct val="150000"/>
              </a:lnSpc>
            </a:pPr>
            <a:r>
              <a:rPr lang="en-US" sz="2400" dirty="0" smtClean="0">
                <a:latin typeface="Arial" pitchFamily="34" charset="0"/>
                <a:cs typeface="Arial" pitchFamily="34" charset="0"/>
              </a:rPr>
              <a:t>		</a:t>
            </a:r>
            <a:r>
              <a:rPr lang="en-US" sz="2400" b="0" dirty="0" smtClean="0">
                <a:latin typeface="Arial" pitchFamily="34" charset="0"/>
                <a:cs typeface="Arial" pitchFamily="34" charset="0"/>
              </a:rPr>
              <a:t>Usually </a:t>
            </a:r>
            <a:r>
              <a:rPr lang="en-US" sz="2400" b="0" dirty="0">
                <a:latin typeface="Arial" pitchFamily="34" charset="0"/>
                <a:cs typeface="Arial" pitchFamily="34" charset="0"/>
              </a:rPr>
              <a:t>preconceived and difficult to alter</a:t>
            </a:r>
          </a:p>
          <a:p>
            <a:pPr lvl="1">
              <a:lnSpc>
                <a:spcPct val="150000"/>
              </a:lnSpc>
            </a:pPr>
            <a:r>
              <a:rPr lang="en-US" sz="2400" dirty="0" smtClean="0">
                <a:latin typeface="Arial" pitchFamily="34" charset="0"/>
                <a:cs typeface="Arial" pitchFamily="34" charset="0"/>
              </a:rPr>
              <a:t>	Negative prejudice can lead to discrimination</a:t>
            </a:r>
          </a:p>
          <a:p>
            <a:pPr lvl="1">
              <a:lnSpc>
                <a:spcPct val="150000"/>
              </a:lnSpc>
            </a:pPr>
            <a:r>
              <a:rPr lang="en-US" sz="2400" dirty="0" smtClean="0">
                <a:latin typeface="Arial" pitchFamily="34" charset="0"/>
                <a:cs typeface="Arial" pitchFamily="34" charset="0"/>
              </a:rPr>
              <a:t>	It is possible to be prejudiced and not act upon the 	attitudes </a:t>
            </a:r>
          </a:p>
        </p:txBody>
      </p:sp>
    </p:spTree>
    <p:extLst>
      <p:ext uri="{BB962C8B-B14F-4D97-AF65-F5344CB8AC3E}">
        <p14:creationId xmlns:p14="http://schemas.microsoft.com/office/powerpoint/2010/main" val="1843533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ial" pitchFamily="34" charset="0"/>
                <a:cs typeface="Arial" pitchFamily="34" charset="0"/>
              </a:rPr>
              <a:t>Areas of Discrimination</a:t>
            </a:r>
            <a:endParaRPr lang="en-US" b="1" dirty="0">
              <a:latin typeface="Arial" pitchFamily="34" charset="0"/>
              <a:cs typeface="Arial" pitchFamily="34" charset="0"/>
            </a:endParaRPr>
          </a:p>
        </p:txBody>
      </p:sp>
      <p:sp>
        <p:nvSpPr>
          <p:cNvPr id="3" name="Content Placeholder 2"/>
          <p:cNvSpPr>
            <a:spLocks noGrp="1"/>
          </p:cNvSpPr>
          <p:nvPr>
            <p:ph idx="1"/>
          </p:nvPr>
        </p:nvSpPr>
        <p:spPr>
          <a:xfrm>
            <a:off x="438150" y="1117600"/>
            <a:ext cx="8277225" cy="4687888"/>
          </a:xfrm>
        </p:spPr>
        <p:txBody>
          <a:bodyPr>
            <a:normAutofit/>
          </a:bodyPr>
          <a:lstStyle/>
          <a:p>
            <a:pPr marL="0" indent="0">
              <a:buNone/>
            </a:pPr>
            <a:r>
              <a:rPr lang="en-US" sz="2000" dirty="0" smtClean="0">
                <a:latin typeface="Arial" pitchFamily="34" charset="0"/>
                <a:cs typeface="Arial" pitchFamily="34" charset="0"/>
              </a:rPr>
              <a:t>Equality Act: 9 protected characteristics</a:t>
            </a:r>
          </a:p>
          <a:p>
            <a:pPr lvl="1"/>
            <a:r>
              <a:rPr lang="en-US" sz="2000" dirty="0" smtClean="0">
                <a:latin typeface="Arial" pitchFamily="34" charset="0"/>
                <a:cs typeface="Arial" pitchFamily="34" charset="0"/>
              </a:rPr>
              <a:t>Age</a:t>
            </a:r>
            <a:endParaRPr lang="en-US" sz="2000" dirty="0">
              <a:latin typeface="Arial" pitchFamily="34" charset="0"/>
              <a:cs typeface="Arial" pitchFamily="34" charset="0"/>
            </a:endParaRPr>
          </a:p>
          <a:p>
            <a:pPr lvl="1"/>
            <a:r>
              <a:rPr lang="en-US" sz="2000" dirty="0" smtClean="0">
                <a:latin typeface="Arial" pitchFamily="34" charset="0"/>
                <a:cs typeface="Arial" pitchFamily="34" charset="0"/>
              </a:rPr>
              <a:t>Race/Ethnicity</a:t>
            </a:r>
          </a:p>
          <a:p>
            <a:pPr lvl="1"/>
            <a:r>
              <a:rPr lang="en-US" sz="2000" dirty="0" smtClean="0">
                <a:latin typeface="Arial" pitchFamily="34" charset="0"/>
                <a:cs typeface="Arial" pitchFamily="34" charset="0"/>
              </a:rPr>
              <a:t>Disability</a:t>
            </a:r>
            <a:endParaRPr lang="en-US" sz="2000" dirty="0">
              <a:latin typeface="Arial" pitchFamily="34" charset="0"/>
              <a:cs typeface="Arial" pitchFamily="34" charset="0"/>
            </a:endParaRPr>
          </a:p>
          <a:p>
            <a:pPr lvl="1"/>
            <a:r>
              <a:rPr lang="en-US" sz="2000" dirty="0" smtClean="0">
                <a:latin typeface="Arial" pitchFamily="34" charset="0"/>
                <a:cs typeface="Arial" pitchFamily="34" charset="0"/>
              </a:rPr>
              <a:t>Gender</a:t>
            </a:r>
            <a:endParaRPr lang="en-US" sz="2000" dirty="0">
              <a:latin typeface="Arial" pitchFamily="34" charset="0"/>
              <a:cs typeface="Arial" pitchFamily="34" charset="0"/>
            </a:endParaRPr>
          </a:p>
          <a:p>
            <a:pPr lvl="1"/>
            <a:r>
              <a:rPr lang="en-US" sz="2000" dirty="0" smtClean="0">
                <a:latin typeface="Arial" pitchFamily="34" charset="0"/>
                <a:cs typeface="Arial" pitchFamily="34" charset="0"/>
              </a:rPr>
              <a:t>Gender re-assignment</a:t>
            </a:r>
          </a:p>
          <a:p>
            <a:pPr lvl="1"/>
            <a:r>
              <a:rPr lang="en-US" sz="2000" dirty="0" smtClean="0">
                <a:latin typeface="Arial" pitchFamily="34" charset="0"/>
                <a:cs typeface="Arial" pitchFamily="34" charset="0"/>
              </a:rPr>
              <a:t>Pregnancy and maternity/paternity</a:t>
            </a:r>
          </a:p>
          <a:p>
            <a:pPr lvl="1"/>
            <a:r>
              <a:rPr lang="en-US" sz="2000" dirty="0" smtClean="0">
                <a:latin typeface="Arial" pitchFamily="34" charset="0"/>
                <a:cs typeface="Arial" pitchFamily="34" charset="0"/>
              </a:rPr>
              <a:t>Sexual orientation</a:t>
            </a:r>
          </a:p>
          <a:p>
            <a:pPr lvl="1"/>
            <a:r>
              <a:rPr lang="en-US" sz="2000" dirty="0" smtClean="0">
                <a:latin typeface="Arial" pitchFamily="34" charset="0"/>
                <a:cs typeface="Arial" pitchFamily="34" charset="0"/>
              </a:rPr>
              <a:t>Political beliefs</a:t>
            </a:r>
          </a:p>
          <a:p>
            <a:pPr lvl="1"/>
            <a:r>
              <a:rPr lang="en-US" sz="2000" dirty="0" smtClean="0">
                <a:latin typeface="Arial" pitchFamily="34" charset="0"/>
                <a:cs typeface="Arial" pitchFamily="34" charset="0"/>
              </a:rPr>
              <a:t>Religious beliefs</a:t>
            </a:r>
            <a:endParaRPr lang="en-US" sz="2000" dirty="0">
              <a:latin typeface="Arial" pitchFamily="34" charset="0"/>
              <a:cs typeface="Arial" pitchFamily="34" charset="0"/>
            </a:endParaRPr>
          </a:p>
          <a:p>
            <a:endParaRPr lang="en-US" dirty="0"/>
          </a:p>
        </p:txBody>
      </p:sp>
    </p:spTree>
    <p:extLst>
      <p:ext uri="{BB962C8B-B14F-4D97-AF65-F5344CB8AC3E}">
        <p14:creationId xmlns:p14="http://schemas.microsoft.com/office/powerpoint/2010/main" val="32506311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The Origin of Prejudice</a:t>
            </a:r>
            <a:endParaRPr lang="en-US" dirty="0">
              <a:latin typeface="Arial" pitchFamily="34" charset="0"/>
              <a:cs typeface="Arial" pitchFamily="34" charset="0"/>
            </a:endParaRPr>
          </a:p>
        </p:txBody>
      </p:sp>
    </p:spTree>
    <p:extLst>
      <p:ext uri="{BB962C8B-B14F-4D97-AF65-F5344CB8AC3E}">
        <p14:creationId xmlns:p14="http://schemas.microsoft.com/office/powerpoint/2010/main" val="32869645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678"/>
            <a:ext cx="8229600" cy="928882"/>
          </a:xfrm>
        </p:spPr>
        <p:txBody>
          <a:bodyPr>
            <a:normAutofit fontScale="90000"/>
          </a:bodyPr>
          <a:lstStyle/>
          <a:p>
            <a:pPr algn="l"/>
            <a:r>
              <a:rPr lang="en-US" sz="3600" dirty="0" smtClean="0">
                <a:latin typeface="Arial" panose="020B0604020202020204" pitchFamily="34" charset="0"/>
                <a:cs typeface="Arial" panose="020B0604020202020204" pitchFamily="34" charset="0"/>
              </a:rPr>
              <a:t>What is Social Identity Theory? </a:t>
            </a:r>
            <a:br>
              <a:rPr lang="en-US" sz="3600" dirty="0" smtClean="0">
                <a:latin typeface="Arial" panose="020B0604020202020204" pitchFamily="34" charset="0"/>
                <a:cs typeface="Arial" panose="020B0604020202020204" pitchFamily="34" charset="0"/>
              </a:rPr>
            </a:br>
            <a:r>
              <a:rPr lang="en-US" sz="3600" dirty="0" smtClean="0">
                <a:latin typeface="Arial" panose="020B0604020202020204" pitchFamily="34" charset="0"/>
                <a:cs typeface="Arial" panose="020B0604020202020204" pitchFamily="34" charset="0"/>
              </a:rPr>
              <a:t>(</a:t>
            </a:r>
            <a:r>
              <a:rPr lang="en-US" sz="3600" dirty="0" err="1" smtClean="0">
                <a:latin typeface="Arial" pitchFamily="34" charset="0"/>
                <a:cs typeface="Arial" pitchFamily="34" charset="0"/>
              </a:rPr>
              <a:t>Tajfel</a:t>
            </a:r>
            <a:r>
              <a:rPr lang="en-US" sz="3600" dirty="0" smtClean="0">
                <a:latin typeface="Arial" pitchFamily="34" charset="0"/>
                <a:cs typeface="Arial" pitchFamily="34" charset="0"/>
              </a:rPr>
              <a:t> </a:t>
            </a:r>
            <a:r>
              <a:rPr lang="en-US" sz="3600" dirty="0">
                <a:latin typeface="Arial" pitchFamily="34" charset="0"/>
                <a:cs typeface="Arial" pitchFamily="34" charset="0"/>
              </a:rPr>
              <a:t>and </a:t>
            </a:r>
            <a:r>
              <a:rPr lang="en-US" sz="3600" dirty="0" smtClean="0">
                <a:latin typeface="Arial" pitchFamily="34" charset="0"/>
                <a:cs typeface="Arial" pitchFamily="34" charset="0"/>
              </a:rPr>
              <a:t>Turner, 1979</a:t>
            </a:r>
            <a:r>
              <a:rPr lang="en-US" sz="3600" dirty="0">
                <a:latin typeface="Arial" pitchFamily="34" charset="0"/>
                <a:cs typeface="Arial" pitchFamily="34" charset="0"/>
              </a:rPr>
              <a:t>)</a:t>
            </a:r>
            <a:r>
              <a:rPr lang="en-US" dirty="0"/>
              <a:t/>
            </a:r>
            <a:br>
              <a:rPr lang="en-US" dirty="0"/>
            </a:br>
            <a:r>
              <a:rPr lang="en-US" dirty="0"/>
              <a:t> </a:t>
            </a:r>
          </a:p>
        </p:txBody>
      </p:sp>
      <p:sp>
        <p:nvSpPr>
          <p:cNvPr id="3" name="Content Placeholder 2"/>
          <p:cNvSpPr>
            <a:spLocks noGrp="1"/>
          </p:cNvSpPr>
          <p:nvPr>
            <p:ph idx="1"/>
          </p:nvPr>
        </p:nvSpPr>
        <p:spPr>
          <a:xfrm>
            <a:off x="457200" y="1178560"/>
            <a:ext cx="8229600" cy="4559336"/>
          </a:xfrm>
        </p:spPr>
        <p:txBody>
          <a:bodyPr>
            <a:normAutofit lnSpcReduction="10000"/>
          </a:bodyPr>
          <a:lstStyle/>
          <a:p>
            <a:pPr>
              <a:lnSpc>
                <a:spcPct val="150000"/>
              </a:lnSpc>
              <a:buFont typeface="Arial" pitchFamily="34" charset="0"/>
              <a:buChar char="•"/>
            </a:pPr>
            <a:r>
              <a:rPr lang="en-US" dirty="0" smtClean="0">
                <a:latin typeface="Arial" pitchFamily="34" charset="0"/>
                <a:cs typeface="Arial" pitchFamily="34" charset="0"/>
              </a:rPr>
              <a:t>Theory which explains behaviour between groups</a:t>
            </a:r>
            <a:endParaRPr lang="en-US" dirty="0">
              <a:latin typeface="Arial" pitchFamily="34" charset="0"/>
              <a:cs typeface="Arial" pitchFamily="34" charset="0"/>
            </a:endParaRPr>
          </a:p>
          <a:p>
            <a:pPr>
              <a:lnSpc>
                <a:spcPct val="150000"/>
              </a:lnSpc>
              <a:buFont typeface="Arial" pitchFamily="34" charset="0"/>
              <a:buChar char="•"/>
            </a:pPr>
            <a:r>
              <a:rPr lang="en-US" dirty="0" smtClean="0">
                <a:latin typeface="Arial" pitchFamily="34" charset="0"/>
                <a:cs typeface="Arial" pitchFamily="34" charset="0"/>
              </a:rPr>
              <a:t>Humans  derive pride, self-concept and self-esteem from perceived membership of a social group  </a:t>
            </a:r>
          </a:p>
          <a:p>
            <a:pPr>
              <a:lnSpc>
                <a:spcPct val="150000"/>
              </a:lnSpc>
              <a:buFont typeface="Arial" pitchFamily="34" charset="0"/>
              <a:buChar char="•"/>
            </a:pPr>
            <a:r>
              <a:rPr lang="en-US" dirty="0" smtClean="0">
                <a:latin typeface="Arial" pitchFamily="34" charset="0"/>
                <a:cs typeface="Arial" pitchFamily="34" charset="0"/>
              </a:rPr>
              <a:t>Groups </a:t>
            </a:r>
            <a:r>
              <a:rPr lang="en-US" dirty="0">
                <a:latin typeface="Arial" pitchFamily="34" charset="0"/>
                <a:cs typeface="Arial" pitchFamily="34" charset="0"/>
              </a:rPr>
              <a:t>give </a:t>
            </a:r>
            <a:r>
              <a:rPr lang="en-US" dirty="0" smtClean="0">
                <a:latin typeface="Arial" pitchFamily="34" charset="0"/>
                <a:cs typeface="Arial" pitchFamily="34" charset="0"/>
              </a:rPr>
              <a:t>a person a </a:t>
            </a:r>
            <a:r>
              <a:rPr lang="en-US" dirty="0">
                <a:latin typeface="Arial" pitchFamily="34" charset="0"/>
                <a:cs typeface="Arial" pitchFamily="34" charset="0"/>
              </a:rPr>
              <a:t>sense of social identity: a sense of belonging to the social </a:t>
            </a:r>
            <a:r>
              <a:rPr lang="en-US" dirty="0" smtClean="0">
                <a:latin typeface="Arial" pitchFamily="34" charset="0"/>
                <a:cs typeface="Arial" pitchFamily="34" charset="0"/>
              </a:rPr>
              <a:t>world</a:t>
            </a:r>
          </a:p>
          <a:p>
            <a:pPr>
              <a:lnSpc>
                <a:spcPct val="150000"/>
              </a:lnSpc>
              <a:buFont typeface="Arial" pitchFamily="34" charset="0"/>
              <a:buChar char="•"/>
            </a:pPr>
            <a:r>
              <a:rPr lang="en-US" dirty="0" smtClean="0">
                <a:latin typeface="Arial" pitchFamily="34" charset="0"/>
                <a:cs typeface="Arial" pitchFamily="34" charset="0"/>
              </a:rPr>
              <a:t>Membership of a group enhances a person’s </a:t>
            </a:r>
            <a:r>
              <a:rPr lang="en-US" dirty="0">
                <a:latin typeface="Arial" pitchFamily="34" charset="0"/>
                <a:cs typeface="Arial" pitchFamily="34" charset="0"/>
              </a:rPr>
              <a:t>self-</a:t>
            </a:r>
            <a:r>
              <a:rPr lang="en-US" dirty="0" smtClean="0">
                <a:latin typeface="Arial" pitchFamily="34" charset="0"/>
                <a:cs typeface="Arial" pitchFamily="34" charset="0"/>
              </a:rPr>
              <a:t>image:</a:t>
            </a:r>
          </a:p>
          <a:p>
            <a:pPr lvl="1" indent="0">
              <a:lnSpc>
                <a:spcPct val="150000"/>
              </a:lnSpc>
            </a:pPr>
            <a:r>
              <a:rPr lang="en-US" dirty="0" smtClean="0">
                <a:latin typeface="Arial" pitchFamily="34" charset="0"/>
                <a:cs typeface="Arial" pitchFamily="34" charset="0"/>
              </a:rPr>
              <a:t>	Exaggerating positive traits of members and enhancing the status of the group</a:t>
            </a:r>
          </a:p>
          <a:p>
            <a:pPr lvl="1" indent="0">
              <a:lnSpc>
                <a:spcPct val="150000"/>
              </a:lnSpc>
            </a:pPr>
            <a:r>
              <a:rPr lang="en-US" dirty="0" smtClean="0">
                <a:latin typeface="Arial" pitchFamily="34" charset="0"/>
                <a:cs typeface="Arial" pitchFamily="34" charset="0"/>
              </a:rPr>
              <a:t>	Exaggerating negative stereotypes, holding prejudiced </a:t>
            </a:r>
            <a:r>
              <a:rPr lang="en-US" dirty="0">
                <a:latin typeface="Arial" pitchFamily="34" charset="0"/>
                <a:cs typeface="Arial" pitchFamily="34" charset="0"/>
              </a:rPr>
              <a:t>views </a:t>
            </a:r>
            <a:r>
              <a:rPr lang="en-US" dirty="0" smtClean="0">
                <a:latin typeface="Arial" pitchFamily="34" charset="0"/>
                <a:cs typeface="Arial" pitchFamily="34" charset="0"/>
              </a:rPr>
              <a:t>and discriminating 	against other groups</a:t>
            </a:r>
          </a:p>
          <a:p>
            <a:pPr>
              <a:lnSpc>
                <a:spcPct val="150000"/>
              </a:lnSpc>
              <a:buFont typeface="Arial" pitchFamily="34" charset="0"/>
              <a:buChar char="•"/>
            </a:pPr>
            <a:r>
              <a:rPr lang="en-US" dirty="0" smtClean="0">
                <a:latin typeface="Arial" pitchFamily="34" charset="0"/>
                <a:cs typeface="Arial" pitchFamily="34" charset="0"/>
              </a:rPr>
              <a:t>Social </a:t>
            </a:r>
            <a:r>
              <a:rPr lang="en-US" dirty="0">
                <a:latin typeface="Arial" pitchFamily="34" charset="0"/>
                <a:cs typeface="Arial" pitchFamily="34" charset="0"/>
              </a:rPr>
              <a:t>identity processes are a psychological </a:t>
            </a:r>
            <a:r>
              <a:rPr lang="en-US" dirty="0" smtClean="0">
                <a:latin typeface="Arial" pitchFamily="34" charset="0"/>
                <a:cs typeface="Arial" pitchFamily="34" charset="0"/>
              </a:rPr>
              <a:t>adaptation </a:t>
            </a:r>
            <a:r>
              <a:rPr lang="en-US" dirty="0">
                <a:latin typeface="Arial" pitchFamily="34" charset="0"/>
                <a:cs typeface="Arial" pitchFamily="34" charset="0"/>
              </a:rPr>
              <a:t>designed by natural selection for competition between </a:t>
            </a:r>
            <a:r>
              <a:rPr lang="en-US" dirty="0" smtClean="0">
                <a:latin typeface="Arial" pitchFamily="34" charset="0"/>
                <a:cs typeface="Arial" pitchFamily="34" charset="0"/>
              </a:rPr>
              <a:t>groups</a:t>
            </a:r>
          </a:p>
        </p:txBody>
      </p:sp>
    </p:spTree>
    <p:extLst>
      <p:ext uri="{BB962C8B-B14F-4D97-AF65-F5344CB8AC3E}">
        <p14:creationId xmlns:p14="http://schemas.microsoft.com/office/powerpoint/2010/main" val="35717929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pitchFamily="34" charset="0"/>
                <a:cs typeface="Arial" pitchFamily="34" charset="0"/>
              </a:rPr>
              <a:t>Social Identity – Mental Processes</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pPr marL="0" indent="0">
              <a:buNone/>
            </a:pPr>
            <a:endParaRPr lang="en-US" dirty="0"/>
          </a:p>
          <a:p>
            <a:r>
              <a:rPr lang="en-US" sz="2800" dirty="0"/>
              <a:t>Social </a:t>
            </a:r>
            <a:r>
              <a:rPr lang="en-US" sz="2800" dirty="0" smtClean="0"/>
              <a:t>Identification</a:t>
            </a:r>
          </a:p>
          <a:p>
            <a:r>
              <a:rPr lang="en-US" sz="2800" dirty="0" smtClean="0"/>
              <a:t> </a:t>
            </a:r>
          </a:p>
          <a:p>
            <a:pPr marL="0" indent="0"/>
            <a:r>
              <a:rPr lang="en-US" sz="2800" dirty="0" smtClean="0">
                <a:latin typeface="Arial" pitchFamily="34" charset="0"/>
                <a:cs typeface="Arial" pitchFamily="34" charset="0"/>
              </a:rPr>
              <a:t>Social Comparison</a:t>
            </a:r>
            <a:endParaRPr lang="en-US" sz="2800" dirty="0">
              <a:latin typeface="Arial" pitchFamily="34" charset="0"/>
              <a:cs typeface="Arial" pitchFamily="34" charset="0"/>
            </a:endParaRPr>
          </a:p>
          <a:p>
            <a:pPr marL="0" indent="0">
              <a:buNone/>
            </a:pPr>
            <a:r>
              <a:rPr lang="en-US" sz="2800" dirty="0" smtClean="0">
                <a:latin typeface="Arial" pitchFamily="34" charset="0"/>
                <a:cs typeface="Arial" pitchFamily="34" charset="0"/>
              </a:rPr>
              <a:t>				</a:t>
            </a:r>
          </a:p>
          <a:p>
            <a:pPr marL="0" indent="0">
              <a:buNone/>
            </a:pPr>
            <a:r>
              <a:rPr lang="en-US" sz="2800" dirty="0" smtClean="0">
                <a:latin typeface="Arial" pitchFamily="34" charset="0"/>
                <a:cs typeface="Arial" pitchFamily="34" charset="0"/>
              </a:rPr>
              <a:t>Social Categorization</a:t>
            </a:r>
          </a:p>
          <a:p>
            <a:pPr marL="0" indent="0">
              <a:buNone/>
            </a:pPr>
            <a:endParaRPr lang="en-US" sz="2800" dirty="0" smtClean="0">
              <a:latin typeface="Arial" pitchFamily="34" charset="0"/>
              <a:cs typeface="Arial" pitchFamily="34" charset="0"/>
            </a:endParaRPr>
          </a:p>
          <a:p>
            <a:pPr marL="0" indent="0">
              <a:buNone/>
            </a:pPr>
            <a:r>
              <a:rPr lang="en-US" sz="2800" dirty="0" smtClean="0">
                <a:latin typeface="Arial" pitchFamily="34" charset="0"/>
                <a:cs typeface="Arial" pitchFamily="34" charset="0"/>
              </a:rPr>
              <a:t>				</a:t>
            </a:r>
            <a:endParaRPr lang="en-US" dirty="0" smtClean="0"/>
          </a:p>
          <a:p>
            <a:pPr marL="0" indent="0">
              <a:buNone/>
            </a:pPr>
            <a:endParaRPr lang="en-US" dirty="0"/>
          </a:p>
          <a:p>
            <a:pPr marL="0" indent="0">
              <a:buNone/>
            </a:pPr>
            <a:endParaRPr lang="en-US" dirty="0"/>
          </a:p>
          <a:p>
            <a:pPr marL="0" indent="0">
              <a:buNone/>
            </a:pPr>
            <a:endParaRPr lang="en-US" dirty="0"/>
          </a:p>
        </p:txBody>
      </p:sp>
      <p:sp>
        <p:nvSpPr>
          <p:cNvPr id="4" name="Right Arrow 3"/>
          <p:cNvSpPr/>
          <p:nvPr/>
        </p:nvSpPr>
        <p:spPr>
          <a:xfrm>
            <a:off x="2496655" y="3723457"/>
            <a:ext cx="792417" cy="4571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dirty="0"/>
          </a:p>
        </p:txBody>
      </p:sp>
      <p:sp>
        <p:nvSpPr>
          <p:cNvPr id="5" name="Right Arrow 4"/>
          <p:cNvSpPr/>
          <p:nvPr/>
        </p:nvSpPr>
        <p:spPr>
          <a:xfrm>
            <a:off x="5460076" y="3723457"/>
            <a:ext cx="705577" cy="4571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67438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150" y="242888"/>
            <a:ext cx="8277225" cy="842962"/>
          </a:xfrm>
        </p:spPr>
        <p:txBody>
          <a:bodyPr>
            <a:normAutofit/>
          </a:bodyPr>
          <a:lstStyle/>
          <a:p>
            <a:r>
              <a:rPr lang="en-US" dirty="0" smtClean="0">
                <a:latin typeface="Arial" pitchFamily="34" charset="0"/>
                <a:cs typeface="Arial" pitchFamily="34" charset="0"/>
              </a:rPr>
              <a:t>Social Identity – Mental Processes</a:t>
            </a:r>
            <a:endParaRPr lang="en-US" dirty="0">
              <a:latin typeface="Arial" pitchFamily="34" charset="0"/>
              <a:cs typeface="Arial" pitchFamily="34" charset="0"/>
            </a:endParaRPr>
          </a:p>
        </p:txBody>
      </p:sp>
      <p:sp>
        <p:nvSpPr>
          <p:cNvPr id="3" name="Content Placeholder 2"/>
          <p:cNvSpPr>
            <a:spLocks noGrp="1"/>
          </p:cNvSpPr>
          <p:nvPr>
            <p:ph idx="1"/>
          </p:nvPr>
        </p:nvSpPr>
        <p:spPr>
          <a:xfrm>
            <a:off x="468055" y="762000"/>
            <a:ext cx="8229600" cy="5006331"/>
          </a:xfrm>
        </p:spPr>
        <p:txBody>
          <a:bodyPr>
            <a:noAutofit/>
          </a:bodyPr>
          <a:lstStyle/>
          <a:p>
            <a:pPr marL="0" indent="0">
              <a:lnSpc>
                <a:spcPct val="150000"/>
              </a:lnSpc>
              <a:buNone/>
            </a:pPr>
            <a:r>
              <a:rPr lang="en-US" sz="2400" b="1" dirty="0" smtClean="0">
                <a:latin typeface="Arial" pitchFamily="34" charset="0"/>
                <a:cs typeface="Arial" pitchFamily="34" charset="0"/>
              </a:rPr>
              <a:t>Social Categorization</a:t>
            </a:r>
            <a:endParaRPr lang="en-US" sz="2400" dirty="0">
              <a:latin typeface="Arial" pitchFamily="34" charset="0"/>
              <a:cs typeface="Arial" pitchFamily="34" charset="0"/>
            </a:endParaRPr>
          </a:p>
          <a:p>
            <a:pPr marL="344488" lvl="1" indent="-342900">
              <a:lnSpc>
                <a:spcPct val="150000"/>
              </a:lnSpc>
              <a:buFont typeface="Arial" pitchFamily="34" charset="0"/>
              <a:buChar char="•"/>
            </a:pPr>
            <a:r>
              <a:rPr lang="en-US" sz="2000" dirty="0" smtClean="0">
                <a:latin typeface="Arial" pitchFamily="34" charset="0"/>
                <a:cs typeface="Arial" pitchFamily="34" charset="0"/>
              </a:rPr>
              <a:t>We </a:t>
            </a:r>
            <a:r>
              <a:rPr lang="en-US" sz="2000" dirty="0">
                <a:latin typeface="Arial" pitchFamily="34" charset="0"/>
                <a:cs typeface="Arial" pitchFamily="34" charset="0"/>
              </a:rPr>
              <a:t>categorize </a:t>
            </a:r>
            <a:r>
              <a:rPr lang="en-US" sz="2000" dirty="0" smtClean="0">
                <a:latin typeface="Arial" pitchFamily="34" charset="0"/>
                <a:cs typeface="Arial" pitchFamily="34" charset="0"/>
              </a:rPr>
              <a:t>objects </a:t>
            </a:r>
            <a:r>
              <a:rPr lang="en-US" sz="2000" dirty="0">
                <a:latin typeface="Arial" pitchFamily="34" charset="0"/>
                <a:cs typeface="Arial" pitchFamily="34" charset="0"/>
              </a:rPr>
              <a:t>in order to understand </a:t>
            </a:r>
            <a:r>
              <a:rPr lang="en-US" sz="2000" dirty="0" smtClean="0">
                <a:latin typeface="Arial" pitchFamily="34" charset="0"/>
                <a:cs typeface="Arial" pitchFamily="34" charset="0"/>
              </a:rPr>
              <a:t>and </a:t>
            </a:r>
            <a:r>
              <a:rPr lang="en-US" sz="2000" dirty="0">
                <a:latin typeface="Arial" pitchFamily="34" charset="0"/>
                <a:cs typeface="Arial" pitchFamily="34" charset="0"/>
              </a:rPr>
              <a:t>identify </a:t>
            </a:r>
            <a:r>
              <a:rPr lang="en-US" sz="2000" dirty="0" smtClean="0">
                <a:latin typeface="Arial" pitchFamily="34" charset="0"/>
                <a:cs typeface="Arial" pitchFamily="34" charset="0"/>
              </a:rPr>
              <a:t>them </a:t>
            </a:r>
          </a:p>
          <a:p>
            <a:pPr marL="344488" lvl="1" indent="-342900">
              <a:lnSpc>
                <a:spcPct val="150000"/>
              </a:lnSpc>
              <a:buFont typeface="Arial" pitchFamily="34" charset="0"/>
              <a:buChar char="•"/>
            </a:pPr>
            <a:r>
              <a:rPr lang="en-US" sz="2000" dirty="0" smtClean="0">
                <a:latin typeface="Arial" pitchFamily="34" charset="0"/>
                <a:cs typeface="Arial" pitchFamily="34" charset="0"/>
              </a:rPr>
              <a:t>Similarly </a:t>
            </a:r>
            <a:r>
              <a:rPr lang="en-US" sz="2000" dirty="0">
                <a:latin typeface="Arial" pitchFamily="34" charset="0"/>
                <a:cs typeface="Arial" pitchFamily="34" charset="0"/>
              </a:rPr>
              <a:t>we categorize people (including ourselves) </a:t>
            </a:r>
            <a:r>
              <a:rPr lang="en-US" sz="2000" dirty="0" smtClean="0">
                <a:latin typeface="Arial" pitchFamily="34" charset="0"/>
                <a:cs typeface="Arial" pitchFamily="34" charset="0"/>
              </a:rPr>
              <a:t>to </a:t>
            </a:r>
            <a:r>
              <a:rPr lang="en-US" sz="2000" dirty="0">
                <a:latin typeface="Arial" pitchFamily="34" charset="0"/>
                <a:cs typeface="Arial" pitchFamily="34" charset="0"/>
              </a:rPr>
              <a:t>understand </a:t>
            </a:r>
            <a:r>
              <a:rPr lang="en-US" sz="2000" dirty="0" smtClean="0">
                <a:latin typeface="Arial" pitchFamily="34" charset="0"/>
                <a:cs typeface="Arial" pitchFamily="34" charset="0"/>
              </a:rPr>
              <a:t>our social environment e.g. black</a:t>
            </a:r>
            <a:r>
              <a:rPr lang="en-US" sz="2000" dirty="0">
                <a:latin typeface="Arial" pitchFamily="34" charset="0"/>
                <a:cs typeface="Arial" pitchFamily="34" charset="0"/>
              </a:rPr>
              <a:t>, white</a:t>
            </a:r>
            <a:r>
              <a:rPr lang="en-US" sz="2000" dirty="0" smtClean="0">
                <a:latin typeface="Arial" pitchFamily="34" charset="0"/>
                <a:cs typeface="Arial" pitchFamily="34" charset="0"/>
              </a:rPr>
              <a:t>, </a:t>
            </a:r>
            <a:r>
              <a:rPr lang="en-US" sz="2000" dirty="0">
                <a:latin typeface="Arial" pitchFamily="34" charset="0"/>
                <a:cs typeface="Arial" pitchFamily="34" charset="0"/>
              </a:rPr>
              <a:t>Christian, Muslim, </a:t>
            </a:r>
            <a:r>
              <a:rPr lang="en-US" sz="2000" dirty="0" smtClean="0">
                <a:latin typeface="Arial" pitchFamily="34" charset="0"/>
                <a:cs typeface="Arial" pitchFamily="34" charset="0"/>
              </a:rPr>
              <a:t>student, lawyer</a:t>
            </a:r>
            <a:endParaRPr lang="en-US" sz="2000" dirty="0">
              <a:latin typeface="Arial" pitchFamily="34" charset="0"/>
              <a:cs typeface="Arial" pitchFamily="34" charset="0"/>
            </a:endParaRPr>
          </a:p>
          <a:p>
            <a:pPr marL="344488" lvl="1" indent="-342900">
              <a:lnSpc>
                <a:spcPct val="150000"/>
              </a:lnSpc>
              <a:buFont typeface="Arial" pitchFamily="34" charset="0"/>
              <a:buChar char="•"/>
            </a:pPr>
            <a:r>
              <a:rPr lang="en-US" sz="2000" dirty="0" smtClean="0">
                <a:latin typeface="Arial" pitchFamily="34" charset="0"/>
                <a:cs typeface="Arial" pitchFamily="34" charset="0"/>
              </a:rPr>
              <a:t>By assigning </a:t>
            </a:r>
            <a:r>
              <a:rPr lang="en-US" sz="2000" dirty="0">
                <a:latin typeface="Arial" pitchFamily="34" charset="0"/>
                <a:cs typeface="Arial" pitchFamily="34" charset="0"/>
              </a:rPr>
              <a:t>people to a category </a:t>
            </a:r>
            <a:r>
              <a:rPr lang="en-US" sz="2000" dirty="0" smtClean="0">
                <a:latin typeface="Arial" pitchFamily="34" charset="0"/>
                <a:cs typeface="Arial" pitchFamily="34" charset="0"/>
              </a:rPr>
              <a:t>we can understand their role</a:t>
            </a:r>
          </a:p>
          <a:p>
            <a:pPr marL="344488" lvl="1" indent="-342900">
              <a:lnSpc>
                <a:spcPct val="150000"/>
              </a:lnSpc>
              <a:buFont typeface="Arial" pitchFamily="34" charset="0"/>
              <a:buChar char="•"/>
            </a:pPr>
            <a:r>
              <a:rPr lang="en-US" sz="2000" dirty="0" smtClean="0">
                <a:latin typeface="Arial" pitchFamily="34" charset="0"/>
                <a:cs typeface="Arial" pitchFamily="34" charset="0"/>
              </a:rPr>
              <a:t>Similarly</a:t>
            </a:r>
            <a:r>
              <a:rPr lang="en-US" sz="2000" dirty="0">
                <a:latin typeface="Arial" pitchFamily="34" charset="0"/>
                <a:cs typeface="Arial" pitchFamily="34" charset="0"/>
              </a:rPr>
              <a:t>, we find out things about ourselves by knowing </a:t>
            </a:r>
            <a:r>
              <a:rPr lang="en-US" sz="2000" dirty="0" smtClean="0">
                <a:latin typeface="Arial" pitchFamily="34" charset="0"/>
                <a:cs typeface="Arial" pitchFamily="34" charset="0"/>
              </a:rPr>
              <a:t>which </a:t>
            </a:r>
            <a:r>
              <a:rPr lang="en-US" sz="2000" dirty="0">
                <a:latin typeface="Arial" pitchFamily="34" charset="0"/>
                <a:cs typeface="Arial" pitchFamily="34" charset="0"/>
              </a:rPr>
              <a:t>categories we belong </a:t>
            </a:r>
            <a:r>
              <a:rPr lang="en-US" sz="2000" dirty="0" smtClean="0">
                <a:latin typeface="Arial" pitchFamily="34" charset="0"/>
                <a:cs typeface="Arial" pitchFamily="34" charset="0"/>
              </a:rPr>
              <a:t>to</a:t>
            </a:r>
            <a:endParaRPr lang="en-US" sz="2000" dirty="0">
              <a:latin typeface="Arial" pitchFamily="34" charset="0"/>
              <a:cs typeface="Arial" pitchFamily="34" charset="0"/>
            </a:endParaRPr>
          </a:p>
          <a:p>
            <a:pPr marL="344488" lvl="1" indent="-342900">
              <a:lnSpc>
                <a:spcPct val="150000"/>
              </a:lnSpc>
              <a:buFont typeface="Arial" pitchFamily="34" charset="0"/>
              <a:buChar char="•"/>
            </a:pPr>
            <a:r>
              <a:rPr lang="en-US" sz="2000" dirty="0" smtClean="0">
                <a:latin typeface="Arial" pitchFamily="34" charset="0"/>
                <a:cs typeface="Arial" pitchFamily="34" charset="0"/>
              </a:rPr>
              <a:t>We </a:t>
            </a:r>
            <a:r>
              <a:rPr lang="en-US" sz="2000" dirty="0">
                <a:latin typeface="Arial" pitchFamily="34" charset="0"/>
                <a:cs typeface="Arial" pitchFamily="34" charset="0"/>
              </a:rPr>
              <a:t>define appropriate behavior by reference to the norms of groups we belong </a:t>
            </a:r>
            <a:r>
              <a:rPr lang="en-US" sz="2000" dirty="0" smtClean="0">
                <a:latin typeface="Arial" pitchFamily="34" charset="0"/>
                <a:cs typeface="Arial" pitchFamily="34" charset="0"/>
              </a:rPr>
              <a:t>to</a:t>
            </a:r>
          </a:p>
        </p:txBody>
      </p:sp>
    </p:spTree>
    <p:extLst>
      <p:ext uri="{BB962C8B-B14F-4D97-AF65-F5344CB8AC3E}">
        <p14:creationId xmlns:p14="http://schemas.microsoft.com/office/powerpoint/2010/main" val="1248001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rial" pitchFamily="34" charset="0"/>
                <a:cs typeface="Arial" pitchFamily="34" charset="0"/>
              </a:rPr>
              <a:t>Aim</a:t>
            </a: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marL="0" indent="0">
              <a:lnSpc>
                <a:spcPct val="150000"/>
              </a:lnSpc>
              <a:buNone/>
            </a:pPr>
            <a:r>
              <a:rPr lang="en-US" sz="2200" dirty="0">
                <a:latin typeface="Arial" panose="020B0604020202020204" pitchFamily="34" charset="0"/>
                <a:cs typeface="Arial" panose="020B0604020202020204" pitchFamily="34" charset="0"/>
              </a:rPr>
              <a:t>To develop greater cultural competency and a deeper understanding of your own personal biases in order to enhance the quality of your appraisals   </a:t>
            </a:r>
            <a:endParaRPr lang="en-GB" sz="2200" dirty="0">
              <a:latin typeface="Arial" panose="020B0604020202020204" pitchFamily="34" charset="0"/>
              <a:cs typeface="Arial" panose="020B0604020202020204" pitchFamily="34" charset="0"/>
            </a:endParaRPr>
          </a:p>
          <a:p>
            <a:pPr marL="0" indent="0">
              <a:buNone/>
            </a:pPr>
            <a:r>
              <a:rPr lang="en-GB" dirty="0" smtClean="0"/>
              <a:t> </a:t>
            </a:r>
            <a:endParaRPr lang="en-GB" dirty="0"/>
          </a:p>
          <a:p>
            <a:pPr marL="0" indent="0">
              <a:buNone/>
            </a:pPr>
            <a:endParaRPr lang="en-US" dirty="0">
              <a:latin typeface="Arial" pitchFamily="34" charset="0"/>
              <a:cs typeface="Arial" pitchFamily="34" charset="0"/>
            </a:endParaRPr>
          </a:p>
        </p:txBody>
      </p:sp>
    </p:spTree>
    <p:extLst>
      <p:ext uri="{BB962C8B-B14F-4D97-AF65-F5344CB8AC3E}">
        <p14:creationId xmlns:p14="http://schemas.microsoft.com/office/powerpoint/2010/main" val="36741756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150" y="126207"/>
            <a:ext cx="8277225" cy="842962"/>
          </a:xfrm>
        </p:spPr>
        <p:txBody>
          <a:bodyPr>
            <a:normAutofit/>
          </a:bodyPr>
          <a:lstStyle/>
          <a:p>
            <a:r>
              <a:rPr lang="en-US" dirty="0" smtClean="0">
                <a:latin typeface="Arial" pitchFamily="34" charset="0"/>
                <a:cs typeface="Arial" pitchFamily="34" charset="0"/>
              </a:rPr>
              <a:t>Social Identity – Mental Processes</a:t>
            </a:r>
            <a:endParaRPr lang="en-US" dirty="0">
              <a:latin typeface="Arial" pitchFamily="34" charset="0"/>
              <a:cs typeface="Arial" pitchFamily="34" charset="0"/>
            </a:endParaRPr>
          </a:p>
        </p:txBody>
      </p:sp>
      <p:sp>
        <p:nvSpPr>
          <p:cNvPr id="3" name="Content Placeholder 2"/>
          <p:cNvSpPr>
            <a:spLocks noGrp="1"/>
          </p:cNvSpPr>
          <p:nvPr>
            <p:ph idx="1"/>
          </p:nvPr>
        </p:nvSpPr>
        <p:spPr>
          <a:xfrm>
            <a:off x="438150" y="594360"/>
            <a:ext cx="8229600" cy="5113464"/>
          </a:xfrm>
        </p:spPr>
        <p:txBody>
          <a:bodyPr>
            <a:noAutofit/>
          </a:bodyPr>
          <a:lstStyle/>
          <a:p>
            <a:pPr>
              <a:lnSpc>
                <a:spcPct val="150000"/>
              </a:lnSpc>
            </a:pPr>
            <a:r>
              <a:rPr lang="en-US" sz="1400" b="1" dirty="0">
                <a:latin typeface="Arial" pitchFamily="34" charset="0"/>
                <a:cs typeface="Arial" pitchFamily="34" charset="0"/>
              </a:rPr>
              <a:t>Social identification</a:t>
            </a:r>
            <a:endParaRPr lang="en-US" sz="1400" dirty="0">
              <a:latin typeface="Arial" pitchFamily="34" charset="0"/>
              <a:cs typeface="Arial" pitchFamily="34" charset="0"/>
            </a:endParaRPr>
          </a:p>
          <a:p>
            <a:pPr marL="287338" lvl="1" indent="-285750">
              <a:lnSpc>
                <a:spcPct val="150000"/>
              </a:lnSpc>
              <a:buFont typeface="Arial" pitchFamily="34" charset="0"/>
              <a:buChar char="•"/>
            </a:pPr>
            <a:r>
              <a:rPr lang="en-US" sz="1400" dirty="0">
                <a:latin typeface="Arial" pitchFamily="34" charset="0"/>
                <a:cs typeface="Arial" pitchFamily="34" charset="0"/>
              </a:rPr>
              <a:t>We adopt the identity of the group we </a:t>
            </a:r>
            <a:r>
              <a:rPr lang="en-US" sz="1400" dirty="0" smtClean="0">
                <a:latin typeface="Arial" pitchFamily="34" charset="0"/>
                <a:cs typeface="Arial" pitchFamily="34" charset="0"/>
              </a:rPr>
              <a:t>categorize ourselves into</a:t>
            </a:r>
            <a:endParaRPr lang="en-US" sz="1400" dirty="0">
              <a:latin typeface="Arial" pitchFamily="34" charset="0"/>
              <a:cs typeface="Arial" pitchFamily="34" charset="0"/>
            </a:endParaRPr>
          </a:p>
          <a:p>
            <a:pPr marL="287338" lvl="1" indent="-285750">
              <a:lnSpc>
                <a:spcPct val="150000"/>
              </a:lnSpc>
              <a:buFont typeface="Arial" pitchFamily="34" charset="0"/>
              <a:buChar char="•"/>
            </a:pPr>
            <a:r>
              <a:rPr lang="en-US" sz="1400" dirty="0">
                <a:latin typeface="Arial" pitchFamily="34" charset="0"/>
                <a:cs typeface="Arial" pitchFamily="34" charset="0"/>
              </a:rPr>
              <a:t>We then act in the ways and conform to the norms of the group</a:t>
            </a:r>
          </a:p>
          <a:p>
            <a:pPr marL="287338" lvl="1" indent="-285750">
              <a:lnSpc>
                <a:spcPct val="150000"/>
              </a:lnSpc>
              <a:buFont typeface="Arial" pitchFamily="34" charset="0"/>
              <a:buChar char="•"/>
            </a:pPr>
            <a:r>
              <a:rPr lang="en-US" sz="1400" dirty="0" smtClean="0">
                <a:latin typeface="Arial" pitchFamily="34" charset="0"/>
                <a:cs typeface="Arial" pitchFamily="34" charset="0"/>
              </a:rPr>
              <a:t>Our self</a:t>
            </a:r>
            <a:r>
              <a:rPr lang="en-US" sz="1400" dirty="0">
                <a:latin typeface="Arial" pitchFamily="34" charset="0"/>
                <a:cs typeface="Arial" pitchFamily="34" charset="0"/>
              </a:rPr>
              <a:t>-esteem becomes bound up with group </a:t>
            </a:r>
            <a:r>
              <a:rPr lang="en-US" sz="1400" dirty="0" smtClean="0">
                <a:latin typeface="Arial" pitchFamily="34" charset="0"/>
                <a:cs typeface="Arial" pitchFamily="34" charset="0"/>
              </a:rPr>
              <a:t>membership</a:t>
            </a:r>
          </a:p>
          <a:p>
            <a:pPr>
              <a:lnSpc>
                <a:spcPct val="150000"/>
              </a:lnSpc>
            </a:pPr>
            <a:endParaRPr lang="en-US" sz="1400" b="1" dirty="0">
              <a:latin typeface="Arial" pitchFamily="34" charset="0"/>
              <a:cs typeface="Arial" pitchFamily="34" charset="0"/>
            </a:endParaRPr>
          </a:p>
          <a:p>
            <a:pPr>
              <a:lnSpc>
                <a:spcPct val="150000"/>
              </a:lnSpc>
            </a:pPr>
            <a:r>
              <a:rPr lang="en-US" sz="1400" b="1" dirty="0" smtClean="0">
                <a:latin typeface="Arial" pitchFamily="34" charset="0"/>
                <a:cs typeface="Arial" pitchFamily="34" charset="0"/>
              </a:rPr>
              <a:t>Social comparison</a:t>
            </a:r>
            <a:endParaRPr lang="en-US" sz="1400" dirty="0" smtClean="0">
              <a:latin typeface="Arial" pitchFamily="34" charset="0"/>
              <a:cs typeface="Arial" pitchFamily="34" charset="0"/>
            </a:endParaRPr>
          </a:p>
          <a:p>
            <a:pPr marL="287338" lvl="1" indent="-285750">
              <a:lnSpc>
                <a:spcPct val="150000"/>
              </a:lnSpc>
              <a:buFont typeface="Arial" pitchFamily="34" charset="0"/>
              <a:buChar char="•"/>
            </a:pPr>
            <a:r>
              <a:rPr lang="en-US" sz="1400" dirty="0" smtClean="0">
                <a:latin typeface="Arial" pitchFamily="34" charset="0"/>
                <a:cs typeface="Arial" pitchFamily="34" charset="0"/>
              </a:rPr>
              <a:t>Once we have categorized and identified ourselves as part of a group, we compare our group with other groups</a:t>
            </a:r>
          </a:p>
          <a:p>
            <a:pPr marL="287338" lvl="1" indent="-285750">
              <a:lnSpc>
                <a:spcPct val="150000"/>
              </a:lnSpc>
              <a:buFont typeface="Arial" pitchFamily="34" charset="0"/>
              <a:buChar char="•"/>
            </a:pPr>
            <a:r>
              <a:rPr lang="en-US" sz="1400" dirty="0" smtClean="0">
                <a:latin typeface="Arial" pitchFamily="34" charset="0"/>
                <a:cs typeface="Arial" pitchFamily="34" charset="0"/>
              </a:rPr>
              <a:t>To maintain our self-esteem, our </a:t>
            </a:r>
            <a:r>
              <a:rPr lang="en-US" sz="1400" dirty="0">
                <a:latin typeface="Arial" pitchFamily="34" charset="0"/>
                <a:cs typeface="Arial" pitchFamily="34" charset="0"/>
              </a:rPr>
              <a:t>group needs to compare favorably with other groups</a:t>
            </a:r>
          </a:p>
          <a:p>
            <a:pPr marL="287338" lvl="1" indent="-285750">
              <a:lnSpc>
                <a:spcPct val="150000"/>
              </a:lnSpc>
              <a:buFont typeface="Arial" pitchFamily="34" charset="0"/>
              <a:buChar char="•"/>
            </a:pPr>
            <a:r>
              <a:rPr lang="en-US" sz="1400" dirty="0" smtClean="0">
                <a:latin typeface="Arial" pitchFamily="34" charset="0"/>
                <a:cs typeface="Arial" pitchFamily="34" charset="0"/>
              </a:rPr>
              <a:t>Critical </a:t>
            </a:r>
            <a:r>
              <a:rPr lang="en-US" sz="1400" dirty="0">
                <a:latin typeface="Arial" pitchFamily="34" charset="0"/>
                <a:cs typeface="Arial" pitchFamily="34" charset="0"/>
              </a:rPr>
              <a:t>to understanding </a:t>
            </a:r>
            <a:r>
              <a:rPr lang="en-US" sz="1400" dirty="0" smtClean="0">
                <a:latin typeface="Arial" pitchFamily="34" charset="0"/>
                <a:cs typeface="Arial" pitchFamily="34" charset="0"/>
              </a:rPr>
              <a:t>prejudice: once </a:t>
            </a:r>
            <a:r>
              <a:rPr lang="en-US" sz="1400" dirty="0">
                <a:latin typeface="Arial" pitchFamily="34" charset="0"/>
                <a:cs typeface="Arial" pitchFamily="34" charset="0"/>
              </a:rPr>
              <a:t>two groups identify themselves as rivals they are forced to compete </a:t>
            </a:r>
            <a:r>
              <a:rPr lang="en-US" sz="1400" dirty="0" smtClean="0">
                <a:latin typeface="Arial" pitchFamily="34" charset="0"/>
                <a:cs typeface="Arial" pitchFamily="34" charset="0"/>
              </a:rPr>
              <a:t>to </a:t>
            </a:r>
            <a:r>
              <a:rPr lang="en-US" sz="1400" dirty="0">
                <a:latin typeface="Arial" pitchFamily="34" charset="0"/>
                <a:cs typeface="Arial" pitchFamily="34" charset="0"/>
              </a:rPr>
              <a:t>maintain their self-esteem</a:t>
            </a:r>
          </a:p>
          <a:p>
            <a:pPr marL="287338" lvl="1" indent="-285750">
              <a:lnSpc>
                <a:spcPct val="150000"/>
              </a:lnSpc>
              <a:buFont typeface="Arial" pitchFamily="34" charset="0"/>
              <a:buChar char="•"/>
            </a:pPr>
            <a:r>
              <a:rPr lang="en-US" sz="1400" dirty="0">
                <a:latin typeface="Arial" pitchFamily="34" charset="0"/>
                <a:cs typeface="Arial" pitchFamily="34" charset="0"/>
              </a:rPr>
              <a:t>Competition and hostility grows from a result of competing identities and resources </a:t>
            </a:r>
            <a:r>
              <a:rPr lang="en-US" sz="1400" dirty="0" smtClean="0">
                <a:latin typeface="Arial" pitchFamily="34" charset="0"/>
                <a:cs typeface="Arial" pitchFamily="34" charset="0"/>
              </a:rPr>
              <a:t>e.g. </a:t>
            </a:r>
            <a:r>
              <a:rPr lang="en-US" sz="1400" dirty="0">
                <a:latin typeface="Arial" pitchFamily="34" charset="0"/>
                <a:cs typeface="Arial" pitchFamily="34" charset="0"/>
              </a:rPr>
              <a:t>jobs</a:t>
            </a:r>
          </a:p>
        </p:txBody>
      </p:sp>
    </p:spTree>
    <p:extLst>
      <p:ext uri="{BB962C8B-B14F-4D97-AF65-F5344CB8AC3E}">
        <p14:creationId xmlns:p14="http://schemas.microsoft.com/office/powerpoint/2010/main" val="669569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Solutions to Prejudice</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21562349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pitchFamily="34" charset="0"/>
                <a:cs typeface="Arial" pitchFamily="34" charset="0"/>
              </a:rPr>
              <a:t>Solutions to Prejudice</a:t>
            </a: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264920"/>
            <a:ext cx="8229600" cy="5097680"/>
          </a:xfrm>
        </p:spPr>
        <p:txBody>
          <a:bodyPr>
            <a:normAutofit/>
          </a:bodyPr>
          <a:lstStyle/>
          <a:p>
            <a:pPr marL="0" indent="0">
              <a:lnSpc>
                <a:spcPct val="150000"/>
              </a:lnSpc>
              <a:buNone/>
            </a:pPr>
            <a:r>
              <a:rPr lang="en-US" b="1" dirty="0" smtClean="0">
                <a:latin typeface="Arial" pitchFamily="34" charset="0"/>
                <a:cs typeface="Arial" pitchFamily="34" charset="0"/>
              </a:rPr>
              <a:t>Self</a:t>
            </a:r>
            <a:r>
              <a:rPr lang="en-US" b="1" dirty="0">
                <a:latin typeface="Arial" pitchFamily="34" charset="0"/>
                <a:cs typeface="Arial" pitchFamily="34" charset="0"/>
              </a:rPr>
              <a:t>-esteem </a:t>
            </a:r>
            <a:r>
              <a:rPr lang="en-US" b="1" dirty="0" smtClean="0">
                <a:latin typeface="Arial" pitchFamily="34" charset="0"/>
                <a:cs typeface="Arial" pitchFamily="34" charset="0"/>
              </a:rPr>
              <a:t>hypothesis</a:t>
            </a:r>
            <a:r>
              <a:rPr lang="en-US" dirty="0" smtClean="0">
                <a:latin typeface="Arial" pitchFamily="34" charset="0"/>
                <a:cs typeface="Arial" pitchFamily="34" charset="0"/>
              </a:rPr>
              <a:t>	</a:t>
            </a:r>
          </a:p>
          <a:p>
            <a:pPr marL="0" indent="0">
              <a:lnSpc>
                <a:spcPct val="150000"/>
              </a:lnSpc>
              <a:buNone/>
            </a:pPr>
            <a:r>
              <a:rPr lang="en-US" dirty="0" smtClean="0">
                <a:latin typeface="Arial" pitchFamily="34" charset="0"/>
                <a:cs typeface="Arial" pitchFamily="34" charset="0"/>
              </a:rPr>
              <a:t>Education </a:t>
            </a:r>
            <a:r>
              <a:rPr lang="en-US" dirty="0">
                <a:latin typeface="Arial" pitchFamily="34" charset="0"/>
                <a:cs typeface="Arial" pitchFamily="34" charset="0"/>
              </a:rPr>
              <a:t>and higher </a:t>
            </a:r>
            <a:r>
              <a:rPr lang="en-US" dirty="0" smtClean="0">
                <a:latin typeface="Arial" pitchFamily="34" charset="0"/>
                <a:cs typeface="Arial" pitchFamily="34" charset="0"/>
              </a:rPr>
              <a:t>self-esteem</a:t>
            </a:r>
          </a:p>
          <a:p>
            <a:pPr marL="0" indent="0">
              <a:lnSpc>
                <a:spcPct val="150000"/>
              </a:lnSpc>
              <a:buNone/>
            </a:pPr>
            <a:r>
              <a:rPr lang="en-US" b="1" dirty="0" smtClean="0">
                <a:latin typeface="Arial" pitchFamily="34" charset="0"/>
                <a:cs typeface="Arial" pitchFamily="34" charset="0"/>
              </a:rPr>
              <a:t>Contact hypothesis</a:t>
            </a:r>
          </a:p>
          <a:p>
            <a:pPr marL="0" indent="0">
              <a:lnSpc>
                <a:spcPct val="150000"/>
              </a:lnSpc>
              <a:buNone/>
            </a:pPr>
            <a:r>
              <a:rPr lang="en-US" dirty="0" smtClean="0">
                <a:latin typeface="Arial" pitchFamily="34" charset="0"/>
                <a:cs typeface="Arial" pitchFamily="34" charset="0"/>
              </a:rPr>
              <a:t>Members </a:t>
            </a:r>
            <a:r>
              <a:rPr lang="en-US" dirty="0">
                <a:latin typeface="Arial" pitchFamily="34" charset="0"/>
                <a:cs typeface="Arial" pitchFamily="34" charset="0"/>
              </a:rPr>
              <a:t>of different groups </a:t>
            </a:r>
            <a:r>
              <a:rPr lang="en-US" dirty="0" smtClean="0">
                <a:latin typeface="Arial" pitchFamily="34" charset="0"/>
                <a:cs typeface="Arial" pitchFamily="34" charset="0"/>
              </a:rPr>
              <a:t>are bought together to learn and appreciate common </a:t>
            </a:r>
            <a:r>
              <a:rPr lang="en-US" dirty="0">
                <a:latin typeface="Arial" pitchFamily="34" charset="0"/>
                <a:cs typeface="Arial" pitchFamily="34" charset="0"/>
              </a:rPr>
              <a:t>experiences and </a:t>
            </a:r>
            <a:r>
              <a:rPr lang="en-US" dirty="0" smtClean="0">
                <a:latin typeface="Arial" pitchFamily="34" charset="0"/>
                <a:cs typeface="Arial" pitchFamily="34" charset="0"/>
              </a:rPr>
              <a:t>backgrounds. Contact must be non-competitive with all participants having equal status</a:t>
            </a:r>
            <a:endParaRPr lang="en-US" dirty="0">
              <a:latin typeface="Arial" pitchFamily="34" charset="0"/>
              <a:cs typeface="Arial" pitchFamily="34" charset="0"/>
            </a:endParaRPr>
          </a:p>
          <a:p>
            <a:pPr marL="0" indent="0">
              <a:lnSpc>
                <a:spcPct val="150000"/>
              </a:lnSpc>
              <a:buNone/>
            </a:pPr>
            <a:r>
              <a:rPr lang="en-US" b="1" dirty="0" smtClean="0">
                <a:latin typeface="Arial" pitchFamily="34" charset="0"/>
                <a:cs typeface="Arial" pitchFamily="34" charset="0"/>
              </a:rPr>
              <a:t>Cooperation hypothesis</a:t>
            </a:r>
            <a:endParaRPr lang="en-US" dirty="0">
              <a:latin typeface="Arial" pitchFamily="34" charset="0"/>
              <a:cs typeface="Arial" pitchFamily="34" charset="0"/>
            </a:endParaRPr>
          </a:p>
          <a:p>
            <a:pPr marL="0" indent="0">
              <a:lnSpc>
                <a:spcPct val="150000"/>
              </a:lnSpc>
              <a:buNone/>
            </a:pPr>
            <a:r>
              <a:rPr lang="en-US" dirty="0" smtClean="0">
                <a:latin typeface="Arial" pitchFamily="34" charset="0"/>
                <a:cs typeface="Arial" pitchFamily="34" charset="0"/>
              </a:rPr>
              <a:t>Conflicting </a:t>
            </a:r>
            <a:r>
              <a:rPr lang="en-US" dirty="0">
                <a:latin typeface="Arial" pitchFamily="34" charset="0"/>
                <a:cs typeface="Arial" pitchFamily="34" charset="0"/>
              </a:rPr>
              <a:t>groups </a:t>
            </a:r>
            <a:r>
              <a:rPr lang="en-US" dirty="0" smtClean="0">
                <a:latin typeface="Arial" pitchFamily="34" charset="0"/>
                <a:cs typeface="Arial" pitchFamily="34" charset="0"/>
              </a:rPr>
              <a:t>are invited to work together in the pursuit of common goals which are attainable only through cooperation</a:t>
            </a:r>
          </a:p>
          <a:p>
            <a:pPr marL="0" indent="0">
              <a:lnSpc>
                <a:spcPct val="150000"/>
              </a:lnSpc>
              <a:buNone/>
            </a:pPr>
            <a:r>
              <a:rPr lang="en-US" b="1" dirty="0" smtClean="0">
                <a:latin typeface="Arial" pitchFamily="34" charset="0"/>
                <a:cs typeface="Arial" pitchFamily="34" charset="0"/>
              </a:rPr>
              <a:t>Legal hypothesis</a:t>
            </a:r>
            <a:endParaRPr lang="en-US" dirty="0">
              <a:latin typeface="Arial" pitchFamily="34" charset="0"/>
              <a:cs typeface="Arial" pitchFamily="34" charset="0"/>
            </a:endParaRPr>
          </a:p>
          <a:p>
            <a:pPr marL="0" indent="0">
              <a:lnSpc>
                <a:spcPct val="150000"/>
              </a:lnSpc>
              <a:buNone/>
            </a:pPr>
            <a:r>
              <a:rPr lang="en-US" dirty="0" smtClean="0">
                <a:latin typeface="Arial" pitchFamily="34" charset="0"/>
                <a:cs typeface="Arial" pitchFamily="34" charset="0"/>
              </a:rPr>
              <a:t>Explain and enforcing the law </a:t>
            </a:r>
            <a:r>
              <a:rPr lang="en-US" dirty="0">
                <a:latin typeface="Arial" pitchFamily="34" charset="0"/>
                <a:cs typeface="Arial" pitchFamily="34" charset="0"/>
              </a:rPr>
              <a:t>against discriminative </a:t>
            </a:r>
            <a:r>
              <a:rPr lang="en-US" dirty="0" smtClean="0">
                <a:latin typeface="Arial" pitchFamily="34" charset="0"/>
                <a:cs typeface="Arial" pitchFamily="34" charset="0"/>
              </a:rPr>
              <a:t>behaviour</a:t>
            </a:r>
          </a:p>
        </p:txBody>
      </p:sp>
    </p:spTree>
    <p:extLst>
      <p:ext uri="{BB962C8B-B14F-4D97-AF65-F5344CB8AC3E}">
        <p14:creationId xmlns:p14="http://schemas.microsoft.com/office/powerpoint/2010/main" val="13511259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Arial" pitchFamily="34" charset="0"/>
                <a:cs typeface="Arial" pitchFamily="34" charset="0"/>
              </a:rPr>
              <a:t>Intended Learning Outcomes</a:t>
            </a:r>
            <a:endParaRPr lang="en-US" sz="40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buFont typeface="Wingdings" charset="2"/>
              <a:buChar char="ü"/>
            </a:pPr>
            <a:r>
              <a:rPr lang="en-US" dirty="0" smtClean="0">
                <a:latin typeface="Arial" panose="020B0604020202020204" pitchFamily="34" charset="0"/>
                <a:cs typeface="Arial" panose="020B0604020202020204" pitchFamily="34" charset="0"/>
              </a:rPr>
              <a:t>Have </a:t>
            </a:r>
            <a:r>
              <a:rPr lang="en-US" dirty="0">
                <a:latin typeface="Arial" panose="020B0604020202020204" pitchFamily="34" charset="0"/>
                <a:cs typeface="Arial" panose="020B0604020202020204" pitchFamily="34" charset="0"/>
              </a:rPr>
              <a:t>reflected on personal biases and stereotypes</a:t>
            </a:r>
            <a:endParaRPr lang="en-GB" dirty="0">
              <a:latin typeface="Arial" panose="020B0604020202020204" pitchFamily="34" charset="0"/>
              <a:cs typeface="Arial" panose="020B0604020202020204" pitchFamily="34" charset="0"/>
            </a:endParaRPr>
          </a:p>
          <a:p>
            <a:pPr>
              <a:buFont typeface="Wingdings" charset="2"/>
              <a:buChar char="ü"/>
            </a:pPr>
            <a:endParaRPr lang="en-US" dirty="0">
              <a:latin typeface="Arial" pitchFamily="34" charset="0"/>
              <a:cs typeface="Arial" pitchFamily="34" charset="0"/>
            </a:endParaRPr>
          </a:p>
          <a:p>
            <a:pPr>
              <a:buFont typeface="Wingdings" charset="2"/>
              <a:buChar char="ü"/>
            </a:pPr>
            <a:r>
              <a:rPr lang="en-US" dirty="0" smtClean="0">
                <a:latin typeface="Arial" panose="020B0604020202020204" pitchFamily="34" charset="0"/>
                <a:cs typeface="Arial" panose="020B0604020202020204" pitchFamily="34" charset="0"/>
              </a:rPr>
              <a:t>Have </a:t>
            </a:r>
            <a:r>
              <a:rPr lang="en-US" dirty="0">
                <a:latin typeface="Arial" panose="020B0604020202020204" pitchFamily="34" charset="0"/>
                <a:cs typeface="Arial" panose="020B0604020202020204" pitchFamily="34" charset="0"/>
              </a:rPr>
              <a:t>discussed the terms equality, diversity and the nine protected characteristics</a:t>
            </a:r>
            <a:endParaRPr lang="en-GB" dirty="0">
              <a:latin typeface="Arial" panose="020B0604020202020204" pitchFamily="34" charset="0"/>
              <a:cs typeface="Arial" panose="020B0604020202020204" pitchFamily="34" charset="0"/>
            </a:endParaRPr>
          </a:p>
          <a:p>
            <a:pPr>
              <a:buFont typeface="Wingdings" charset="2"/>
              <a:buChar char="ü"/>
            </a:pPr>
            <a:endParaRPr lang="en-US" dirty="0">
              <a:latin typeface="Arial" pitchFamily="34" charset="0"/>
              <a:cs typeface="Arial" pitchFamily="34" charset="0"/>
            </a:endParaRPr>
          </a:p>
          <a:p>
            <a:pPr>
              <a:buFont typeface="Wingdings" charset="2"/>
              <a:buChar char="ü"/>
            </a:pPr>
            <a:r>
              <a:rPr lang="en-US" dirty="0">
                <a:latin typeface="Arial" pitchFamily="34" charset="0"/>
                <a:cs typeface="Arial" pitchFamily="34" charset="0"/>
              </a:rPr>
              <a:t>Have learnt some theory surrounding the origin of </a:t>
            </a:r>
            <a:r>
              <a:rPr lang="en-US" dirty="0" smtClean="0">
                <a:latin typeface="Arial" panose="020B0604020202020204" pitchFamily="34" charset="0"/>
                <a:cs typeface="Arial" panose="020B0604020202020204" pitchFamily="34" charset="0"/>
              </a:rPr>
              <a:t>discrimination</a:t>
            </a:r>
          </a:p>
          <a:p>
            <a:pPr>
              <a:buFont typeface="Wingdings" charset="2"/>
              <a:buChar char="ü"/>
            </a:pPr>
            <a:endParaRPr lang="en-GB" dirty="0">
              <a:latin typeface="Arial" panose="020B0604020202020204" pitchFamily="34" charset="0"/>
              <a:cs typeface="Arial" panose="020B0604020202020204" pitchFamily="34" charset="0"/>
            </a:endParaRPr>
          </a:p>
          <a:p>
            <a:pPr>
              <a:buFont typeface="Wingdings" charset="2"/>
              <a:buChar char="ü"/>
            </a:pPr>
            <a:r>
              <a:rPr lang="en-US" dirty="0" smtClean="0">
                <a:latin typeface="Arial" pitchFamily="34" charset="0"/>
                <a:cs typeface="Arial" pitchFamily="34" charset="0"/>
              </a:rPr>
              <a:t> </a:t>
            </a:r>
            <a:r>
              <a:rPr lang="en-US" dirty="0">
                <a:latin typeface="Arial" panose="020B0604020202020204" pitchFamily="34" charset="0"/>
                <a:cs typeface="Arial" panose="020B0604020202020204" pitchFamily="34" charset="0"/>
              </a:rPr>
              <a:t>Be able to apply a deeper understanding of cultural competency and personal biases to maximize the quality of your appraisal meetings</a:t>
            </a:r>
            <a:endParaRPr lang="en-GB" dirty="0">
              <a:latin typeface="Arial" panose="020B0604020202020204" pitchFamily="34" charset="0"/>
              <a:cs typeface="Arial" panose="020B0604020202020204" pitchFamily="34" charset="0"/>
            </a:endParaRPr>
          </a:p>
          <a:p>
            <a:pPr marL="0" indent="0">
              <a:buNone/>
            </a:pPr>
            <a:endParaRPr lang="en-US" dirty="0">
              <a:latin typeface="Arial" pitchFamily="34" charset="0"/>
              <a:cs typeface="Arial" pitchFamily="34" charset="0"/>
            </a:endParaRPr>
          </a:p>
          <a:p>
            <a:pPr>
              <a:buFont typeface="Wingdings" charset="2"/>
              <a:buChar char="ü"/>
            </a:pPr>
            <a:endParaRPr lang="en-US" dirty="0">
              <a:latin typeface="Arial" pitchFamily="34" charset="0"/>
              <a:cs typeface="Arial" pitchFamily="34" charset="0"/>
            </a:endParaRPr>
          </a:p>
          <a:p>
            <a:pPr marL="0" indent="0">
              <a:buNone/>
            </a:pPr>
            <a:r>
              <a:rPr lang="en-US" dirty="0" smtClean="0">
                <a:latin typeface="Arial" pitchFamily="34" charset="0"/>
                <a:cs typeface="Arial" pitchFamily="34" charset="0"/>
              </a:rPr>
              <a:t> </a:t>
            </a:r>
            <a:endParaRPr lang="en-US" dirty="0">
              <a:latin typeface="Arial" pitchFamily="34" charset="0"/>
              <a:cs typeface="Arial" pitchFamily="34" charset="0"/>
            </a:endParaRPr>
          </a:p>
        </p:txBody>
      </p:sp>
    </p:spTree>
    <p:extLst>
      <p:ext uri="{BB962C8B-B14F-4D97-AF65-F5344CB8AC3E}">
        <p14:creationId xmlns:p14="http://schemas.microsoft.com/office/powerpoint/2010/main" val="3891214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222499"/>
            <a:ext cx="6400800" cy="1672167"/>
          </a:xfrm>
        </p:spPr>
        <p:txBody>
          <a:bodyPr>
            <a:normAutofit/>
          </a:bodyPr>
          <a:lstStyle/>
          <a:p>
            <a:r>
              <a:rPr lang="en-US" sz="3200" dirty="0" smtClean="0">
                <a:solidFill>
                  <a:srgbClr val="000000"/>
                </a:solidFill>
                <a:latin typeface="Arial" pitchFamily="34" charset="0"/>
                <a:cs typeface="Arial" pitchFamily="34" charset="0"/>
              </a:rPr>
              <a:t> Thank you</a:t>
            </a:r>
          </a:p>
          <a:p>
            <a:endParaRPr lang="en-US" dirty="0">
              <a:solidFill>
                <a:srgbClr val="000000"/>
              </a:solidFill>
            </a:endParaRPr>
          </a:p>
          <a:p>
            <a:r>
              <a:rPr lang="en-US" dirty="0" smtClean="0">
                <a:solidFill>
                  <a:srgbClr val="000000"/>
                </a:solidFill>
              </a:rPr>
              <a:t> </a:t>
            </a:r>
            <a:endParaRPr lang="en-US" dirty="0">
              <a:solidFill>
                <a:srgbClr val="000000"/>
              </a:solidFill>
            </a:endParaRPr>
          </a:p>
        </p:txBody>
      </p:sp>
    </p:spTree>
    <p:extLst>
      <p:ext uri="{BB962C8B-B14F-4D97-AF65-F5344CB8AC3E}">
        <p14:creationId xmlns:p14="http://schemas.microsoft.com/office/powerpoint/2010/main" val="2912475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latin typeface="Arial" pitchFamily="34" charset="0"/>
                <a:cs typeface="Arial" pitchFamily="34" charset="0"/>
              </a:rPr>
              <a:t>By the end of this workshop you will</a:t>
            </a: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marL="0" indent="0">
              <a:lnSpc>
                <a:spcPct val="150000"/>
              </a:lnSpc>
              <a:buNone/>
            </a:pPr>
            <a:r>
              <a:rPr lang="en-US" sz="2200" dirty="0" smtClean="0"/>
              <a:t>1</a:t>
            </a:r>
            <a:r>
              <a:rPr lang="en-US" sz="2200" dirty="0"/>
              <a:t>. Have reflected on personal biases and stereotypes</a:t>
            </a:r>
            <a:endParaRPr lang="en-GB" sz="2200" dirty="0"/>
          </a:p>
          <a:p>
            <a:pPr marL="0" indent="0">
              <a:lnSpc>
                <a:spcPct val="150000"/>
              </a:lnSpc>
              <a:buNone/>
            </a:pPr>
            <a:r>
              <a:rPr lang="en-US" sz="2200" dirty="0"/>
              <a:t>2. Have discussed the terms equality, diversity and the nine protected characteristics</a:t>
            </a:r>
            <a:endParaRPr lang="en-GB" sz="2200" dirty="0"/>
          </a:p>
          <a:p>
            <a:pPr marL="0" indent="0">
              <a:lnSpc>
                <a:spcPct val="150000"/>
              </a:lnSpc>
              <a:buNone/>
            </a:pPr>
            <a:r>
              <a:rPr lang="en-US" sz="2200" dirty="0"/>
              <a:t>3. Have learnt some theory surrounding the origin of discrimination</a:t>
            </a:r>
            <a:endParaRPr lang="en-GB" sz="2200" dirty="0"/>
          </a:p>
          <a:p>
            <a:pPr marL="0" indent="0">
              <a:lnSpc>
                <a:spcPct val="150000"/>
              </a:lnSpc>
              <a:buNone/>
            </a:pPr>
            <a:r>
              <a:rPr lang="en-US" sz="2200" dirty="0"/>
              <a:t>4. Be able to apply a deeper understanding of cultural competency and personal biases to maximize the quality of your appraisal meetings</a:t>
            </a:r>
            <a:endParaRPr lang="en-GB" sz="2200" dirty="0"/>
          </a:p>
          <a:p>
            <a:pPr marL="0" indent="0">
              <a:buNone/>
            </a:pPr>
            <a:endParaRPr lang="en-GB" dirty="0"/>
          </a:p>
          <a:p>
            <a:pPr marL="0" indent="0">
              <a:buNone/>
            </a:pPr>
            <a:endParaRPr lang="en-US" dirty="0">
              <a:latin typeface="Arial" pitchFamily="34" charset="0"/>
              <a:cs typeface="Arial" pitchFamily="34" charset="0"/>
            </a:endParaRPr>
          </a:p>
        </p:txBody>
      </p:sp>
    </p:spTree>
    <p:extLst>
      <p:ext uri="{BB962C8B-B14F-4D97-AF65-F5344CB8AC3E}">
        <p14:creationId xmlns:p14="http://schemas.microsoft.com/office/powerpoint/2010/main" val="1924374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Arial" panose="020B0604020202020204" pitchFamily="34" charset="0"/>
                <a:cs typeface="Arial" panose="020B0604020202020204" pitchFamily="34" charset="0"/>
              </a:rPr>
              <a:t>Case 1</a:t>
            </a:r>
            <a:endParaRPr lang="en-US" sz="36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fontScale="92500"/>
          </a:bodyPr>
          <a:lstStyle/>
          <a:p>
            <a:pPr marL="0" indent="0">
              <a:lnSpc>
                <a:spcPct val="150000"/>
              </a:lnSpc>
              <a:buNone/>
            </a:pPr>
            <a:r>
              <a:rPr lang="en-US" sz="2800" dirty="0" smtClean="0">
                <a:latin typeface="Arial" pitchFamily="34" charset="0"/>
                <a:cs typeface="Arial" pitchFamily="34" charset="0"/>
              </a:rPr>
              <a:t>You are appraising a 72 year old locum GP called James Smith. Dr. Smith is dressed smartly in a suit with a handkerchief folded in his right upper pocket. He walks slowly with a walking stick. You notice he has bilateral hearing aids and you have to speak loudly for him to hear you</a:t>
            </a:r>
          </a:p>
        </p:txBody>
      </p:sp>
    </p:spTree>
    <p:extLst>
      <p:ext uri="{BB962C8B-B14F-4D97-AF65-F5344CB8AC3E}">
        <p14:creationId xmlns:p14="http://schemas.microsoft.com/office/powerpoint/2010/main" val="2040271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Case 2</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fontScale="92500" lnSpcReduction="20000"/>
          </a:bodyPr>
          <a:lstStyle/>
          <a:p>
            <a:pPr marL="0" indent="0">
              <a:lnSpc>
                <a:spcPct val="150000"/>
              </a:lnSpc>
              <a:buNone/>
            </a:pPr>
            <a:r>
              <a:rPr lang="en-US" sz="2800" dirty="0" smtClean="0">
                <a:latin typeface="Arial" panose="020B0604020202020204" pitchFamily="34" charset="0"/>
                <a:cs typeface="Arial" panose="020B0604020202020204" pitchFamily="34" charset="0"/>
              </a:rPr>
              <a:t>You are appraising a 52 year old GP called Mohammed </a:t>
            </a:r>
            <a:r>
              <a:rPr lang="en-US" sz="2800" dirty="0" err="1" smtClean="0">
                <a:latin typeface="Arial" panose="020B0604020202020204" pitchFamily="34" charset="0"/>
                <a:cs typeface="Arial" panose="020B0604020202020204" pitchFamily="34" charset="0"/>
              </a:rPr>
              <a:t>Abdalla</a:t>
            </a:r>
            <a:r>
              <a:rPr lang="en-US" sz="2800" dirty="0" smtClean="0">
                <a:latin typeface="Arial" panose="020B0604020202020204" pitchFamily="34" charset="0"/>
                <a:cs typeface="Arial" panose="020B0604020202020204" pitchFamily="34" charset="0"/>
              </a:rPr>
              <a:t>. He is a working in the local walk in </a:t>
            </a:r>
            <a:r>
              <a:rPr lang="en-US" sz="2800" dirty="0">
                <a:latin typeface="Arial" panose="020B0604020202020204" pitchFamily="34" charset="0"/>
                <a:cs typeface="Arial" panose="020B0604020202020204" pitchFamily="34" charset="0"/>
              </a:rPr>
              <a:t>c</a:t>
            </a:r>
            <a:r>
              <a:rPr lang="en-US" sz="2800" dirty="0" smtClean="0">
                <a:latin typeface="Arial" panose="020B0604020202020204" pitchFamily="34" charset="0"/>
                <a:cs typeface="Arial" panose="020B0604020202020204" pitchFamily="34" charset="0"/>
              </a:rPr>
              <a:t>entre. He is 5 foot 2 inches, bald and has a pencil moustache. His black and white blazer looks like something your dad wore during the 1970s. He is wearing a light brown shirt and flared mint green trousers. He greets you with a warm handshake. He has a thick middle eastern accent</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7746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150" y="425768"/>
            <a:ext cx="8277225" cy="842962"/>
          </a:xfrm>
        </p:spPr>
        <p:txBody>
          <a:bodyPr/>
          <a:lstStyle/>
          <a:p>
            <a:r>
              <a:rPr lang="en-US" dirty="0" smtClean="0">
                <a:latin typeface="Arial" panose="020B0604020202020204" pitchFamily="34" charset="0"/>
                <a:cs typeface="Arial" panose="020B0604020202020204" pitchFamily="34" charset="0"/>
              </a:rPr>
              <a:t>Case 3</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38150" y="853440"/>
            <a:ext cx="8277225" cy="4179888"/>
          </a:xfrm>
        </p:spPr>
        <p:txBody>
          <a:bodyPr>
            <a:noAutofit/>
          </a:bodyPr>
          <a:lstStyle/>
          <a:p>
            <a:pPr marL="0" indent="0">
              <a:lnSpc>
                <a:spcPct val="150000"/>
              </a:lnSpc>
              <a:buNone/>
            </a:pPr>
            <a:r>
              <a:rPr lang="en-US" sz="2400" dirty="0" smtClean="0">
                <a:latin typeface="Arial" panose="020B0604020202020204" pitchFamily="34" charset="0"/>
                <a:cs typeface="Arial" panose="020B0604020202020204" pitchFamily="34" charset="0"/>
              </a:rPr>
              <a:t>You are appraising Michael Johnson, a 35 year old GP partner. You agree to meet him at his house to conduct the appraisal as there is no room available at either of your surgeries on the date of the appraisal. </a:t>
            </a:r>
          </a:p>
          <a:p>
            <a:pPr marL="0" indent="0">
              <a:lnSpc>
                <a:spcPct val="150000"/>
              </a:lnSpc>
              <a:buNone/>
            </a:pPr>
            <a:r>
              <a:rPr lang="en-US" sz="2400" dirty="0" smtClean="0">
                <a:latin typeface="Arial" panose="020B0604020202020204" pitchFamily="34" charset="0"/>
                <a:cs typeface="Arial" panose="020B0604020202020204" pitchFamily="34" charset="0"/>
              </a:rPr>
              <a:t>He is dressed well. His greats you at the door with a wide smile and pearly white teeth. His biceps and arm muscles are well defined. His voice and gait appear feminine</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3141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Case 4</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fontScale="85000" lnSpcReduction="10000"/>
          </a:bodyPr>
          <a:lstStyle/>
          <a:p>
            <a:pPr marL="0" indent="0">
              <a:lnSpc>
                <a:spcPct val="150000"/>
              </a:lnSpc>
              <a:buNone/>
            </a:pPr>
            <a:r>
              <a:rPr lang="en-US" sz="2800" dirty="0" smtClean="0">
                <a:latin typeface="Arial" panose="020B0604020202020204" pitchFamily="34" charset="0"/>
                <a:cs typeface="Arial" panose="020B0604020202020204" pitchFamily="34" charset="0"/>
              </a:rPr>
              <a:t>You are appraising a 54 year old male GP partner, Dr Jones who is in partnership with three other GPs in the company ‘Take Over Primary Care Ltd’. </a:t>
            </a:r>
          </a:p>
          <a:p>
            <a:pPr marL="0" indent="0">
              <a:lnSpc>
                <a:spcPct val="150000"/>
              </a:lnSpc>
              <a:buNone/>
            </a:pPr>
            <a:r>
              <a:rPr lang="en-US" sz="2800" dirty="0" smtClean="0">
                <a:latin typeface="Arial" panose="020B0604020202020204" pitchFamily="34" charset="0"/>
                <a:cs typeface="Arial" panose="020B0604020202020204" pitchFamily="34" charset="0"/>
              </a:rPr>
              <a:t>This company owns 15 practices in England in which they employ salaried GPs to see the patients. Dr Jones works one session a week in one of these practices</a:t>
            </a:r>
          </a:p>
          <a:p>
            <a:pPr marL="0" indent="0">
              <a:buNone/>
            </a:pPr>
            <a:r>
              <a:rPr lang="en-US" sz="2800" dirty="0" smtClean="0">
                <a:latin typeface="Arial" panose="020B0604020202020204" pitchFamily="34" charset="0"/>
                <a:cs typeface="Arial" panose="020B0604020202020204" pitchFamily="34" charset="0"/>
              </a:rPr>
              <a:t> </a:t>
            </a:r>
          </a:p>
          <a:p>
            <a:pPr marL="0" indent="0">
              <a:buNone/>
            </a:pPr>
            <a:endParaRPr lang="en-US" sz="2800" dirty="0"/>
          </a:p>
          <a:p>
            <a:pPr marL="0" indent="0">
              <a:buNone/>
            </a:pPr>
            <a:r>
              <a:rPr lang="en-US" sz="2800" dirty="0" smtClean="0"/>
              <a:t> </a:t>
            </a:r>
          </a:p>
        </p:txBody>
      </p:sp>
    </p:spTree>
    <p:extLst>
      <p:ext uri="{BB962C8B-B14F-4D97-AF65-F5344CB8AC3E}">
        <p14:creationId xmlns:p14="http://schemas.microsoft.com/office/powerpoint/2010/main" val="717417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ial" panose="020B0604020202020204" pitchFamily="34" charset="0"/>
                <a:cs typeface="Arial" panose="020B0604020202020204" pitchFamily="34" charset="0"/>
              </a:rPr>
              <a:t>Case 5</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fontScale="77500" lnSpcReduction="20000"/>
          </a:bodyPr>
          <a:lstStyle/>
          <a:p>
            <a:pPr marL="0" indent="0">
              <a:lnSpc>
                <a:spcPct val="150000"/>
              </a:lnSpc>
              <a:buNone/>
            </a:pPr>
            <a:r>
              <a:rPr lang="en-US" sz="2800" dirty="0" smtClean="0">
                <a:latin typeface="Arial" panose="020B0604020202020204" pitchFamily="34" charset="0"/>
                <a:cs typeface="Arial" panose="020B0604020202020204" pitchFamily="34" charset="0"/>
              </a:rPr>
              <a:t>You appraised Benjamin Shepherd, a 45 year old GP for the first time last year.  </a:t>
            </a:r>
          </a:p>
          <a:p>
            <a:pPr marL="0" indent="0">
              <a:lnSpc>
                <a:spcPct val="150000"/>
              </a:lnSpc>
              <a:buNone/>
            </a:pPr>
            <a:r>
              <a:rPr lang="en-US" sz="2800" dirty="0" smtClean="0">
                <a:latin typeface="Arial" panose="020B0604020202020204" pitchFamily="34" charset="0"/>
                <a:cs typeface="Arial" panose="020B0604020202020204" pitchFamily="34" charset="0"/>
              </a:rPr>
              <a:t>You receive an email from the appraisal administrator informing you that you have been allocated as an appraiser to the same group of doctors as last year. You look on the toolkit and Benjamin Shepherd is not there. However, this is another doctor, Elizabeth Shepherd. You email Elizabeth to arrange the appraisal. This is your reply:</a:t>
            </a:r>
          </a:p>
        </p:txBody>
      </p:sp>
    </p:spTree>
    <p:extLst>
      <p:ext uri="{BB962C8B-B14F-4D97-AF65-F5344CB8AC3E}">
        <p14:creationId xmlns:p14="http://schemas.microsoft.com/office/powerpoint/2010/main" val="203354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latin typeface="Arial" panose="020B0604020202020204" pitchFamily="34" charset="0"/>
                <a:cs typeface="Arial" panose="020B0604020202020204" pitchFamily="34" charset="0"/>
              </a:rPr>
              <a:t>‘Dear Appraiser….’</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marL="0" indent="0">
              <a:lnSpc>
                <a:spcPct val="150000"/>
              </a:lnSpc>
              <a:buNone/>
            </a:pPr>
            <a:r>
              <a:rPr lang="en-US" sz="2400" dirty="0" smtClean="0">
                <a:latin typeface="Arial" panose="020B0604020202020204" pitchFamily="34" charset="0"/>
                <a:cs typeface="Arial" panose="020B0604020202020204" pitchFamily="34" charset="0"/>
              </a:rPr>
              <a:t>Thank you for getting in touch. </a:t>
            </a:r>
          </a:p>
          <a:p>
            <a:pPr marL="0" indent="0">
              <a:lnSpc>
                <a:spcPct val="150000"/>
              </a:lnSpc>
              <a:buNone/>
            </a:pPr>
            <a:r>
              <a:rPr lang="en-US" sz="2400" dirty="0" smtClean="0">
                <a:latin typeface="Arial" panose="020B0604020202020204" pitchFamily="34" charset="0"/>
                <a:cs typeface="Arial" panose="020B0604020202020204" pitchFamily="34" charset="0"/>
              </a:rPr>
              <a:t>Yes, I would like to meet you for my appraisal on February 28</a:t>
            </a:r>
            <a:r>
              <a:rPr lang="en-US" sz="2400" baseline="30000" dirty="0" smtClean="0">
                <a:latin typeface="Arial" panose="020B0604020202020204" pitchFamily="34" charset="0"/>
                <a:cs typeface="Arial" panose="020B0604020202020204" pitchFamily="34" charset="0"/>
              </a:rPr>
              <a:t>th</a:t>
            </a:r>
            <a:r>
              <a:rPr lang="en-US" sz="2400" dirty="0" smtClean="0">
                <a:latin typeface="Arial" panose="020B0604020202020204" pitchFamily="34" charset="0"/>
                <a:cs typeface="Arial" panose="020B0604020202020204" pitchFamily="34" charset="0"/>
              </a:rPr>
              <a:t> at 9am.</a:t>
            </a:r>
          </a:p>
          <a:p>
            <a:pPr marL="0" indent="0">
              <a:lnSpc>
                <a:spcPct val="150000"/>
              </a:lnSpc>
              <a:buNone/>
            </a:pPr>
            <a:r>
              <a:rPr lang="en-US" sz="2400" dirty="0" smtClean="0">
                <a:latin typeface="Arial" panose="020B0604020202020204" pitchFamily="34" charset="0"/>
                <a:cs typeface="Arial" panose="020B0604020202020204" pitchFamily="34" charset="0"/>
              </a:rPr>
              <a:t>Speak soon,</a:t>
            </a:r>
          </a:p>
          <a:p>
            <a:pPr marL="0" indent="0">
              <a:lnSpc>
                <a:spcPct val="150000"/>
              </a:lnSpc>
              <a:buNone/>
            </a:pPr>
            <a:r>
              <a:rPr lang="en-US" sz="2400" dirty="0" smtClean="0">
                <a:latin typeface="Arial" panose="020B0604020202020204" pitchFamily="34" charset="0"/>
                <a:cs typeface="Arial" panose="020B0604020202020204" pitchFamily="34" charset="0"/>
              </a:rPr>
              <a:t>Elizabeth Shepherd </a:t>
            </a:r>
          </a:p>
          <a:p>
            <a:pPr marL="0" indent="0">
              <a:lnSpc>
                <a:spcPct val="150000"/>
              </a:lnSpc>
              <a:buNone/>
            </a:pPr>
            <a:r>
              <a:rPr lang="en-US" sz="2400" dirty="0" smtClean="0">
                <a:latin typeface="Arial" panose="020B0604020202020204" pitchFamily="34" charset="0"/>
                <a:cs typeface="Arial" panose="020B0604020202020204" pitchFamily="34" charset="0"/>
              </a:rPr>
              <a:t>(previously Benjamin Shepherd)</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0577201"/>
      </p:ext>
    </p:extLst>
  </p:cSld>
  <p:clrMapOvr>
    <a:masterClrMapping/>
  </p:clrMapOvr>
</p:sld>
</file>

<file path=ppt/theme/theme1.xml><?xml version="1.0" encoding="utf-8"?>
<a:theme xmlns:a="http://schemas.openxmlformats.org/drawingml/2006/main" name="LD AR_Presentation Template">
  <a:themeElements>
    <a:clrScheme name="LD_Generic_Template 5">
      <a:dk1>
        <a:srgbClr val="003893"/>
      </a:dk1>
      <a:lt1>
        <a:srgbClr val="FFFFFF"/>
      </a:lt1>
      <a:dk2>
        <a:srgbClr val="003893"/>
      </a:dk2>
      <a:lt2>
        <a:srgbClr val="FFFFFF"/>
      </a:lt2>
      <a:accent1>
        <a:srgbClr val="003893"/>
      </a:accent1>
      <a:accent2>
        <a:srgbClr val="009E49"/>
      </a:accent2>
      <a:accent3>
        <a:srgbClr val="FFFFFF"/>
      </a:accent3>
      <a:accent4>
        <a:srgbClr val="002E7D"/>
      </a:accent4>
      <a:accent5>
        <a:srgbClr val="AAAEC8"/>
      </a:accent5>
      <a:accent6>
        <a:srgbClr val="008F41"/>
      </a:accent6>
      <a:hlink>
        <a:srgbClr val="A00054"/>
      </a:hlink>
      <a:folHlink>
        <a:srgbClr val="E28C05"/>
      </a:folHlink>
    </a:clrScheme>
    <a:fontScheme name="LD_Generic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D_Generic_Template 1">
        <a:dk1>
          <a:srgbClr val="5BBF21"/>
        </a:dk1>
        <a:lt1>
          <a:srgbClr val="FFFFFF"/>
        </a:lt1>
        <a:dk2>
          <a:srgbClr val="5BBF21"/>
        </a:dk2>
        <a:lt2>
          <a:srgbClr val="FFFFFF"/>
        </a:lt2>
        <a:accent1>
          <a:srgbClr val="5BBF21"/>
        </a:accent1>
        <a:accent2>
          <a:srgbClr val="0091C9"/>
        </a:accent2>
        <a:accent3>
          <a:srgbClr val="FFFFFF"/>
        </a:accent3>
        <a:accent4>
          <a:srgbClr val="4CA31B"/>
        </a:accent4>
        <a:accent5>
          <a:srgbClr val="B5DCAB"/>
        </a:accent5>
        <a:accent6>
          <a:srgbClr val="0083B6"/>
        </a:accent6>
        <a:hlink>
          <a:srgbClr val="A00054"/>
        </a:hlink>
        <a:folHlink>
          <a:srgbClr val="E28C05"/>
        </a:folHlink>
      </a:clrScheme>
      <a:clrMap bg1="lt1" tx1="dk1" bg2="lt2" tx2="dk2" accent1="accent1" accent2="accent2" accent3="accent3" accent4="accent4" accent5="accent5" accent6="accent6" hlink="hlink" folHlink="folHlink"/>
    </a:extraClrScheme>
    <a:extraClrScheme>
      <a:clrScheme name="LD_Generic_Template 2">
        <a:dk1>
          <a:srgbClr val="006B54"/>
        </a:dk1>
        <a:lt1>
          <a:srgbClr val="FFFFFF"/>
        </a:lt1>
        <a:dk2>
          <a:srgbClr val="006B54"/>
        </a:dk2>
        <a:lt2>
          <a:srgbClr val="FFFFFF"/>
        </a:lt2>
        <a:accent1>
          <a:srgbClr val="006B54"/>
        </a:accent1>
        <a:accent2>
          <a:srgbClr val="0091C9"/>
        </a:accent2>
        <a:accent3>
          <a:srgbClr val="FFFFFF"/>
        </a:accent3>
        <a:accent4>
          <a:srgbClr val="005A46"/>
        </a:accent4>
        <a:accent5>
          <a:srgbClr val="AABAB3"/>
        </a:accent5>
        <a:accent6>
          <a:srgbClr val="0083B6"/>
        </a:accent6>
        <a:hlink>
          <a:srgbClr val="A00054"/>
        </a:hlink>
        <a:folHlink>
          <a:srgbClr val="E28C05"/>
        </a:folHlink>
      </a:clrScheme>
      <a:clrMap bg1="lt1" tx1="dk1" bg2="lt2" tx2="dk2" accent1="accent1" accent2="accent2" accent3="accent3" accent4="accent4" accent5="accent5" accent6="accent6" hlink="hlink" folHlink="folHlink"/>
    </a:extraClrScheme>
    <a:extraClrScheme>
      <a:clrScheme name="LD_Generic_Template 3">
        <a:dk1>
          <a:srgbClr val="00AA9E"/>
        </a:dk1>
        <a:lt1>
          <a:srgbClr val="FFFFFF"/>
        </a:lt1>
        <a:dk2>
          <a:srgbClr val="00AA9E"/>
        </a:dk2>
        <a:lt2>
          <a:srgbClr val="FFFFFF"/>
        </a:lt2>
        <a:accent1>
          <a:srgbClr val="00AA9E"/>
        </a:accent1>
        <a:accent2>
          <a:srgbClr val="0091C9"/>
        </a:accent2>
        <a:accent3>
          <a:srgbClr val="FFFFFF"/>
        </a:accent3>
        <a:accent4>
          <a:srgbClr val="009186"/>
        </a:accent4>
        <a:accent5>
          <a:srgbClr val="AAD2CC"/>
        </a:accent5>
        <a:accent6>
          <a:srgbClr val="0083B6"/>
        </a:accent6>
        <a:hlink>
          <a:srgbClr val="A00054"/>
        </a:hlink>
        <a:folHlink>
          <a:srgbClr val="E28C05"/>
        </a:folHlink>
      </a:clrScheme>
      <a:clrMap bg1="lt1" tx1="dk1" bg2="lt2" tx2="dk2" accent1="accent1" accent2="accent2" accent3="accent3" accent4="accent4" accent5="accent5" accent6="accent6" hlink="hlink" folHlink="folHlink"/>
    </a:extraClrScheme>
    <a:extraClrScheme>
      <a:clrScheme name="LD_Generic_Template 4">
        <a:dk1>
          <a:srgbClr val="00ADC6"/>
        </a:dk1>
        <a:lt1>
          <a:srgbClr val="FFFFFF"/>
        </a:lt1>
        <a:dk2>
          <a:srgbClr val="00ADC6"/>
        </a:dk2>
        <a:lt2>
          <a:srgbClr val="FFFFFF"/>
        </a:lt2>
        <a:accent1>
          <a:srgbClr val="00ADC6"/>
        </a:accent1>
        <a:accent2>
          <a:srgbClr val="009E49"/>
        </a:accent2>
        <a:accent3>
          <a:srgbClr val="FFFFFF"/>
        </a:accent3>
        <a:accent4>
          <a:srgbClr val="0093A9"/>
        </a:accent4>
        <a:accent5>
          <a:srgbClr val="AAD3DF"/>
        </a:accent5>
        <a:accent6>
          <a:srgbClr val="008F41"/>
        </a:accent6>
        <a:hlink>
          <a:srgbClr val="A00054"/>
        </a:hlink>
        <a:folHlink>
          <a:srgbClr val="E28C05"/>
        </a:folHlink>
      </a:clrScheme>
      <a:clrMap bg1="lt1" tx1="dk1" bg2="lt2" tx2="dk2" accent1="accent1" accent2="accent2" accent3="accent3" accent4="accent4" accent5="accent5" accent6="accent6" hlink="hlink" folHlink="folHlink"/>
    </a:extraClrScheme>
    <a:extraClrScheme>
      <a:clrScheme name="LD_Generic_Template 5">
        <a:dk1>
          <a:srgbClr val="003893"/>
        </a:dk1>
        <a:lt1>
          <a:srgbClr val="FFFFFF"/>
        </a:lt1>
        <a:dk2>
          <a:srgbClr val="003893"/>
        </a:dk2>
        <a:lt2>
          <a:srgbClr val="FFFFFF"/>
        </a:lt2>
        <a:accent1>
          <a:srgbClr val="003893"/>
        </a:accent1>
        <a:accent2>
          <a:srgbClr val="009E49"/>
        </a:accent2>
        <a:accent3>
          <a:srgbClr val="FFFFFF"/>
        </a:accent3>
        <a:accent4>
          <a:srgbClr val="002E7D"/>
        </a:accent4>
        <a:accent5>
          <a:srgbClr val="AAAEC8"/>
        </a:accent5>
        <a:accent6>
          <a:srgbClr val="008F41"/>
        </a:accent6>
        <a:hlink>
          <a:srgbClr val="A00054"/>
        </a:hlink>
        <a:folHlink>
          <a:srgbClr val="E28C05"/>
        </a:folHlink>
      </a:clrScheme>
      <a:clrMap bg1="lt1" tx1="dk1" bg2="lt2" tx2="dk2" accent1="accent1" accent2="accent2" accent3="accent3" accent4="accent4" accent5="accent5" accent6="accent6" hlink="hlink" folHlink="folHlink"/>
    </a:extraClrScheme>
    <a:extraClrScheme>
      <a:clrScheme name="LD_Generic_Template 6">
        <a:dk1>
          <a:srgbClr val="56008C"/>
        </a:dk1>
        <a:lt1>
          <a:srgbClr val="FFFFFF"/>
        </a:lt1>
        <a:dk2>
          <a:srgbClr val="56008C"/>
        </a:dk2>
        <a:lt2>
          <a:srgbClr val="FFFFFF"/>
        </a:lt2>
        <a:accent1>
          <a:srgbClr val="56008C"/>
        </a:accent1>
        <a:accent2>
          <a:srgbClr val="009E49"/>
        </a:accent2>
        <a:accent3>
          <a:srgbClr val="FFFFFF"/>
        </a:accent3>
        <a:accent4>
          <a:srgbClr val="480077"/>
        </a:accent4>
        <a:accent5>
          <a:srgbClr val="B4AAC5"/>
        </a:accent5>
        <a:accent6>
          <a:srgbClr val="008F41"/>
        </a:accent6>
        <a:hlink>
          <a:srgbClr val="A00054"/>
        </a:hlink>
        <a:folHlink>
          <a:srgbClr val="E28C05"/>
        </a:folHlink>
      </a:clrScheme>
      <a:clrMap bg1="lt1" tx1="dk1" bg2="lt2" tx2="dk2" accent1="accent1" accent2="accent2" accent3="accent3" accent4="accent4" accent5="accent5" accent6="accent6" hlink="hlink" folHlink="folHlink"/>
    </a:extraClrScheme>
    <a:extraClrScheme>
      <a:clrScheme name="LD_Generic_Template 7">
        <a:dk1>
          <a:srgbClr val="A00054"/>
        </a:dk1>
        <a:lt1>
          <a:srgbClr val="FFFFFF"/>
        </a:lt1>
        <a:dk2>
          <a:srgbClr val="A00054"/>
        </a:dk2>
        <a:lt2>
          <a:srgbClr val="FFFFFF"/>
        </a:lt2>
        <a:accent1>
          <a:srgbClr val="A00054"/>
        </a:accent1>
        <a:accent2>
          <a:srgbClr val="0091C9"/>
        </a:accent2>
        <a:accent3>
          <a:srgbClr val="FFFFFF"/>
        </a:accent3>
        <a:accent4>
          <a:srgbClr val="880046"/>
        </a:accent4>
        <a:accent5>
          <a:srgbClr val="CDAAB3"/>
        </a:accent5>
        <a:accent6>
          <a:srgbClr val="0083B6"/>
        </a:accent6>
        <a:hlink>
          <a:srgbClr val="009E49"/>
        </a:hlink>
        <a:folHlink>
          <a:srgbClr val="E28C05"/>
        </a:folHlink>
      </a:clrScheme>
      <a:clrMap bg1="lt1" tx1="dk1" bg2="lt2" tx2="dk2" accent1="accent1" accent2="accent2" accent3="accent3" accent4="accent4" accent5="accent5" accent6="accent6" hlink="hlink" folHlink="folHlink"/>
    </a:extraClrScheme>
    <a:extraClrScheme>
      <a:clrScheme name="LD_Generic_Template 8">
        <a:dk1>
          <a:srgbClr val="E28C05"/>
        </a:dk1>
        <a:lt1>
          <a:srgbClr val="FFFFFF"/>
        </a:lt1>
        <a:dk2>
          <a:srgbClr val="E28C05"/>
        </a:dk2>
        <a:lt2>
          <a:srgbClr val="FFFFFF"/>
        </a:lt2>
        <a:accent1>
          <a:srgbClr val="E28C05"/>
        </a:accent1>
        <a:accent2>
          <a:srgbClr val="0091C9"/>
        </a:accent2>
        <a:accent3>
          <a:srgbClr val="FFFFFF"/>
        </a:accent3>
        <a:accent4>
          <a:srgbClr val="C17703"/>
        </a:accent4>
        <a:accent5>
          <a:srgbClr val="EEC5AA"/>
        </a:accent5>
        <a:accent6>
          <a:srgbClr val="0083B6"/>
        </a:accent6>
        <a:hlink>
          <a:srgbClr val="009E49"/>
        </a:hlink>
        <a:folHlink>
          <a:srgbClr val="A00054"/>
        </a:folHlink>
      </a:clrScheme>
      <a:clrMap bg1="lt1" tx1="dk1" bg2="lt2" tx2="dk2" accent1="accent1" accent2="accent2" accent3="accent3" accent4="accent4" accent5="accent5" accent6="accent6" hlink="hlink" folHlink="folHlink"/>
    </a:extraClrScheme>
    <a:extraClrScheme>
      <a:clrScheme name="LD_Generic_Template 9">
        <a:dk1>
          <a:srgbClr val="0072C6"/>
        </a:dk1>
        <a:lt1>
          <a:srgbClr val="FFFFFF"/>
        </a:lt1>
        <a:dk2>
          <a:srgbClr val="0072C6"/>
        </a:dk2>
        <a:lt2>
          <a:srgbClr val="FFFFFF"/>
        </a:lt2>
        <a:accent1>
          <a:srgbClr val="0072C6"/>
        </a:accent1>
        <a:accent2>
          <a:srgbClr val="009E49"/>
        </a:accent2>
        <a:accent3>
          <a:srgbClr val="FFFFFF"/>
        </a:accent3>
        <a:accent4>
          <a:srgbClr val="0060A9"/>
        </a:accent4>
        <a:accent5>
          <a:srgbClr val="AABCDF"/>
        </a:accent5>
        <a:accent6>
          <a:srgbClr val="008F41"/>
        </a:accent6>
        <a:hlink>
          <a:srgbClr val="A00054"/>
        </a:hlink>
        <a:folHlink>
          <a:srgbClr val="E28C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HEE SS PP template">
  <a:themeElements>
    <a:clrScheme name="LD_Generic_Template 5">
      <a:dk1>
        <a:srgbClr val="003893"/>
      </a:dk1>
      <a:lt1>
        <a:srgbClr val="FFFFFF"/>
      </a:lt1>
      <a:dk2>
        <a:srgbClr val="003893"/>
      </a:dk2>
      <a:lt2>
        <a:srgbClr val="FFFFFF"/>
      </a:lt2>
      <a:accent1>
        <a:srgbClr val="003893"/>
      </a:accent1>
      <a:accent2>
        <a:srgbClr val="009E49"/>
      </a:accent2>
      <a:accent3>
        <a:srgbClr val="FFFFFF"/>
      </a:accent3>
      <a:accent4>
        <a:srgbClr val="002E7D"/>
      </a:accent4>
      <a:accent5>
        <a:srgbClr val="AAAEC8"/>
      </a:accent5>
      <a:accent6>
        <a:srgbClr val="008F41"/>
      </a:accent6>
      <a:hlink>
        <a:srgbClr val="A00054"/>
      </a:hlink>
      <a:folHlink>
        <a:srgbClr val="E28C05"/>
      </a:folHlink>
    </a:clrScheme>
    <a:fontScheme name="1_NHS white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NHS white logo 1">
        <a:dk1>
          <a:srgbClr val="5BBF21"/>
        </a:dk1>
        <a:lt1>
          <a:srgbClr val="FFFFFF"/>
        </a:lt1>
        <a:dk2>
          <a:srgbClr val="5BBF21"/>
        </a:dk2>
        <a:lt2>
          <a:srgbClr val="FFFFFF"/>
        </a:lt2>
        <a:accent1>
          <a:srgbClr val="5BBF21"/>
        </a:accent1>
        <a:accent2>
          <a:srgbClr val="0091C9"/>
        </a:accent2>
        <a:accent3>
          <a:srgbClr val="FFFFFF"/>
        </a:accent3>
        <a:accent4>
          <a:srgbClr val="4CA31B"/>
        </a:accent4>
        <a:accent5>
          <a:srgbClr val="B5DCAB"/>
        </a:accent5>
        <a:accent6>
          <a:srgbClr val="0083B6"/>
        </a:accent6>
        <a:hlink>
          <a:srgbClr val="A00054"/>
        </a:hlink>
        <a:folHlink>
          <a:srgbClr val="E28C05"/>
        </a:folHlink>
      </a:clrScheme>
      <a:clrMap bg1="lt1" tx1="dk1" bg2="lt2" tx2="dk2" accent1="accent1" accent2="accent2" accent3="accent3" accent4="accent4" accent5="accent5" accent6="accent6" hlink="hlink" folHlink="folHlink"/>
    </a:extraClrScheme>
    <a:extraClrScheme>
      <a:clrScheme name="1_NHS white logo 2">
        <a:dk1>
          <a:srgbClr val="006B54"/>
        </a:dk1>
        <a:lt1>
          <a:srgbClr val="FFFFFF"/>
        </a:lt1>
        <a:dk2>
          <a:srgbClr val="006B54"/>
        </a:dk2>
        <a:lt2>
          <a:srgbClr val="FFFFFF"/>
        </a:lt2>
        <a:accent1>
          <a:srgbClr val="006B54"/>
        </a:accent1>
        <a:accent2>
          <a:srgbClr val="0091C9"/>
        </a:accent2>
        <a:accent3>
          <a:srgbClr val="FFFFFF"/>
        </a:accent3>
        <a:accent4>
          <a:srgbClr val="005A46"/>
        </a:accent4>
        <a:accent5>
          <a:srgbClr val="AABAB3"/>
        </a:accent5>
        <a:accent6>
          <a:srgbClr val="0083B6"/>
        </a:accent6>
        <a:hlink>
          <a:srgbClr val="A00054"/>
        </a:hlink>
        <a:folHlink>
          <a:srgbClr val="E28C05"/>
        </a:folHlink>
      </a:clrScheme>
      <a:clrMap bg1="lt1" tx1="dk1" bg2="lt2" tx2="dk2" accent1="accent1" accent2="accent2" accent3="accent3" accent4="accent4" accent5="accent5" accent6="accent6" hlink="hlink" folHlink="folHlink"/>
    </a:extraClrScheme>
    <a:extraClrScheme>
      <a:clrScheme name="1_NHS white logo 3">
        <a:dk1>
          <a:srgbClr val="00AA9E"/>
        </a:dk1>
        <a:lt1>
          <a:srgbClr val="FFFFFF"/>
        </a:lt1>
        <a:dk2>
          <a:srgbClr val="00AA9E"/>
        </a:dk2>
        <a:lt2>
          <a:srgbClr val="FFFFFF"/>
        </a:lt2>
        <a:accent1>
          <a:srgbClr val="00AA9E"/>
        </a:accent1>
        <a:accent2>
          <a:srgbClr val="0091C9"/>
        </a:accent2>
        <a:accent3>
          <a:srgbClr val="FFFFFF"/>
        </a:accent3>
        <a:accent4>
          <a:srgbClr val="009186"/>
        </a:accent4>
        <a:accent5>
          <a:srgbClr val="AAD2CC"/>
        </a:accent5>
        <a:accent6>
          <a:srgbClr val="0083B6"/>
        </a:accent6>
        <a:hlink>
          <a:srgbClr val="A00054"/>
        </a:hlink>
        <a:folHlink>
          <a:srgbClr val="E28C05"/>
        </a:folHlink>
      </a:clrScheme>
      <a:clrMap bg1="lt1" tx1="dk1" bg2="lt2" tx2="dk2" accent1="accent1" accent2="accent2" accent3="accent3" accent4="accent4" accent5="accent5" accent6="accent6" hlink="hlink" folHlink="folHlink"/>
    </a:extraClrScheme>
    <a:extraClrScheme>
      <a:clrScheme name="1_NHS white logo 4">
        <a:dk1>
          <a:srgbClr val="00ADC6"/>
        </a:dk1>
        <a:lt1>
          <a:srgbClr val="FFFFFF"/>
        </a:lt1>
        <a:dk2>
          <a:srgbClr val="00ADC6"/>
        </a:dk2>
        <a:lt2>
          <a:srgbClr val="FFFFFF"/>
        </a:lt2>
        <a:accent1>
          <a:srgbClr val="00ADC6"/>
        </a:accent1>
        <a:accent2>
          <a:srgbClr val="009E49"/>
        </a:accent2>
        <a:accent3>
          <a:srgbClr val="FFFFFF"/>
        </a:accent3>
        <a:accent4>
          <a:srgbClr val="0093A9"/>
        </a:accent4>
        <a:accent5>
          <a:srgbClr val="AAD3DF"/>
        </a:accent5>
        <a:accent6>
          <a:srgbClr val="008F41"/>
        </a:accent6>
        <a:hlink>
          <a:srgbClr val="A00054"/>
        </a:hlink>
        <a:folHlink>
          <a:srgbClr val="E28C05"/>
        </a:folHlink>
      </a:clrScheme>
      <a:clrMap bg1="lt1" tx1="dk1" bg2="lt2" tx2="dk2" accent1="accent1" accent2="accent2" accent3="accent3" accent4="accent4" accent5="accent5" accent6="accent6" hlink="hlink" folHlink="folHlink"/>
    </a:extraClrScheme>
    <a:extraClrScheme>
      <a:clrScheme name="1_NHS white logo 5">
        <a:dk1>
          <a:srgbClr val="003893"/>
        </a:dk1>
        <a:lt1>
          <a:srgbClr val="FFFFFF"/>
        </a:lt1>
        <a:dk2>
          <a:srgbClr val="003893"/>
        </a:dk2>
        <a:lt2>
          <a:srgbClr val="FFFFFF"/>
        </a:lt2>
        <a:accent1>
          <a:srgbClr val="003893"/>
        </a:accent1>
        <a:accent2>
          <a:srgbClr val="009E49"/>
        </a:accent2>
        <a:accent3>
          <a:srgbClr val="FFFFFF"/>
        </a:accent3>
        <a:accent4>
          <a:srgbClr val="002E7D"/>
        </a:accent4>
        <a:accent5>
          <a:srgbClr val="AAAEC8"/>
        </a:accent5>
        <a:accent6>
          <a:srgbClr val="008F41"/>
        </a:accent6>
        <a:hlink>
          <a:srgbClr val="A00054"/>
        </a:hlink>
        <a:folHlink>
          <a:srgbClr val="E28C05"/>
        </a:folHlink>
      </a:clrScheme>
      <a:clrMap bg1="lt1" tx1="dk1" bg2="lt2" tx2="dk2" accent1="accent1" accent2="accent2" accent3="accent3" accent4="accent4" accent5="accent5" accent6="accent6" hlink="hlink" folHlink="folHlink"/>
    </a:extraClrScheme>
    <a:extraClrScheme>
      <a:clrScheme name="1_NHS white logo 6">
        <a:dk1>
          <a:srgbClr val="56008C"/>
        </a:dk1>
        <a:lt1>
          <a:srgbClr val="FFFFFF"/>
        </a:lt1>
        <a:dk2>
          <a:srgbClr val="56008C"/>
        </a:dk2>
        <a:lt2>
          <a:srgbClr val="FFFFFF"/>
        </a:lt2>
        <a:accent1>
          <a:srgbClr val="56008C"/>
        </a:accent1>
        <a:accent2>
          <a:srgbClr val="009E49"/>
        </a:accent2>
        <a:accent3>
          <a:srgbClr val="FFFFFF"/>
        </a:accent3>
        <a:accent4>
          <a:srgbClr val="480077"/>
        </a:accent4>
        <a:accent5>
          <a:srgbClr val="B4AAC5"/>
        </a:accent5>
        <a:accent6>
          <a:srgbClr val="008F41"/>
        </a:accent6>
        <a:hlink>
          <a:srgbClr val="A00054"/>
        </a:hlink>
        <a:folHlink>
          <a:srgbClr val="E28C05"/>
        </a:folHlink>
      </a:clrScheme>
      <a:clrMap bg1="lt1" tx1="dk1" bg2="lt2" tx2="dk2" accent1="accent1" accent2="accent2" accent3="accent3" accent4="accent4" accent5="accent5" accent6="accent6" hlink="hlink" folHlink="folHlink"/>
    </a:extraClrScheme>
    <a:extraClrScheme>
      <a:clrScheme name="1_NHS white logo 7">
        <a:dk1>
          <a:srgbClr val="A00054"/>
        </a:dk1>
        <a:lt1>
          <a:srgbClr val="FFFFFF"/>
        </a:lt1>
        <a:dk2>
          <a:srgbClr val="A00054"/>
        </a:dk2>
        <a:lt2>
          <a:srgbClr val="FFFFFF"/>
        </a:lt2>
        <a:accent1>
          <a:srgbClr val="A00054"/>
        </a:accent1>
        <a:accent2>
          <a:srgbClr val="0091C9"/>
        </a:accent2>
        <a:accent3>
          <a:srgbClr val="FFFFFF"/>
        </a:accent3>
        <a:accent4>
          <a:srgbClr val="880046"/>
        </a:accent4>
        <a:accent5>
          <a:srgbClr val="CDAAB3"/>
        </a:accent5>
        <a:accent6>
          <a:srgbClr val="0083B6"/>
        </a:accent6>
        <a:hlink>
          <a:srgbClr val="009E49"/>
        </a:hlink>
        <a:folHlink>
          <a:srgbClr val="E28C05"/>
        </a:folHlink>
      </a:clrScheme>
      <a:clrMap bg1="lt1" tx1="dk1" bg2="lt2" tx2="dk2" accent1="accent1" accent2="accent2" accent3="accent3" accent4="accent4" accent5="accent5" accent6="accent6" hlink="hlink" folHlink="folHlink"/>
    </a:extraClrScheme>
    <a:extraClrScheme>
      <a:clrScheme name="1_NHS white logo 8">
        <a:dk1>
          <a:srgbClr val="E28C05"/>
        </a:dk1>
        <a:lt1>
          <a:srgbClr val="FFFFFF"/>
        </a:lt1>
        <a:dk2>
          <a:srgbClr val="E28C05"/>
        </a:dk2>
        <a:lt2>
          <a:srgbClr val="FFFFFF"/>
        </a:lt2>
        <a:accent1>
          <a:srgbClr val="E28C05"/>
        </a:accent1>
        <a:accent2>
          <a:srgbClr val="0091C9"/>
        </a:accent2>
        <a:accent3>
          <a:srgbClr val="FFFFFF"/>
        </a:accent3>
        <a:accent4>
          <a:srgbClr val="C17703"/>
        </a:accent4>
        <a:accent5>
          <a:srgbClr val="EEC5AA"/>
        </a:accent5>
        <a:accent6>
          <a:srgbClr val="0083B6"/>
        </a:accent6>
        <a:hlink>
          <a:srgbClr val="009E49"/>
        </a:hlink>
        <a:folHlink>
          <a:srgbClr val="A00054"/>
        </a:folHlink>
      </a:clrScheme>
      <a:clrMap bg1="lt1" tx1="dk1" bg2="lt2" tx2="dk2" accent1="accent1" accent2="accent2" accent3="accent3" accent4="accent4" accent5="accent5" accent6="accent6" hlink="hlink" folHlink="folHlink"/>
    </a:extraClrScheme>
    <a:extraClrScheme>
      <a:clrScheme name="1_NHS white logo 9">
        <a:dk1>
          <a:srgbClr val="0072C6"/>
        </a:dk1>
        <a:lt1>
          <a:srgbClr val="FFFFFF"/>
        </a:lt1>
        <a:dk2>
          <a:srgbClr val="0072C6"/>
        </a:dk2>
        <a:lt2>
          <a:srgbClr val="FFFFFF"/>
        </a:lt2>
        <a:accent1>
          <a:srgbClr val="0072C6"/>
        </a:accent1>
        <a:accent2>
          <a:srgbClr val="009E49"/>
        </a:accent2>
        <a:accent3>
          <a:srgbClr val="FFFFFF"/>
        </a:accent3>
        <a:accent4>
          <a:srgbClr val="0060A9"/>
        </a:accent4>
        <a:accent5>
          <a:srgbClr val="AABCDF"/>
        </a:accent5>
        <a:accent6>
          <a:srgbClr val="008F41"/>
        </a:accent6>
        <a:hlink>
          <a:srgbClr val="A00054"/>
        </a:hlink>
        <a:folHlink>
          <a:srgbClr val="E28C0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LD AR_Presentation Template (PPT Template)</Template>
  <TotalTime>65496</TotalTime>
  <Words>1036</Words>
  <Application>Microsoft Office PowerPoint</Application>
  <PresentationFormat>On-screen Show (4:3)</PresentationFormat>
  <Paragraphs>128</Paragraphs>
  <Slides>24</Slides>
  <Notes>0</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LD AR_Presentation Template</vt:lpstr>
      <vt:lpstr>HEE SS PP template</vt:lpstr>
      <vt:lpstr>PowerPoint Presentation</vt:lpstr>
      <vt:lpstr>Aim</vt:lpstr>
      <vt:lpstr>By the end of this workshop you will</vt:lpstr>
      <vt:lpstr>Case 1</vt:lpstr>
      <vt:lpstr>Case 2</vt:lpstr>
      <vt:lpstr>Case 3</vt:lpstr>
      <vt:lpstr>Case 4</vt:lpstr>
      <vt:lpstr>Case 5</vt:lpstr>
      <vt:lpstr> ‘Dear Appraiser….’ </vt:lpstr>
      <vt:lpstr>Case 6</vt:lpstr>
      <vt:lpstr>Case 7</vt:lpstr>
      <vt:lpstr>Equality and Diversity</vt:lpstr>
      <vt:lpstr>Prejudice and Discrimination</vt:lpstr>
      <vt:lpstr>Prejudice and Discrimination</vt:lpstr>
      <vt:lpstr>Areas of Discrimination</vt:lpstr>
      <vt:lpstr>The Origin of Prejudice</vt:lpstr>
      <vt:lpstr>What is Social Identity Theory?  (Tajfel and Turner, 1979)  </vt:lpstr>
      <vt:lpstr>Social Identity – Mental Processes</vt:lpstr>
      <vt:lpstr>Social Identity – Mental Processes</vt:lpstr>
      <vt:lpstr>Social Identity – Mental Processes</vt:lpstr>
      <vt:lpstr>Solutions to Prejudice</vt:lpstr>
      <vt:lpstr>Solutions to Prejudice</vt:lpstr>
      <vt:lpstr>Intended Learning Outcomes</vt:lpstr>
      <vt:lpstr>PowerPoint Presentation</vt:lpstr>
    </vt:vector>
  </TitlesOfParts>
  <Company>Imperial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Monal Wadhera</dc:creator>
  <cp:lastModifiedBy>HALPERN, Helen</cp:lastModifiedBy>
  <cp:revision>108</cp:revision>
  <dcterms:created xsi:type="dcterms:W3CDTF">2012-12-05T16:17:19Z</dcterms:created>
  <dcterms:modified xsi:type="dcterms:W3CDTF">2014-04-11T17:07:50Z</dcterms:modified>
</cp:coreProperties>
</file>