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0"/>
  </p:notesMasterIdLst>
  <p:sldIdLst>
    <p:sldId id="289" r:id="rId3"/>
    <p:sldId id="282" r:id="rId4"/>
    <p:sldId id="288" r:id="rId5"/>
    <p:sldId id="258" r:id="rId6"/>
    <p:sldId id="283" r:id="rId7"/>
    <p:sldId id="280" r:id="rId8"/>
    <p:sldId id="259" r:id="rId9"/>
    <p:sldId id="286" r:id="rId10"/>
    <p:sldId id="284" r:id="rId11"/>
    <p:sldId id="261" r:id="rId12"/>
    <p:sldId id="262" r:id="rId13"/>
    <p:sldId id="265" r:id="rId14"/>
    <p:sldId id="270" r:id="rId15"/>
    <p:sldId id="271" r:id="rId16"/>
    <p:sldId id="272" r:id="rId17"/>
    <p:sldId id="287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900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EDFA7-19F7-456C-A29F-A1422F327639}" type="datetimeFigureOut">
              <a:rPr lang="en-GB" smtClean="0"/>
              <a:t>11/04/2014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E767C-D81A-40DC-B0A0-39105E6F7D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528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b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906463" eaLnBrk="0" hangingPunct="0">
              <a:defRPr b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906463" eaLnBrk="0" hangingPunct="0">
              <a:defRPr b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906463" eaLnBrk="0" hangingPunct="0">
              <a:defRPr b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906463" eaLnBrk="0" hangingPunct="0">
              <a:defRPr b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F1E6C1B-6235-472B-8685-D5DFB4F9116A}" type="slidenum">
              <a:rPr lang="en-GB" b="0" smtClean="0">
                <a:solidFill>
                  <a:prstClr val="black"/>
                </a:solidFill>
              </a:rPr>
              <a:pPr eaLnBrk="1" hangingPunct="1">
                <a:defRPr/>
              </a:pPr>
              <a:t>1</a:t>
            </a:fld>
            <a:endParaRPr lang="en-GB" b="0" smtClean="0">
              <a:solidFill>
                <a:prstClr val="black"/>
              </a:solidFill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800" dirty="0" smtClean="0">
                <a:ea typeface="ＭＳ Ｐゴシック" charset="0"/>
                <a:cs typeface="+mn-cs"/>
              </a:rPr>
              <a:t> Either after tea break or at a 2</a:t>
            </a:r>
            <a:r>
              <a:rPr lang="en-US" sz="800" baseline="30000" dirty="0" smtClean="0">
                <a:ea typeface="ＭＳ Ｐゴシック" charset="0"/>
                <a:cs typeface="+mn-cs"/>
              </a:rPr>
              <a:t>nd</a:t>
            </a:r>
            <a:r>
              <a:rPr lang="en-US" sz="800" dirty="0" smtClean="0">
                <a:ea typeface="ＭＳ Ｐゴシック" charset="0"/>
                <a:cs typeface="+mn-cs"/>
              </a:rPr>
              <a:t> workshop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0BAC7-9D2B-40D6-861E-7D62C1DF5710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113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0BAC7-9D2B-40D6-861E-7D62C1DF5710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921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baseline="0" dirty="0" smtClean="0"/>
              <a:t> </a:t>
            </a:r>
          </a:p>
          <a:p>
            <a:r>
              <a:rPr lang="en-GB" dirty="0" smtClean="0"/>
              <a:t>Refer to Teachers Tool-box_</a:t>
            </a:r>
            <a:r>
              <a:rPr lang="en-GB" baseline="0" dirty="0" smtClean="0"/>
              <a:t> </a:t>
            </a:r>
            <a:r>
              <a:rPr lang="en-GB" dirty="0" smtClean="0"/>
              <a:t>giving</a:t>
            </a:r>
            <a:r>
              <a:rPr lang="en-GB" baseline="0" dirty="0" smtClean="0"/>
              <a:t>  feedback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E767C-D81A-40DC-B0A0-39105E6F7DD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978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Tea break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0BAC7-9D2B-40D6-861E-7D62C1DF5710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641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164"/>
              </a:spcAft>
            </a:pPr>
            <a:r>
              <a:rPr lang="en-GB" dirty="0" smtClean="0"/>
              <a:t>Materials:</a:t>
            </a:r>
            <a:r>
              <a:rPr lang="en-GB" baseline="0" dirty="0" smtClean="0"/>
              <a:t> PowerPoint, flip chart.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D2A1B-28E8-429F-AD75-5C0F0A80F7E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59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One</a:t>
            </a:r>
            <a:r>
              <a:rPr lang="en-GB" baseline="0" dirty="0" smtClean="0"/>
              <a:t> member of the group writes the main points on a flip chart.  Spend 10 minutes on slides 6-7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2D98-C8B0-4527-8924-08751C0809D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87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2D98-C8B0-4527-8924-08751C0809D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8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E767C-D81A-40DC-B0A0-39105E6F7DD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712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0BAC7-9D2B-40D6-861E-7D62C1DF5710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98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0BAC7-9D2B-40D6-861E-7D62C1DF5710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152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Slides</a:t>
            </a:r>
            <a:r>
              <a:rPr lang="en-GB" baseline="0" dirty="0" smtClean="0"/>
              <a:t> 8 – 11  - Discuss for 20 -30 minutes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0BAC7-9D2B-40D6-861E-7D62C1DF5710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412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Slides 13 – 15</a:t>
            </a:r>
            <a:r>
              <a:rPr lang="en-GB" baseline="0" dirty="0" smtClean="0"/>
              <a:t> Discuss for 20 minutes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E767C-D81A-40DC-B0A0-39105E6F7DD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778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/>
        </p:nvSpPr>
        <p:spPr>
          <a:xfrm>
            <a:off x="395288" y="511175"/>
            <a:ext cx="4194175" cy="895350"/>
          </a:xfrm>
          <a:prstGeom prst="round2Same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ound Same Side Corner Rectangle 2"/>
          <p:cNvSpPr/>
          <p:nvPr/>
        </p:nvSpPr>
        <p:spPr>
          <a:xfrm rot="10800000">
            <a:off x="395288" y="1412875"/>
            <a:ext cx="4194175" cy="3148013"/>
          </a:xfrm>
          <a:prstGeom prst="round2Same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aseline="-25000" dirty="0">
              <a:solidFill>
                <a:srgbClr val="FFFFFF"/>
              </a:solidFill>
            </a:endParaRPr>
          </a:p>
        </p:txBody>
      </p:sp>
      <p:pic>
        <p:nvPicPr>
          <p:cNvPr id="4" name="Picture 12" descr="R:\Depts\Communications\Marketing\Branding\Logo\SharedServices\HE &amp; LETBS\PNG\NHS-HE-&amp;-LETBs_all_white_inver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692150"/>
            <a:ext cx="13843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539750" y="669925"/>
            <a:ext cx="995363" cy="196850"/>
            <a:chOff x="2933849" y="692696"/>
            <a:chExt cx="996429" cy="197311"/>
          </a:xfrm>
        </p:grpSpPr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3194478" y="802491"/>
              <a:ext cx="735800" cy="87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50" i="1" baseline="-25000" dirty="0">
                  <a:solidFill>
                    <a:srgbClr val="FFFFFF"/>
                  </a:solidFill>
                  <a:latin typeface="Frutiger Neue LT Pro Regular" pitchFamily="34" charset="0"/>
                  <a:cs typeface="Arial" charset="0"/>
                </a:rPr>
                <a:t>working on behalf of </a:t>
              </a:r>
              <a:endParaRPr lang="en-GB" sz="850" baseline="-25000" dirty="0">
                <a:solidFill>
                  <a:srgbClr val="FFFFFF"/>
                </a:solidFill>
                <a:latin typeface="Frutiger Neue LT Pro Regular" pitchFamily="34" charset="0"/>
                <a:cs typeface="Arial" charset="0"/>
              </a:endParaRPr>
            </a:p>
          </p:txBody>
        </p:sp>
        <p:pic>
          <p:nvPicPr>
            <p:cNvPr id="7" name="Picture 17" descr="R:\Depts\Communications\Marketing\Templates\Logo\Possible logos\SharedServices-logo-WHITE-INVERS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849" y="692696"/>
              <a:ext cx="992981" cy="135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5662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555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547688"/>
            <a:ext cx="2068512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8150" y="547688"/>
            <a:ext cx="6056313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9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121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440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0872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547688"/>
            <a:ext cx="8277225" cy="8429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625600"/>
            <a:ext cx="4062413" cy="41798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625600"/>
            <a:ext cx="4062412" cy="41798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063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55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547688"/>
            <a:ext cx="8277225" cy="8429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625600"/>
            <a:ext cx="8277225" cy="4179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272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1150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3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D4D4D"/>
                </a:solidFill>
              </a:defRPr>
            </a:lvl1pPr>
            <a:lvl2pPr>
              <a:defRPr>
                <a:solidFill>
                  <a:srgbClr val="4D4D4D"/>
                </a:solidFill>
              </a:defRPr>
            </a:lvl2pPr>
            <a:lvl3pPr>
              <a:defRPr>
                <a:solidFill>
                  <a:srgbClr val="4D4D4D"/>
                </a:solidFill>
              </a:defRPr>
            </a:lvl3pPr>
            <a:lvl4pPr>
              <a:defRPr>
                <a:solidFill>
                  <a:srgbClr val="4D4D4D"/>
                </a:solidFill>
              </a:defRPr>
            </a:lvl4pPr>
            <a:lvl5pPr>
              <a:defRPr>
                <a:solidFill>
                  <a:srgbClr val="4D4D4D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8467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711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97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27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6017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625600"/>
            <a:ext cx="4062413" cy="4179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625600"/>
            <a:ext cx="4062412" cy="4179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47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78296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744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744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716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89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354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19256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010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0559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:\Depts\Communications\Marketing\Branding\HEE graphic elements\Rectangle box\PNG format\Rec-Boxed-bracket---WHITE_left-aligned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"/>
            <a:ext cx="896448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8150" y="547688"/>
            <a:ext cx="8277225" cy="84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0" y="1625600"/>
            <a:ext cx="8277225" cy="41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What 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grpSp>
        <p:nvGrpSpPr>
          <p:cNvPr id="1029" name="Group 16"/>
          <p:cNvGrpSpPr>
            <a:grpSpLocks/>
          </p:cNvGrpSpPr>
          <p:nvPr/>
        </p:nvGrpSpPr>
        <p:grpSpPr bwMode="auto">
          <a:xfrm>
            <a:off x="3924300" y="6149951"/>
            <a:ext cx="995363" cy="196850"/>
            <a:chOff x="2933849" y="692696"/>
            <a:chExt cx="996429" cy="197311"/>
          </a:xfrm>
        </p:grpSpPr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3194478" y="802490"/>
              <a:ext cx="735800" cy="87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50" i="1" baseline="-25000" dirty="0">
                  <a:solidFill>
                    <a:srgbClr val="FFFFFF"/>
                  </a:solidFill>
                  <a:latin typeface="Frutiger Neue LT Pro Regular" pitchFamily="34" charset="0"/>
                  <a:cs typeface="Arial" charset="0"/>
                </a:rPr>
                <a:t>working on behalf of </a:t>
              </a:r>
              <a:endParaRPr lang="en-GB" sz="850" baseline="-25000" dirty="0">
                <a:solidFill>
                  <a:srgbClr val="FFFFFF"/>
                </a:solidFill>
                <a:latin typeface="Frutiger Neue LT Pro Regular" pitchFamily="34" charset="0"/>
                <a:cs typeface="Arial" charset="0"/>
              </a:endParaRPr>
            </a:p>
          </p:txBody>
        </p:sp>
        <p:pic>
          <p:nvPicPr>
            <p:cNvPr id="1033" name="Picture 17" descr="R:\Depts\Communications\Marketing\Templates\Logo\Possible logos\SharedServices-logo-WHITE-INVERSE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849" y="692696"/>
              <a:ext cx="992981" cy="135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0" name="Picture 12" descr="R:\Depts\Communications\Marketing\Branding\Logo\SharedServices\HE &amp; LETBS\PNG\NHS-HE-&amp;-LETBs_all_white_inverse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8363"/>
            <a:ext cx="13843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179512" y="6131396"/>
            <a:ext cx="26642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i="1" dirty="0" smtClean="0">
                <a:solidFill>
                  <a:srgbClr val="FFFFFF"/>
                </a:solidFill>
                <a:latin typeface="Frutiger Neue LT Pro Regular" pitchFamily="34" charset="0"/>
                <a:cs typeface="Arial" charset="0"/>
              </a:rPr>
              <a:t>Developing people for health and healthcare</a:t>
            </a:r>
            <a:endParaRPr lang="en-GB" sz="1200" dirty="0" smtClean="0">
              <a:solidFill>
                <a:srgbClr val="FFFFFF"/>
              </a:solidFill>
              <a:latin typeface="Frutiger Neue LT Pro Regular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33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b="1">
          <a:solidFill>
            <a:srgbClr val="4D4D4D"/>
          </a:solidFill>
          <a:latin typeface="+mn-lt"/>
          <a:ea typeface="+mn-ea"/>
          <a:cs typeface="+mn-cs"/>
        </a:defRPr>
      </a:lvl1pPr>
      <a:lvl2pPr marL="1588" indent="455613" algn="l" rtl="0" eaLnBrk="1" fontAlgn="base" hangingPunct="1">
        <a:spcBef>
          <a:spcPct val="40000"/>
        </a:spcBef>
        <a:spcAft>
          <a:spcPct val="0"/>
        </a:spcAft>
        <a:defRPr sz="1600">
          <a:solidFill>
            <a:srgbClr val="4D4D4D"/>
          </a:solidFill>
          <a:latin typeface="+mn-lt"/>
        </a:defRPr>
      </a:lvl2pPr>
      <a:lvl3pPr marL="180975" indent="-177800" algn="l" rtl="0" eaLnBrk="1" fontAlgn="base" hangingPunct="1">
        <a:spcBef>
          <a:spcPct val="30000"/>
        </a:spcBef>
        <a:spcAft>
          <a:spcPct val="0"/>
        </a:spcAft>
        <a:buChar char="•"/>
        <a:defRPr sz="1600">
          <a:solidFill>
            <a:srgbClr val="4D4D4D"/>
          </a:solidFill>
          <a:latin typeface="+mn-lt"/>
        </a:defRPr>
      </a:lvl3pPr>
      <a:lvl4pPr marL="411163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4pPr>
      <a:lvl5pPr marL="6413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5pPr>
      <a:lvl6pPr marL="10985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6pPr>
      <a:lvl7pPr marL="15557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7pPr>
      <a:lvl8pPr marL="20129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8pPr>
      <a:lvl9pPr marL="24701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R:\Depts\Communications\Marketing\Branding\HEE graphic elements\Rectangle box\PNG format\Rec-Boxed-bracket---WHITE-INVERSE-left-aligned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78925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9"/>
          <p:cNvSpPr txBox="1">
            <a:spLocks noChangeArrowheads="1"/>
          </p:cNvSpPr>
          <p:nvPr/>
        </p:nvSpPr>
        <p:spPr bwMode="auto">
          <a:xfrm>
            <a:off x="3387725" y="6165850"/>
            <a:ext cx="564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400" b="1" i="1" dirty="0" smtClean="0">
                <a:solidFill>
                  <a:srgbClr val="003893"/>
                </a:solidFill>
                <a:latin typeface="Frutiger Neue LT Pro Regular" pitchFamily="34" charset="0"/>
                <a:ea typeface="ＭＳ Ｐゴシック" charset="-128"/>
                <a:cs typeface="Arial" charset="0"/>
              </a:rPr>
              <a:t>Developing people for health and healthcare</a:t>
            </a:r>
            <a:endParaRPr lang="en-GB" sz="1400" b="1" dirty="0" smtClean="0">
              <a:solidFill>
                <a:srgbClr val="003893"/>
              </a:solidFill>
              <a:latin typeface="Frutiger Neue LT Pro Regular" pitchFamily="34" charset="0"/>
              <a:ea typeface="ＭＳ Ｐゴシック" charset="-128"/>
              <a:cs typeface="Arial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>
            <a:off x="395288" y="517525"/>
            <a:ext cx="4194175" cy="895350"/>
          </a:xfrm>
          <a:prstGeom prst="round2Same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>
              <a:solidFill>
                <a:srgbClr val="FFFFFF"/>
              </a:solidFill>
            </a:endParaRPr>
          </a:p>
        </p:txBody>
      </p:sp>
      <p:sp>
        <p:nvSpPr>
          <p:cNvPr id="38" name="Round Same Side Corner Rectangle 37"/>
          <p:cNvSpPr/>
          <p:nvPr/>
        </p:nvSpPr>
        <p:spPr>
          <a:xfrm rot="10800000">
            <a:off x="395288" y="1412875"/>
            <a:ext cx="4194175" cy="3148013"/>
          </a:xfrm>
          <a:prstGeom prst="round2Same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>
              <a:solidFill>
                <a:srgbClr val="FFFFFF"/>
              </a:solidFill>
            </a:endParaRPr>
          </a:p>
        </p:txBody>
      </p:sp>
      <p:pic>
        <p:nvPicPr>
          <p:cNvPr id="1030" name="Picture 12" descr="R:\Depts\Communications\Marketing\Branding\Logo\SharedServices\HE &amp; LETBS\PNG\NHS-HE-&amp;-LETBs_all_white_invers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674688"/>
            <a:ext cx="13843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1" descr="R:\Depts\Communications\Marketing\Branding\Logo\NHS\NHS-Constitution-logo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115050"/>
            <a:ext cx="6223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/>
          <p:cNvSpPr txBox="1">
            <a:spLocks noChangeArrowheads="1"/>
          </p:cNvSpPr>
          <p:nvPr userDrawn="1"/>
        </p:nvSpPr>
        <p:spPr bwMode="auto">
          <a:xfrm>
            <a:off x="561975" y="674688"/>
            <a:ext cx="216058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300" b="1" dirty="0" smtClean="0">
                <a:solidFill>
                  <a:srgbClr val="003893">
                    <a:lumMod val="20000"/>
                    <a:lumOff val="80000"/>
                  </a:srgbClr>
                </a:solidFill>
                <a:latin typeface="Frutiger Neue LT Pro Regular" pitchFamily="34" charset="0"/>
                <a:cs typeface="Arial" charset="0"/>
              </a:rPr>
              <a:t>Appraisal and Revalidation</a:t>
            </a:r>
          </a:p>
        </p:txBody>
      </p:sp>
    </p:spTree>
    <p:extLst>
      <p:ext uri="{BB962C8B-B14F-4D97-AF65-F5344CB8AC3E}">
        <p14:creationId xmlns:p14="http://schemas.microsoft.com/office/powerpoint/2010/main" val="281744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b="1">
          <a:solidFill>
            <a:srgbClr val="4D4D4D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40000"/>
        </a:spcBef>
        <a:spcAft>
          <a:spcPct val="0"/>
        </a:spcAft>
        <a:defRPr sz="1600">
          <a:solidFill>
            <a:srgbClr val="4D4D4D"/>
          </a:solidFill>
          <a:latin typeface="+mn-lt"/>
        </a:defRPr>
      </a:lvl2pPr>
      <a:lvl3pPr marL="180975" indent="-177800" algn="l" rtl="0" eaLnBrk="0" fontAlgn="base" hangingPunct="0">
        <a:spcBef>
          <a:spcPct val="30000"/>
        </a:spcBef>
        <a:spcAft>
          <a:spcPct val="0"/>
        </a:spcAft>
        <a:buChar char="•"/>
        <a:defRPr sz="1600">
          <a:solidFill>
            <a:srgbClr val="4D4D4D"/>
          </a:solidFill>
          <a:latin typeface="+mn-lt"/>
        </a:defRPr>
      </a:lvl3pPr>
      <a:lvl4pPr marL="411163" indent="-228600" algn="l" rtl="0" eaLnBrk="0" fontAlgn="base" hangingPunct="0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4pPr>
      <a:lvl5pPr marL="641350" indent="-228600" algn="l" rtl="0" eaLnBrk="0" fontAlgn="base" hangingPunct="0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5pPr>
      <a:lvl6pPr marL="10985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6pPr>
      <a:lvl7pPr marL="15557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7pPr>
      <a:lvl8pPr marL="20129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8pPr>
      <a:lvl9pPr marL="24701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39750" y="1700213"/>
            <a:ext cx="3898900" cy="1695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1100" smtClean="0"/>
              <a:t/>
            </a:r>
            <a:br>
              <a:rPr lang="en-GB" sz="1100" smtClean="0"/>
            </a:br>
            <a:r>
              <a:rPr lang="en-GB" sz="1100" smtClean="0"/>
              <a:t/>
            </a:r>
            <a:br>
              <a:rPr lang="en-GB" sz="1100" smtClean="0"/>
            </a:br>
            <a:r>
              <a:rPr lang="en-GB" sz="1100" smtClean="0"/>
              <a:t/>
            </a:r>
            <a:br>
              <a:rPr lang="en-GB" sz="1100" smtClean="0"/>
            </a:br>
            <a:r>
              <a:rPr lang="en-GB" sz="1100" smtClean="0"/>
              <a:t/>
            </a:r>
            <a:br>
              <a:rPr lang="en-GB" sz="1100" smtClean="0"/>
            </a:br>
            <a:r>
              <a:rPr lang="en-GB" sz="1100" smtClean="0"/>
              <a:t/>
            </a:r>
            <a:br>
              <a:rPr lang="en-GB" sz="1100" smtClean="0"/>
            </a:br>
            <a:r>
              <a:rPr lang="en-GB" sz="1100" smtClean="0"/>
              <a:t/>
            </a:r>
            <a:br>
              <a:rPr lang="en-GB" sz="1100" smtClean="0"/>
            </a:br>
            <a:r>
              <a:rPr lang="en-GB" sz="1100" smtClean="0"/>
              <a:t/>
            </a:r>
            <a:br>
              <a:rPr lang="en-GB" sz="1100" smtClean="0"/>
            </a:br>
            <a:r>
              <a:rPr lang="en-GB" sz="1100" smtClean="0"/>
              <a:t/>
            </a:r>
            <a:br>
              <a:rPr lang="en-GB" sz="1100" smtClean="0"/>
            </a:br>
            <a:r>
              <a:rPr lang="en-GB" sz="1100" smtClean="0"/>
              <a:t/>
            </a:r>
            <a:br>
              <a:rPr lang="en-GB" sz="1100" smtClean="0"/>
            </a:br>
            <a:r>
              <a:rPr lang="en-GB" sz="1100" smtClean="0"/>
              <a:t/>
            </a:r>
            <a:br>
              <a:rPr lang="en-GB" sz="1100" smtClean="0"/>
            </a:br>
            <a:endParaRPr lang="en-GB" sz="1200" smtClean="0">
              <a:solidFill>
                <a:schemeClr val="bg1"/>
              </a:solidFill>
            </a:endParaRPr>
          </a:p>
        </p:txBody>
      </p:sp>
      <p:sp>
        <p:nvSpPr>
          <p:cNvPr id="4099" name="Subtitle 1"/>
          <p:cNvSpPr>
            <a:spLocks noGrp="1"/>
          </p:cNvSpPr>
          <p:nvPr>
            <p:ph type="subTitle" idx="1"/>
          </p:nvPr>
        </p:nvSpPr>
        <p:spPr bwMode="auto">
          <a:xfrm>
            <a:off x="395288" y="1557338"/>
            <a:ext cx="3448050" cy="576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dirty="0" smtClean="0">
                <a:solidFill>
                  <a:schemeClr val="bg1"/>
                </a:solidFill>
              </a:rPr>
              <a:t>Part </a:t>
            </a:r>
            <a:r>
              <a:rPr lang="en-US" sz="3200" dirty="0" smtClean="0">
                <a:solidFill>
                  <a:schemeClr val="bg1"/>
                </a:solidFill>
              </a:rPr>
              <a:t>1- </a:t>
            </a:r>
            <a:r>
              <a:rPr lang="en-GB" sz="3200" dirty="0" smtClean="0">
                <a:solidFill>
                  <a:schemeClr val="bg1"/>
                </a:solidFill>
              </a:rPr>
              <a:t>How </a:t>
            </a:r>
            <a:r>
              <a:rPr lang="en-GB" sz="3200" dirty="0">
                <a:solidFill>
                  <a:schemeClr val="bg1"/>
                </a:solidFill>
              </a:rPr>
              <a:t/>
            </a:r>
            <a:br>
              <a:rPr lang="en-GB" sz="3200" dirty="0">
                <a:solidFill>
                  <a:schemeClr val="bg1"/>
                </a:solidFill>
              </a:rPr>
            </a:br>
            <a:r>
              <a:rPr lang="en-GB" sz="3200" dirty="0">
                <a:solidFill>
                  <a:schemeClr val="bg1"/>
                </a:solidFill>
              </a:rPr>
              <a:t>to give Effective </a:t>
            </a:r>
            <a:br>
              <a:rPr lang="en-GB" sz="3200" dirty="0">
                <a:solidFill>
                  <a:schemeClr val="bg1"/>
                </a:solidFill>
              </a:rPr>
            </a:br>
            <a:r>
              <a:rPr lang="en-GB" sz="3200" dirty="0">
                <a:solidFill>
                  <a:schemeClr val="bg1"/>
                </a:solidFill>
              </a:rPr>
              <a:t>Feedback </a:t>
            </a:r>
            <a:r>
              <a:rPr lang="en-GB" sz="3200" dirty="0" smtClean="0">
                <a:solidFill>
                  <a:schemeClr val="bg1"/>
                </a:solidFill>
              </a:rPr>
              <a:t>within Appraisals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6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What doesn’t work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484784"/>
            <a:ext cx="8277225" cy="4320704"/>
          </a:xfrm>
        </p:spPr>
        <p:txBody>
          <a:bodyPr/>
          <a:lstStyle/>
          <a:p>
            <a:endParaRPr lang="en-GB" dirty="0"/>
          </a:p>
          <a:p>
            <a:r>
              <a:rPr lang="en-GB" sz="2400" dirty="0" smtClean="0"/>
              <a:t>Embarrassing praise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Humiliating criticism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Absence of feedback</a:t>
            </a:r>
            <a:endParaRPr lang="en-GB" sz="2400" dirty="0"/>
          </a:p>
        </p:txBody>
      </p:sp>
      <p:pic>
        <p:nvPicPr>
          <p:cNvPr id="1026" name="Picture 2" descr="C:\Users\Helen.Halpern\AppData\Local\Microsoft\Windows\Temporary Internet Files\Content.IE5\VG1IDXUD\MC90043441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287" y="1340768"/>
            <a:ext cx="1024338" cy="94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elen.Halpern\AppData\Local\Microsoft\Windows\Temporary Internet Files\Content.IE5\VG1IDXUD\MM900282742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644" y="2924944"/>
            <a:ext cx="878157" cy="87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Helen.Halpern\Local Settings\Temporary Internet Files\Content.IE5\X2VEV7VF\MC90034001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627" y="4365104"/>
            <a:ext cx="672998" cy="89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70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568952" cy="842962"/>
          </a:xfrm>
        </p:spPr>
        <p:txBody>
          <a:bodyPr>
            <a:noAutofit/>
          </a:bodyPr>
          <a:lstStyle/>
          <a:p>
            <a:r>
              <a:rPr lang="en-GB" sz="3600" b="1" dirty="0" smtClean="0"/>
              <a:t>Principles of giving effective feedback</a:t>
            </a:r>
            <a:r>
              <a:rPr lang="en-GB" sz="3600" dirty="0" smtClean="0"/>
              <a:t/>
            </a:r>
            <a:br>
              <a:rPr lang="en-GB" sz="3600" dirty="0" smtClean="0"/>
            </a:b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9144000" cy="492941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800" b="1" dirty="0"/>
              <a:t> </a:t>
            </a:r>
            <a:r>
              <a:rPr lang="en-GB" sz="2800" b="1" dirty="0" smtClean="0"/>
              <a:t> T</a:t>
            </a:r>
            <a:r>
              <a:rPr lang="en-GB" sz="2800" b="1" dirty="0" smtClean="0">
                <a:cs typeface="Arial" pitchFamily="34" charset="0"/>
              </a:rPr>
              <a:t>ime and timing</a:t>
            </a:r>
            <a:r>
              <a:rPr lang="en-GB" sz="2800" dirty="0" smtClean="0">
                <a:cs typeface="Arial" pitchFamily="34" charset="0"/>
              </a:rPr>
              <a:t> </a:t>
            </a:r>
            <a:endParaRPr lang="en-GB" sz="2800" dirty="0">
              <a:cs typeface="Arial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>
                <a:cs typeface="Arial" pitchFamily="34" charset="0"/>
              </a:rPr>
              <a:t> </a:t>
            </a:r>
            <a:r>
              <a:rPr lang="en-GB" sz="2800" b="1" dirty="0" smtClean="0">
                <a:cs typeface="Arial" pitchFamily="34" charset="0"/>
              </a:rPr>
              <a:t>Preparation </a:t>
            </a:r>
            <a:endParaRPr lang="en-GB" sz="2800" dirty="0">
              <a:cs typeface="Arial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>
                <a:cs typeface="Arial" pitchFamily="34" charset="0"/>
              </a:rPr>
              <a:t> </a:t>
            </a:r>
            <a:r>
              <a:rPr lang="en-GB" sz="2800" b="1" dirty="0" smtClean="0">
                <a:cs typeface="Arial" pitchFamily="34" charset="0"/>
              </a:rPr>
              <a:t>Descriptive </a:t>
            </a:r>
            <a:r>
              <a:rPr lang="en-GB" sz="2800" b="1" dirty="0">
                <a:cs typeface="Arial" pitchFamily="34" charset="0"/>
              </a:rPr>
              <a:t>and specific </a:t>
            </a:r>
            <a:endParaRPr lang="en-GB" sz="2800" b="1" dirty="0" smtClean="0">
              <a:cs typeface="Arial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>
                <a:cs typeface="Arial" pitchFamily="34" charset="0"/>
              </a:rPr>
              <a:t> </a:t>
            </a:r>
            <a:r>
              <a:rPr lang="en-GB" sz="2800" b="1" dirty="0" smtClean="0">
                <a:cs typeface="Arial" pitchFamily="34" charset="0"/>
              </a:rPr>
              <a:t>Focus </a:t>
            </a:r>
            <a:r>
              <a:rPr lang="en-GB" sz="2800" b="1" dirty="0">
                <a:cs typeface="Arial" pitchFamily="34" charset="0"/>
              </a:rPr>
              <a:t>on behaviour rather than </a:t>
            </a:r>
            <a:r>
              <a:rPr lang="en-GB" sz="2800" b="1" dirty="0" smtClean="0">
                <a:cs typeface="Arial" pitchFamily="34" charset="0"/>
              </a:rPr>
              <a:t> personality </a:t>
            </a:r>
            <a:endParaRPr lang="en-GB" sz="2800" dirty="0">
              <a:cs typeface="Arial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b="1" dirty="0">
                <a:cs typeface="Arial" pitchFamily="34" charset="0"/>
              </a:rPr>
              <a:t> </a:t>
            </a:r>
            <a:r>
              <a:rPr lang="en-GB" sz="2800" b="1" dirty="0" smtClean="0">
                <a:cs typeface="Arial" pitchFamily="34" charset="0"/>
              </a:rPr>
              <a:t>An </a:t>
            </a:r>
            <a:r>
              <a:rPr lang="en-GB" sz="2800" b="1" dirty="0">
                <a:cs typeface="Arial" pitchFamily="34" charset="0"/>
              </a:rPr>
              <a:t>appropriate amount of information </a:t>
            </a:r>
            <a:endParaRPr lang="en-GB" sz="2800" dirty="0">
              <a:cs typeface="Arial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b="1" dirty="0">
                <a:cs typeface="Arial" pitchFamily="34" charset="0"/>
              </a:rPr>
              <a:t> </a:t>
            </a:r>
            <a:r>
              <a:rPr lang="en-GB" sz="2800" b="1" dirty="0" smtClean="0">
                <a:cs typeface="Arial" pitchFamily="34" charset="0"/>
              </a:rPr>
              <a:t>Focus </a:t>
            </a:r>
            <a:r>
              <a:rPr lang="en-GB" sz="2800" b="1" dirty="0">
                <a:cs typeface="Arial" pitchFamily="34" charset="0"/>
              </a:rPr>
              <a:t>on things where change is possible </a:t>
            </a:r>
            <a:endParaRPr lang="en-GB" sz="2800" dirty="0">
              <a:cs typeface="Arial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b="1" dirty="0">
                <a:cs typeface="Arial" pitchFamily="34" charset="0"/>
              </a:rPr>
              <a:t> </a:t>
            </a:r>
            <a:r>
              <a:rPr lang="en-GB" sz="2800" b="1" dirty="0" smtClean="0">
                <a:cs typeface="Arial" pitchFamily="34" charset="0"/>
              </a:rPr>
              <a:t>Model </a:t>
            </a:r>
            <a:r>
              <a:rPr lang="en-GB" sz="2800" b="1" dirty="0">
                <a:cs typeface="Arial" pitchFamily="34" charset="0"/>
              </a:rPr>
              <a:t>respect and collaboration </a:t>
            </a:r>
            <a:endParaRPr lang="en-GB" sz="2800" dirty="0">
              <a:cs typeface="Arial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b="1" dirty="0">
                <a:cs typeface="Arial" pitchFamily="34" charset="0"/>
              </a:rPr>
              <a:t> </a:t>
            </a:r>
            <a:r>
              <a:rPr lang="en-GB" sz="2800" b="1" dirty="0" smtClean="0">
                <a:cs typeface="Arial" pitchFamily="34" charset="0"/>
              </a:rPr>
              <a:t>Keep </a:t>
            </a:r>
            <a:r>
              <a:rPr lang="en-GB" sz="2800" b="1" dirty="0">
                <a:cs typeface="Arial" pitchFamily="34" charset="0"/>
              </a:rPr>
              <a:t>a record</a:t>
            </a:r>
            <a:endParaRPr lang="en-GB" sz="2800" dirty="0">
              <a:cs typeface="Arial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3309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Barriers to giving feedback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Lack of time</a:t>
            </a:r>
          </a:p>
          <a:p>
            <a:endParaRPr lang="en-GB" sz="2800" dirty="0"/>
          </a:p>
          <a:p>
            <a:r>
              <a:rPr lang="en-GB" sz="2800" dirty="0" smtClean="0"/>
              <a:t>Lack of confidence</a:t>
            </a:r>
          </a:p>
          <a:p>
            <a:endParaRPr lang="en-GB" sz="2800" dirty="0"/>
          </a:p>
          <a:p>
            <a:r>
              <a:rPr lang="en-GB" sz="2800" dirty="0" smtClean="0"/>
              <a:t>Fear of accusation of bullying</a:t>
            </a:r>
          </a:p>
          <a:p>
            <a:endParaRPr lang="en-GB" sz="2800" dirty="0"/>
          </a:p>
          <a:p>
            <a:r>
              <a:rPr lang="en-GB" sz="2800" dirty="0" smtClean="0"/>
              <a:t>Concerns about managing emotional response</a:t>
            </a:r>
          </a:p>
          <a:p>
            <a:endParaRPr lang="en-GB" sz="2800" dirty="0"/>
          </a:p>
          <a:p>
            <a:r>
              <a:rPr lang="en-GB" sz="2800" dirty="0" smtClean="0"/>
              <a:t>Anxiety about damaging future relationship</a:t>
            </a:r>
            <a:endParaRPr lang="en-GB" sz="2800" dirty="0"/>
          </a:p>
        </p:txBody>
      </p:sp>
      <p:pic>
        <p:nvPicPr>
          <p:cNvPr id="3074" name="Picture 2" descr="C:\Documents and Settings\Helen.Halpern\Local Settings\Temporary Internet Files\Content.IE5\U6TOXFPB\MP90038606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106" y="341509"/>
            <a:ext cx="250605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4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403" y="448175"/>
            <a:ext cx="8277225" cy="842962"/>
          </a:xfrm>
        </p:spPr>
        <p:txBody>
          <a:bodyPr/>
          <a:lstStyle/>
          <a:p>
            <a:r>
              <a:rPr lang="en-GB" sz="3600" dirty="0" smtClean="0"/>
              <a:t>Feedback models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277225" cy="4179888"/>
          </a:xfrm>
        </p:spPr>
        <p:txBody>
          <a:bodyPr/>
          <a:lstStyle/>
          <a:p>
            <a:r>
              <a:rPr lang="en-GB" sz="2800" b="0" dirty="0" smtClean="0"/>
              <a:t>Feedback sandwich</a:t>
            </a:r>
          </a:p>
          <a:p>
            <a:pPr marL="0" indent="0">
              <a:buNone/>
            </a:pPr>
            <a:endParaRPr lang="en-GB" sz="2800" b="0" dirty="0" smtClean="0"/>
          </a:p>
          <a:p>
            <a:r>
              <a:rPr lang="en-GB" sz="2800" b="0" dirty="0" smtClean="0"/>
              <a:t>Pendleton</a:t>
            </a:r>
          </a:p>
          <a:p>
            <a:r>
              <a:rPr lang="en-GB" sz="2800" b="0" dirty="0" smtClean="0"/>
              <a:t>	</a:t>
            </a:r>
          </a:p>
          <a:p>
            <a:r>
              <a:rPr lang="en-GB" sz="2800" b="0" dirty="0" smtClean="0"/>
              <a:t>Calgary-Cambridge</a:t>
            </a:r>
          </a:p>
          <a:p>
            <a:pPr marL="457200" indent="-457200">
              <a:buFontTx/>
              <a:buChar char="-"/>
            </a:pPr>
            <a:r>
              <a:rPr lang="en-GB" sz="2800" b="0" dirty="0" smtClean="0"/>
              <a:t>ALOBA</a:t>
            </a:r>
          </a:p>
          <a:p>
            <a:pPr marL="457200" indent="-457200">
              <a:buFontTx/>
              <a:buChar char="-"/>
            </a:pPr>
            <a:r>
              <a:rPr lang="en-GB" sz="2800" b="0" dirty="0" smtClean="0"/>
              <a:t>ASDA</a:t>
            </a:r>
          </a:p>
          <a:p>
            <a:pPr marL="457200" indent="-457200">
              <a:buFontTx/>
              <a:buChar char="-"/>
            </a:pPr>
            <a:r>
              <a:rPr lang="en-GB" sz="2800" b="0" dirty="0" smtClean="0"/>
              <a:t>SETGO</a:t>
            </a:r>
          </a:p>
          <a:p>
            <a:endParaRPr lang="en-GB" sz="2800" b="0" dirty="0"/>
          </a:p>
          <a:p>
            <a:r>
              <a:rPr lang="en-GB" sz="2800" b="0" dirty="0" smtClean="0"/>
              <a:t>SHARP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14293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Feedback sandwich</a:t>
            </a:r>
            <a:endParaRPr lang="en-GB" sz="3600" dirty="0"/>
          </a:p>
        </p:txBody>
      </p:sp>
      <p:pic>
        <p:nvPicPr>
          <p:cNvPr id="1026" name="Picture 2" descr="C:\Documents and Settings\Helen.Halpern\Local Settings\Temporary Internet Files\Content.IE5\X2VEV7VF\MC900233355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265" y="1196752"/>
            <a:ext cx="535247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628800"/>
            <a:ext cx="27513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GB" sz="3200" dirty="0">
              <a:solidFill>
                <a:srgbClr val="003893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3200" dirty="0">
                <a:solidFill>
                  <a:srgbClr val="003893"/>
                </a:solidFill>
              </a:rPr>
              <a:t>Positive 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solidFill>
                  <a:srgbClr val="003893"/>
                </a:solidFill>
              </a:rPr>
              <a:t>Negative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solidFill>
                  <a:srgbClr val="003893"/>
                </a:solidFill>
              </a:rPr>
              <a:t>Positive</a:t>
            </a:r>
          </a:p>
          <a:p>
            <a:endParaRPr lang="en-GB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6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Pendleton’s model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0" dirty="0" smtClean="0"/>
              <a:t>Ask learner what they did well</a:t>
            </a:r>
          </a:p>
          <a:p>
            <a:endParaRPr lang="en-GB" sz="2400" b="0" dirty="0"/>
          </a:p>
          <a:p>
            <a:r>
              <a:rPr lang="en-GB" sz="2400" b="0" dirty="0" smtClean="0"/>
              <a:t>Person giving feedback adds to this</a:t>
            </a:r>
          </a:p>
          <a:p>
            <a:endParaRPr lang="en-GB" sz="2400" b="0" dirty="0"/>
          </a:p>
          <a:p>
            <a:r>
              <a:rPr lang="en-GB" sz="2400" b="0" dirty="0" smtClean="0"/>
              <a:t>Ask learner what they could have done differently/better</a:t>
            </a:r>
          </a:p>
          <a:p>
            <a:endParaRPr lang="en-GB" sz="2400" b="0" dirty="0"/>
          </a:p>
          <a:p>
            <a:r>
              <a:rPr lang="en-GB" sz="2400" b="0" dirty="0" smtClean="0"/>
              <a:t>Person </a:t>
            </a:r>
            <a:r>
              <a:rPr lang="en-GB" sz="2400" b="0" dirty="0"/>
              <a:t>giving feedback adds </a:t>
            </a:r>
            <a:r>
              <a:rPr lang="en-GB" sz="2400" b="0" dirty="0" smtClean="0"/>
              <a:t>to this</a:t>
            </a:r>
            <a:endParaRPr lang="en-GB" sz="2400" b="0" dirty="0"/>
          </a:p>
        </p:txBody>
      </p:sp>
      <p:pic>
        <p:nvPicPr>
          <p:cNvPr id="2050" name="Picture 2" descr="C:\Documents and Settings\Helen.Halpern\Local Settings\Temporary Internet Files\Content.IE5\X2VEV7VF\MC90043158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47466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Helen.Halpern\Local Settings\Temporary Internet Files\Content.IE5\J1YXSWFR\MM900043731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9" y="3501008"/>
            <a:ext cx="1416472" cy="159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2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Calgary: Cambridge: Agenda Led Outcome Based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77225" cy="4179888"/>
          </a:xfrm>
        </p:spPr>
        <p:txBody>
          <a:bodyPr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b="0" dirty="0" smtClean="0"/>
              <a:t>Start with the doctor’s agenda – what are they trying to achieve? What problems have they had? What help would they like?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b="0" dirty="0" smtClean="0"/>
              <a:t>Encourage self assessment and problems solving first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b="0" dirty="0" smtClean="0"/>
              <a:t>Balance what worked and what could be done differently when giving </a:t>
            </a:r>
          </a:p>
          <a:p>
            <a:pPr marL="0" indent="0">
              <a:lnSpc>
                <a:spcPct val="150000"/>
              </a:lnSpc>
            </a:pPr>
            <a:r>
              <a:rPr lang="en-GB" b="0" dirty="0" smtClean="0"/>
              <a:t>     feedback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b="0" dirty="0" smtClean="0"/>
              <a:t>Be descriptive not judgemental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b="0" dirty="0" smtClean="0"/>
              <a:t>Suggest alternatives. Be supportive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b="0" dirty="0" smtClean="0"/>
              <a:t>Summarise at the end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294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And finally…..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Practise…</a:t>
            </a:r>
            <a:endParaRPr lang="en-GB" sz="3200" dirty="0"/>
          </a:p>
        </p:txBody>
      </p:sp>
      <p:pic>
        <p:nvPicPr>
          <p:cNvPr id="1034" name="Picture 10" descr="C:\Users\Helen.Halpern\AppData\Local\Microsoft\Windows\Temporary Internet Files\Content.IE5\UMRUDT5B\MC9001273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654" y="1772816"/>
            <a:ext cx="6516601" cy="382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4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0" dirty="0" smtClean="0"/>
              <a:t>To provide an </a:t>
            </a:r>
            <a:r>
              <a:rPr lang="en-GB" sz="2800" b="0" dirty="0" smtClean="0"/>
              <a:t>overview of the </a:t>
            </a:r>
            <a:r>
              <a:rPr lang="en-GB" sz="2800" b="0" dirty="0" smtClean="0"/>
              <a:t>principles and models </a:t>
            </a:r>
            <a:r>
              <a:rPr lang="en-GB" sz="2800" b="0" dirty="0" smtClean="0"/>
              <a:t>of feedback </a:t>
            </a:r>
            <a:r>
              <a:rPr lang="en-GB" sz="2800" b="0" dirty="0" smtClean="0"/>
              <a:t>in </a:t>
            </a:r>
            <a:r>
              <a:rPr lang="en-GB" sz="2800" b="0" dirty="0" smtClean="0"/>
              <a:t>preparation </a:t>
            </a:r>
            <a:r>
              <a:rPr lang="en-GB" sz="2800" b="0" dirty="0" smtClean="0"/>
              <a:t>for </a:t>
            </a:r>
            <a:r>
              <a:rPr lang="en-GB" sz="2800" b="0" dirty="0" smtClean="0"/>
              <a:t>later </a:t>
            </a:r>
            <a:r>
              <a:rPr lang="en-GB" sz="2800" b="0" dirty="0" smtClean="0"/>
              <a:t>practice (in part 2) </a:t>
            </a:r>
            <a:endParaRPr lang="en-GB" sz="2800" b="0" dirty="0" smtClean="0"/>
          </a:p>
          <a:p>
            <a:r>
              <a:rPr lang="en-GB" sz="2800" b="0" dirty="0" smtClean="0"/>
              <a:t> 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509498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Indicative timing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 smtClean="0"/>
              <a:t>0 -15  </a:t>
            </a:r>
            <a:r>
              <a:rPr lang="en-GB" b="0" dirty="0" err="1" smtClean="0"/>
              <a:t>mins</a:t>
            </a:r>
            <a:r>
              <a:rPr lang="en-GB" b="0" dirty="0" smtClean="0"/>
              <a:t>		Introductions, housekeeping, overview, ground 				rules </a:t>
            </a:r>
          </a:p>
          <a:p>
            <a:endParaRPr lang="en-GB" b="0" dirty="0"/>
          </a:p>
          <a:p>
            <a:r>
              <a:rPr lang="en-GB" b="0" dirty="0" smtClean="0"/>
              <a:t>15-25  </a:t>
            </a:r>
            <a:r>
              <a:rPr lang="en-GB" b="0" dirty="0" err="1" smtClean="0"/>
              <a:t>mins</a:t>
            </a:r>
            <a:r>
              <a:rPr lang="en-GB" b="0" dirty="0" smtClean="0"/>
              <a:t>		What is feedback?</a:t>
            </a:r>
          </a:p>
          <a:p>
            <a:endParaRPr lang="en-GB" b="0" dirty="0"/>
          </a:p>
          <a:p>
            <a:r>
              <a:rPr lang="en-GB" b="0" dirty="0" smtClean="0"/>
              <a:t>25- 35 </a:t>
            </a:r>
            <a:r>
              <a:rPr lang="en-GB" b="0" dirty="0" err="1" smtClean="0"/>
              <a:t>mins</a:t>
            </a:r>
            <a:r>
              <a:rPr lang="en-GB" b="0" dirty="0" smtClean="0"/>
              <a:t>		Experiences of receiving feedback – what worked and 			what didn’t?</a:t>
            </a:r>
          </a:p>
          <a:p>
            <a:endParaRPr lang="en-GB" b="0" dirty="0"/>
          </a:p>
          <a:p>
            <a:r>
              <a:rPr lang="en-GB" b="0" dirty="0" smtClean="0"/>
              <a:t>35 – 60 </a:t>
            </a:r>
            <a:r>
              <a:rPr lang="en-GB" b="0" dirty="0" err="1" smtClean="0"/>
              <a:t>mins</a:t>
            </a:r>
            <a:r>
              <a:rPr lang="en-GB" b="0" dirty="0" smtClean="0"/>
              <a:t>		What makes feedback effective?</a:t>
            </a:r>
          </a:p>
          <a:p>
            <a:endParaRPr lang="en-GB" b="0" dirty="0"/>
          </a:p>
          <a:p>
            <a:r>
              <a:rPr lang="en-GB" b="0" dirty="0" smtClean="0"/>
              <a:t>60 – 75 </a:t>
            </a:r>
            <a:r>
              <a:rPr lang="en-GB" b="0" dirty="0" err="1" smtClean="0"/>
              <a:t>mins</a:t>
            </a:r>
            <a:r>
              <a:rPr lang="en-GB" b="0" dirty="0" smtClean="0"/>
              <a:t>		Feedback models</a:t>
            </a:r>
          </a:p>
          <a:p>
            <a:endParaRPr lang="en-GB" b="0" dirty="0"/>
          </a:p>
          <a:p>
            <a:r>
              <a:rPr lang="en-GB" b="0" dirty="0" smtClean="0"/>
              <a:t>75 – 90 </a:t>
            </a:r>
            <a:r>
              <a:rPr lang="en-GB" b="0" dirty="0" err="1" smtClean="0"/>
              <a:t>mins</a:t>
            </a:r>
            <a:r>
              <a:rPr lang="en-GB" b="0" dirty="0" smtClean="0"/>
              <a:t>		Tea break</a:t>
            </a:r>
          </a:p>
          <a:p>
            <a:endParaRPr lang="en-GB" b="0" dirty="0"/>
          </a:p>
          <a:p>
            <a:endParaRPr lang="en-GB" b="0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678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Intended learning outcomes</a:t>
            </a:r>
            <a:br>
              <a:rPr lang="en-GB" sz="36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2000" dirty="0" smtClean="0"/>
              <a:t>By the end of this workshop you will: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/>
              <a:t/>
            </a:r>
            <a:br>
              <a:rPr lang="en-GB" sz="2000" dirty="0"/>
            </a:b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b="0" dirty="0" smtClean="0"/>
              <a:t>Know the principles of effective feedback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b="0" dirty="0" smtClean="0"/>
              <a:t>Understand some of the barriers to effective feedback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b="0" dirty="0" smtClean="0"/>
              <a:t>Have discussed some feedback models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b="0" dirty="0" smtClean="0"/>
              <a:t>Be ready to practise giving feedback</a:t>
            </a:r>
          </a:p>
        </p:txBody>
      </p:sp>
    </p:spTree>
    <p:extLst>
      <p:ext uri="{BB962C8B-B14F-4D97-AF65-F5344CB8AC3E}">
        <p14:creationId xmlns:p14="http://schemas.microsoft.com/office/powerpoint/2010/main" val="17907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Housekeeping (0-15 minutes)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0" dirty="0" smtClean="0"/>
              <a:t>Introductions</a:t>
            </a:r>
          </a:p>
          <a:p>
            <a:endParaRPr lang="en-GB" sz="2800" b="0" dirty="0" smtClean="0"/>
          </a:p>
          <a:p>
            <a:r>
              <a:rPr lang="en-GB" sz="2800" b="0" dirty="0" smtClean="0"/>
              <a:t>Overview of the session</a:t>
            </a:r>
          </a:p>
          <a:p>
            <a:endParaRPr lang="en-GB" sz="2800" b="0" dirty="0" smtClean="0"/>
          </a:p>
          <a:p>
            <a:r>
              <a:rPr lang="en-GB" sz="2800" b="0" dirty="0" smtClean="0"/>
              <a:t>Phones to silent</a:t>
            </a:r>
          </a:p>
          <a:p>
            <a:r>
              <a:rPr lang="en-GB" sz="2800" b="0" dirty="0" smtClean="0"/>
              <a:t>Toilets, fire exits etc…</a:t>
            </a:r>
          </a:p>
          <a:p>
            <a:endParaRPr lang="en-GB" sz="2800" b="0" dirty="0" smtClean="0"/>
          </a:p>
          <a:p>
            <a:r>
              <a:rPr lang="en-GB" sz="2800" b="0" dirty="0" smtClean="0"/>
              <a:t>Ground rules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763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What is feedback?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GB" sz="2800" b="0" dirty="0" smtClean="0"/>
              <a:t> In pairs for 5 minutes then discuss in whole group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2648586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What is feedback? 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GB" sz="2800" dirty="0" smtClean="0"/>
              <a:t>An activity intended to shape future</a:t>
            </a:r>
          </a:p>
          <a:p>
            <a:pPr algn="just">
              <a:lnSpc>
                <a:spcPct val="150000"/>
              </a:lnSpc>
            </a:pPr>
            <a:r>
              <a:rPr lang="en-GB" sz="2800" dirty="0" smtClean="0"/>
              <a:t>development and performance. </a:t>
            </a:r>
          </a:p>
          <a:p>
            <a:pPr algn="just">
              <a:lnSpc>
                <a:spcPct val="150000"/>
              </a:lnSpc>
            </a:pPr>
            <a:endParaRPr lang="en-GB" sz="2800" dirty="0" smtClean="0"/>
          </a:p>
          <a:p>
            <a:pPr algn="just">
              <a:lnSpc>
                <a:spcPct val="150000"/>
              </a:lnSpc>
            </a:pPr>
            <a:r>
              <a:rPr lang="en-GB" sz="2800" dirty="0" smtClean="0"/>
              <a:t>It may be used as a focus for reflection.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97577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it like receiving feedback?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0" dirty="0" smtClean="0"/>
              <a:t>In threes for ten minutes discuss:</a:t>
            </a:r>
          </a:p>
          <a:p>
            <a:endParaRPr lang="en-GB" sz="2400" b="0" dirty="0"/>
          </a:p>
          <a:p>
            <a:pPr>
              <a:buAutoNum type="arabicPeriod"/>
            </a:pPr>
            <a:r>
              <a:rPr lang="en-GB" sz="2400" b="0" dirty="0" smtClean="0"/>
              <a:t>What worked?</a:t>
            </a:r>
          </a:p>
          <a:p>
            <a:pPr>
              <a:buAutoNum type="arabicPeriod"/>
            </a:pPr>
            <a:endParaRPr lang="en-GB" sz="2400" b="0" dirty="0"/>
          </a:p>
          <a:p>
            <a:pPr>
              <a:buAutoNum type="arabicPeriod"/>
            </a:pPr>
            <a:r>
              <a:rPr lang="en-GB" sz="2400" b="0" dirty="0" smtClean="0"/>
              <a:t>What didn’t work?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2608301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makes feedback effective?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0" dirty="0" smtClean="0"/>
              <a:t>Discuss for 10 minutes in the same three then discuss with</a:t>
            </a:r>
          </a:p>
          <a:p>
            <a:r>
              <a:rPr lang="en-GB" sz="2400" b="0" dirty="0" smtClean="0"/>
              <a:t> the main group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4067886804"/>
      </p:ext>
    </p:extLst>
  </p:cSld>
  <p:clrMapOvr>
    <a:masterClrMapping/>
  </p:clrMapOvr>
</p:sld>
</file>

<file path=ppt/theme/theme1.xml><?xml version="1.0" encoding="utf-8"?>
<a:theme xmlns:a="http://schemas.openxmlformats.org/drawingml/2006/main" name="HEE SS PP template">
  <a:themeElements>
    <a:clrScheme name="LD_Generic_Template 5">
      <a:dk1>
        <a:srgbClr val="003893"/>
      </a:dk1>
      <a:lt1>
        <a:srgbClr val="FFFFFF"/>
      </a:lt1>
      <a:dk2>
        <a:srgbClr val="003893"/>
      </a:dk2>
      <a:lt2>
        <a:srgbClr val="FFFFFF"/>
      </a:lt2>
      <a:accent1>
        <a:srgbClr val="003893"/>
      </a:accent1>
      <a:accent2>
        <a:srgbClr val="009E49"/>
      </a:accent2>
      <a:accent3>
        <a:srgbClr val="FFFFFF"/>
      </a:accent3>
      <a:accent4>
        <a:srgbClr val="002E7D"/>
      </a:accent4>
      <a:accent5>
        <a:srgbClr val="AAAEC8"/>
      </a:accent5>
      <a:accent6>
        <a:srgbClr val="008F41"/>
      </a:accent6>
      <a:hlink>
        <a:srgbClr val="A00054"/>
      </a:hlink>
      <a:folHlink>
        <a:srgbClr val="E28C05"/>
      </a:folHlink>
    </a:clrScheme>
    <a:fontScheme name="1_NHS white log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NHS white logo 1">
        <a:dk1>
          <a:srgbClr val="5BBF21"/>
        </a:dk1>
        <a:lt1>
          <a:srgbClr val="FFFFFF"/>
        </a:lt1>
        <a:dk2>
          <a:srgbClr val="5BBF21"/>
        </a:dk2>
        <a:lt2>
          <a:srgbClr val="FFFFFF"/>
        </a:lt2>
        <a:accent1>
          <a:srgbClr val="5BBF21"/>
        </a:accent1>
        <a:accent2>
          <a:srgbClr val="0091C9"/>
        </a:accent2>
        <a:accent3>
          <a:srgbClr val="FFFFFF"/>
        </a:accent3>
        <a:accent4>
          <a:srgbClr val="4CA31B"/>
        </a:accent4>
        <a:accent5>
          <a:srgbClr val="B5DCAB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2">
        <a:dk1>
          <a:srgbClr val="006B54"/>
        </a:dk1>
        <a:lt1>
          <a:srgbClr val="FFFFFF"/>
        </a:lt1>
        <a:dk2>
          <a:srgbClr val="006B54"/>
        </a:dk2>
        <a:lt2>
          <a:srgbClr val="FFFFFF"/>
        </a:lt2>
        <a:accent1>
          <a:srgbClr val="006B54"/>
        </a:accent1>
        <a:accent2>
          <a:srgbClr val="0091C9"/>
        </a:accent2>
        <a:accent3>
          <a:srgbClr val="FFFFFF"/>
        </a:accent3>
        <a:accent4>
          <a:srgbClr val="005A46"/>
        </a:accent4>
        <a:accent5>
          <a:srgbClr val="AABAB3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3">
        <a:dk1>
          <a:srgbClr val="00AA9E"/>
        </a:dk1>
        <a:lt1>
          <a:srgbClr val="FFFFFF"/>
        </a:lt1>
        <a:dk2>
          <a:srgbClr val="00AA9E"/>
        </a:dk2>
        <a:lt2>
          <a:srgbClr val="FFFFFF"/>
        </a:lt2>
        <a:accent1>
          <a:srgbClr val="00AA9E"/>
        </a:accent1>
        <a:accent2>
          <a:srgbClr val="0091C9"/>
        </a:accent2>
        <a:accent3>
          <a:srgbClr val="FFFFFF"/>
        </a:accent3>
        <a:accent4>
          <a:srgbClr val="009186"/>
        </a:accent4>
        <a:accent5>
          <a:srgbClr val="AAD2CC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4">
        <a:dk1>
          <a:srgbClr val="00ADC6"/>
        </a:dk1>
        <a:lt1>
          <a:srgbClr val="FFFFFF"/>
        </a:lt1>
        <a:dk2>
          <a:srgbClr val="00ADC6"/>
        </a:dk2>
        <a:lt2>
          <a:srgbClr val="FFFFFF"/>
        </a:lt2>
        <a:accent1>
          <a:srgbClr val="00ADC6"/>
        </a:accent1>
        <a:accent2>
          <a:srgbClr val="009E49"/>
        </a:accent2>
        <a:accent3>
          <a:srgbClr val="FFFFFF"/>
        </a:accent3>
        <a:accent4>
          <a:srgbClr val="0093A9"/>
        </a:accent4>
        <a:accent5>
          <a:srgbClr val="AAD3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5">
        <a:dk1>
          <a:srgbClr val="003893"/>
        </a:dk1>
        <a:lt1>
          <a:srgbClr val="FFFFFF"/>
        </a:lt1>
        <a:dk2>
          <a:srgbClr val="003893"/>
        </a:dk2>
        <a:lt2>
          <a:srgbClr val="FFFFFF"/>
        </a:lt2>
        <a:accent1>
          <a:srgbClr val="003893"/>
        </a:accent1>
        <a:accent2>
          <a:srgbClr val="009E49"/>
        </a:accent2>
        <a:accent3>
          <a:srgbClr val="FFFFFF"/>
        </a:accent3>
        <a:accent4>
          <a:srgbClr val="002E7D"/>
        </a:accent4>
        <a:accent5>
          <a:srgbClr val="AAAEC8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6">
        <a:dk1>
          <a:srgbClr val="56008C"/>
        </a:dk1>
        <a:lt1>
          <a:srgbClr val="FFFFFF"/>
        </a:lt1>
        <a:dk2>
          <a:srgbClr val="56008C"/>
        </a:dk2>
        <a:lt2>
          <a:srgbClr val="FFFFFF"/>
        </a:lt2>
        <a:accent1>
          <a:srgbClr val="56008C"/>
        </a:accent1>
        <a:accent2>
          <a:srgbClr val="009E49"/>
        </a:accent2>
        <a:accent3>
          <a:srgbClr val="FFFFFF"/>
        </a:accent3>
        <a:accent4>
          <a:srgbClr val="480077"/>
        </a:accent4>
        <a:accent5>
          <a:srgbClr val="B4AAC5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7">
        <a:dk1>
          <a:srgbClr val="A00054"/>
        </a:dk1>
        <a:lt1>
          <a:srgbClr val="FFFFFF"/>
        </a:lt1>
        <a:dk2>
          <a:srgbClr val="A00054"/>
        </a:dk2>
        <a:lt2>
          <a:srgbClr val="FFFFFF"/>
        </a:lt2>
        <a:accent1>
          <a:srgbClr val="A00054"/>
        </a:accent1>
        <a:accent2>
          <a:srgbClr val="0091C9"/>
        </a:accent2>
        <a:accent3>
          <a:srgbClr val="FFFFFF"/>
        </a:accent3>
        <a:accent4>
          <a:srgbClr val="880046"/>
        </a:accent4>
        <a:accent5>
          <a:srgbClr val="CDAAB3"/>
        </a:accent5>
        <a:accent6>
          <a:srgbClr val="0083B6"/>
        </a:accent6>
        <a:hlink>
          <a:srgbClr val="009E49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8">
        <a:dk1>
          <a:srgbClr val="E28C05"/>
        </a:dk1>
        <a:lt1>
          <a:srgbClr val="FFFFFF"/>
        </a:lt1>
        <a:dk2>
          <a:srgbClr val="E28C05"/>
        </a:dk2>
        <a:lt2>
          <a:srgbClr val="FFFFFF"/>
        </a:lt2>
        <a:accent1>
          <a:srgbClr val="E28C05"/>
        </a:accent1>
        <a:accent2>
          <a:srgbClr val="0091C9"/>
        </a:accent2>
        <a:accent3>
          <a:srgbClr val="FFFFFF"/>
        </a:accent3>
        <a:accent4>
          <a:srgbClr val="C17703"/>
        </a:accent4>
        <a:accent5>
          <a:srgbClr val="EEC5AA"/>
        </a:accent5>
        <a:accent6>
          <a:srgbClr val="0083B6"/>
        </a:accent6>
        <a:hlink>
          <a:srgbClr val="009E49"/>
        </a:hlink>
        <a:folHlink>
          <a:srgbClr val="A000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9">
        <a:dk1>
          <a:srgbClr val="0072C6"/>
        </a:dk1>
        <a:lt1>
          <a:srgbClr val="FFFFFF"/>
        </a:lt1>
        <a:dk2>
          <a:srgbClr val="0072C6"/>
        </a:dk2>
        <a:lt2>
          <a:srgbClr val="FFFFFF"/>
        </a:lt2>
        <a:accent1>
          <a:srgbClr val="0072C6"/>
        </a:accent1>
        <a:accent2>
          <a:srgbClr val="009E49"/>
        </a:accent2>
        <a:accent3>
          <a:srgbClr val="FFFFFF"/>
        </a:accent3>
        <a:accent4>
          <a:srgbClr val="0060A9"/>
        </a:accent4>
        <a:accent5>
          <a:srgbClr val="AABC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D_Generic_Template">
  <a:themeElements>
    <a:clrScheme name="LD_Generic_Template 5">
      <a:dk1>
        <a:srgbClr val="003893"/>
      </a:dk1>
      <a:lt1>
        <a:srgbClr val="FFFFFF"/>
      </a:lt1>
      <a:dk2>
        <a:srgbClr val="003893"/>
      </a:dk2>
      <a:lt2>
        <a:srgbClr val="FFFFFF"/>
      </a:lt2>
      <a:accent1>
        <a:srgbClr val="003893"/>
      </a:accent1>
      <a:accent2>
        <a:srgbClr val="009E49"/>
      </a:accent2>
      <a:accent3>
        <a:srgbClr val="FFFFFF"/>
      </a:accent3>
      <a:accent4>
        <a:srgbClr val="002E7D"/>
      </a:accent4>
      <a:accent5>
        <a:srgbClr val="AAAEC8"/>
      </a:accent5>
      <a:accent6>
        <a:srgbClr val="008F41"/>
      </a:accent6>
      <a:hlink>
        <a:srgbClr val="A00054"/>
      </a:hlink>
      <a:folHlink>
        <a:srgbClr val="E28C05"/>
      </a:folHlink>
    </a:clrScheme>
    <a:fontScheme name="LD_Generic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D_Generic_Template 1">
        <a:dk1>
          <a:srgbClr val="5BBF21"/>
        </a:dk1>
        <a:lt1>
          <a:srgbClr val="FFFFFF"/>
        </a:lt1>
        <a:dk2>
          <a:srgbClr val="5BBF21"/>
        </a:dk2>
        <a:lt2>
          <a:srgbClr val="FFFFFF"/>
        </a:lt2>
        <a:accent1>
          <a:srgbClr val="5BBF21"/>
        </a:accent1>
        <a:accent2>
          <a:srgbClr val="0091C9"/>
        </a:accent2>
        <a:accent3>
          <a:srgbClr val="FFFFFF"/>
        </a:accent3>
        <a:accent4>
          <a:srgbClr val="4CA31B"/>
        </a:accent4>
        <a:accent5>
          <a:srgbClr val="B5DCAB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2">
        <a:dk1>
          <a:srgbClr val="006B54"/>
        </a:dk1>
        <a:lt1>
          <a:srgbClr val="FFFFFF"/>
        </a:lt1>
        <a:dk2>
          <a:srgbClr val="006B54"/>
        </a:dk2>
        <a:lt2>
          <a:srgbClr val="FFFFFF"/>
        </a:lt2>
        <a:accent1>
          <a:srgbClr val="006B54"/>
        </a:accent1>
        <a:accent2>
          <a:srgbClr val="0091C9"/>
        </a:accent2>
        <a:accent3>
          <a:srgbClr val="FFFFFF"/>
        </a:accent3>
        <a:accent4>
          <a:srgbClr val="005A46"/>
        </a:accent4>
        <a:accent5>
          <a:srgbClr val="AABAB3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3">
        <a:dk1>
          <a:srgbClr val="00AA9E"/>
        </a:dk1>
        <a:lt1>
          <a:srgbClr val="FFFFFF"/>
        </a:lt1>
        <a:dk2>
          <a:srgbClr val="00AA9E"/>
        </a:dk2>
        <a:lt2>
          <a:srgbClr val="FFFFFF"/>
        </a:lt2>
        <a:accent1>
          <a:srgbClr val="00AA9E"/>
        </a:accent1>
        <a:accent2>
          <a:srgbClr val="0091C9"/>
        </a:accent2>
        <a:accent3>
          <a:srgbClr val="FFFFFF"/>
        </a:accent3>
        <a:accent4>
          <a:srgbClr val="009186"/>
        </a:accent4>
        <a:accent5>
          <a:srgbClr val="AAD2CC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4">
        <a:dk1>
          <a:srgbClr val="00ADC6"/>
        </a:dk1>
        <a:lt1>
          <a:srgbClr val="FFFFFF"/>
        </a:lt1>
        <a:dk2>
          <a:srgbClr val="00ADC6"/>
        </a:dk2>
        <a:lt2>
          <a:srgbClr val="FFFFFF"/>
        </a:lt2>
        <a:accent1>
          <a:srgbClr val="00ADC6"/>
        </a:accent1>
        <a:accent2>
          <a:srgbClr val="009E49"/>
        </a:accent2>
        <a:accent3>
          <a:srgbClr val="FFFFFF"/>
        </a:accent3>
        <a:accent4>
          <a:srgbClr val="0093A9"/>
        </a:accent4>
        <a:accent5>
          <a:srgbClr val="AAD3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5">
        <a:dk1>
          <a:srgbClr val="003893"/>
        </a:dk1>
        <a:lt1>
          <a:srgbClr val="FFFFFF"/>
        </a:lt1>
        <a:dk2>
          <a:srgbClr val="003893"/>
        </a:dk2>
        <a:lt2>
          <a:srgbClr val="FFFFFF"/>
        </a:lt2>
        <a:accent1>
          <a:srgbClr val="003893"/>
        </a:accent1>
        <a:accent2>
          <a:srgbClr val="009E49"/>
        </a:accent2>
        <a:accent3>
          <a:srgbClr val="FFFFFF"/>
        </a:accent3>
        <a:accent4>
          <a:srgbClr val="002E7D"/>
        </a:accent4>
        <a:accent5>
          <a:srgbClr val="AAAEC8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6">
        <a:dk1>
          <a:srgbClr val="56008C"/>
        </a:dk1>
        <a:lt1>
          <a:srgbClr val="FFFFFF"/>
        </a:lt1>
        <a:dk2>
          <a:srgbClr val="56008C"/>
        </a:dk2>
        <a:lt2>
          <a:srgbClr val="FFFFFF"/>
        </a:lt2>
        <a:accent1>
          <a:srgbClr val="56008C"/>
        </a:accent1>
        <a:accent2>
          <a:srgbClr val="009E49"/>
        </a:accent2>
        <a:accent3>
          <a:srgbClr val="FFFFFF"/>
        </a:accent3>
        <a:accent4>
          <a:srgbClr val="480077"/>
        </a:accent4>
        <a:accent5>
          <a:srgbClr val="B4AAC5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7">
        <a:dk1>
          <a:srgbClr val="A00054"/>
        </a:dk1>
        <a:lt1>
          <a:srgbClr val="FFFFFF"/>
        </a:lt1>
        <a:dk2>
          <a:srgbClr val="A00054"/>
        </a:dk2>
        <a:lt2>
          <a:srgbClr val="FFFFFF"/>
        </a:lt2>
        <a:accent1>
          <a:srgbClr val="A00054"/>
        </a:accent1>
        <a:accent2>
          <a:srgbClr val="0091C9"/>
        </a:accent2>
        <a:accent3>
          <a:srgbClr val="FFFFFF"/>
        </a:accent3>
        <a:accent4>
          <a:srgbClr val="880046"/>
        </a:accent4>
        <a:accent5>
          <a:srgbClr val="CDAAB3"/>
        </a:accent5>
        <a:accent6>
          <a:srgbClr val="0083B6"/>
        </a:accent6>
        <a:hlink>
          <a:srgbClr val="009E49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8">
        <a:dk1>
          <a:srgbClr val="E28C05"/>
        </a:dk1>
        <a:lt1>
          <a:srgbClr val="FFFFFF"/>
        </a:lt1>
        <a:dk2>
          <a:srgbClr val="E28C05"/>
        </a:dk2>
        <a:lt2>
          <a:srgbClr val="FFFFFF"/>
        </a:lt2>
        <a:accent1>
          <a:srgbClr val="E28C05"/>
        </a:accent1>
        <a:accent2>
          <a:srgbClr val="0091C9"/>
        </a:accent2>
        <a:accent3>
          <a:srgbClr val="FFFFFF"/>
        </a:accent3>
        <a:accent4>
          <a:srgbClr val="C17703"/>
        </a:accent4>
        <a:accent5>
          <a:srgbClr val="EEC5AA"/>
        </a:accent5>
        <a:accent6>
          <a:srgbClr val="0083B6"/>
        </a:accent6>
        <a:hlink>
          <a:srgbClr val="009E49"/>
        </a:hlink>
        <a:folHlink>
          <a:srgbClr val="A000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9">
        <a:dk1>
          <a:srgbClr val="0072C6"/>
        </a:dk1>
        <a:lt1>
          <a:srgbClr val="FFFFFF"/>
        </a:lt1>
        <a:dk2>
          <a:srgbClr val="0072C6"/>
        </a:dk2>
        <a:lt2>
          <a:srgbClr val="FFFFFF"/>
        </a:lt2>
        <a:accent1>
          <a:srgbClr val="0072C6"/>
        </a:accent1>
        <a:accent2>
          <a:srgbClr val="009E49"/>
        </a:accent2>
        <a:accent3>
          <a:srgbClr val="FFFFFF"/>
        </a:accent3>
        <a:accent4>
          <a:srgbClr val="0060A9"/>
        </a:accent4>
        <a:accent5>
          <a:srgbClr val="AABC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390</Words>
  <Application>Microsoft Office PowerPoint</Application>
  <PresentationFormat>On-screen Show (4:3)</PresentationFormat>
  <Paragraphs>138</Paragraphs>
  <Slides>17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HEE SS PP template</vt:lpstr>
      <vt:lpstr>LD_Generic_Template</vt:lpstr>
      <vt:lpstr>          </vt:lpstr>
      <vt:lpstr>Aim</vt:lpstr>
      <vt:lpstr>Indicative timing</vt:lpstr>
      <vt:lpstr>Intended learning outcomes  By the end of this workshop you will:   </vt:lpstr>
      <vt:lpstr>Housekeeping (0-15 minutes)</vt:lpstr>
      <vt:lpstr>What is feedback? </vt:lpstr>
      <vt:lpstr>What is feedback?  </vt:lpstr>
      <vt:lpstr>What’s it like receiving feedback?</vt:lpstr>
      <vt:lpstr>What makes feedback effective?</vt:lpstr>
      <vt:lpstr>What doesn’t work</vt:lpstr>
      <vt:lpstr>Principles of giving effective feedback </vt:lpstr>
      <vt:lpstr>Barriers to giving feedback </vt:lpstr>
      <vt:lpstr>Feedback models</vt:lpstr>
      <vt:lpstr>Feedback sandwich</vt:lpstr>
      <vt:lpstr>Pendleton’s model</vt:lpstr>
      <vt:lpstr>Calgary: Cambridge: Agenda Led Outcome Based Analysis</vt:lpstr>
      <vt:lpstr>And finally…..</vt:lpstr>
    </vt:vector>
  </TitlesOfParts>
  <Company>LDN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Giving feedback</dc:title>
  <dc:creator>HALPERN, Helen</dc:creator>
  <cp:lastModifiedBy>HALPERN, Helen</cp:lastModifiedBy>
  <cp:revision>32</cp:revision>
  <dcterms:created xsi:type="dcterms:W3CDTF">2013-12-09T09:46:24Z</dcterms:created>
  <dcterms:modified xsi:type="dcterms:W3CDTF">2014-04-11T17:24:25Z</dcterms:modified>
</cp:coreProperties>
</file>