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65" r:id="rId6"/>
    <p:sldId id="272" r:id="rId7"/>
    <p:sldId id="275" r:id="rId8"/>
    <p:sldId id="293" r:id="rId9"/>
    <p:sldId id="294" r:id="rId10"/>
    <p:sldId id="277" r:id="rId11"/>
    <p:sldId id="279" r:id="rId12"/>
    <p:sldId id="285" r:id="rId13"/>
    <p:sldId id="291" r:id="rId14"/>
    <p:sldId id="282" r:id="rId15"/>
    <p:sldId id="290" r:id="rId16"/>
    <p:sldId id="296" r:id="rId17"/>
    <p:sldId id="297" r:id="rId18"/>
    <p:sldId id="298" r:id="rId19"/>
    <p:sldId id="271" r:id="rId2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65"/>
            <p14:sldId id="272"/>
            <p14:sldId id="275"/>
            <p14:sldId id="293"/>
            <p14:sldId id="294"/>
            <p14:sldId id="277"/>
            <p14:sldId id="279"/>
            <p14:sldId id="285"/>
            <p14:sldId id="291"/>
            <p14:sldId id="282"/>
            <p14:sldId id="290"/>
            <p14:sldId id="296"/>
            <p14:sldId id="297"/>
            <p14:sldId id="298"/>
            <p14:sldId id="27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Pudney" initials="SP" lastIdx="2" clrIdx="0"/>
  <p:cmAuthor id="1" name="Baughan, Sue" initials="SB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2DE"/>
    <a:srgbClr val="CFA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94" autoAdjust="0"/>
    <p:restoredTop sz="94184" autoAdjust="0"/>
  </p:normalViewPr>
  <p:slideViewPr>
    <p:cSldViewPr snapToGrid="0" snapToObjects="1">
      <p:cViewPr>
        <p:scale>
          <a:sx n="80" d="100"/>
          <a:sy n="80" d="100"/>
        </p:scale>
        <p:origin x="-420" y="72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385151304616338E-2"/>
          <c:y val="1.6890607972249082E-2"/>
          <c:w val="0.94096582136791729"/>
          <c:h val="0.5335974286096132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'Bandages graph data'!$G$3</c:f>
              <c:strCache>
                <c:ptCount val="1"/>
                <c:pt idx="0">
                  <c:v>Spend per 100,000 population</c:v>
                </c:pt>
              </c:strCache>
            </c:strRef>
          </c:tx>
          <c:spPr>
            <a:ln w="3175">
              <a:noFill/>
            </a:ln>
          </c:spPr>
          <c:invertIfNegative val="0"/>
          <c:cat>
            <c:strRef>
              <c:f>'Bandages graph data'!$B$4:$B$212</c:f>
              <c:strCache>
                <c:ptCount val="209"/>
                <c:pt idx="0">
                  <c:v>THANET CCG</c:v>
                </c:pt>
                <c:pt idx="1">
                  <c:v>SOUTH DEVON AND TORBAY CCG</c:v>
                </c:pt>
                <c:pt idx="2">
                  <c:v>SHEFFIELD CCG</c:v>
                </c:pt>
                <c:pt idx="3">
                  <c:v>KERNOW CCG</c:v>
                </c:pt>
                <c:pt idx="4">
                  <c:v>HASTINGS &amp; ROTHER CCG</c:v>
                </c:pt>
                <c:pt idx="5">
                  <c:v>HARDWICK CCG</c:v>
                </c:pt>
                <c:pt idx="6">
                  <c:v>LEEDS SOUTH AND EAST CCG</c:v>
                </c:pt>
                <c:pt idx="7">
                  <c:v>NORTH EAST LINCOLNSHIRE CCG</c:v>
                </c:pt>
                <c:pt idx="8">
                  <c:v>BLACKPOOL CCG</c:v>
                </c:pt>
                <c:pt idx="9">
                  <c:v>NEWARK &amp; SHERWOOD CCG</c:v>
                </c:pt>
                <c:pt idx="10">
                  <c:v>LEEDS NORTH CCG</c:v>
                </c:pt>
                <c:pt idx="11">
                  <c:v>COASTAL WEST SUSSEX CCG</c:v>
                </c:pt>
                <c:pt idx="12">
                  <c:v>LANCASHIRE NORTH CCG</c:v>
                </c:pt>
                <c:pt idx="13">
                  <c:v>SOUTH TYNESIDE CCG</c:v>
                </c:pt>
                <c:pt idx="14">
                  <c:v>WAKEFIELD CCG</c:v>
                </c:pt>
                <c:pt idx="15">
                  <c:v>SOUTH WORCESTERSHIRE CCG</c:v>
                </c:pt>
                <c:pt idx="16">
                  <c:v>SOUTH KENT COAST CCG</c:v>
                </c:pt>
                <c:pt idx="17">
                  <c:v>VALE OF YORK CCG</c:v>
                </c:pt>
                <c:pt idx="18">
                  <c:v>BRADFORD DISTRICTS CCG</c:v>
                </c:pt>
                <c:pt idx="19">
                  <c:v>NORTH TYNESIDE CCG</c:v>
                </c:pt>
                <c:pt idx="20">
                  <c:v>CANNOCK CHASE CCG</c:v>
                </c:pt>
                <c:pt idx="21">
                  <c:v>BATH AND NORTH EAST SOMERSET CCG</c:v>
                </c:pt>
                <c:pt idx="22">
                  <c:v>NORTH STAFFORDSHIRE CCG</c:v>
                </c:pt>
                <c:pt idx="23">
                  <c:v>NORTH LINCOLNSHIRE CCG</c:v>
                </c:pt>
                <c:pt idx="24">
                  <c:v>SOUTH EASTERN HAMPSHIRE CCG</c:v>
                </c:pt>
                <c:pt idx="25">
                  <c:v>DARLINGTON CCG</c:v>
                </c:pt>
                <c:pt idx="26">
                  <c:v>MANSFIELD &amp; ASHFIELD CCG</c:v>
                </c:pt>
                <c:pt idx="27">
                  <c:v>NORTH, EAST, WEST DEVON CCG</c:v>
                </c:pt>
                <c:pt idx="28">
                  <c:v>NEWCASTLE GATESHEAD CCG</c:v>
                </c:pt>
                <c:pt idx="29">
                  <c:v>DURHAM DALES,EASINGTON &amp; SEDGEFIELD CCG</c:v>
                </c:pt>
                <c:pt idx="30">
                  <c:v>STOKE ON TRENT CCG</c:v>
                </c:pt>
                <c:pt idx="31">
                  <c:v>DORSET CCG</c:v>
                </c:pt>
                <c:pt idx="32">
                  <c:v>HAMBLETON, RICHMONDSHIRE AND WHITBY CCG</c:v>
                </c:pt>
                <c:pt idx="33">
                  <c:v>SUNDERLAND CCG</c:v>
                </c:pt>
                <c:pt idx="34">
                  <c:v>REDDITCH AND BROMSGROVE CCG</c:v>
                </c:pt>
                <c:pt idx="35">
                  <c:v>SHROPSHIRE CCG</c:v>
                </c:pt>
                <c:pt idx="36">
                  <c:v>CALDERDALE CCG</c:v>
                </c:pt>
                <c:pt idx="37">
                  <c:v>STAFFORD AND SURROUNDS CCG</c:v>
                </c:pt>
                <c:pt idx="38">
                  <c:v>WEST ESSEX CCG</c:v>
                </c:pt>
                <c:pt idx="39">
                  <c:v>ST HELENS CCG</c:v>
                </c:pt>
                <c:pt idx="40">
                  <c:v>FYLDE &amp; WYRE CCG</c:v>
                </c:pt>
                <c:pt idx="41">
                  <c:v>PORTSMOUTH CCG</c:v>
                </c:pt>
                <c:pt idx="42">
                  <c:v>SOUTH LINCOLNSHIRE CCG</c:v>
                </c:pt>
                <c:pt idx="43">
                  <c:v>HIGH WEALD LEWES HAVENS CCG</c:v>
                </c:pt>
                <c:pt idx="44">
                  <c:v>BASSETLAW CCG</c:v>
                </c:pt>
                <c:pt idx="45">
                  <c:v>BARNSLEY CCG</c:v>
                </c:pt>
                <c:pt idx="46">
                  <c:v>NORTH DURHAM CCG</c:v>
                </c:pt>
                <c:pt idx="47">
                  <c:v>DUDLEY CCG</c:v>
                </c:pt>
                <c:pt idx="48">
                  <c:v>CHORLEY AND SOUTH RIBBLE CCG</c:v>
                </c:pt>
                <c:pt idx="49">
                  <c:v>DARTFORD, GRAVESHAM AND SWANLEY CCG</c:v>
                </c:pt>
                <c:pt idx="50">
                  <c:v>ASHFORD CCG</c:v>
                </c:pt>
                <c:pt idx="51">
                  <c:v>KNOWSLEY CCG</c:v>
                </c:pt>
                <c:pt idx="52">
                  <c:v>HALTON CCG</c:v>
                </c:pt>
                <c:pt idx="53">
                  <c:v>SOUTHEND CCG</c:v>
                </c:pt>
                <c:pt idx="54">
                  <c:v>HAVERING CCG</c:v>
                </c:pt>
                <c:pt idx="55">
                  <c:v>CUMBRIA CCG</c:v>
                </c:pt>
                <c:pt idx="56">
                  <c:v>WYRE FOREST CCG</c:v>
                </c:pt>
                <c:pt idx="57">
                  <c:v>FAREHAM AND GOSPORT CCG</c:v>
                </c:pt>
                <c:pt idx="58">
                  <c:v>HEYWOOD, MIDDLETON &amp; ROCHDALE CCG</c:v>
                </c:pt>
                <c:pt idx="59">
                  <c:v>EAST AND NORTH HERTFORDSHIRE CCG</c:v>
                </c:pt>
                <c:pt idx="60">
                  <c:v>NORTH DERBYSHIRE CCG</c:v>
                </c:pt>
                <c:pt idx="61">
                  <c:v>HARROGATE AND RURAL DISTRICT CCG</c:v>
                </c:pt>
                <c:pt idx="62">
                  <c:v>CANTERBURY AND COASTAL CCG</c:v>
                </c:pt>
                <c:pt idx="63">
                  <c:v>GLOUCESTERSHIRE CCG</c:v>
                </c:pt>
                <c:pt idx="64">
                  <c:v>WALSALL CCG</c:v>
                </c:pt>
                <c:pt idx="65">
                  <c:v>LINCOLNSHIRE EAST CCG</c:v>
                </c:pt>
                <c:pt idx="66">
                  <c:v>EAST LANCASHIRE CCG</c:v>
                </c:pt>
                <c:pt idx="67">
                  <c:v>EASTBOURNE, HAILSHAM AND SEAFORD CCG</c:v>
                </c:pt>
                <c:pt idx="68">
                  <c:v>LEEDS WEST CCG</c:v>
                </c:pt>
                <c:pt idx="69">
                  <c:v>BLACKBURN WITH DARWEN CCG</c:v>
                </c:pt>
                <c:pt idx="70">
                  <c:v>CASTLE POINT AND ROCHFORD CCG</c:v>
                </c:pt>
                <c:pt idx="71">
                  <c:v>OLDHAM CCG</c:v>
                </c:pt>
                <c:pt idx="72">
                  <c:v>HERTS VALLEYS CCG</c:v>
                </c:pt>
                <c:pt idx="73">
                  <c:v>EAST STAFFORDSHIRE CCG</c:v>
                </c:pt>
                <c:pt idx="74">
                  <c:v>GREATER PRESTON CCG</c:v>
                </c:pt>
                <c:pt idx="75">
                  <c:v>EASTERN CHESHIRE CCG</c:v>
                </c:pt>
                <c:pt idx="76">
                  <c:v>SUTTON CCG</c:v>
                </c:pt>
                <c:pt idx="77">
                  <c:v>SCARBOROUGH AND RYEDALE CCG</c:v>
                </c:pt>
                <c:pt idx="78">
                  <c:v>HORSHAM AND MID SUSSEX CCG</c:v>
                </c:pt>
                <c:pt idx="79">
                  <c:v>WALTHAM FOREST CCG</c:v>
                </c:pt>
                <c:pt idx="80">
                  <c:v>CRAWLEY CCG</c:v>
                </c:pt>
                <c:pt idx="81">
                  <c:v>GREATER HUDDERSFIELD CCG</c:v>
                </c:pt>
                <c:pt idx="82">
                  <c:v>BURY CCG</c:v>
                </c:pt>
                <c:pt idx="83">
                  <c:v>WEST KENT CCG</c:v>
                </c:pt>
                <c:pt idx="84">
                  <c:v>NORTH KIRKLEES CCG</c:v>
                </c:pt>
                <c:pt idx="85">
                  <c:v>TELFORD &amp; WREKIN CCG</c:v>
                </c:pt>
                <c:pt idx="86">
                  <c:v>RICHMOND CCG</c:v>
                </c:pt>
                <c:pt idx="87">
                  <c:v>CROYDON CCG</c:v>
                </c:pt>
                <c:pt idx="88">
                  <c:v>BARKING &amp; DAGENHAM CCG</c:v>
                </c:pt>
                <c:pt idx="89">
                  <c:v>SWALE CCG</c:v>
                </c:pt>
                <c:pt idx="90">
                  <c:v>HEREFORDSHIRE CCG</c:v>
                </c:pt>
                <c:pt idx="91">
                  <c:v>SOUTH CHESHIRE CCG</c:v>
                </c:pt>
                <c:pt idx="92">
                  <c:v>LUTON CCG</c:v>
                </c:pt>
                <c:pt idx="93">
                  <c:v>VALE ROYAL CCG</c:v>
                </c:pt>
                <c:pt idx="94">
                  <c:v>WEST HAMPSHIRE CCG</c:v>
                </c:pt>
                <c:pt idx="95">
                  <c:v>SOUTH TEES CCG</c:v>
                </c:pt>
                <c:pt idx="96">
                  <c:v>SE STAFFS &amp; SEISDON PENINSULAR CCG</c:v>
                </c:pt>
                <c:pt idx="97">
                  <c:v>NORTH MANCHESTER CCG</c:v>
                </c:pt>
                <c:pt idx="98">
                  <c:v>MERTON CCG</c:v>
                </c:pt>
                <c:pt idx="99">
                  <c:v>TAMESIDE AND GLOSSOP CCG</c:v>
                </c:pt>
                <c:pt idx="100">
                  <c:v>WOLVERHAMPTON CCG</c:v>
                </c:pt>
                <c:pt idx="101">
                  <c:v>KINGSTON CCG</c:v>
                </c:pt>
                <c:pt idx="102">
                  <c:v>SOUTHAMPTON CCG</c:v>
                </c:pt>
                <c:pt idx="103">
                  <c:v>HARROW CCG</c:v>
                </c:pt>
                <c:pt idx="104">
                  <c:v>WARRINGTON CCG</c:v>
                </c:pt>
                <c:pt idx="105">
                  <c:v>SANDWELL AND WEST BIRMINGHAM CCG</c:v>
                </c:pt>
                <c:pt idx="106">
                  <c:v>HARTLEPOOL AND STOCKTON-ON-TEES CCG</c:v>
                </c:pt>
                <c:pt idx="107">
                  <c:v>NORTH HAMPSHIRE CCG</c:v>
                </c:pt>
                <c:pt idx="108">
                  <c:v>NEWHAM CCG</c:v>
                </c:pt>
                <c:pt idx="109">
                  <c:v>WIGAN BOROUGH CCG</c:v>
                </c:pt>
                <c:pt idx="110">
                  <c:v>REDBRIDGE CCG</c:v>
                </c:pt>
                <c:pt idx="111">
                  <c:v>ENFIELD CCG</c:v>
                </c:pt>
                <c:pt idx="112">
                  <c:v>TRAFFORD CCG</c:v>
                </c:pt>
                <c:pt idx="113">
                  <c:v>SOLIHULL CCG</c:v>
                </c:pt>
                <c:pt idx="114">
                  <c:v>SOUTHPORT AND FORMBY CCG</c:v>
                </c:pt>
                <c:pt idx="115">
                  <c:v>SOUTH GLOUCESTERSHIRE CCG</c:v>
                </c:pt>
                <c:pt idx="116">
                  <c:v>BARNET CCG</c:v>
                </c:pt>
                <c:pt idx="117">
                  <c:v>HAMMERSMITH AND FULHAM CCG</c:v>
                </c:pt>
                <c:pt idx="118">
                  <c:v>WEST LANCASHIRE CCG</c:v>
                </c:pt>
                <c:pt idx="119">
                  <c:v>AIREDALE, WHARFEDALE AND CRAVEN CCG</c:v>
                </c:pt>
                <c:pt idx="120">
                  <c:v>SOUTH WEST LINCOLNSHIRE CCG</c:v>
                </c:pt>
                <c:pt idx="121">
                  <c:v>DONCASTER CCG</c:v>
                </c:pt>
                <c:pt idx="122">
                  <c:v>WANDSWORTH CCG</c:v>
                </c:pt>
                <c:pt idx="123">
                  <c:v>HILLINGDON CCG</c:v>
                </c:pt>
                <c:pt idx="124">
                  <c:v>ROTHERHAM CCG</c:v>
                </c:pt>
                <c:pt idx="125">
                  <c:v>BRENT CCG</c:v>
                </c:pt>
                <c:pt idx="126">
                  <c:v>SOUTH WARWICKSHIRE CCG</c:v>
                </c:pt>
                <c:pt idx="127">
                  <c:v>SOUTHERN DERBYSHIRE CCG</c:v>
                </c:pt>
                <c:pt idx="128">
                  <c:v>EREWASH CCG</c:v>
                </c:pt>
                <c:pt idx="129">
                  <c:v>NOTTINGHAM NORTH &amp; EAST CCG</c:v>
                </c:pt>
                <c:pt idx="130">
                  <c:v>SALFORD CCG</c:v>
                </c:pt>
                <c:pt idx="131">
                  <c:v>WILTSHIRE CCG</c:v>
                </c:pt>
                <c:pt idx="132">
                  <c:v>HARINGEY CCG</c:v>
                </c:pt>
                <c:pt idx="133">
                  <c:v>HOUNSLOW CCG</c:v>
                </c:pt>
                <c:pt idx="134">
                  <c:v>WEST LONDON (K&amp;C &amp; QPP) CCG</c:v>
                </c:pt>
                <c:pt idx="135">
                  <c:v>CAMDEN CCG</c:v>
                </c:pt>
                <c:pt idx="136">
                  <c:v>CENTRAL MANCHESTER CCG</c:v>
                </c:pt>
                <c:pt idx="137">
                  <c:v>LAMBETH CCG</c:v>
                </c:pt>
                <c:pt idx="138">
                  <c:v>SOUTHWARK CCG</c:v>
                </c:pt>
                <c:pt idx="139">
                  <c:v>LINCOLNSHIRE WEST CCG</c:v>
                </c:pt>
                <c:pt idx="140">
                  <c:v>WEST SUFFOLK CCG</c:v>
                </c:pt>
                <c:pt idx="141">
                  <c:v>GREAT YARMOUTH &amp; WAVENEY CCG</c:v>
                </c:pt>
                <c:pt idx="142">
                  <c:v>WOKINGHAM CCG</c:v>
                </c:pt>
                <c:pt idx="143">
                  <c:v>NOTTINGHAM WEST CCG</c:v>
                </c:pt>
                <c:pt idx="144">
                  <c:v>CENTRAL LONDON (WESTMINSTER) CCG</c:v>
                </c:pt>
                <c:pt idx="145">
                  <c:v>NEWBURY AND DISTRICT CCG</c:v>
                </c:pt>
                <c:pt idx="146">
                  <c:v>COVENTRY AND RUGBY CCG</c:v>
                </c:pt>
                <c:pt idx="147">
                  <c:v>SOMERSET CCG</c:v>
                </c:pt>
                <c:pt idx="148">
                  <c:v>BEXLEY CCG</c:v>
                </c:pt>
                <c:pt idx="149">
                  <c:v>WIRRAL CCG</c:v>
                </c:pt>
                <c:pt idx="150">
                  <c:v>BROMLEY CCG</c:v>
                </c:pt>
                <c:pt idx="151">
                  <c:v>MID ESSEX CCG</c:v>
                </c:pt>
                <c:pt idx="152">
                  <c:v>ISLINGTON CCG</c:v>
                </c:pt>
                <c:pt idx="153">
                  <c:v>BEDFORDSHIRE CCG</c:v>
                </c:pt>
                <c:pt idx="154">
                  <c:v>WEST NORFOLK CCG</c:v>
                </c:pt>
                <c:pt idx="155">
                  <c:v>SWINDON CCG</c:v>
                </c:pt>
                <c:pt idx="156">
                  <c:v>STOCKPORT CCG</c:v>
                </c:pt>
                <c:pt idx="157">
                  <c:v>SOUTH SEFTON CCG</c:v>
                </c:pt>
                <c:pt idx="158">
                  <c:v>NORTH EAST HAMPSHIRE AND FARNHAM CCG</c:v>
                </c:pt>
                <c:pt idx="159">
                  <c:v>SOUTH READING CCG</c:v>
                </c:pt>
                <c:pt idx="160">
                  <c:v>BIRMINGHAM SOUTH AND CENTRAL CCG</c:v>
                </c:pt>
                <c:pt idx="161">
                  <c:v>NORTH NORFOLK CCG</c:v>
                </c:pt>
                <c:pt idx="162">
                  <c:v>WARWICKSHIRE NORTH CCG</c:v>
                </c:pt>
                <c:pt idx="163">
                  <c:v>WEST CHESHIRE CCG</c:v>
                </c:pt>
                <c:pt idx="164">
                  <c:v>IPSWICH AND EAST SUFFOLK CCG</c:v>
                </c:pt>
                <c:pt idx="165">
                  <c:v>NORTH &amp; WEST READING CCG</c:v>
                </c:pt>
                <c:pt idx="166">
                  <c:v>WEST LEICESTERSHIRE CCG</c:v>
                </c:pt>
                <c:pt idx="167">
                  <c:v>LEWISHAM CCG</c:v>
                </c:pt>
                <c:pt idx="168">
                  <c:v>GREENWICH CCG</c:v>
                </c:pt>
                <c:pt idx="169">
                  <c:v>NORTHUMBERLAND CCG</c:v>
                </c:pt>
                <c:pt idx="170">
                  <c:v>NORTH EAST ESSEX CCG</c:v>
                </c:pt>
                <c:pt idx="171">
                  <c:v>SURREY DOWNS CCG</c:v>
                </c:pt>
                <c:pt idx="172">
                  <c:v>BIRMINGHAM CROSSCITY CCG</c:v>
                </c:pt>
                <c:pt idx="173">
                  <c:v>AYLESBURY VALE CCG</c:v>
                </c:pt>
                <c:pt idx="174">
                  <c:v>RUSHCLIFFE CCG</c:v>
                </c:pt>
                <c:pt idx="175">
                  <c:v>EAST RIDING OF YORKSHIRE CCG</c:v>
                </c:pt>
                <c:pt idx="176">
                  <c:v>BRADFORD CITY CCG</c:v>
                </c:pt>
                <c:pt idx="177">
                  <c:v>HULL CCG</c:v>
                </c:pt>
                <c:pt idx="178">
                  <c:v>GUILDFORD AND WAVERLEY CCG</c:v>
                </c:pt>
                <c:pt idx="179">
                  <c:v>SOUTH NORFOLK CCG</c:v>
                </c:pt>
                <c:pt idx="180">
                  <c:v>CITY AND HACKNEY CCG</c:v>
                </c:pt>
                <c:pt idx="181">
                  <c:v>NOTTINGHAM CITY CCG</c:v>
                </c:pt>
                <c:pt idx="182">
                  <c:v>EAST LEICESTERSHIRE AND RUTLAND CCG</c:v>
                </c:pt>
                <c:pt idx="183">
                  <c:v>CAMBRIDGESHIRE AND PETERBOROUGH CCG</c:v>
                </c:pt>
                <c:pt idx="184">
                  <c:v>CORBY CCG</c:v>
                </c:pt>
                <c:pt idx="185">
                  <c:v>BASILDON AND BRENTWOOD CCG</c:v>
                </c:pt>
                <c:pt idx="186">
                  <c:v>MILTON KEYNES CCG</c:v>
                </c:pt>
                <c:pt idx="187">
                  <c:v>OXFORDSHIRE CCG</c:v>
                </c:pt>
                <c:pt idx="188">
                  <c:v>BOLTON CCG</c:v>
                </c:pt>
                <c:pt idx="189">
                  <c:v>EAST SURREY CCG</c:v>
                </c:pt>
                <c:pt idx="190">
                  <c:v>MEDWAY CCG</c:v>
                </c:pt>
                <c:pt idx="191">
                  <c:v>NORWICH CCG</c:v>
                </c:pt>
                <c:pt idx="192">
                  <c:v>EALING CCG</c:v>
                </c:pt>
                <c:pt idx="193">
                  <c:v>SURREY HEATH CCG</c:v>
                </c:pt>
                <c:pt idx="194">
                  <c:v>THURROCK CCG</c:v>
                </c:pt>
                <c:pt idx="195">
                  <c:v>CHILTERN CCG</c:v>
                </c:pt>
                <c:pt idx="196">
                  <c:v>BRIGHTON &amp; HOVE CCG</c:v>
                </c:pt>
                <c:pt idx="197">
                  <c:v>NORTH SOMERSET CCG</c:v>
                </c:pt>
                <c:pt idx="198">
                  <c:v>LEICESTER CITY CCG</c:v>
                </c:pt>
                <c:pt idx="199">
                  <c:v>LIVERPOOL CCG</c:v>
                </c:pt>
                <c:pt idx="200">
                  <c:v>NENE CCG</c:v>
                </c:pt>
                <c:pt idx="201">
                  <c:v>SOUTH MANCHESTER CCG</c:v>
                </c:pt>
                <c:pt idx="202">
                  <c:v>TOWER HAMLETS CCG</c:v>
                </c:pt>
                <c:pt idx="203">
                  <c:v>ISLE OF WIGHT CCG</c:v>
                </c:pt>
                <c:pt idx="204">
                  <c:v>NORTH WEST SURREY CCG</c:v>
                </c:pt>
                <c:pt idx="205">
                  <c:v>BRISTOL CCG</c:v>
                </c:pt>
                <c:pt idx="206">
                  <c:v>SLOUGH CCG</c:v>
                </c:pt>
                <c:pt idx="207">
                  <c:v>BRACKNELL AND ASCOT CCG</c:v>
                </c:pt>
                <c:pt idx="208">
                  <c:v>WINDSOR, ASCOT AND MAIDENHEAD CCG</c:v>
                </c:pt>
              </c:strCache>
            </c:strRef>
          </c:cat>
          <c:val>
            <c:numRef>
              <c:f>'Bandages graph data'!$G$4:$G$212</c:f>
              <c:numCache>
                <c:formatCode>"£"#,##0.00</c:formatCode>
                <c:ptCount val="209"/>
                <c:pt idx="0">
                  <c:v>88440.436464165527</c:v>
                </c:pt>
                <c:pt idx="1">
                  <c:v>87428.863288319641</c:v>
                </c:pt>
                <c:pt idx="2">
                  <c:v>84094.167646291593</c:v>
                </c:pt>
                <c:pt idx="3">
                  <c:v>83489.279481426085</c:v>
                </c:pt>
                <c:pt idx="4">
                  <c:v>80639.448448963827</c:v>
                </c:pt>
                <c:pt idx="5">
                  <c:v>78564.611938845075</c:v>
                </c:pt>
                <c:pt idx="6">
                  <c:v>77477.347765660976</c:v>
                </c:pt>
                <c:pt idx="7">
                  <c:v>75613.849841673844</c:v>
                </c:pt>
                <c:pt idx="8">
                  <c:v>74690.032195525229</c:v>
                </c:pt>
                <c:pt idx="9">
                  <c:v>71978.055211507322</c:v>
                </c:pt>
                <c:pt idx="10">
                  <c:v>67948.915075019657</c:v>
                </c:pt>
                <c:pt idx="11">
                  <c:v>67631.426739034883</c:v>
                </c:pt>
                <c:pt idx="12">
                  <c:v>66325.291468021518</c:v>
                </c:pt>
                <c:pt idx="13">
                  <c:v>66102.177672905455</c:v>
                </c:pt>
                <c:pt idx="14">
                  <c:v>65699.835702550161</c:v>
                </c:pt>
                <c:pt idx="15">
                  <c:v>63003.887352858423</c:v>
                </c:pt>
                <c:pt idx="16">
                  <c:v>62901.432487971375</c:v>
                </c:pt>
                <c:pt idx="17">
                  <c:v>62628.308702043061</c:v>
                </c:pt>
                <c:pt idx="18">
                  <c:v>61666.991932046971</c:v>
                </c:pt>
                <c:pt idx="19">
                  <c:v>60740.396184751</c:v>
                </c:pt>
                <c:pt idx="20">
                  <c:v>59846.093726287676</c:v>
                </c:pt>
                <c:pt idx="21">
                  <c:v>59426.120720429943</c:v>
                </c:pt>
                <c:pt idx="22">
                  <c:v>57895.477080455203</c:v>
                </c:pt>
                <c:pt idx="23">
                  <c:v>57012.254317786756</c:v>
                </c:pt>
                <c:pt idx="24">
                  <c:v>56817.512698797364</c:v>
                </c:pt>
                <c:pt idx="25">
                  <c:v>56725.772157564919</c:v>
                </c:pt>
                <c:pt idx="26">
                  <c:v>56061.424427633639</c:v>
                </c:pt>
                <c:pt idx="27">
                  <c:v>55945.68137963373</c:v>
                </c:pt>
                <c:pt idx="28">
                  <c:v>55602.715493922522</c:v>
                </c:pt>
                <c:pt idx="29">
                  <c:v>54128.172645778599</c:v>
                </c:pt>
                <c:pt idx="30">
                  <c:v>52697.652690587667</c:v>
                </c:pt>
                <c:pt idx="31">
                  <c:v>52595.911975603696</c:v>
                </c:pt>
                <c:pt idx="32">
                  <c:v>52436.109367371122</c:v>
                </c:pt>
                <c:pt idx="33">
                  <c:v>52334.764160078885</c:v>
                </c:pt>
                <c:pt idx="34">
                  <c:v>52260.880518989725</c:v>
                </c:pt>
                <c:pt idx="35">
                  <c:v>51935.523506028447</c:v>
                </c:pt>
                <c:pt idx="36">
                  <c:v>51689.655962987272</c:v>
                </c:pt>
                <c:pt idx="37">
                  <c:v>51235.199094837553</c:v>
                </c:pt>
                <c:pt idx="38">
                  <c:v>50532.672759043948</c:v>
                </c:pt>
                <c:pt idx="39">
                  <c:v>50440.024777438193</c:v>
                </c:pt>
                <c:pt idx="40">
                  <c:v>50206.898836061548</c:v>
                </c:pt>
                <c:pt idx="41">
                  <c:v>50119.432135016083</c:v>
                </c:pt>
                <c:pt idx="42">
                  <c:v>49010.117621166923</c:v>
                </c:pt>
                <c:pt idx="43">
                  <c:v>48759.378835583557</c:v>
                </c:pt>
                <c:pt idx="44">
                  <c:v>47733.797166306853</c:v>
                </c:pt>
                <c:pt idx="45">
                  <c:v>45951.44477957148</c:v>
                </c:pt>
                <c:pt idx="46">
                  <c:v>45569.533433839009</c:v>
                </c:pt>
                <c:pt idx="47">
                  <c:v>45444.780433997075</c:v>
                </c:pt>
                <c:pt idx="48">
                  <c:v>45290.422216399151</c:v>
                </c:pt>
                <c:pt idx="49">
                  <c:v>45150.859565235791</c:v>
                </c:pt>
                <c:pt idx="50">
                  <c:v>44928.107476635523</c:v>
                </c:pt>
                <c:pt idx="51">
                  <c:v>44765.009210372285</c:v>
                </c:pt>
                <c:pt idx="52">
                  <c:v>44764.861060905547</c:v>
                </c:pt>
                <c:pt idx="53">
                  <c:v>44077.360293204802</c:v>
                </c:pt>
                <c:pt idx="54">
                  <c:v>43680.384108285361</c:v>
                </c:pt>
                <c:pt idx="55">
                  <c:v>43607.161195882923</c:v>
                </c:pt>
                <c:pt idx="56">
                  <c:v>43395.044458238975</c:v>
                </c:pt>
                <c:pt idx="57">
                  <c:v>42646.478221487087</c:v>
                </c:pt>
                <c:pt idx="58">
                  <c:v>42450.130610306333</c:v>
                </c:pt>
                <c:pt idx="59">
                  <c:v>42340.849735435331</c:v>
                </c:pt>
                <c:pt idx="60">
                  <c:v>42268.457366469862</c:v>
                </c:pt>
                <c:pt idx="61">
                  <c:v>41955.850341401689</c:v>
                </c:pt>
                <c:pt idx="62">
                  <c:v>41732.605010702166</c:v>
                </c:pt>
                <c:pt idx="63">
                  <c:v>41706.913127212989</c:v>
                </c:pt>
                <c:pt idx="64">
                  <c:v>41657.759650463275</c:v>
                </c:pt>
                <c:pt idx="65">
                  <c:v>41106.657666705963</c:v>
                </c:pt>
                <c:pt idx="66">
                  <c:v>40750.888341122991</c:v>
                </c:pt>
                <c:pt idx="67">
                  <c:v>40476.700722651389</c:v>
                </c:pt>
                <c:pt idx="68">
                  <c:v>40442.070150121697</c:v>
                </c:pt>
                <c:pt idx="69">
                  <c:v>40129.750265117524</c:v>
                </c:pt>
                <c:pt idx="70">
                  <c:v>39908.830462969025</c:v>
                </c:pt>
                <c:pt idx="71">
                  <c:v>39684.690697814687</c:v>
                </c:pt>
                <c:pt idx="72">
                  <c:v>39683.518340914059</c:v>
                </c:pt>
                <c:pt idx="73">
                  <c:v>39085.097625787064</c:v>
                </c:pt>
                <c:pt idx="74">
                  <c:v>38568.925565118705</c:v>
                </c:pt>
                <c:pt idx="75">
                  <c:v>38313.540507847982</c:v>
                </c:pt>
                <c:pt idx="76">
                  <c:v>37921.851074986887</c:v>
                </c:pt>
                <c:pt idx="77">
                  <c:v>37714.936623573514</c:v>
                </c:pt>
                <c:pt idx="78">
                  <c:v>37060.96687861174</c:v>
                </c:pt>
                <c:pt idx="79">
                  <c:v>36862.732660045069</c:v>
                </c:pt>
                <c:pt idx="80">
                  <c:v>35883.967661979666</c:v>
                </c:pt>
                <c:pt idx="81">
                  <c:v>35631.977112496177</c:v>
                </c:pt>
                <c:pt idx="82">
                  <c:v>35054.410346361248</c:v>
                </c:pt>
                <c:pt idx="83">
                  <c:v>34901.382372654152</c:v>
                </c:pt>
                <c:pt idx="84">
                  <c:v>34741.988232757947</c:v>
                </c:pt>
                <c:pt idx="85">
                  <c:v>34595.405487889475</c:v>
                </c:pt>
                <c:pt idx="86">
                  <c:v>34380.217514218246</c:v>
                </c:pt>
                <c:pt idx="87">
                  <c:v>34272.504922893393</c:v>
                </c:pt>
                <c:pt idx="88">
                  <c:v>34233.112890126467</c:v>
                </c:pt>
                <c:pt idx="89">
                  <c:v>34046.745745417436</c:v>
                </c:pt>
                <c:pt idx="90">
                  <c:v>33478.226230414446</c:v>
                </c:pt>
                <c:pt idx="91">
                  <c:v>33379.449466036371</c:v>
                </c:pt>
                <c:pt idx="92">
                  <c:v>33240.746506233321</c:v>
                </c:pt>
                <c:pt idx="93">
                  <c:v>32855.130959146903</c:v>
                </c:pt>
                <c:pt idx="94">
                  <c:v>32773.424480864815</c:v>
                </c:pt>
                <c:pt idx="95">
                  <c:v>32507.884445565793</c:v>
                </c:pt>
                <c:pt idx="96">
                  <c:v>32433.160999322041</c:v>
                </c:pt>
                <c:pt idx="97">
                  <c:v>32350.986612183442</c:v>
                </c:pt>
                <c:pt idx="98">
                  <c:v>32190.026052031695</c:v>
                </c:pt>
                <c:pt idx="99">
                  <c:v>31645.796664838366</c:v>
                </c:pt>
                <c:pt idx="100">
                  <c:v>31439.183339835385</c:v>
                </c:pt>
                <c:pt idx="101">
                  <c:v>30827.705068397237</c:v>
                </c:pt>
                <c:pt idx="102">
                  <c:v>30600.726898878518</c:v>
                </c:pt>
                <c:pt idx="103">
                  <c:v>29995.065397878701</c:v>
                </c:pt>
                <c:pt idx="104">
                  <c:v>29511.083875838216</c:v>
                </c:pt>
                <c:pt idx="105">
                  <c:v>29318.143644537296</c:v>
                </c:pt>
                <c:pt idx="106">
                  <c:v>29304.640372805821</c:v>
                </c:pt>
                <c:pt idx="107">
                  <c:v>29078.786704574639</c:v>
                </c:pt>
                <c:pt idx="108">
                  <c:v>28656.368876080694</c:v>
                </c:pt>
                <c:pt idx="109">
                  <c:v>27173.012497991167</c:v>
                </c:pt>
                <c:pt idx="110">
                  <c:v>26552.094539797083</c:v>
                </c:pt>
                <c:pt idx="111">
                  <c:v>26026.647901692842</c:v>
                </c:pt>
                <c:pt idx="112">
                  <c:v>25300.229863882061</c:v>
                </c:pt>
                <c:pt idx="113">
                  <c:v>25058.539273626069</c:v>
                </c:pt>
                <c:pt idx="114">
                  <c:v>24807.986495327485</c:v>
                </c:pt>
                <c:pt idx="115">
                  <c:v>24385.160187048841</c:v>
                </c:pt>
                <c:pt idx="116">
                  <c:v>24273.096992019648</c:v>
                </c:pt>
                <c:pt idx="117">
                  <c:v>24094.863965254001</c:v>
                </c:pt>
                <c:pt idx="118">
                  <c:v>23893.718902145418</c:v>
                </c:pt>
                <c:pt idx="119">
                  <c:v>23153.462652950191</c:v>
                </c:pt>
                <c:pt idx="120">
                  <c:v>22763.178391294812</c:v>
                </c:pt>
                <c:pt idx="121">
                  <c:v>22588.3198448158</c:v>
                </c:pt>
                <c:pt idx="122">
                  <c:v>22445.282891438583</c:v>
                </c:pt>
                <c:pt idx="123">
                  <c:v>21685.917298681539</c:v>
                </c:pt>
                <c:pt idx="124">
                  <c:v>21472.783939936966</c:v>
                </c:pt>
                <c:pt idx="125">
                  <c:v>20946.915239447015</c:v>
                </c:pt>
                <c:pt idx="126">
                  <c:v>20614.826430193581</c:v>
                </c:pt>
                <c:pt idx="127">
                  <c:v>20441.359214036944</c:v>
                </c:pt>
                <c:pt idx="128">
                  <c:v>20016.923740475268</c:v>
                </c:pt>
                <c:pt idx="129">
                  <c:v>19480.422618611989</c:v>
                </c:pt>
                <c:pt idx="130">
                  <c:v>18786.418901670015</c:v>
                </c:pt>
                <c:pt idx="131">
                  <c:v>18669.376229115369</c:v>
                </c:pt>
                <c:pt idx="132">
                  <c:v>18029.473215396807</c:v>
                </c:pt>
                <c:pt idx="133">
                  <c:v>17230.731775862798</c:v>
                </c:pt>
                <c:pt idx="134">
                  <c:v>17218.900678977927</c:v>
                </c:pt>
                <c:pt idx="135">
                  <c:v>16841.44036940992</c:v>
                </c:pt>
                <c:pt idx="136">
                  <c:v>15926.975651243743</c:v>
                </c:pt>
                <c:pt idx="137">
                  <c:v>15864.177912826433</c:v>
                </c:pt>
                <c:pt idx="138">
                  <c:v>15506.497845719121</c:v>
                </c:pt>
                <c:pt idx="139">
                  <c:v>14991.031695964262</c:v>
                </c:pt>
                <c:pt idx="140">
                  <c:v>14963.049381310873</c:v>
                </c:pt>
                <c:pt idx="141">
                  <c:v>14930.96998382868</c:v>
                </c:pt>
                <c:pt idx="142">
                  <c:v>14643.421998562188</c:v>
                </c:pt>
                <c:pt idx="143">
                  <c:v>14445.325952609841</c:v>
                </c:pt>
                <c:pt idx="144">
                  <c:v>14111.515990945984</c:v>
                </c:pt>
                <c:pt idx="145">
                  <c:v>13495.017290428084</c:v>
                </c:pt>
                <c:pt idx="146">
                  <c:v>13453.430965562769</c:v>
                </c:pt>
                <c:pt idx="147">
                  <c:v>13278.378724357537</c:v>
                </c:pt>
                <c:pt idx="148">
                  <c:v>12897.241954992249</c:v>
                </c:pt>
                <c:pt idx="149">
                  <c:v>12553.248595177829</c:v>
                </c:pt>
                <c:pt idx="150">
                  <c:v>11945.605859050367</c:v>
                </c:pt>
                <c:pt idx="151">
                  <c:v>11394.144132407126</c:v>
                </c:pt>
                <c:pt idx="152">
                  <c:v>11119.713530579644</c:v>
                </c:pt>
                <c:pt idx="153">
                  <c:v>10562.091700033116</c:v>
                </c:pt>
                <c:pt idx="154">
                  <c:v>10276.460506056996</c:v>
                </c:pt>
                <c:pt idx="155">
                  <c:v>9977.2290678758072</c:v>
                </c:pt>
                <c:pt idx="156">
                  <c:v>9680.318963238964</c:v>
                </c:pt>
                <c:pt idx="157">
                  <c:v>9650.8944624817286</c:v>
                </c:pt>
                <c:pt idx="158">
                  <c:v>9446.6902002436655</c:v>
                </c:pt>
                <c:pt idx="159">
                  <c:v>9305.4301063761486</c:v>
                </c:pt>
                <c:pt idx="160">
                  <c:v>9199.2508171980444</c:v>
                </c:pt>
                <c:pt idx="161">
                  <c:v>8905.1206839241659</c:v>
                </c:pt>
                <c:pt idx="162">
                  <c:v>8717.0228366220872</c:v>
                </c:pt>
                <c:pt idx="163">
                  <c:v>8273.2827660557523</c:v>
                </c:pt>
                <c:pt idx="164">
                  <c:v>8227.7168559327565</c:v>
                </c:pt>
                <c:pt idx="165">
                  <c:v>8088.6831726555665</c:v>
                </c:pt>
                <c:pt idx="166">
                  <c:v>7649.7329932912762</c:v>
                </c:pt>
                <c:pt idx="167">
                  <c:v>7590.8497645276766</c:v>
                </c:pt>
                <c:pt idx="168">
                  <c:v>7325.4266876243228</c:v>
                </c:pt>
                <c:pt idx="169">
                  <c:v>6747.813899259515</c:v>
                </c:pt>
                <c:pt idx="170">
                  <c:v>6530.0801826056422</c:v>
                </c:pt>
                <c:pt idx="171">
                  <c:v>6402.8681932430327</c:v>
                </c:pt>
                <c:pt idx="172">
                  <c:v>5952.2097114415174</c:v>
                </c:pt>
                <c:pt idx="173">
                  <c:v>5893.5173169536019</c:v>
                </c:pt>
                <c:pt idx="174">
                  <c:v>5846.8873362866716</c:v>
                </c:pt>
                <c:pt idx="175">
                  <c:v>5244.7890567703262</c:v>
                </c:pt>
                <c:pt idx="176">
                  <c:v>5097.6658675651151</c:v>
                </c:pt>
                <c:pt idx="177">
                  <c:v>4962.0425903561018</c:v>
                </c:pt>
                <c:pt idx="178">
                  <c:v>4931.0119332172771</c:v>
                </c:pt>
                <c:pt idx="179">
                  <c:v>4761.4097428056475</c:v>
                </c:pt>
                <c:pt idx="180">
                  <c:v>4593.4618971489463</c:v>
                </c:pt>
                <c:pt idx="181">
                  <c:v>4329.4971550244809</c:v>
                </c:pt>
                <c:pt idx="182">
                  <c:v>4063.0854521124065</c:v>
                </c:pt>
                <c:pt idx="183">
                  <c:v>3768.9566477842154</c:v>
                </c:pt>
                <c:pt idx="184">
                  <c:v>3671.0845946450968</c:v>
                </c:pt>
                <c:pt idx="185">
                  <c:v>3554.7086529010476</c:v>
                </c:pt>
                <c:pt idx="186">
                  <c:v>3504.8816323079145</c:v>
                </c:pt>
                <c:pt idx="187">
                  <c:v>3346.6787395166889</c:v>
                </c:pt>
                <c:pt idx="188">
                  <c:v>3238.3655913978487</c:v>
                </c:pt>
                <c:pt idx="189">
                  <c:v>3094.8804662124148</c:v>
                </c:pt>
                <c:pt idx="190">
                  <c:v>3079.9008539463189</c:v>
                </c:pt>
                <c:pt idx="191">
                  <c:v>3061.1329014102635</c:v>
                </c:pt>
                <c:pt idx="192">
                  <c:v>2845.7417315687153</c:v>
                </c:pt>
                <c:pt idx="193">
                  <c:v>2740.7598563288011</c:v>
                </c:pt>
                <c:pt idx="194">
                  <c:v>2504.520943725071</c:v>
                </c:pt>
                <c:pt idx="195">
                  <c:v>2436.2155140015443</c:v>
                </c:pt>
                <c:pt idx="196">
                  <c:v>2432.686677481594</c:v>
                </c:pt>
                <c:pt idx="197">
                  <c:v>2418.2750427279161</c:v>
                </c:pt>
                <c:pt idx="198">
                  <c:v>2400.4465414749666</c:v>
                </c:pt>
                <c:pt idx="199">
                  <c:v>2390.6620651509193</c:v>
                </c:pt>
                <c:pt idx="200">
                  <c:v>2325.1605097693728</c:v>
                </c:pt>
                <c:pt idx="201">
                  <c:v>2243.5733019075019</c:v>
                </c:pt>
                <c:pt idx="202">
                  <c:v>2108.4306601207545</c:v>
                </c:pt>
                <c:pt idx="203">
                  <c:v>1831.8187869148794</c:v>
                </c:pt>
                <c:pt idx="204">
                  <c:v>1360.0167312313581</c:v>
                </c:pt>
                <c:pt idx="205">
                  <c:v>1237.743075778166</c:v>
                </c:pt>
                <c:pt idx="206">
                  <c:v>746.71379292322149</c:v>
                </c:pt>
                <c:pt idx="207">
                  <c:v>689.0373606292917</c:v>
                </c:pt>
                <c:pt idx="208">
                  <c:v>391.94297299064806</c:v>
                </c:pt>
              </c:numCache>
            </c:numRef>
          </c:val>
        </c:ser>
        <c:ser>
          <c:idx val="0"/>
          <c:order val="1"/>
          <c:tx>
            <c:strRef>
              <c:f>Graphs!$B$2</c:f>
              <c:strCache>
                <c:ptCount val="1"/>
                <c:pt idx="0">
                  <c:v>BASSETLAW CCG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,;;;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'Bandages graph data'!$H$4:$H$212</c:f>
              <c:numCache>
                <c:formatCode>"£"#,##0.00</c:formatCode>
                <c:ptCount val="20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47733.797166306853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34744320"/>
        <c:axId val="134746112"/>
      </c:barChart>
      <c:catAx>
        <c:axId val="134744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34746112"/>
        <c:crosses val="autoZero"/>
        <c:auto val="1"/>
        <c:lblAlgn val="ctr"/>
        <c:lblOffset val="100"/>
        <c:tickMarkSkip val="1"/>
        <c:noMultiLvlLbl val="0"/>
      </c:catAx>
      <c:valAx>
        <c:axId val="134746112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 b="1">
                    <a:latin typeface="Arial" pitchFamily="34" charset="0"/>
                    <a:cs typeface="Arial" pitchFamily="34" charset="0"/>
                  </a:defRPr>
                </a:pPr>
                <a:r>
                  <a:rPr lang="en-US"/>
                  <a:t>Spend per 100,000 population (£000s)</a:t>
                </a:r>
              </a:p>
            </c:rich>
          </c:tx>
          <c:layout>
            <c:manualLayout>
              <c:xMode val="edge"/>
              <c:yMode val="edge"/>
              <c:x val="1.4263933920024704E-3"/>
              <c:y val="4.0181252456725693E-2"/>
            </c:manualLayout>
          </c:layout>
          <c:overlay val="0"/>
        </c:title>
        <c:numFmt formatCode="#,##0," sourceLinked="0"/>
        <c:majorTickMark val="out"/>
        <c:minorTickMark val="none"/>
        <c:tickLblPos val="nextTo"/>
        <c:crossAx val="134744320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81161084358717805"/>
          <c:y val="3.9605058764431614E-2"/>
          <c:w val="0.1838694611702949"/>
          <c:h val="0.27652310743851233"/>
        </c:manualLayout>
      </c:layout>
      <c:overlay val="0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/>
      </a:pPr>
      <a:endParaRPr lang="en-US"/>
    </a:p>
  </c:txPr>
  <c:externalData r:id="rId2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1-09T13:49:53.953" idx="8">
    <p:pos x="5423" y="2005"/>
    <p:text>Would this table be clearer if the suboptimal and the optimal were next to each other - e.g. sub optimal and optimal clinical time etc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27/01/2017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27/01/2017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7A7B8-EAD2-9846-9761-91C91B5D58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37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(rate of falls &amp; 10 days)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7E450-6DF0-4865-9C93-F4F1549764E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7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A34ED-8FA2-4A1E-A503-3FEE8D85EC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693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159D5C-7180-4EB4-ABAC-B8291AE4A24B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43" y="-1"/>
            <a:ext cx="3401557" cy="15268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50" r:id="rId2"/>
    <p:sldLayoutId id="2147483678" r:id="rId3"/>
    <p:sldLayoutId id="2147483679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quot;&quot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881"/>
            <a:ext cx="9144001" cy="4777462"/>
          </a:xfrm>
          <a:prstGeom prst="rect">
            <a:avLst/>
          </a:prstGeom>
        </p:spPr>
      </p:pic>
      <p:sp>
        <p:nvSpPr>
          <p:cNvPr id="25" name="Title 24"/>
          <p:cNvSpPr>
            <a:spLocks noGrp="1"/>
          </p:cNvSpPr>
          <p:nvPr>
            <p:ph type="title" idx="4294967295"/>
          </p:nvPr>
        </p:nvSpPr>
        <p:spPr>
          <a:xfrm>
            <a:off x="504098" y="1380107"/>
            <a:ext cx="6556269" cy="2160734"/>
          </a:xfrm>
        </p:spPr>
        <p:txBody>
          <a:bodyPr lIns="0" tIns="0" rIns="0" bIns="0" anchor="t">
            <a:noAutofit/>
          </a:bodyPr>
          <a:lstStyle/>
          <a:p>
            <a:r>
              <a:rPr lang="en-US" sz="3200" b="0" dirty="0" smtClean="0"/>
              <a:t>NHS RightCare scenario: </a:t>
            </a:r>
            <a:br>
              <a:rPr lang="en-US" sz="3200" b="0" dirty="0" smtClean="0"/>
            </a:br>
            <a:r>
              <a:rPr lang="en-US" sz="3200" dirty="0" smtClean="0"/>
              <a:t>The variation between standard and optimal pathways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" name="Content Placeholder 26"/>
          <p:cNvSpPr txBox="1">
            <a:spLocks/>
          </p:cNvSpPr>
          <p:nvPr/>
        </p:nvSpPr>
        <p:spPr>
          <a:xfrm>
            <a:off x="2863120" y="3212700"/>
            <a:ext cx="4609229" cy="244776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b="1" dirty="0" smtClean="0">
                <a:solidFill>
                  <a:schemeClr val="tx2"/>
                </a:solidFill>
              </a:rPr>
              <a:t>Betty’s story: Wound care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Appendix 1: Summary slide pack</a:t>
            </a:r>
            <a:endParaRPr lang="en-US" sz="2600" dirty="0" smtClean="0">
              <a:solidFill>
                <a:schemeClr val="tx2"/>
              </a:solidFill>
            </a:endParaRPr>
          </a:p>
        </p:txBody>
      </p:sp>
      <p:sp>
        <p:nvSpPr>
          <p:cNvPr id="8" name="Content Placeholder 26" descr="&quot;&quot;"/>
          <p:cNvSpPr txBox="1">
            <a:spLocks/>
          </p:cNvSpPr>
          <p:nvPr/>
        </p:nvSpPr>
        <p:spPr>
          <a:xfrm>
            <a:off x="6310379" y="6385427"/>
            <a:ext cx="2626046" cy="35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endParaRPr lang="en-US" sz="1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04097" y="244820"/>
            <a:ext cx="928139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January 2017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ectangle 8" descr="January 2017"/>
          <p:cNvSpPr/>
          <p:nvPr/>
        </p:nvSpPr>
        <p:spPr>
          <a:xfrm>
            <a:off x="7711701" y="6411948"/>
            <a:ext cx="1414724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January 2017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1" name="Picture 10" descr="Photograph of Betty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8691"/>
          <a:stretch/>
        </p:blipFill>
        <p:spPr bwMode="auto">
          <a:xfrm rot="21403524">
            <a:off x="723397" y="3297653"/>
            <a:ext cx="1972718" cy="2150262"/>
          </a:xfrm>
          <a:prstGeom prst="rect">
            <a:avLst/>
          </a:prstGeom>
          <a:ln>
            <a:noFill/>
          </a:ln>
          <a:effectLst>
            <a:outerShdw blurRad="101600" dist="38100" dir="5400000" sx="102000" sy="102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37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317594" y="678833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GB" dirty="0"/>
              <a:t>Spend per 100,000 </a:t>
            </a:r>
            <a:r>
              <a:rPr lang="en-GB" dirty="0" smtClean="0"/>
              <a:t>of </a:t>
            </a:r>
            <a:r>
              <a:rPr lang="en-GB" dirty="0"/>
              <a:t>the population on compression bandaging </a:t>
            </a:r>
            <a:r>
              <a:rPr lang="en-GB" dirty="0" smtClean="0"/>
              <a:t>2015/16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506265" y="1525102"/>
            <a:ext cx="859809" cy="4783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84515211"/>
              </p:ext>
            </p:extLst>
          </p:nvPr>
        </p:nvGraphicFramePr>
        <p:xfrm>
          <a:off x="412597" y="1761366"/>
          <a:ext cx="8423059" cy="509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2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0" y="926275"/>
            <a:ext cx="8742586" cy="571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58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5040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0807"/>
              </p:ext>
            </p:extLst>
          </p:nvPr>
        </p:nvGraphicFramePr>
        <p:xfrm>
          <a:off x="518613" y="1040487"/>
          <a:ext cx="8115023" cy="46140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7991"/>
                <a:gridCol w="2050538"/>
                <a:gridCol w="1886494"/>
              </a:tblGrid>
              <a:tr h="59716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provider</a:t>
                      </a:r>
                      <a:endParaRPr lang="en-GB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Acute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£1,703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Ambulance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£466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teams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Pharmacist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 ulcer pathway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£144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573847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£5,673 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800" b="1" u="none" strike="noStrike" dirty="0" smtClean="0">
                          <a:effectLst/>
                          <a:latin typeface="+mn-lt"/>
                        </a:rPr>
                        <a:t>£505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613" y="5869172"/>
            <a:ext cx="80299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the suboptimal scenario:</a:t>
            </a:r>
          </a:p>
          <a:p>
            <a:r>
              <a:rPr lang="en-GB" sz="1400" dirty="0"/>
              <a:t>-	Dressings represent £1,353 (24%) of the total costs versus £88 in the optimal pathway.</a:t>
            </a:r>
          </a:p>
          <a:p>
            <a:r>
              <a:rPr lang="en-GB" sz="1400" dirty="0"/>
              <a:t>-	Clinical time represents £2,139 (38%) of the total costs versus £195 in the optimal pathway.</a:t>
            </a:r>
          </a:p>
        </p:txBody>
      </p:sp>
    </p:spTree>
    <p:extLst>
      <p:ext uri="{BB962C8B-B14F-4D97-AF65-F5344CB8AC3E}">
        <p14:creationId xmlns:p14="http://schemas.microsoft.com/office/powerpoint/2010/main" val="9678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/>
          <a:lstStyle/>
          <a:p>
            <a:r>
              <a:rPr lang="en-US" dirty="0" smtClean="0"/>
              <a:t>Financial information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65589"/>
              </p:ext>
            </p:extLst>
          </p:nvPr>
        </p:nvGraphicFramePr>
        <p:xfrm>
          <a:off x="316904" y="990337"/>
          <a:ext cx="8518754" cy="180784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88449"/>
                <a:gridCol w="2016081"/>
                <a:gridCol w="2114224"/>
              </a:tblGrid>
              <a:tr h="428751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Analysis</a:t>
                      </a:r>
                      <a:r>
                        <a:rPr lang="en-GB" sz="2000" baseline="0" dirty="0" smtClean="0"/>
                        <a:t> by cost category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Sub-optimal</a:t>
                      </a:r>
                      <a:endParaRPr lang="en-GB" sz="20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Optimal</a:t>
                      </a:r>
                      <a:endParaRPr lang="en-GB" sz="2000" dirty="0"/>
                    </a:p>
                  </a:txBody>
                  <a:tcPr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Primary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£1,337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£349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Community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£156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Non-elective admissions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£2,169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£0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4477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Grand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total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£5,673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GB" sz="1600" b="1" u="none" strike="noStrike" dirty="0" smtClean="0">
                          <a:effectLst/>
                          <a:latin typeface="+mn-lt"/>
                        </a:rPr>
                        <a:t>£505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341538"/>
              </p:ext>
            </p:extLst>
          </p:nvPr>
        </p:nvGraphicFramePr>
        <p:xfrm>
          <a:off x="316904" y="2849466"/>
          <a:ext cx="8613340" cy="2704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529"/>
                <a:gridCol w="1158504"/>
                <a:gridCol w="926803"/>
                <a:gridCol w="1146308"/>
                <a:gridCol w="1036556"/>
                <a:gridCol w="1121919"/>
                <a:gridCol w="987776"/>
                <a:gridCol w="859945"/>
              </a:tblGrid>
              <a:tr h="6440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</a:t>
                      </a:r>
                      <a:r>
                        <a:rPr lang="en-GB" sz="1200" baseline="0" dirty="0" smtClean="0"/>
                        <a:t> Optimal Clinical Time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aseline="0" dirty="0" smtClean="0"/>
                        <a:t>Optimal  Clinical Time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 Optimal Prevention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Optimal Prevention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 Optimal Dressings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Optimal Dressings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Sub Optimal Other</a:t>
                      </a:r>
                      <a:endParaRPr lang="en-GB" sz="1200" dirty="0"/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1082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Primary care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£935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£93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£11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£222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£390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£34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320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Community care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£1,204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£102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£964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£54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3209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Non-elective admissions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£0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£2.169</a:t>
                      </a:r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  <a:tr h="451082"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£2,139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£195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£11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£222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£1,354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£88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£2,169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92DE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6904" y="6124353"/>
            <a:ext cx="851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Not only is Betty’s health and quality of life much better in the optimal scenario, but the costs to the health economy are reduced 10 </a:t>
            </a:r>
            <a:r>
              <a:rPr lang="en-GB" sz="1600" b="1" dirty="0" smtClean="0"/>
              <a:t>fold. </a:t>
            </a:r>
            <a:endParaRPr lang="en-GB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2597" y="5676405"/>
            <a:ext cx="8357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Note: The sub-analysis table splits have been estimated by NHSE Community Nurse Lead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409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67771"/>
            <a:ext cx="7356815" cy="667725"/>
          </a:xfrm>
        </p:spPr>
        <p:txBody>
          <a:bodyPr/>
          <a:lstStyle/>
          <a:p>
            <a:r>
              <a:rPr lang="en-US" dirty="0" smtClean="0"/>
              <a:t>The NHS RightCare approach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1" y="1456803"/>
            <a:ext cx="8343868" cy="48995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4E1B7-EA4B-4627-8377-47E877C4B30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2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531544"/>
            <a:ext cx="7356815" cy="667725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  <p:sp>
        <p:nvSpPr>
          <p:cNvPr id="5" name="Content Placeholder 7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For more information about Betty’s journey, NHS RightCare or long term conditions you can: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dirty="0" smtClean="0"/>
              <a:t>Email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rightcare@nhs.net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 smtClean="0">
                <a:solidFill>
                  <a:schemeClr val="tx2"/>
                </a:solidFill>
              </a:rPr>
              <a:t>england.longtermconditions@nhs.net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 smtClean="0"/>
              <a:t>Visit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u="sng" dirty="0">
                <a:solidFill>
                  <a:schemeClr val="tx2"/>
                </a:solidFill>
              </a:rPr>
              <a:t>https://www.england.nhs.uk/rightcare</a:t>
            </a:r>
            <a:r>
              <a:rPr lang="en-US" sz="1800" u="sng" dirty="0" smtClean="0">
                <a:solidFill>
                  <a:schemeClr val="tx2"/>
                </a:solidFill>
              </a:rPr>
              <a:t>/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  <a:buNone/>
            </a:pPr>
            <a:r>
              <a:rPr lang="en-US" sz="1800" dirty="0" smtClean="0"/>
              <a:t>Tweet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92D050"/>
              </a:buClr>
            </a:pPr>
            <a:r>
              <a:rPr lang="en-US" sz="1800" dirty="0" smtClean="0">
                <a:solidFill>
                  <a:schemeClr val="tx2"/>
                </a:solidFill>
              </a:rPr>
              <a:t>@NHSRightCare  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dirty="0" smtClean="0"/>
              <a:t>Betty’s story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9900" y="1002197"/>
            <a:ext cx="5990896" cy="10157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dirty="0" smtClean="0"/>
              <a:t>This is the story of Betty’s experience of a wound care pathway, and how it could be so much better</a:t>
            </a:r>
            <a:endParaRPr lang="en-GB" dirty="0"/>
          </a:p>
        </p:txBody>
      </p:sp>
      <p:grpSp>
        <p:nvGrpSpPr>
          <p:cNvPr id="6" name="Group 46" descr="1 In this scenario we examine a wound care pathway, comparing a sub-optimal but typical scenario against an ideal pathway. &#10;"/>
          <p:cNvGrpSpPr/>
          <p:nvPr/>
        </p:nvGrpSpPr>
        <p:grpSpPr>
          <a:xfrm>
            <a:off x="696036" y="1730516"/>
            <a:ext cx="3530672" cy="2265124"/>
            <a:chOff x="457200" y="914400"/>
            <a:chExt cx="3352800" cy="2133600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ounded Rectangle 8"/>
            <p:cNvSpPr/>
            <p:nvPr/>
          </p:nvSpPr>
          <p:spPr>
            <a:xfrm>
              <a:off x="457200" y="914400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104" y="1225050"/>
              <a:ext cx="2743200" cy="1246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In this scenario we examine a </a:t>
              </a:r>
              <a:r>
                <a:rPr lang="en-GB" sz="1600" dirty="0" smtClean="0"/>
                <a:t>wound </a:t>
              </a:r>
              <a:r>
                <a:rPr lang="en-GB" sz="1600" dirty="0"/>
                <a:t>care pathway, comparing a sub-optimal but typical scenario against an ideal pathway. 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895600" y="2133600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1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12" name="Group 47" descr="4 It shows how the NHS RightCare methodology can help clinicians and commissioners improve the value and outcomes of the care pathway"/>
          <p:cNvGrpSpPr/>
          <p:nvPr/>
        </p:nvGrpSpPr>
        <p:grpSpPr>
          <a:xfrm>
            <a:off x="696036" y="4118472"/>
            <a:ext cx="3538002" cy="2391508"/>
            <a:chOff x="511630" y="3233058"/>
            <a:chExt cx="3320142" cy="2224338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511630" y="355239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917372" y="3233058"/>
              <a:ext cx="914400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4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913896" y="4671155"/>
            <a:ext cx="25913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It shows how the </a:t>
            </a:r>
            <a:r>
              <a:rPr lang="en-GB" sz="1600" dirty="0" smtClean="0"/>
              <a:t>NHS RightCare </a:t>
            </a:r>
            <a:r>
              <a:rPr lang="en-GB" sz="1600" dirty="0"/>
              <a:t>methodology can help clinicians and </a:t>
            </a:r>
            <a:r>
              <a:rPr lang="en-GB" sz="1600" dirty="0" smtClean="0"/>
              <a:t>commissioners </a:t>
            </a:r>
            <a:r>
              <a:rPr lang="en-GB" sz="1600" dirty="0"/>
              <a:t>improve the value and outcomes of the care pathway.</a:t>
            </a:r>
          </a:p>
        </p:txBody>
      </p:sp>
      <p:grpSp>
        <p:nvGrpSpPr>
          <p:cNvPr id="16" name="Group 48" descr="This document is intended to help commissioners and providers to understand the implications – both in terms of quality of life and costs – of shifting the care pathway. &#10;"/>
          <p:cNvGrpSpPr/>
          <p:nvPr/>
        </p:nvGrpSpPr>
        <p:grpSpPr>
          <a:xfrm>
            <a:off x="4386438" y="4113108"/>
            <a:ext cx="3906224" cy="2478760"/>
            <a:chOff x="4114800" y="3276601"/>
            <a:chExt cx="3352796" cy="2220683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Rounded Rectangle 16"/>
            <p:cNvSpPr/>
            <p:nvPr/>
          </p:nvSpPr>
          <p:spPr>
            <a:xfrm>
              <a:off x="4571996" y="3592284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114800" y="3276601"/>
              <a:ext cx="803551" cy="885569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3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grpSp>
        <p:nvGrpSpPr>
          <p:cNvPr id="20" name="Group 45" descr="2 At each stage we have modelled the costs of care, both financial to the commissioner, and also the impact on the person’s outcomes and experience. &#10;"/>
          <p:cNvGrpSpPr/>
          <p:nvPr/>
        </p:nvGrpSpPr>
        <p:grpSpPr>
          <a:xfrm>
            <a:off x="4351018" y="1719619"/>
            <a:ext cx="3941644" cy="2268385"/>
            <a:chOff x="4136572" y="947056"/>
            <a:chExt cx="3331028" cy="2100942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Rounded Rectangle 20"/>
            <p:cNvSpPr/>
            <p:nvPr/>
          </p:nvSpPr>
          <p:spPr>
            <a:xfrm>
              <a:off x="4572000" y="947056"/>
              <a:ext cx="2895600" cy="1905000"/>
            </a:xfrm>
            <a:prstGeom prst="roundRect">
              <a:avLst>
                <a:gd name="adj" fmla="val 1366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accent3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/>
            <p:cNvSpPr/>
            <p:nvPr/>
          </p:nvSpPr>
          <p:spPr>
            <a:xfrm>
              <a:off x="4136572" y="2133598"/>
              <a:ext cx="821093" cy="9144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accent3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atin typeface="Arial Black" pitchFamily="34" charset="0"/>
                </a:rPr>
                <a:t>2</a:t>
              </a:r>
              <a:endParaRPr lang="en-US" sz="4000" dirty="0">
                <a:latin typeface="Arial Black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413646" y="1900848"/>
            <a:ext cx="275409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At each stage we have modelled the costs of care, both financial to the </a:t>
            </a:r>
            <a:r>
              <a:rPr lang="en-GB" sz="1600" dirty="0" smtClean="0"/>
              <a:t>commissioner, and </a:t>
            </a:r>
            <a:r>
              <a:rPr lang="en-GB" sz="1600" dirty="0"/>
              <a:t>also the impact on the </a:t>
            </a:r>
            <a:r>
              <a:rPr lang="en-GB" sz="1600" dirty="0" smtClean="0"/>
              <a:t>person’s outcomes </a:t>
            </a:r>
            <a:r>
              <a:rPr lang="en-GB" sz="1600" dirty="0"/>
              <a:t>and experience.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22480" y="4776967"/>
            <a:ext cx="2754210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/>
              <a:t>This document is intended to help commissioners and providers to understand the implications – both in terms of quality of life and costs – of shifting the care </a:t>
            </a:r>
            <a:r>
              <a:rPr lang="en-GB" sz="1600" dirty="0" smtClean="0"/>
              <a:t>pathway.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00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26053"/>
            <a:ext cx="8288594" cy="570385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b="1" dirty="0" smtClean="0"/>
              <a:t>Betty </a:t>
            </a:r>
            <a:r>
              <a:rPr lang="en-GB" sz="1400" b="1" dirty="0"/>
              <a:t>is </a:t>
            </a:r>
            <a:r>
              <a:rPr lang="en-GB" sz="1400" b="1" dirty="0" smtClean="0"/>
              <a:t>70 </a:t>
            </a:r>
            <a:r>
              <a:rPr lang="en-GB" sz="1400" dirty="0" smtClean="0"/>
              <a:t>- a </a:t>
            </a:r>
            <a:r>
              <a:rPr lang="en-GB" sz="1400" dirty="0"/>
              <a:t>retired </a:t>
            </a:r>
            <a:r>
              <a:rPr lang="en-GB" sz="1400" dirty="0" smtClean="0"/>
              <a:t>shop assistant and has a good social network in the village</a:t>
            </a:r>
            <a:endParaRPr lang="en-GB" sz="1400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She </a:t>
            </a:r>
            <a:r>
              <a:rPr lang="en-GB" sz="1400" dirty="0"/>
              <a:t>h</a:t>
            </a:r>
            <a:r>
              <a:rPr lang="en-GB" sz="1400" dirty="0" smtClean="0"/>
              <a:t>as a health check aged 70. Her BMI is 30 and she is invited to see the Health Care Assistant (HCA) for </a:t>
            </a:r>
            <a:r>
              <a:rPr lang="en-GB" sz="1400" b="1" dirty="0" smtClean="0"/>
              <a:t>lifestyle advice (the advice was not ideal)</a:t>
            </a:r>
            <a:endParaRPr lang="en-GB" sz="1400" b="1" dirty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At 74 she grazes her ankle on a walk and after five weeks of self management she visits her GP who </a:t>
            </a:r>
            <a:r>
              <a:rPr lang="en-GB" sz="1400" b="1" dirty="0" smtClean="0"/>
              <a:t>issues antibiotics </a:t>
            </a:r>
            <a:r>
              <a:rPr lang="en-GB" sz="1400" dirty="0" smtClean="0"/>
              <a:t>and after two more weeks refers Betty to the General Practice Nurse (GPN)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She is switched to antimicrobial dressing, has a second course of antibiotics and weekly appointments for six weeks</a:t>
            </a:r>
            <a:r>
              <a:rPr lang="en-GB" sz="1400" dirty="0"/>
              <a:t> </a:t>
            </a:r>
            <a:r>
              <a:rPr lang="en-GB" sz="1400" dirty="0" smtClean="0"/>
              <a:t>(the dressings </a:t>
            </a:r>
            <a:r>
              <a:rPr lang="en-GB" sz="1400" b="1" dirty="0" smtClean="0"/>
              <a:t>put a stop to </a:t>
            </a:r>
            <a:r>
              <a:rPr lang="en-GB" sz="1400" b="1" dirty="0" err="1" smtClean="0"/>
              <a:t>Aquafit</a:t>
            </a:r>
            <a:r>
              <a:rPr lang="en-GB" sz="1400" dirty="0"/>
              <a:t> </a:t>
            </a:r>
            <a:r>
              <a:rPr lang="en-GB" sz="1400" dirty="0" smtClean="0"/>
              <a:t>classes)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The wound is now </a:t>
            </a:r>
            <a:r>
              <a:rPr lang="en-GB" sz="1400" b="1" dirty="0" smtClean="0"/>
              <a:t>very distressing </a:t>
            </a:r>
            <a:r>
              <a:rPr lang="en-GB" sz="1400" dirty="0" smtClean="0"/>
              <a:t>and is having a significant impact on Betty’s life. The health professionals are unaware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Then another change of dressing (to be changed two to three times per week)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b="1" dirty="0" smtClean="0"/>
              <a:t>Three months on and still no improvement </a:t>
            </a:r>
            <a:r>
              <a:rPr lang="en-GB" sz="1400" dirty="0" smtClean="0"/>
              <a:t>but the GPN is not confident with compression bandaging - better with the status quo than to make a risky mistake with the bandages!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Another month and then a </a:t>
            </a:r>
            <a:r>
              <a:rPr lang="en-GB" sz="1400" b="1" dirty="0" smtClean="0"/>
              <a:t>referral to the dermatology dept</a:t>
            </a:r>
            <a:r>
              <a:rPr lang="en-GB" sz="1400" dirty="0" smtClean="0"/>
              <a:t>. (an eight week wait) where the venous leg ulcer is confirmed, but not communicated effectively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It is several months before a </a:t>
            </a:r>
            <a:r>
              <a:rPr lang="en-GB" sz="1400" dirty="0" err="1" smtClean="0"/>
              <a:t>doppler</a:t>
            </a:r>
            <a:r>
              <a:rPr lang="en-GB" sz="1400" dirty="0" smtClean="0"/>
              <a:t> scan is undertaken - for a full assessment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A catalogue of incidents occur &amp; Betty’s </a:t>
            </a:r>
            <a:r>
              <a:rPr lang="en-GB" sz="1400" b="1" dirty="0" smtClean="0"/>
              <a:t>situation deteriorates further </a:t>
            </a:r>
            <a:r>
              <a:rPr lang="en-GB" sz="1400" dirty="0" smtClean="0"/>
              <a:t>with many extended weeks of pain, discomfort and distress culminating in a </a:t>
            </a:r>
            <a:r>
              <a:rPr lang="en-GB" sz="1400" b="1" dirty="0" smtClean="0"/>
              <a:t>five day hospital stay for cellulitis</a:t>
            </a:r>
            <a:endParaRPr lang="en-GB" sz="1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</a:pPr>
            <a:r>
              <a:rPr lang="en-GB" sz="1400" dirty="0" smtClean="0"/>
              <a:t>It takes </a:t>
            </a:r>
            <a:r>
              <a:rPr lang="en-GB" sz="1400" b="1" dirty="0" smtClean="0"/>
              <a:t>two years to heal </a:t>
            </a:r>
            <a:r>
              <a:rPr lang="en-GB" sz="1400" dirty="0" smtClean="0"/>
              <a:t>Betty’s </a:t>
            </a:r>
            <a:r>
              <a:rPr lang="en-GB" sz="1400" dirty="0"/>
              <a:t>ulcer </a:t>
            </a:r>
            <a:r>
              <a:rPr lang="en-GB" sz="1400" dirty="0" smtClean="0"/>
              <a:t>in the end with a reduced compression system that she could tolerate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rgbClr val="92D050"/>
              </a:buClr>
              <a:buNone/>
            </a:pPr>
            <a:r>
              <a:rPr lang="en-GB" sz="1400" b="1" dirty="0" smtClean="0"/>
              <a:t>Betty’s case is not unique</a:t>
            </a:r>
            <a:endParaRPr lang="en-GB" sz="1400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Betty and the sub-optimal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3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 descr="Funding and efficiency&#10;Expensive dressings and treatment &#10;Hospital costs &#10;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 descr="&quot;&quot;"/>
          <p:cNvSpPr/>
          <p:nvPr/>
        </p:nvSpPr>
        <p:spPr>
          <a:xfrm>
            <a:off x="5988626" y="1626005"/>
            <a:ext cx="2774373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 descr="Care  and quality&#10;Delayed assessment &#10;Greater understanding &#10;of need is required&#10;Poor impact on the patient and staff&#10;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 descr="&quot;&quot;"/>
          <p:cNvSpPr/>
          <p:nvPr/>
        </p:nvSpPr>
        <p:spPr>
          <a:xfrm>
            <a:off x="3230740" y="1627390"/>
            <a:ext cx="253937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0" descr="Poorer  experience&#10;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Poorer  experience</a:t>
              </a:r>
              <a:endParaRPr lang="en-US" sz="2400" dirty="0"/>
            </a:p>
          </p:txBody>
        </p:sp>
      </p:grpSp>
      <p:grpSp>
        <p:nvGrpSpPr>
          <p:cNvPr id="5" name="Group 31" descr="&quot;&quot;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 descr="Poorer use of resources &#10;"/>
            <p:cNvSpPr txBox="1"/>
            <p:nvPr/>
          </p:nvSpPr>
          <p:spPr>
            <a:xfrm>
              <a:off x="6248400" y="470109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</a:t>
              </a:r>
              <a:r>
                <a:rPr lang="en-US" sz="2400" dirty="0" smtClean="0"/>
                <a:t>oorer use of resources 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135086" y="2264104"/>
            <a:ext cx="28535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Delayed assessment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Greater understanding </a:t>
            </a:r>
            <a:br>
              <a:rPr lang="en-US" sz="2000" dirty="0" smtClean="0"/>
            </a:br>
            <a:r>
              <a:rPr lang="en-US" sz="2000" dirty="0" smtClean="0"/>
              <a:t>of need is required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Poor impact on the patient and staff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2926" y="2253953"/>
            <a:ext cx="26410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Expensive dressings and treatment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Hospital costs</a:t>
            </a:r>
            <a:r>
              <a:rPr lang="en-US" sz="22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624816" y="10903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87435" y="1630446"/>
            <a:ext cx="22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Care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and quality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 descr="&quot;&quot;"/>
          <p:cNvSpPr txBox="1"/>
          <p:nvPr/>
        </p:nvSpPr>
        <p:spPr>
          <a:xfrm>
            <a:off x="5998746" y="1621117"/>
            <a:ext cx="2745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Funding and efficiency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 descr="Health and wellbeing&#10;Delayed healing&#10;Increased side effects and complications &#10;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82536" y="2268110"/>
            <a:ext cx="2384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Delayed 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side effects and complications </a:t>
            </a:r>
            <a:endParaRPr lang="en-US" sz="2000" dirty="0"/>
          </a:p>
        </p:txBody>
      </p:sp>
      <p:sp>
        <p:nvSpPr>
          <p:cNvPr id="37" name="Rectangle 36" descr="&quot;&quot;"/>
          <p:cNvSpPr/>
          <p:nvPr/>
        </p:nvSpPr>
        <p:spPr>
          <a:xfrm>
            <a:off x="393542" y="1630446"/>
            <a:ext cx="2551448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 descr="&quot;&quot;"/>
          <p:cNvSpPr txBox="1"/>
          <p:nvPr/>
        </p:nvSpPr>
        <p:spPr>
          <a:xfrm>
            <a:off x="376880" y="1627390"/>
            <a:ext cx="255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Health and wellbeing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9" descr="Poorer outcomes &#10;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56028" y="467880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Poorer outcomes </a:t>
              </a:r>
              <a:endParaRPr lang="en-US" sz="2400" dirty="0"/>
            </a:p>
          </p:txBody>
        </p:sp>
      </p:grp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Betty and the sub-optimal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5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Would you want to avoid this?</a:t>
            </a:r>
            <a:endParaRPr lang="en-GB" dirty="0"/>
          </a:p>
        </p:txBody>
      </p:sp>
      <p:pic>
        <p:nvPicPr>
          <p:cNvPr id="4" name="Content Placeholder 3" descr="photograph of a w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05" y="1811816"/>
            <a:ext cx="6698511" cy="4253023"/>
          </a:xfrm>
          <a:prstGeom prst="rect">
            <a:avLst/>
          </a:prstGeom>
          <a:noFill/>
          <a:ln w="25400">
            <a:solidFill>
              <a:schemeClr val="tx2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889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0012" y="4920004"/>
            <a:ext cx="7095833" cy="126034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GB" sz="1700" dirty="0"/>
              <a:t>Research has shown that the leakage and odour from leg ulcers can cause embarrassment, resulting in social isolation, low mood, depression and poor self-esteem. Interventions to improve leakage and odour have often proved to be </a:t>
            </a:r>
            <a:r>
              <a:rPr lang="en-GB" sz="1700" dirty="0" smtClean="0"/>
              <a:t>inadequate.</a:t>
            </a:r>
            <a:endParaRPr lang="en-GB" sz="12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2597" y="712155"/>
            <a:ext cx="7356815" cy="667725"/>
          </a:xfrm>
        </p:spPr>
        <p:txBody>
          <a:bodyPr/>
          <a:lstStyle/>
          <a:p>
            <a:r>
              <a:rPr lang="en-US" dirty="0" smtClean="0"/>
              <a:t>Statistics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2614" y="1701208"/>
            <a:ext cx="7379480" cy="2744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The </a:t>
            </a:r>
            <a:r>
              <a:rPr lang="en-GB" dirty="0"/>
              <a:t>annual cost of managing wounds in the NHS and associated comorbidities is £5.3 </a:t>
            </a:r>
            <a:r>
              <a:rPr lang="en-GB" dirty="0" smtClean="0"/>
              <a:t>billion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/>
              <a:t>1.5% of the UK population are estimated to have a leg </a:t>
            </a:r>
            <a:r>
              <a:rPr lang="en-GB" dirty="0" smtClean="0"/>
              <a:t>ulcer </a:t>
            </a:r>
            <a:r>
              <a:rPr lang="en-GB" sz="1400" dirty="0" smtClean="0"/>
              <a:t>(of patients recorded in an NHS setting with a wound within one year)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There is evidence of unwarranted variation in the assessment and treatment of leg ulcers </a:t>
            </a:r>
            <a:r>
              <a:rPr lang="en-GB" sz="1400" dirty="0" smtClean="0"/>
              <a:t>(see the main paper and the research studies referenced.)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Wound care is 39% of a district nursing service </a:t>
            </a:r>
            <a:r>
              <a:rPr lang="en-GB" dirty="0"/>
              <a:t>workload </a:t>
            </a:r>
            <a:r>
              <a:rPr lang="en-GB" sz="1400" dirty="0"/>
              <a:t>(NHS Benchmarking 2016 annual audit)</a:t>
            </a:r>
          </a:p>
        </p:txBody>
      </p:sp>
    </p:spTree>
    <p:extLst>
      <p:ext uri="{BB962C8B-B14F-4D97-AF65-F5344CB8AC3E}">
        <p14:creationId xmlns:p14="http://schemas.microsoft.com/office/powerpoint/2010/main" val="24556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369" y="255930"/>
            <a:ext cx="7431207" cy="667725"/>
          </a:xfrm>
        </p:spPr>
        <p:txBody>
          <a:bodyPr>
            <a:noAutofit/>
          </a:bodyPr>
          <a:lstStyle/>
          <a:p>
            <a:r>
              <a:rPr lang="en-GB" sz="3000" dirty="0"/>
              <a:t>Questions for GPs </a:t>
            </a:r>
            <a:r>
              <a:rPr lang="en-GB" sz="3000" dirty="0" smtClean="0"/>
              <a:t>and commissioners</a:t>
            </a:r>
            <a:endParaRPr lang="en-US" sz="30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72936" y="1664305"/>
            <a:ext cx="762000" cy="646331"/>
            <a:chOff x="1295400" y="2895600"/>
            <a:chExt cx="762000" cy="646331"/>
          </a:xfrm>
          <a:solidFill>
            <a:schemeClr val="tx2"/>
          </a:solidFill>
        </p:grpSpPr>
        <p:sp>
          <p:nvSpPr>
            <p:cNvPr id="5" name="Rounded Rectangle 4"/>
            <p:cNvSpPr/>
            <p:nvPr/>
          </p:nvSpPr>
          <p:spPr>
            <a:xfrm>
              <a:off x="1295400" y="28956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95600"/>
              <a:ext cx="44114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2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2936" y="2410530"/>
            <a:ext cx="762000" cy="646331"/>
            <a:chOff x="1295400" y="3581400"/>
            <a:chExt cx="762000" cy="646331"/>
          </a:xfrm>
          <a:solidFill>
            <a:schemeClr val="tx2"/>
          </a:solidFill>
        </p:grpSpPr>
        <p:sp>
          <p:nvSpPr>
            <p:cNvPr id="7" name="Rounded Rectangle 6"/>
            <p:cNvSpPr/>
            <p:nvPr/>
          </p:nvSpPr>
          <p:spPr>
            <a:xfrm>
              <a:off x="1295400" y="35814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800" y="3581400"/>
              <a:ext cx="44114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4909" y="3127497"/>
            <a:ext cx="762000" cy="646331"/>
            <a:chOff x="1295400" y="4267200"/>
            <a:chExt cx="762000" cy="646331"/>
          </a:xfrm>
          <a:solidFill>
            <a:schemeClr val="tx2"/>
          </a:solidFill>
        </p:grpSpPr>
        <p:sp>
          <p:nvSpPr>
            <p:cNvPr id="13" name="Rounded Rectangle 12"/>
            <p:cNvSpPr/>
            <p:nvPr/>
          </p:nvSpPr>
          <p:spPr>
            <a:xfrm>
              <a:off x="1295400" y="42672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800" y="4267200"/>
              <a:ext cx="44114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80963" y="3837933"/>
            <a:ext cx="762000" cy="646331"/>
            <a:chOff x="1295400" y="4953000"/>
            <a:chExt cx="762000" cy="646331"/>
          </a:xfrm>
          <a:solidFill>
            <a:schemeClr val="tx2"/>
          </a:solidFill>
        </p:grpSpPr>
        <p:sp>
          <p:nvSpPr>
            <p:cNvPr id="11" name="Rounded Rectangle 1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47800" y="4953000"/>
              <a:ext cx="44114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5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80963" y="923655"/>
            <a:ext cx="762000" cy="646331"/>
            <a:chOff x="1295400" y="2209800"/>
            <a:chExt cx="762000" cy="646331"/>
          </a:xfrm>
          <a:solidFill>
            <a:schemeClr val="tx2"/>
          </a:solidFill>
        </p:grpSpPr>
        <p:sp>
          <p:nvSpPr>
            <p:cNvPr id="3" name="Rounded Rectangle 2"/>
            <p:cNvSpPr/>
            <p:nvPr/>
          </p:nvSpPr>
          <p:spPr>
            <a:xfrm>
              <a:off x="1295400" y="22098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47800" y="2209800"/>
              <a:ext cx="441146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3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407990" y="927203"/>
            <a:ext cx="7384589" cy="609600"/>
            <a:chOff x="2209800" y="2209800"/>
            <a:chExt cx="5486400" cy="609600"/>
          </a:xfrm>
        </p:grpSpPr>
        <p:sp>
          <p:nvSpPr>
            <p:cNvPr id="4" name="Rectangle 3"/>
            <p:cNvSpPr/>
            <p:nvPr/>
          </p:nvSpPr>
          <p:spPr>
            <a:xfrm>
              <a:off x="2209800" y="22098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328181"/>
              <a:ext cx="53201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Do </a:t>
              </a:r>
              <a:r>
                <a:rPr lang="en-GB" sz="1600" dirty="0"/>
                <a:t>you know how many venous leg ulcers there are for your population?</a:t>
              </a:r>
              <a:endParaRPr lang="en-US" sz="1600" dirty="0" smtClean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04530" y="1636607"/>
            <a:ext cx="7345158" cy="609600"/>
            <a:chOff x="2209800" y="28956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6" name="Rectangle 5"/>
            <p:cNvSpPr/>
            <p:nvPr/>
          </p:nvSpPr>
          <p:spPr>
            <a:xfrm>
              <a:off x="2209800" y="28956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62200" y="3029938"/>
              <a:ext cx="5299364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What </a:t>
              </a:r>
              <a:r>
                <a:rPr lang="en-GB" sz="1600" dirty="0"/>
                <a:t>are the healing rates for venous leg ulcers in your locality?</a:t>
              </a:r>
              <a:endParaRPr lang="en-US" sz="1600" dirty="0" smtClean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394139" y="2400099"/>
            <a:ext cx="7384589" cy="620031"/>
            <a:chOff x="2209800" y="3581400"/>
            <a:chExt cx="5486400" cy="620031"/>
          </a:xfrm>
        </p:grpSpPr>
        <p:sp>
          <p:nvSpPr>
            <p:cNvPr id="8" name="Rectangle 7"/>
            <p:cNvSpPr/>
            <p:nvPr/>
          </p:nvSpPr>
          <p:spPr>
            <a:xfrm>
              <a:off x="2209800" y="3581400"/>
              <a:ext cx="5486400" cy="609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2200" y="3616656"/>
              <a:ext cx="5320146" cy="5847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Do </a:t>
              </a:r>
              <a:r>
                <a:rPr lang="en-GB" sz="1600" dirty="0"/>
                <a:t>you know how many of these have had an ABPI measurement to support diagnosis and treatment?</a:t>
              </a:r>
              <a:endParaRPr lang="en-US" sz="1600" dirty="0" smtClean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404530" y="3164228"/>
            <a:ext cx="7384588" cy="609600"/>
            <a:chOff x="2209800" y="4267200"/>
            <a:chExt cx="7384588" cy="609600"/>
          </a:xfrm>
          <a:solidFill>
            <a:schemeClr val="bg1">
              <a:lumMod val="95000"/>
            </a:schemeClr>
          </a:solidFill>
        </p:grpSpPr>
        <p:sp>
          <p:nvSpPr>
            <p:cNvPr id="14" name="Rectangle 13"/>
            <p:cNvSpPr/>
            <p:nvPr/>
          </p:nvSpPr>
          <p:spPr>
            <a:xfrm>
              <a:off x="2209800" y="4267200"/>
              <a:ext cx="736594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362200" y="4395338"/>
              <a:ext cx="7232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Who </a:t>
              </a:r>
              <a:r>
                <a:rPr lang="en-GB" sz="1600" dirty="0"/>
                <a:t>delivers care to people with leg ulcers?</a:t>
              </a:r>
              <a:endParaRPr lang="en-US" sz="1600" dirty="0" smtClean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384815" y="3837933"/>
            <a:ext cx="7384588" cy="609600"/>
            <a:chOff x="2209800" y="4953000"/>
            <a:chExt cx="7384588" cy="609600"/>
          </a:xfrm>
          <a:solidFill>
            <a:schemeClr val="bg1">
              <a:lumMod val="95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2209800" y="4953000"/>
              <a:ext cx="7384588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62200" y="5085565"/>
              <a:ext cx="7213540" cy="338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What </a:t>
              </a:r>
              <a:r>
                <a:rPr lang="en-GB" sz="1600" dirty="0"/>
                <a:t>is the cost of managing leg ulcers in your locality?</a:t>
              </a:r>
              <a:endParaRPr lang="en-US" sz="1600" dirty="0" smtClean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72936" y="4549802"/>
            <a:ext cx="762000" cy="646331"/>
            <a:chOff x="1295400" y="4953000"/>
            <a:chExt cx="762000" cy="646331"/>
          </a:xfrm>
          <a:solidFill>
            <a:schemeClr val="tx2"/>
          </a:solidFill>
        </p:grpSpPr>
        <p:sp>
          <p:nvSpPr>
            <p:cNvPr id="41" name="Rounded Rectangle 40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6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364037" y="4520995"/>
            <a:ext cx="7414691" cy="609600"/>
            <a:chOff x="2209800" y="4953000"/>
            <a:chExt cx="5498450" cy="609600"/>
          </a:xfrm>
          <a:solidFill>
            <a:schemeClr val="bg1">
              <a:lumMod val="95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362199" y="5073154"/>
              <a:ext cx="53460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Is </a:t>
              </a:r>
              <a:r>
                <a:rPr lang="en-GB" sz="1600" dirty="0"/>
                <a:t>there unwarranted variation in treatment and </a:t>
              </a:r>
              <a:r>
                <a:rPr lang="en-GB" sz="1600" dirty="0" smtClean="0"/>
                <a:t>outcomes - </a:t>
              </a:r>
              <a:r>
                <a:rPr lang="en-GB" sz="1600" dirty="0"/>
                <a:t>how do you know?</a:t>
              </a:r>
              <a:endParaRPr lang="en-US" sz="1600" dirty="0" smtClean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61638" y="5293353"/>
            <a:ext cx="7398442" cy="609600"/>
            <a:chOff x="2209800" y="49530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62200" y="5073154"/>
              <a:ext cx="533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 smtClean="0"/>
                <a:t>What </a:t>
              </a:r>
              <a:r>
                <a:rPr lang="en-GB" sz="1600" dirty="0"/>
                <a:t>are the barriers to seamless care for people with leg ulceration?</a:t>
              </a:r>
              <a:endParaRPr lang="en-US" sz="1600" dirty="0" smtClean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55315" y="5293353"/>
            <a:ext cx="762000" cy="646331"/>
            <a:chOff x="1295400" y="4953000"/>
            <a:chExt cx="762000" cy="646331"/>
          </a:xfrm>
          <a:solidFill>
            <a:schemeClr val="tx2"/>
          </a:solidFill>
        </p:grpSpPr>
        <p:sp>
          <p:nvSpPr>
            <p:cNvPr id="50" name="Rounded Rectangle 49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7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64909" y="6016685"/>
            <a:ext cx="762000" cy="646331"/>
            <a:chOff x="1295400" y="4953000"/>
            <a:chExt cx="762000" cy="646331"/>
          </a:xfrm>
          <a:solidFill>
            <a:schemeClr val="tx2"/>
          </a:solidFill>
        </p:grpSpPr>
        <p:sp>
          <p:nvSpPr>
            <p:cNvPr id="53" name="Rounded Rectangle 52"/>
            <p:cNvSpPr/>
            <p:nvPr/>
          </p:nvSpPr>
          <p:spPr>
            <a:xfrm>
              <a:off x="1295400" y="4953000"/>
              <a:ext cx="762000" cy="609600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7800" y="4953000"/>
              <a:ext cx="492443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  <a:latin typeface="Arial Black" pitchFamily="34" charset="0"/>
                </a:rPr>
                <a:t>8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361638" y="6055353"/>
            <a:ext cx="7398442" cy="609600"/>
            <a:chOff x="2209800" y="4953000"/>
            <a:chExt cx="5486400" cy="609600"/>
          </a:xfrm>
          <a:solidFill>
            <a:schemeClr val="bg1">
              <a:lumMod val="95000"/>
            </a:schemeClr>
          </a:solidFill>
        </p:grpSpPr>
        <p:sp>
          <p:nvSpPr>
            <p:cNvPr id="56" name="Rectangle 55"/>
            <p:cNvSpPr/>
            <p:nvPr/>
          </p:nvSpPr>
          <p:spPr>
            <a:xfrm>
              <a:off x="2209800" y="4953000"/>
              <a:ext cx="5486400" cy="609600"/>
            </a:xfrm>
            <a:prstGeom prst="rect">
              <a:avLst/>
            </a:prstGeom>
            <a:grp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362200" y="4977825"/>
              <a:ext cx="533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Has any engagement activity taken place with patients with regards to wound </a:t>
              </a:r>
              <a:r>
                <a:rPr lang="en-GB" sz="1600" dirty="0" smtClean="0"/>
                <a:t>care?</a:t>
              </a:r>
              <a:endParaRPr lang="en-US" sz="16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061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4379" y="1341196"/>
            <a:ext cx="8952393" cy="54727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This time (aged 70) Betty’s </a:t>
            </a:r>
            <a:r>
              <a:rPr lang="en-GB" sz="1400" b="1" dirty="0" smtClean="0"/>
              <a:t>Health Check is very informative </a:t>
            </a:r>
            <a:r>
              <a:rPr lang="en-GB" sz="1400" dirty="0" smtClean="0"/>
              <a:t>with lots of proactive advice</a:t>
            </a:r>
            <a:r>
              <a:rPr lang="en-GB" sz="1400" dirty="0"/>
              <a:t> </a:t>
            </a:r>
            <a:r>
              <a:rPr lang="en-GB" sz="1400" dirty="0" smtClean="0"/>
              <a:t>with a personalised care &amp; support plan including an </a:t>
            </a:r>
            <a:r>
              <a:rPr lang="en-GB" sz="1400" b="1" dirty="0" smtClean="0"/>
              <a:t>exercise on prescription programme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GPN review (due to high risk factors) results in a recommendation for </a:t>
            </a:r>
            <a:r>
              <a:rPr lang="en-GB" sz="1400" b="1" dirty="0" smtClean="0"/>
              <a:t>compression hosiery and regular reviews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At 74 Betty grazes her ankle whilst rambling and self manages for a few days until consulting the local pharmacist who refers to the </a:t>
            </a:r>
            <a:r>
              <a:rPr lang="en-GB" sz="1400" b="1" dirty="0" smtClean="0"/>
              <a:t>lower leg wound pathway</a:t>
            </a:r>
            <a:r>
              <a:rPr lang="en-GB" sz="1400" dirty="0" smtClean="0"/>
              <a:t> (developed by the CCG)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GPN and the district nursing teams work closely together and so after only four days Betty is referred to the leg ulcer pathway for a </a:t>
            </a:r>
            <a:r>
              <a:rPr lang="en-GB" sz="1400" b="1" dirty="0" smtClean="0"/>
              <a:t>full holistic and leg ulcer assessment</a:t>
            </a:r>
            <a:r>
              <a:rPr lang="en-GB" sz="1400" dirty="0" smtClean="0"/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Betty is reassured that </a:t>
            </a:r>
            <a:r>
              <a:rPr lang="en-GB" sz="1400" b="1" dirty="0" smtClean="0"/>
              <a:t>pain relief has been carefully planned</a:t>
            </a:r>
            <a:r>
              <a:rPr lang="en-GB" sz="1400" dirty="0" smtClean="0"/>
              <a:t> and she will not become dependent upon the medication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Doppler assessment confirms a venous leg ulcer requiring high compression treatment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The faster the compression treatment starts, the </a:t>
            </a:r>
            <a:r>
              <a:rPr lang="en-GB" sz="1400" b="1" dirty="0" smtClean="0"/>
              <a:t>faster healing </a:t>
            </a:r>
            <a:r>
              <a:rPr lang="en-GB" sz="1400" dirty="0" smtClean="0"/>
              <a:t>takes place and that is </a:t>
            </a:r>
            <a:r>
              <a:rPr lang="en-GB" sz="1400" b="1" dirty="0" smtClean="0"/>
              <a:t>Betty’s priority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Painkillers, bandages and education</a:t>
            </a:r>
            <a:r>
              <a:rPr lang="en-GB" sz="1400" dirty="0" smtClean="0"/>
              <a:t> to Betty are </a:t>
            </a:r>
            <a:r>
              <a:rPr lang="en-GB" sz="1400" b="1" dirty="0" smtClean="0"/>
              <a:t>well managed </a:t>
            </a:r>
            <a:r>
              <a:rPr lang="en-GB" sz="1400" dirty="0" smtClean="0"/>
              <a:t>so that Betty keeps the bandages on and everyone can see the improvement; </a:t>
            </a:r>
            <a:r>
              <a:rPr lang="en-GB" sz="1400" b="1" dirty="0" smtClean="0"/>
              <a:t>Betty is motivated </a:t>
            </a:r>
            <a:r>
              <a:rPr lang="en-GB" sz="1400" dirty="0" smtClean="0"/>
              <a:t>to stick to the regime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Within eight weeks </a:t>
            </a:r>
            <a:r>
              <a:rPr lang="en-GB" sz="1400" dirty="0" smtClean="0"/>
              <a:t>(start to finish) Betty’s leg is </a:t>
            </a:r>
            <a:r>
              <a:rPr lang="en-GB" sz="1400" b="1" dirty="0" smtClean="0"/>
              <a:t>completely healed</a:t>
            </a:r>
            <a:endParaRPr lang="en-GB" sz="14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Betty then continues to wear compression stockings as a </a:t>
            </a:r>
            <a:br>
              <a:rPr lang="en-GB" sz="1400" dirty="0" smtClean="0"/>
            </a:br>
            <a:r>
              <a:rPr lang="en-GB" sz="1400" dirty="0" smtClean="0"/>
              <a:t>preventative measure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dirty="0" smtClean="0"/>
              <a:t>Betty is able to have her </a:t>
            </a:r>
            <a:r>
              <a:rPr lang="en-GB" sz="1400" b="1" dirty="0" smtClean="0"/>
              <a:t>knee replacement without any delays </a:t>
            </a:r>
            <a:br>
              <a:rPr lang="en-GB" sz="1400" b="1" dirty="0" smtClean="0"/>
            </a:br>
            <a:r>
              <a:rPr lang="en-GB" sz="1400" dirty="0" smtClean="0"/>
              <a:t>due to wound complications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400" b="1" dirty="0" smtClean="0"/>
              <a:t>Leading Change, Adding Value </a:t>
            </a:r>
            <a:r>
              <a:rPr lang="en-GB" sz="1400" dirty="0" smtClean="0"/>
              <a:t>is a framework for all nursing, </a:t>
            </a:r>
            <a:br>
              <a:rPr lang="en-GB" sz="1400" dirty="0" smtClean="0"/>
            </a:br>
            <a:r>
              <a:rPr lang="en-GB" sz="1400" dirty="0" smtClean="0"/>
              <a:t>midwifery and care staff to use to reduce unwarranted variation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50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GB" sz="1500" dirty="0" smtClean="0"/>
          </a:p>
        </p:txBody>
      </p:sp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Betty and the optimal pathway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823" y="5118264"/>
            <a:ext cx="2666098" cy="14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998746" y="1321181"/>
            <a:ext cx="2788771" cy="3595361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988626" y="1626004"/>
            <a:ext cx="2774373" cy="7123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>
            <a:off x="3219421" y="1321181"/>
            <a:ext cx="2550697" cy="3574579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30740" y="1627389"/>
            <a:ext cx="2539378" cy="7109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0"/>
          <p:cNvGrpSpPr/>
          <p:nvPr/>
        </p:nvGrpSpPr>
        <p:grpSpPr>
          <a:xfrm>
            <a:off x="3219422" y="4866633"/>
            <a:ext cx="2550697" cy="1554480"/>
            <a:chOff x="3810000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9" name="Oval 18"/>
            <p:cNvSpPr/>
            <p:nvPr/>
          </p:nvSpPr>
          <p:spPr>
            <a:xfrm>
              <a:off x="3810000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4800600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Better experience</a:t>
              </a:r>
              <a:endParaRPr lang="en-US" sz="2400" dirty="0"/>
            </a:p>
          </p:txBody>
        </p:sp>
      </p:grpSp>
      <p:grpSp>
        <p:nvGrpSpPr>
          <p:cNvPr id="5" name="Group 31"/>
          <p:cNvGrpSpPr/>
          <p:nvPr/>
        </p:nvGrpSpPr>
        <p:grpSpPr>
          <a:xfrm>
            <a:off x="6096000" y="4914133"/>
            <a:ext cx="2667000" cy="1554480"/>
            <a:chOff x="6096000" y="4343400"/>
            <a:chExt cx="1554480" cy="1554480"/>
          </a:xfrm>
          <a:solidFill>
            <a:schemeClr val="bg1">
              <a:lumMod val="95000"/>
            </a:schemeClr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0" name="Oval 19"/>
            <p:cNvSpPr/>
            <p:nvPr/>
          </p:nvSpPr>
          <p:spPr>
            <a:xfrm>
              <a:off x="6096000" y="43434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8400" y="4701099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Better use of resources </a:t>
              </a:r>
              <a:endParaRPr lang="en-US" sz="2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387435" y="2556365"/>
            <a:ext cx="24173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Timely assessment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/>
              <a:t>Greater understanding </a:t>
            </a:r>
            <a:br>
              <a:rPr lang="en-US" sz="2000" dirty="0" smtClean="0"/>
            </a:br>
            <a:r>
              <a:rPr lang="en-US" sz="2000" dirty="0" smtClean="0"/>
              <a:t>of need</a:t>
            </a:r>
          </a:p>
          <a:p>
            <a:pPr marL="342900" indent="-342900">
              <a:buFont typeface="Arial" charset="0"/>
              <a:buChar char="•"/>
            </a:pP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108988" y="2571902"/>
            <a:ext cx="26410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Reduced dressing costs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Better organisation of care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4816" y="1090348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Prevention Focus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69490" y="1775005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Care and quality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98747" y="1774686"/>
            <a:ext cx="2751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Funding and efficiency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388755" y="1321181"/>
            <a:ext cx="2556235" cy="3583328"/>
          </a:xfrm>
          <a:prstGeom prst="round2DiagRect">
            <a:avLst>
              <a:gd name="adj1" fmla="val 11592"/>
              <a:gd name="adj2" fmla="val 958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3794" y="2556365"/>
            <a:ext cx="2302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Faster healing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Reduced side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Timely </a:t>
            </a:r>
            <a:endParaRPr lang="en-US" sz="2000" dirty="0"/>
          </a:p>
        </p:txBody>
      </p:sp>
      <p:sp>
        <p:nvSpPr>
          <p:cNvPr id="37" name="Rectangle 36"/>
          <p:cNvSpPr/>
          <p:nvPr/>
        </p:nvSpPr>
        <p:spPr>
          <a:xfrm>
            <a:off x="393542" y="1630446"/>
            <a:ext cx="2551448" cy="7078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6880" y="1775005"/>
            <a:ext cx="2551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Health and wellbeing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228600" y="4890383"/>
            <a:ext cx="2617264" cy="1554480"/>
            <a:chOff x="1291384" y="4419600"/>
            <a:chExt cx="1554480" cy="1554480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18" name="Oval 17"/>
            <p:cNvSpPr/>
            <p:nvPr/>
          </p:nvSpPr>
          <p:spPr>
            <a:xfrm>
              <a:off x="1291384" y="4419600"/>
              <a:ext cx="1554480" cy="1554480"/>
            </a:xfrm>
            <a:prstGeom prst="ellipse">
              <a:avLst/>
            </a:prstGeom>
            <a:grpFill/>
            <a:ln>
              <a:noFill/>
            </a:ln>
            <a:scene3d>
              <a:camera prst="orthographicFront"/>
              <a:lightRig rig="soft" dir="t"/>
            </a:scene3d>
            <a:sp3d prstMaterial="clear">
              <a:bevelT w="777240" h="777240"/>
              <a:bevelB w="777240" h="77724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56028" y="4757591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Better outcomes </a:t>
              </a:r>
              <a:endParaRPr lang="en-US" sz="2400" dirty="0"/>
            </a:p>
          </p:txBody>
        </p:sp>
      </p:grpSp>
      <p:sp>
        <p:nvSpPr>
          <p:cNvPr id="30" name="Title 6"/>
          <p:cNvSpPr>
            <a:spLocks noGrp="1"/>
          </p:cNvSpPr>
          <p:nvPr>
            <p:ph type="title"/>
          </p:nvPr>
        </p:nvSpPr>
        <p:spPr>
          <a:xfrm>
            <a:off x="412597" y="307461"/>
            <a:ext cx="7356815" cy="6677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Betty and the optimal pathway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09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083DDF8B2CE45ABEDBAB4F90C7050" ma:contentTypeVersion="1" ma:contentTypeDescription="Create a new document." ma:contentTypeScope="" ma:versionID="6f0372cf94b48e3ff03ea2af8d244034">
  <xsd:schema xmlns:xsd="http://www.w3.org/2001/XMLSchema" xmlns:xs="http://www.w3.org/2001/XMLSchema" xmlns:p="http://schemas.microsoft.com/office/2006/metadata/properties" xmlns:ns2="51367701-27c8-403e-a234-85855c5cd73e" xmlns:ns3="11cf67b4-8be8-4203-926d-b1451d6a3644" targetNamespace="http://schemas.microsoft.com/office/2006/metadata/properties" ma:root="true" ma:fieldsID="6ce6b8d50e902b0a5e2178625f1a7f6a" ns2:_="" ns3:_="">
    <xsd:import namespace="51367701-27c8-403e-a234-85855c5cd73e"/>
    <xsd:import namespace="11cf67b4-8be8-4203-926d-b1451d6a36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f67b4-8be8-4203-926d-b1451d6a3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1367701-27c8-403e-a234-85855c5cd73e">K57F673QWXRZ-1374-53</_dlc_DocId>
    <_dlc_DocIdUrl xmlns="51367701-27c8-403e-a234-85855c5cd73e">
      <Url>https://nhsengland.sharepoint.com/TeamCentre/VisionandValues/_layouts/15/DocIdRedir.aspx?ID=K57F673QWXRZ-1374-53</Url>
      <Description>K57F673QWXRZ-1374-53</Description>
    </_dlc_DocIdUrl>
    <SharedWithUsers xmlns="11cf67b4-8be8-4203-926d-b1451d6a3644">
      <UserInfo>
        <DisplayName>Bruce Warner</DisplayName>
        <AccountId>189</AccountId>
        <AccountType/>
      </UserInfo>
      <UserInfo>
        <DisplayName>Chris Knight</DisplayName>
        <AccountId>9154</AccountId>
        <AccountType/>
      </UserInfo>
      <UserInfo>
        <DisplayName>Paulette Johnson</DisplayName>
        <AccountId>1982</AccountId>
        <AccountType/>
      </UserInfo>
    </SharedWithUsers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F804EF-5A13-4C78-B283-A29B4395B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11cf67b4-8be8-4203-926d-b1451d6a3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801DBD-1609-45E3-994A-CA6B05AAB27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9D3D01-BC3D-4AA8-95B1-39B38B8CD583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11cf67b4-8be8-4203-926d-b1451d6a3644"/>
    <ds:schemaRef ds:uri="51367701-27c8-403e-a234-85855c5cd73e"/>
  </ds:schemaRefs>
</ds:datastoreItem>
</file>

<file path=customXml/itemProps4.xml><?xml version="1.0" encoding="utf-8"?>
<ds:datastoreItem xmlns:ds="http://schemas.openxmlformats.org/officeDocument/2006/customXml" ds:itemID="{F2DD6C42-6644-46D0-ACEC-7B461F27AF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6101</TotalTime>
  <Words>1279</Words>
  <Application>Microsoft Office PowerPoint</Application>
  <PresentationFormat>On-screen Show (4:3)</PresentationFormat>
  <Paragraphs>197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NHS RightCare scenario:  The variation between standard and optimal pathways  </vt:lpstr>
      <vt:lpstr>Betty’s story</vt:lpstr>
      <vt:lpstr>Betty and the sub-optimal pathway</vt:lpstr>
      <vt:lpstr>Betty and the sub-optimal pathway</vt:lpstr>
      <vt:lpstr>Would you want to avoid this?</vt:lpstr>
      <vt:lpstr>Statistics</vt:lpstr>
      <vt:lpstr>Questions for GPs and commissioners</vt:lpstr>
      <vt:lpstr>Betty and the optimal pathway</vt:lpstr>
      <vt:lpstr>Betty and the optimal pathway</vt:lpstr>
      <vt:lpstr>Spend per 100,000 of the population on compression bandaging 2015/16 </vt:lpstr>
      <vt:lpstr>PowerPoint Presentation</vt:lpstr>
      <vt:lpstr>Financial information</vt:lpstr>
      <vt:lpstr>Financial information</vt:lpstr>
      <vt:lpstr>The NHS RightCare approach</vt:lpstr>
      <vt:lpstr>Further information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lastModifiedBy>Joanne Boshell</cp:lastModifiedBy>
  <cp:revision>189</cp:revision>
  <cp:lastPrinted>2014-05-27T15:15:21Z</cp:lastPrinted>
  <dcterms:created xsi:type="dcterms:W3CDTF">2014-04-08T10:27:44Z</dcterms:created>
  <dcterms:modified xsi:type="dcterms:W3CDTF">2017-01-27T12:16:42Z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0x010100C8D083DDF8B2CE45ABEDBAB4F90C7050</vt:lpwstr>
  </property>
  <property fmtid="{D5CDD505-2E9C-101B-9397-08002B2CF9AE}" pid="3" name="_dlc_DocIdItemGuid">
    <vt:lpwstr>f66519ee-73cb-4d73-a16e-8576bcbee500</vt:lpwstr>
  </property>
</Properties>
</file>