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65" r:id="rId6"/>
    <p:sldId id="275" r:id="rId7"/>
    <p:sldId id="294" r:id="rId8"/>
    <p:sldId id="285" r:id="rId9"/>
    <p:sldId id="299" r:id="rId10"/>
    <p:sldId id="300" r:id="rId11"/>
    <p:sldId id="298" r:id="rId12"/>
    <p:sldId id="271" r:id="rId13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5"/>
            <p14:sldId id="275"/>
            <p14:sldId id="294"/>
            <p14:sldId id="285"/>
            <p14:sldId id="299"/>
            <p14:sldId id="300"/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4" autoAdjust="0"/>
    <p:restoredTop sz="94184" autoAdjust="0"/>
  </p:normalViewPr>
  <p:slideViewPr>
    <p:cSldViewPr snapToGrid="0" snapToObjects="1">
      <p:cViewPr>
        <p:scale>
          <a:sx n="80" d="100"/>
          <a:sy n="80" d="100"/>
        </p:scale>
        <p:origin x="-420" y="-7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09T13:49:53.953" idx="9">
    <p:pos x="5423" y="2005"/>
    <p:text>Would this table be clearer if the suboptimal and the optimal were next to each other - e.g. sub optimal and optimal clinical time etc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27/01/2017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27/01/2017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9D5C-7180-4EB4-ABAC-B8291AE4A24B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881"/>
            <a:ext cx="9144001" cy="4777462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504098" y="1380107"/>
            <a:ext cx="6556269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 smtClean="0"/>
              <a:t>NHS RightCare scenario: </a:t>
            </a:r>
            <a:br>
              <a:rPr lang="en-US" sz="3200" b="0" dirty="0" smtClean="0"/>
            </a:br>
            <a:r>
              <a:rPr lang="en-US" sz="3200" dirty="0" smtClean="0"/>
              <a:t>The variation between standard and optimal pathways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2863120" y="3212700"/>
            <a:ext cx="4609229" cy="24477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Betty’s story: Wound care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Appendix 2: </a:t>
            </a:r>
            <a:r>
              <a:rPr lang="en-US" sz="2000" smtClean="0">
                <a:solidFill>
                  <a:schemeClr val="tx2"/>
                </a:solidFill>
              </a:rPr>
              <a:t>Short summary </a:t>
            </a:r>
            <a:r>
              <a:rPr lang="en-US" sz="2000" dirty="0" smtClean="0">
                <a:solidFill>
                  <a:schemeClr val="tx2"/>
                </a:solidFill>
              </a:rPr>
              <a:t>slide pack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8" name="Content Placeholder 26" descr="January 2017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4097" y="244820"/>
            <a:ext cx="92813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January 2017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1701" y="6411948"/>
            <a:ext cx="14147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January 2017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" name="Picture 10" descr="Photograph of Bett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8691"/>
          <a:stretch/>
        </p:blipFill>
        <p:spPr bwMode="auto">
          <a:xfrm rot="21403524">
            <a:off x="723397" y="3297653"/>
            <a:ext cx="1972718" cy="2150262"/>
          </a:xfrm>
          <a:prstGeom prst="rect">
            <a:avLst/>
          </a:prstGeom>
          <a:ln>
            <a:noFill/>
          </a:ln>
          <a:effectLst>
            <a:outerShdw blurRad="1016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26053"/>
            <a:ext cx="8288594" cy="57038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b="1" dirty="0" smtClean="0"/>
              <a:t>Betty </a:t>
            </a:r>
            <a:r>
              <a:rPr lang="en-GB" sz="1400" b="1" dirty="0"/>
              <a:t>is </a:t>
            </a:r>
            <a:r>
              <a:rPr lang="en-GB" sz="1400" b="1" dirty="0" smtClean="0"/>
              <a:t>70 </a:t>
            </a:r>
            <a:r>
              <a:rPr lang="en-GB" sz="1400" dirty="0" smtClean="0"/>
              <a:t>- a </a:t>
            </a:r>
            <a:r>
              <a:rPr lang="en-GB" sz="1400" dirty="0"/>
              <a:t>retired </a:t>
            </a:r>
            <a:r>
              <a:rPr lang="en-GB" sz="1400" dirty="0" smtClean="0"/>
              <a:t>shop assistant and has a good social network in the village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She </a:t>
            </a:r>
            <a:r>
              <a:rPr lang="en-GB" sz="1400" dirty="0"/>
              <a:t>h</a:t>
            </a:r>
            <a:r>
              <a:rPr lang="en-GB" sz="1400" dirty="0" smtClean="0"/>
              <a:t>as a health check aged 70. Her BMI is 30 and she is invited to see the Health Care Assistant (HCA) for </a:t>
            </a:r>
            <a:r>
              <a:rPr lang="en-GB" sz="1400" b="1" dirty="0" smtClean="0"/>
              <a:t>lifestyle advice (the advice was not ideal)</a:t>
            </a:r>
            <a:endParaRPr lang="en-GB" sz="14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At 74 she grazes her ankle on a walk and after five weeks of self management she visits her GP who </a:t>
            </a:r>
            <a:r>
              <a:rPr lang="en-GB" sz="1400" b="1" dirty="0" smtClean="0"/>
              <a:t>issues antibiotics </a:t>
            </a:r>
            <a:r>
              <a:rPr lang="en-GB" sz="1400" dirty="0" smtClean="0"/>
              <a:t>and after two more weeks refers Betty to the General Practice Nurse (GPN)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She is switched to antimicrobial dressing, has a second course of antibiotics and weekly appointments for six weeks</a:t>
            </a:r>
            <a:r>
              <a:rPr lang="en-GB" sz="1400" dirty="0"/>
              <a:t> </a:t>
            </a:r>
            <a:r>
              <a:rPr lang="en-GB" sz="1400" dirty="0" smtClean="0"/>
              <a:t>(the dressings </a:t>
            </a:r>
            <a:r>
              <a:rPr lang="en-GB" sz="1400" b="1" dirty="0" smtClean="0"/>
              <a:t>put a stop to </a:t>
            </a:r>
            <a:r>
              <a:rPr lang="en-GB" sz="1400" b="1" dirty="0" err="1" smtClean="0"/>
              <a:t>Aquafit</a:t>
            </a:r>
            <a:r>
              <a:rPr lang="en-GB" sz="1400" dirty="0"/>
              <a:t> </a:t>
            </a:r>
            <a:r>
              <a:rPr lang="en-GB" sz="1400" dirty="0" smtClean="0"/>
              <a:t>classes)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The wound is now </a:t>
            </a:r>
            <a:r>
              <a:rPr lang="en-GB" sz="1400" b="1" dirty="0" smtClean="0"/>
              <a:t>very distressing </a:t>
            </a:r>
            <a:r>
              <a:rPr lang="en-GB" sz="1400" dirty="0" smtClean="0"/>
              <a:t>and is having a significant impact on Betty’s life. The health professionals are unaware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Then another change of dressing (to be changed two to three times per week)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b="1" dirty="0" smtClean="0"/>
              <a:t>Three months on and still no improvement </a:t>
            </a:r>
            <a:r>
              <a:rPr lang="en-GB" sz="1400" dirty="0" smtClean="0"/>
              <a:t>but the GPN is not confident with compression bandaging - better with the status quo than to make a risky mistake with the bandages!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Another month and then a </a:t>
            </a:r>
            <a:r>
              <a:rPr lang="en-GB" sz="1400" b="1" dirty="0" smtClean="0"/>
              <a:t>referral to the dermatology dept</a:t>
            </a:r>
            <a:r>
              <a:rPr lang="en-GB" sz="1400" dirty="0" smtClean="0"/>
              <a:t>. (an eight week wait) where the venous leg ulcer is confirmed, but not communicated effectively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It is several months before a </a:t>
            </a:r>
            <a:r>
              <a:rPr lang="en-GB" sz="1400" dirty="0" err="1" smtClean="0"/>
              <a:t>doppler</a:t>
            </a:r>
            <a:r>
              <a:rPr lang="en-GB" sz="1400" dirty="0" smtClean="0"/>
              <a:t> scan is undertaken - for a full assessment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A catalogue of incidents occur &amp; Betty’s </a:t>
            </a:r>
            <a:r>
              <a:rPr lang="en-GB" sz="1400" b="1" dirty="0" smtClean="0"/>
              <a:t>situation deteriorates further </a:t>
            </a:r>
            <a:r>
              <a:rPr lang="en-GB" sz="1400" dirty="0" smtClean="0"/>
              <a:t>with many extended weeks of pain, discomfort and distress culminating in a </a:t>
            </a:r>
            <a:r>
              <a:rPr lang="en-GB" sz="1400" b="1" dirty="0" smtClean="0"/>
              <a:t>five day hospital stay for cellulitis</a:t>
            </a:r>
            <a:endParaRPr lang="en-GB" sz="1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It takes </a:t>
            </a:r>
            <a:r>
              <a:rPr lang="en-GB" sz="1400" b="1" dirty="0" smtClean="0"/>
              <a:t>two years to heal </a:t>
            </a:r>
            <a:r>
              <a:rPr lang="en-GB" sz="1400" dirty="0" smtClean="0"/>
              <a:t>Betty’s </a:t>
            </a:r>
            <a:r>
              <a:rPr lang="en-GB" sz="1400" dirty="0"/>
              <a:t>ulcer </a:t>
            </a:r>
            <a:r>
              <a:rPr lang="en-GB" sz="1400" dirty="0" smtClean="0"/>
              <a:t>in the end with a reduced compression system that she could tolerate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None/>
            </a:pPr>
            <a:r>
              <a:rPr lang="en-GB" sz="1400" b="1" dirty="0" smtClean="0"/>
              <a:t>Betty’s case is not unique</a:t>
            </a:r>
            <a:endParaRPr lang="en-GB" sz="1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Betty and the sub-optimal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you want to avoid this?</a:t>
            </a:r>
            <a:endParaRPr lang="en-GB" dirty="0"/>
          </a:p>
        </p:txBody>
      </p:sp>
      <p:pic>
        <p:nvPicPr>
          <p:cNvPr id="4" name="Content Placeholder 3" descr="Photo of a w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5" y="1811816"/>
            <a:ext cx="6698511" cy="4253023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88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4379" y="1341196"/>
            <a:ext cx="8952393" cy="54727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This time (aged 70) Betty’s </a:t>
            </a:r>
            <a:r>
              <a:rPr lang="en-GB" sz="1400" b="1" dirty="0" smtClean="0"/>
              <a:t>Health Check is very informative </a:t>
            </a:r>
            <a:r>
              <a:rPr lang="en-GB" sz="1400" dirty="0" smtClean="0"/>
              <a:t>with lots of proactive advice</a:t>
            </a:r>
            <a:r>
              <a:rPr lang="en-GB" sz="1400" dirty="0"/>
              <a:t> </a:t>
            </a:r>
            <a:r>
              <a:rPr lang="en-GB" sz="1400" dirty="0" smtClean="0"/>
              <a:t>with a personalised care &amp; support plan including an </a:t>
            </a:r>
            <a:r>
              <a:rPr lang="en-GB" sz="1400" b="1" dirty="0" smtClean="0"/>
              <a:t>exercise on prescription programme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GPN review (due to high risk factors) results in a recommendation for </a:t>
            </a:r>
            <a:r>
              <a:rPr lang="en-GB" sz="1400" b="1" dirty="0" smtClean="0"/>
              <a:t>compression hosiery and regular reviews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At 74 Betty grazes her ankle whilst rambling and self manages for a few days until consulting the local pharmacist who refers to the </a:t>
            </a:r>
            <a:r>
              <a:rPr lang="en-GB" sz="1400" b="1" dirty="0" smtClean="0"/>
              <a:t>lower leg wound pathway</a:t>
            </a:r>
            <a:r>
              <a:rPr lang="en-GB" sz="1400" dirty="0" smtClean="0"/>
              <a:t> (developed by the CCG)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GPN and the district nursing teams work closely together and so after only four days Betty is referred to the leg ulcer pathway for a </a:t>
            </a:r>
            <a:r>
              <a:rPr lang="en-GB" sz="1400" b="1" dirty="0" smtClean="0"/>
              <a:t>full holistic and leg ulcer assessment</a:t>
            </a:r>
            <a:r>
              <a:rPr lang="en-GB" sz="1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Betty is reassured that </a:t>
            </a:r>
            <a:r>
              <a:rPr lang="en-GB" sz="1400" b="1" dirty="0" smtClean="0"/>
              <a:t>pain relief has been carefully planned</a:t>
            </a:r>
            <a:r>
              <a:rPr lang="en-GB" sz="1400" dirty="0" smtClean="0"/>
              <a:t> and she will not become dependent upon the medication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Doppler assessment confirms a venous leg ulcer requiring high compression treatment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faster the compression treatment starts, the </a:t>
            </a:r>
            <a:r>
              <a:rPr lang="en-GB" sz="1400" b="1" dirty="0" smtClean="0"/>
              <a:t>faster healing </a:t>
            </a:r>
            <a:r>
              <a:rPr lang="en-GB" sz="1400" dirty="0" smtClean="0"/>
              <a:t>takes place and that is </a:t>
            </a:r>
            <a:r>
              <a:rPr lang="en-GB" sz="1400" b="1" dirty="0" smtClean="0"/>
              <a:t>Betty’s priority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Painkillers, bandages and education</a:t>
            </a:r>
            <a:r>
              <a:rPr lang="en-GB" sz="1400" dirty="0" smtClean="0"/>
              <a:t> to Betty are </a:t>
            </a:r>
            <a:r>
              <a:rPr lang="en-GB" sz="1400" b="1" dirty="0" smtClean="0"/>
              <a:t>well managed </a:t>
            </a:r>
            <a:r>
              <a:rPr lang="en-GB" sz="1400" dirty="0" smtClean="0"/>
              <a:t>so that Betty keeps the bandages on and everyone can see the improvement; </a:t>
            </a:r>
            <a:r>
              <a:rPr lang="en-GB" sz="1400" b="1" dirty="0" smtClean="0"/>
              <a:t>Betty is motivated </a:t>
            </a:r>
            <a:r>
              <a:rPr lang="en-GB" sz="1400" dirty="0" smtClean="0"/>
              <a:t>to stick to the regime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Within eight weeks </a:t>
            </a:r>
            <a:r>
              <a:rPr lang="en-GB" sz="1400" dirty="0" smtClean="0"/>
              <a:t>(start to finish) Betty’s leg is </a:t>
            </a:r>
            <a:r>
              <a:rPr lang="en-GB" sz="1400" b="1" dirty="0" smtClean="0"/>
              <a:t>completely healed</a:t>
            </a:r>
            <a:endParaRPr lang="en-GB" sz="1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Betty then continues to wear compression stockings as a </a:t>
            </a:r>
            <a:br>
              <a:rPr lang="en-GB" sz="1400" dirty="0" smtClean="0"/>
            </a:br>
            <a:r>
              <a:rPr lang="en-GB" sz="1400" dirty="0" smtClean="0"/>
              <a:t>preventative measure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Betty is able to have her </a:t>
            </a:r>
            <a:r>
              <a:rPr lang="en-GB" sz="1400" b="1" dirty="0" smtClean="0"/>
              <a:t>knee replacement without any delays </a:t>
            </a:r>
            <a:br>
              <a:rPr lang="en-GB" sz="1400" b="1" dirty="0" smtClean="0"/>
            </a:br>
            <a:r>
              <a:rPr lang="en-GB" sz="1400" dirty="0" smtClean="0"/>
              <a:t>due to wound complications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Leading Change, Adding Value </a:t>
            </a:r>
            <a:r>
              <a:rPr lang="en-GB" sz="1400" dirty="0" smtClean="0"/>
              <a:t>is a framework for all nursing, </a:t>
            </a:r>
            <a:br>
              <a:rPr lang="en-GB" sz="1400" dirty="0" smtClean="0"/>
            </a:br>
            <a:r>
              <a:rPr lang="en-GB" sz="1400" dirty="0" smtClean="0"/>
              <a:t>midwifery and care staff to use to reduce unwarranted variation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500" dirty="0" smtClean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Betty and the optimal pathway</a:t>
            </a:r>
            <a:endParaRPr lang="en-US" sz="3200" dirty="0"/>
          </a:p>
        </p:txBody>
      </p:sp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23" y="5118264"/>
            <a:ext cx="2666098" cy="14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17161"/>
              </p:ext>
            </p:extLst>
          </p:nvPr>
        </p:nvGraphicFramePr>
        <p:xfrm>
          <a:off x="518613" y="1040487"/>
          <a:ext cx="8115023" cy="4614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7991"/>
                <a:gridCol w="2050538"/>
                <a:gridCol w="1886494"/>
              </a:tblGrid>
              <a:tr h="597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provider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£1,703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teams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 ulcer pathway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£5,673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£505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613" y="5869172"/>
            <a:ext cx="8029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the suboptimal scenario:</a:t>
            </a:r>
          </a:p>
          <a:p>
            <a:r>
              <a:rPr lang="en-GB" sz="1400" dirty="0"/>
              <a:t>-	Dressings represent £1,353 (24%) of the total costs versus £88 in the optimal pathway.</a:t>
            </a:r>
          </a:p>
          <a:p>
            <a:r>
              <a:rPr lang="en-GB" sz="1400" dirty="0"/>
              <a:t>-	Clinical time represents £2,139 (38%) of the total costs versus £195 in the optimal pathway.</a:t>
            </a:r>
          </a:p>
        </p:txBody>
      </p:sp>
    </p:spTree>
    <p:extLst>
      <p:ext uri="{BB962C8B-B14F-4D97-AF65-F5344CB8AC3E}">
        <p14:creationId xmlns:p14="http://schemas.microsoft.com/office/powerpoint/2010/main" val="33324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54914"/>
              </p:ext>
            </p:extLst>
          </p:nvPr>
        </p:nvGraphicFramePr>
        <p:xfrm>
          <a:off x="316904" y="990337"/>
          <a:ext cx="8518754" cy="1807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8449"/>
                <a:gridCol w="2016081"/>
                <a:gridCol w="2114224"/>
              </a:tblGrid>
              <a:tr h="4287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cost category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Non-elective admissions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£5,673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£505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4107"/>
              </p:ext>
            </p:extLst>
          </p:nvPr>
        </p:nvGraphicFramePr>
        <p:xfrm>
          <a:off x="316904" y="2849466"/>
          <a:ext cx="8613340" cy="270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529"/>
                <a:gridCol w="1158504"/>
                <a:gridCol w="926803"/>
                <a:gridCol w="1146308"/>
                <a:gridCol w="1036556"/>
                <a:gridCol w="1121919"/>
                <a:gridCol w="987776"/>
                <a:gridCol w="859945"/>
              </a:tblGrid>
              <a:tr h="6440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</a:t>
                      </a:r>
                      <a:r>
                        <a:rPr lang="en-GB" sz="1200" baseline="0" dirty="0" smtClean="0"/>
                        <a:t> Optimal Clinical Time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Optimal  Clinical Time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 Optimal Prevention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Optimal Prevention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 Optimal Dressings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Optimal Dressings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 Optimal Other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108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Primary care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£935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£93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£11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£222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£390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£34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320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Community care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£1,204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£102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£964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£54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320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Non-elective admissions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£2.169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108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£2,139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£195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£11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£222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£1,354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£88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£2,169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6904" y="6124353"/>
            <a:ext cx="851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Not only is Betty’s health and quality of life much better in the optimal scenario, but the costs to the health economy are reduced 10 </a:t>
            </a:r>
            <a:r>
              <a:rPr lang="en-GB" sz="1600" b="1" dirty="0" smtClean="0"/>
              <a:t>fold. 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597" y="5676405"/>
            <a:ext cx="835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Note: The sub-analysis table splits have been estimated by NHSE Community Nurse Lead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263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/>
          <a:lstStyle/>
          <a:p>
            <a:r>
              <a:rPr lang="en-US" dirty="0" smtClean="0"/>
              <a:t>The NHS RightCare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" y="1456803"/>
            <a:ext cx="8343868" cy="4899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531544"/>
            <a:ext cx="7356815" cy="667725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For more information about Betty’s journey, NHS RightCare or long term conditions you can: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Email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rightcare@nhs.net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 smtClean="0"/>
              <a:t>Visit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>
                <a:solidFill>
                  <a:schemeClr val="tx2"/>
                </a:solidFill>
              </a:rPr>
              <a:t>https://www.england.nhs.uk/rightcare</a:t>
            </a:r>
            <a:r>
              <a:rPr lang="en-US" sz="1800" u="sng" dirty="0" smtClean="0">
                <a:solidFill>
                  <a:schemeClr val="tx2"/>
                </a:solidFill>
              </a:rPr>
              <a:t>/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 smtClean="0"/>
              <a:t>Tweet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dirty="0" smtClean="0">
                <a:solidFill>
                  <a:schemeClr val="tx2"/>
                </a:solidFill>
              </a:rPr>
              <a:t>@NHSRightCare  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D3D01-BC3D-4AA8-95B1-39B38B8CD583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51367701-27c8-403e-a234-85855c5cd73e"/>
    <ds:schemaRef ds:uri="http://schemas.microsoft.com/office/infopath/2007/PartnerControls"/>
    <ds:schemaRef ds:uri="http://schemas.openxmlformats.org/package/2006/metadata/core-properties"/>
    <ds:schemaRef ds:uri="11cf67b4-8be8-4203-926d-b1451d6a3644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6088</TotalTime>
  <Words>793</Words>
  <Application>Microsoft Office PowerPoint</Application>
  <PresentationFormat>On-screen Show (4:3)</PresentationFormat>
  <Paragraphs>129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NHS RightCare scenario:  The variation between standard and optimal pathways  </vt:lpstr>
      <vt:lpstr>Betty and the sub-optimal pathway</vt:lpstr>
      <vt:lpstr>Would you want to avoid this?</vt:lpstr>
      <vt:lpstr>Betty and the optimal pathway</vt:lpstr>
      <vt:lpstr>Financial information</vt:lpstr>
      <vt:lpstr>Financial information</vt:lpstr>
      <vt:lpstr>The NHS RightCare approach</vt:lpstr>
      <vt:lpstr>Further information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Joanne Boshell</cp:lastModifiedBy>
  <cp:revision>190</cp:revision>
  <cp:lastPrinted>2014-05-27T15:15:21Z</cp:lastPrinted>
  <dcterms:created xsi:type="dcterms:W3CDTF">2014-04-08T10:27:44Z</dcterms:created>
  <dcterms:modified xsi:type="dcterms:W3CDTF">2017-01-27T12:06:39Z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