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87" r:id="rId6"/>
    <p:sldId id="289" r:id="rId7"/>
    <p:sldId id="298" r:id="rId8"/>
    <p:sldId id="300" r:id="rId9"/>
    <p:sldId id="302" r:id="rId10"/>
    <p:sldId id="301" r:id="rId11"/>
    <p:sldId id="284" r:id="rId12"/>
    <p:sldId id="297" r:id="rId13"/>
  </p:sldIdLst>
  <p:sldSz cx="9144000" cy="6858000" type="screen4x3"/>
  <p:notesSz cx="6797675" cy="9856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6C807DBC-8C92-7C42-84D5-1C59FCFB9E44}">
          <p14:sldIdLst>
            <p14:sldId id="287"/>
            <p14:sldId id="289"/>
            <p14:sldId id="298"/>
            <p14:sldId id="300"/>
            <p14:sldId id="302"/>
            <p14:sldId id="301"/>
            <p14:sldId id="284"/>
            <p14:sldId id="29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204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Pudney" initials="SP" lastIdx="2" clrIdx="0"/>
  <p:cmAuthor id="1" name="Baughan, Sue" initials="SB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0099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9" autoAdjust="0"/>
    <p:restoredTop sz="94682" autoAdjust="0"/>
  </p:normalViewPr>
  <p:slideViewPr>
    <p:cSldViewPr snapToGrid="0" snapToObjects="1">
      <p:cViewPr>
        <p:scale>
          <a:sx n="70" d="100"/>
          <a:sy n="70" d="100"/>
        </p:scale>
        <p:origin x="-1068" y="-90"/>
      </p:cViewPr>
      <p:guideLst>
        <p:guide orient="horz" pos="120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1D71F-2657-BF40-9BA8-1341E8D62F20}" type="datetime1">
              <a:rPr lang="en-GB" smtClean="0"/>
              <a:t>06/03/2017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EE869-81EB-AC4C-B612-80DE4181CD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4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A70F4-2FAD-3E41-BF6C-C5B1EEDE06E7}" type="datetime1">
              <a:rPr lang="en-GB" smtClean="0"/>
              <a:t>06/03/2017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7A7B8-EAD2-9846-9761-91C91B5D58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408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9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2" y="1692260"/>
            <a:ext cx="3535738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9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56815" cy="66772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8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arrow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80295"/>
            <a:ext cx="7841707" cy="395073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61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E1B7-EA4B-4627-8377-47E877C4B3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8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443" y="-1"/>
            <a:ext cx="3401557" cy="152687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80295"/>
            <a:ext cx="7841707" cy="395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+mj-lt"/>
                <a:cs typeface="Arial"/>
              </a:rPr>
              <a:t>Click</a:t>
            </a:r>
            <a:r>
              <a:rPr lang="en-GB" sz="3600" b="1" baseline="0" dirty="0">
                <a:solidFill>
                  <a:schemeClr val="tx2"/>
                </a:solidFill>
                <a:latin typeface="+mj-lt"/>
                <a:cs typeface="Arial"/>
              </a:rPr>
              <a:t> to edit the master title style</a:t>
            </a:r>
            <a:endParaRPr lang="en-GB" sz="3600" b="1" dirty="0">
              <a:solidFill>
                <a:schemeClr val="tx2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11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2" r:id="rId2"/>
    <p:sldLayoutId id="2147483650" r:id="rId3"/>
    <p:sldLayoutId id="2147483678" r:id="rId4"/>
    <p:sldLayoutId id="2147483679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lang="en-GB" sz="3600" b="1" i="0" kern="1200" baseline="0" smtClean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ightcare@nhs.net" TargetMode="External"/><Relationship Id="rId2" Type="http://schemas.openxmlformats.org/officeDocument/2006/relationships/hyperlink" Target="https://www.england.nhs.uk/rightcare/wp-content/uploads/sites/40/2016/09/Casebook_Paul-Adams-Scenario_Diabetes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ngland.nhs.uk/rightcare/" TargetMode="External"/><Relationship Id="rId4" Type="http://schemas.openxmlformats.org/officeDocument/2006/relationships/hyperlink" Target="mailto:england.longtermconditions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 curved lin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4881"/>
            <a:ext cx="9144001" cy="4777462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title" idx="4294967295"/>
          </p:nvPr>
        </p:nvSpPr>
        <p:spPr>
          <a:xfrm>
            <a:off x="504098" y="1380107"/>
            <a:ext cx="6556269" cy="2160734"/>
          </a:xfrm>
        </p:spPr>
        <p:txBody>
          <a:bodyPr lIns="0" tIns="0" rIns="0" bIns="0" anchor="t">
            <a:noAutofit/>
          </a:bodyPr>
          <a:lstStyle/>
          <a:p>
            <a:r>
              <a:rPr lang="en-US" sz="3200" b="0" dirty="0"/>
              <a:t>NHS RightCare scenario: </a:t>
            </a:r>
            <a:br>
              <a:rPr lang="en-US" sz="3200" b="0" dirty="0"/>
            </a:br>
            <a:r>
              <a:rPr lang="en-US" sz="3200" dirty="0"/>
              <a:t>The variation between standard and optimal pathways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Content Placeholder 26"/>
          <p:cNvSpPr txBox="1">
            <a:spLocks/>
          </p:cNvSpPr>
          <p:nvPr/>
        </p:nvSpPr>
        <p:spPr>
          <a:xfrm>
            <a:off x="515340" y="2841990"/>
            <a:ext cx="4609229" cy="24477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Paul’s </a:t>
            </a:r>
            <a:r>
              <a:rPr lang="en-US" sz="2000" b="1" dirty="0">
                <a:solidFill>
                  <a:schemeClr val="tx2"/>
                </a:solidFill>
              </a:rPr>
              <a:t>story: </a:t>
            </a:r>
            <a:r>
              <a:rPr lang="en-US" sz="2000" b="1" dirty="0" smtClean="0">
                <a:solidFill>
                  <a:schemeClr val="tx2"/>
                </a:solidFill>
              </a:rPr>
              <a:t>Diabetes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Appendix: Summary </a:t>
            </a:r>
            <a:r>
              <a:rPr lang="en-US" sz="2000" dirty="0">
                <a:solidFill>
                  <a:schemeClr val="tx2"/>
                </a:solidFill>
              </a:rPr>
              <a:t>slide pack</a:t>
            </a:r>
            <a:endParaRPr lang="en-US" sz="2600" dirty="0">
              <a:solidFill>
                <a:schemeClr val="tx2"/>
              </a:solidFill>
            </a:endParaRPr>
          </a:p>
        </p:txBody>
      </p:sp>
      <p:sp>
        <p:nvSpPr>
          <p:cNvPr id="8" name="Content Placeholder 26" descr="August 2014"/>
          <p:cNvSpPr txBox="1">
            <a:spLocks/>
          </p:cNvSpPr>
          <p:nvPr/>
        </p:nvSpPr>
        <p:spPr>
          <a:xfrm>
            <a:off x="6310379" y="6385427"/>
            <a:ext cx="2626046" cy="353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7282349" y="6340380"/>
            <a:ext cx="165407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August 2014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4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7880" y="1453897"/>
            <a:ext cx="8621044" cy="540149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</a:t>
            </a:r>
            <a:r>
              <a:rPr lang="en-GB" sz="1600" b="1" dirty="0" smtClean="0"/>
              <a:t> </a:t>
            </a:r>
            <a:r>
              <a:rPr lang="en-GB" sz="1600" dirty="0" smtClean="0"/>
              <a:t>is 45, </a:t>
            </a:r>
            <a:r>
              <a:rPr lang="en-GB" sz="1600" dirty="0"/>
              <a:t>a </a:t>
            </a:r>
            <a:r>
              <a:rPr lang="en-GB" sz="1600" dirty="0" smtClean="0"/>
              <a:t>bricklayer with a local employer. He is married to Wendy who is 42 and a barmaid. They have a 16 year old son called David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 supports his local football club but doesn’t do too much exercise. He smokes 10 cigarettes a day and drinks around four pints of beer a day. He is overweight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The family lives in a village where the only shop has limited food options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 and Wendy’s GP works in a small practice, 17 miles away from the nearest district general hospital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Paul’s journey starts when, prompted by Wendy, he sees his GP: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Two </a:t>
            </a:r>
            <a:r>
              <a:rPr lang="en-GB" sz="1600" dirty="0"/>
              <a:t>years of increased urinary frequency and loss of energy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GP performs tests and confirms diabetes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Initial management with diet, exercise, pills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Six </a:t>
            </a:r>
            <a:r>
              <a:rPr lang="en-GB" sz="1600" dirty="0"/>
              <a:t>visits per year to practice nurse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Six lab </a:t>
            </a:r>
            <a:r>
              <a:rPr lang="en-GB" sz="1600" dirty="0"/>
              <a:t>tests per year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endParaRPr lang="en-GB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5301" y="498533"/>
            <a:ext cx="7356815" cy="667725"/>
          </a:xfrm>
        </p:spPr>
        <p:txBody>
          <a:bodyPr>
            <a:noAutofit/>
          </a:bodyPr>
          <a:lstStyle/>
          <a:p>
            <a:r>
              <a:rPr lang="en-US" sz="3400" dirty="0" smtClean="0"/>
              <a:t>Paul and </a:t>
            </a:r>
            <a:r>
              <a:rPr lang="en-US" sz="3400" dirty="0"/>
              <a:t>the sub-optimal pathway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7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7879" y="1467532"/>
            <a:ext cx="8621044" cy="540149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</a:t>
            </a:r>
            <a:r>
              <a:rPr lang="en-GB" sz="1600" b="1" dirty="0" smtClean="0"/>
              <a:t> </a:t>
            </a:r>
            <a:r>
              <a:rPr lang="en-GB" sz="1600" dirty="0" smtClean="0"/>
              <a:t>is now 50. He has given up smoking but is still drinking and has not lost weight.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His recreation </a:t>
            </a:r>
            <a:r>
              <a:rPr lang="en-GB" sz="1600" dirty="0"/>
              <a:t>is </a:t>
            </a:r>
            <a:r>
              <a:rPr lang="en-GB" sz="1600" dirty="0" smtClean="0"/>
              <a:t>still watching </a:t>
            </a:r>
            <a:r>
              <a:rPr lang="en-GB" sz="1600" dirty="0"/>
              <a:t>football and </a:t>
            </a:r>
            <a:r>
              <a:rPr lang="en-GB" sz="1600" dirty="0" smtClean="0"/>
              <a:t>going to the pub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He has </a:t>
            </a:r>
            <a:r>
              <a:rPr lang="en-GB" sz="1600" dirty="0"/>
              <a:t>been on insulin for a </a:t>
            </a:r>
            <a:r>
              <a:rPr lang="en-GB" sz="1600" dirty="0" smtClean="0"/>
              <a:t>year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His left </a:t>
            </a:r>
            <a:r>
              <a:rPr lang="en-GB" sz="1600" dirty="0"/>
              <a:t>leg hurts (vascular problem) </a:t>
            </a:r>
            <a:endParaRPr lang="en-GB" sz="160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 is not </a:t>
            </a:r>
            <a:r>
              <a:rPr lang="en-GB" sz="1600" dirty="0"/>
              <a:t>walking far, not driving, </a:t>
            </a:r>
            <a:r>
              <a:rPr lang="en-GB" sz="1600" dirty="0" smtClean="0"/>
              <a:t>and missing work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He has been referred </a:t>
            </a:r>
            <a:r>
              <a:rPr lang="en-GB" sz="1600" dirty="0"/>
              <a:t>to </a:t>
            </a:r>
            <a:r>
              <a:rPr lang="en-GB" sz="1600" dirty="0" smtClean="0"/>
              <a:t>the hospital </a:t>
            </a:r>
            <a:r>
              <a:rPr lang="en-GB" sz="1600" dirty="0"/>
              <a:t>diabetes service and vascular surgeon – </a:t>
            </a:r>
            <a:r>
              <a:rPr lang="en-GB" sz="1600" dirty="0" smtClean="0"/>
              <a:t>outpatients department at hospital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Wendy has to drive him there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David </a:t>
            </a:r>
            <a:r>
              <a:rPr lang="en-GB" sz="1600" dirty="0"/>
              <a:t>is at university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endParaRPr lang="en-GB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85301" y="498533"/>
            <a:ext cx="7356815" cy="667725"/>
          </a:xfrm>
        </p:spPr>
        <p:txBody>
          <a:bodyPr>
            <a:noAutofit/>
          </a:bodyPr>
          <a:lstStyle/>
          <a:p>
            <a:r>
              <a:rPr lang="en-US" sz="3400" dirty="0" smtClean="0"/>
              <a:t>Five years later…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49513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7879" y="1467532"/>
            <a:ext cx="8621044" cy="5401497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 smtClean="0"/>
              <a:t>Paul</a:t>
            </a:r>
            <a:r>
              <a:rPr lang="en-GB" sz="1600" b="1" dirty="0" smtClean="0"/>
              <a:t> </a:t>
            </a:r>
            <a:r>
              <a:rPr lang="en-GB" sz="1600" dirty="0" smtClean="0"/>
              <a:t>is now 52</a:t>
            </a:r>
            <a:r>
              <a:rPr lang="en-GB" sz="1600" dirty="0"/>
              <a:t>. His leg suddenly goes white and painful and is amputated below the knee</a:t>
            </a:r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 smtClean="0"/>
              <a:t>He has significant </a:t>
            </a:r>
            <a:r>
              <a:rPr lang="en-GB" sz="1600" dirty="0"/>
              <a:t>heart and renal complications</a:t>
            </a:r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 smtClean="0"/>
              <a:t>His vision is deteriorating</a:t>
            </a:r>
            <a:endParaRPr lang="en-GB" sz="1600" dirty="0"/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 smtClean="0"/>
              <a:t>Paul loses </a:t>
            </a:r>
            <a:r>
              <a:rPr lang="en-GB" sz="1600" dirty="0"/>
              <a:t>his </a:t>
            </a:r>
            <a:r>
              <a:rPr lang="en-GB" sz="1600" dirty="0" smtClean="0"/>
              <a:t>job, with </a:t>
            </a:r>
            <a:r>
              <a:rPr lang="en-GB" sz="1600" dirty="0"/>
              <a:t>little chance of retraining</a:t>
            </a:r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/>
              <a:t>Applies for more suitable housing</a:t>
            </a:r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/>
              <a:t>Wendy gives up </a:t>
            </a:r>
            <a:r>
              <a:rPr lang="en-GB" sz="1600" dirty="0" smtClean="0"/>
              <a:t>her job</a:t>
            </a:r>
            <a:endParaRPr lang="en-GB" sz="1600" dirty="0"/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/>
              <a:t>David takes a year off university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endParaRPr lang="en-GB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85301" y="498533"/>
            <a:ext cx="7356815" cy="667725"/>
          </a:xfrm>
        </p:spPr>
        <p:txBody>
          <a:bodyPr>
            <a:noAutofit/>
          </a:bodyPr>
          <a:lstStyle/>
          <a:p>
            <a:r>
              <a:rPr lang="en-US" sz="3400" dirty="0" smtClean="0"/>
              <a:t>Two years later…</a:t>
            </a:r>
            <a:endParaRPr lang="en-US" sz="3400" dirty="0"/>
          </a:p>
        </p:txBody>
      </p:sp>
      <p:sp>
        <p:nvSpPr>
          <p:cNvPr id="5" name="Rectangle 4"/>
          <p:cNvSpPr/>
          <p:nvPr/>
        </p:nvSpPr>
        <p:spPr>
          <a:xfrm>
            <a:off x="385301" y="4007189"/>
            <a:ext cx="779711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This version of </a:t>
            </a:r>
            <a:r>
              <a:rPr lang="en-GB" b="1" dirty="0" smtClean="0">
                <a:solidFill>
                  <a:schemeClr val="tx2"/>
                </a:solidFill>
              </a:rPr>
              <a:t>Paul’s </a:t>
            </a:r>
            <a:r>
              <a:rPr lang="en-GB" b="1" dirty="0">
                <a:solidFill>
                  <a:schemeClr val="tx2"/>
                </a:solidFill>
              </a:rPr>
              <a:t>journey costs </a:t>
            </a:r>
            <a:r>
              <a:rPr lang="en-GB" b="1" dirty="0" smtClean="0">
                <a:solidFill>
                  <a:schemeClr val="tx2"/>
                </a:solidFill>
              </a:rPr>
              <a:t>£49k </a:t>
            </a:r>
            <a:r>
              <a:rPr lang="en-GB" b="1" dirty="0">
                <a:solidFill>
                  <a:schemeClr val="tx2"/>
                </a:solidFill>
              </a:rPr>
              <a:t>at </a:t>
            </a:r>
            <a:r>
              <a:rPr lang="en-GB" b="1" dirty="0" smtClean="0">
                <a:solidFill>
                  <a:schemeClr val="tx2"/>
                </a:solidFill>
              </a:rPr>
              <a:t>2014/15 </a:t>
            </a:r>
            <a:r>
              <a:rPr lang="en-GB" b="1" dirty="0">
                <a:solidFill>
                  <a:schemeClr val="tx2"/>
                </a:solidFill>
              </a:rPr>
              <a:t>prices</a:t>
            </a:r>
          </a:p>
        </p:txBody>
      </p:sp>
    </p:spTree>
    <p:extLst>
      <p:ext uri="{BB962C8B-B14F-4D97-AF65-F5344CB8AC3E}">
        <p14:creationId xmlns:p14="http://schemas.microsoft.com/office/powerpoint/2010/main" val="350486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7879" y="1740492"/>
            <a:ext cx="8621044" cy="5401497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 smtClean="0"/>
              <a:t>The local CCG has looked </a:t>
            </a:r>
            <a:r>
              <a:rPr lang="en-GB" sz="1600" dirty="0"/>
              <a:t>at the variation </a:t>
            </a:r>
            <a:r>
              <a:rPr lang="en-GB" sz="1600" dirty="0" smtClean="0"/>
              <a:t>data in its NHS RightCare Commissioning for Value pack and identified diabetes </a:t>
            </a:r>
            <a:r>
              <a:rPr lang="en-GB" sz="1600" dirty="0"/>
              <a:t>as a key improvement priority</a:t>
            </a:r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 smtClean="0"/>
              <a:t>They have engaged </a:t>
            </a:r>
            <a:r>
              <a:rPr lang="en-GB" sz="1600" dirty="0"/>
              <a:t>the right people, designed </a:t>
            </a:r>
            <a:r>
              <a:rPr lang="en-GB" sz="1600" dirty="0" smtClean="0"/>
              <a:t>an optimal pathway, </a:t>
            </a:r>
            <a:r>
              <a:rPr lang="en-GB" sz="1600" dirty="0"/>
              <a:t>identified what needed to change, built the case, </a:t>
            </a:r>
            <a:r>
              <a:rPr lang="en-GB" sz="1600" dirty="0" smtClean="0"/>
              <a:t>taken </a:t>
            </a:r>
            <a:r>
              <a:rPr lang="en-GB" sz="1600" dirty="0"/>
              <a:t>the decisions and implemented the </a:t>
            </a:r>
            <a:r>
              <a:rPr lang="en-GB" sz="1600" dirty="0" smtClean="0"/>
              <a:t>changes</a:t>
            </a:r>
            <a:endParaRPr lang="en-GB" sz="1600" dirty="0"/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GB" sz="1600" dirty="0"/>
              <a:t>What does </a:t>
            </a:r>
            <a:r>
              <a:rPr lang="en-GB" sz="1600" dirty="0" smtClean="0"/>
              <a:t>Paul’s </a:t>
            </a:r>
            <a:r>
              <a:rPr lang="en-GB" sz="1600" dirty="0"/>
              <a:t>journey look like now?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endParaRPr lang="en-GB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85301" y="621365"/>
            <a:ext cx="7356815" cy="667725"/>
          </a:xfrm>
        </p:spPr>
        <p:txBody>
          <a:bodyPr>
            <a:noAutofit/>
          </a:bodyPr>
          <a:lstStyle/>
          <a:p>
            <a:r>
              <a:rPr lang="en-US" sz="3400" dirty="0" smtClean="0"/>
              <a:t>Paul’s story: What the CCG has done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925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7880" y="1385657"/>
            <a:ext cx="8621044" cy="540149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</a:t>
            </a:r>
            <a:r>
              <a:rPr lang="en-GB" sz="1600" b="1" dirty="0" smtClean="0"/>
              <a:t> </a:t>
            </a:r>
            <a:r>
              <a:rPr lang="en-GB" sz="1600" dirty="0" smtClean="0"/>
              <a:t>is 45, </a:t>
            </a:r>
            <a:r>
              <a:rPr lang="en-GB" sz="1600" dirty="0"/>
              <a:t>a </a:t>
            </a:r>
            <a:r>
              <a:rPr lang="en-GB" sz="1600" dirty="0" smtClean="0"/>
              <a:t>bricklayer with a local employer. He is married to Wendy who is 42 and a barmaid. They have a 16 year old son called David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 supports his local football club but doesn’t do too much exercise. He smokes 10 cigarettes a day and drinks around four pints of beer a day. He is overweight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/>
              <a:t>An NHS </a:t>
            </a:r>
            <a:r>
              <a:rPr lang="en-GB" sz="1600" dirty="0" smtClean="0"/>
              <a:t>Health </a:t>
            </a:r>
            <a:r>
              <a:rPr lang="en-GB" sz="1600" dirty="0"/>
              <a:t>Check identifies Paul’s condition at the end of </a:t>
            </a:r>
            <a:r>
              <a:rPr lang="en-GB" sz="1600" dirty="0" smtClean="0"/>
              <a:t>year one. Case </a:t>
            </a:r>
            <a:r>
              <a:rPr lang="en-GB" sz="1600" dirty="0"/>
              <a:t>management </a:t>
            </a:r>
            <a:r>
              <a:rPr lang="en-GB" sz="1600" dirty="0" smtClean="0"/>
              <a:t>begins</a:t>
            </a:r>
            <a:endParaRPr lang="en-GB" sz="16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/>
              <a:t>Use of specialist clinics for advice on diet and exercise </a:t>
            </a:r>
            <a:r>
              <a:rPr lang="en-GB" sz="1600" dirty="0" smtClean="0"/>
              <a:t>(at a greater expense) </a:t>
            </a:r>
            <a:r>
              <a:rPr lang="en-GB" sz="1600" dirty="0"/>
              <a:t>and this </a:t>
            </a:r>
            <a:r>
              <a:rPr lang="en-GB" sz="1600" dirty="0" smtClean="0"/>
              <a:t>is repeated </a:t>
            </a:r>
            <a:r>
              <a:rPr lang="en-GB" sz="1600" dirty="0"/>
              <a:t>every </a:t>
            </a:r>
            <a:r>
              <a:rPr lang="en-GB" sz="1600" dirty="0" smtClean="0"/>
              <a:t>two years</a:t>
            </a:r>
            <a:endParaRPr lang="en-GB" sz="16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Paul’s Care </a:t>
            </a:r>
            <a:r>
              <a:rPr lang="en-GB" sz="1600" dirty="0"/>
              <a:t>Plan / Medication / Retinopathy Screening </a:t>
            </a:r>
            <a:r>
              <a:rPr lang="en-GB" sz="1600" dirty="0" smtClean="0"/>
              <a:t>is brought </a:t>
            </a:r>
            <a:r>
              <a:rPr lang="en-GB" sz="1600" dirty="0"/>
              <a:t>forward 18 months compared to Journey </a:t>
            </a:r>
            <a:r>
              <a:rPr lang="en-GB" sz="1600" dirty="0" smtClean="0"/>
              <a:t>One</a:t>
            </a:r>
            <a:endParaRPr lang="en-GB" sz="16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/>
              <a:t>Self Management </a:t>
            </a:r>
            <a:r>
              <a:rPr lang="en-GB" sz="1600" dirty="0" smtClean="0"/>
              <a:t>– through the </a:t>
            </a:r>
            <a:r>
              <a:rPr lang="en-GB" sz="1600" dirty="0"/>
              <a:t>Desmond Programme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GB" sz="1600" dirty="0" smtClean="0"/>
              <a:t>Paul attends a Diabetes </a:t>
            </a:r>
            <a:r>
              <a:rPr lang="en-GB" sz="1600" dirty="0"/>
              <a:t>Patient Support </a:t>
            </a:r>
            <a:r>
              <a:rPr lang="en-GB" sz="1600" dirty="0" smtClean="0"/>
              <a:t>Group, </a:t>
            </a:r>
            <a:r>
              <a:rPr lang="en-GB" sz="1600" dirty="0"/>
              <a:t>set up locally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endParaRPr lang="en-GB" sz="160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endParaRPr lang="en-GB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5301" y="498533"/>
            <a:ext cx="7356815" cy="667725"/>
          </a:xfrm>
        </p:spPr>
        <p:txBody>
          <a:bodyPr>
            <a:noAutofit/>
          </a:bodyPr>
          <a:lstStyle/>
          <a:p>
            <a:r>
              <a:rPr lang="en-US" sz="3400" dirty="0" smtClean="0"/>
              <a:t>Paul and </a:t>
            </a:r>
            <a:r>
              <a:rPr lang="en-US" sz="3400" dirty="0"/>
              <a:t>the </a:t>
            </a:r>
            <a:r>
              <a:rPr lang="en-US" sz="3400" dirty="0" smtClean="0"/>
              <a:t>optimal </a:t>
            </a:r>
            <a:r>
              <a:rPr lang="en-US" sz="3400" dirty="0"/>
              <a:t>pathway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5301" y="5508443"/>
            <a:ext cx="7797114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b="1" dirty="0" smtClean="0">
                <a:solidFill>
                  <a:schemeClr val="tx2"/>
                </a:solidFill>
              </a:rPr>
              <a:t>Journey one cost £49k and managed Paul’s deterioration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b="1" dirty="0" smtClean="0">
                <a:solidFill>
                  <a:schemeClr val="tx2"/>
                </a:solidFill>
              </a:rPr>
              <a:t>Journey two costs £9k and keeps Paul well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8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412597" y="367771"/>
            <a:ext cx="7356815" cy="667725"/>
          </a:xfrm>
        </p:spPr>
        <p:txBody>
          <a:bodyPr>
            <a:normAutofit/>
          </a:bodyPr>
          <a:lstStyle/>
          <a:p>
            <a:r>
              <a:rPr lang="en-US" sz="3400" dirty="0"/>
              <a:t>The NHS RightCare approach</a:t>
            </a:r>
          </a:p>
        </p:txBody>
      </p:sp>
      <p:pic>
        <p:nvPicPr>
          <p:cNvPr id="4" name="Picture 3" descr="This is a diagram showing the three phases of the NHS RightCare approach - where to look; what to change; and how to change. It also lists the five ingredients for implementing RightCare successfully: Clinical leadership; Indicative data; Engagement; Evidential data; and Effective processes. " title="NHS RightCa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1" y="1456803"/>
            <a:ext cx="8343868" cy="489954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E1B7-EA4B-4627-8377-47E877C4B30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80294"/>
            <a:ext cx="7841707" cy="485642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800" dirty="0"/>
              <a:t>For more information about </a:t>
            </a:r>
            <a:r>
              <a:rPr lang="en-US" sz="1800" dirty="0" smtClean="0"/>
              <a:t>Paul’s </a:t>
            </a:r>
            <a:r>
              <a:rPr lang="en-US" sz="1800" dirty="0"/>
              <a:t>journey, NHS RightCare or long term conditions you can</a:t>
            </a:r>
            <a:r>
              <a:rPr lang="en-US" sz="1800" dirty="0" smtClean="0"/>
              <a:t>: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800" dirty="0" smtClean="0"/>
              <a:t>Read the </a:t>
            </a:r>
            <a:r>
              <a:rPr lang="en-US" sz="1800" dirty="0"/>
              <a:t>full </a:t>
            </a:r>
            <a:r>
              <a:rPr lang="en-US" sz="1800" dirty="0" smtClean="0"/>
              <a:t>scenario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hlinkClick r:id="rId2"/>
              </a:rPr>
              <a:t>https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://</a:t>
            </a:r>
            <a:r>
              <a:rPr lang="en-US" sz="1600" dirty="0" smtClean="0">
                <a:solidFill>
                  <a:schemeClr val="tx2"/>
                </a:solidFill>
                <a:hlinkClick r:id="rId2"/>
              </a:rPr>
              <a:t>www.england.nhs.uk/rightcare/wp-content/uploads/sites/40/2016/09/Casebook_Paul-Adams-Scenario_Diabetes.pdf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800" dirty="0"/>
              <a:t>Email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US" sz="1800" u="sng" dirty="0" smtClean="0">
                <a:solidFill>
                  <a:schemeClr val="tx2"/>
                </a:solidFill>
                <a:hlinkClick r:id="rId3"/>
              </a:rPr>
              <a:t>rightcare@nhs.net</a:t>
            </a:r>
            <a:r>
              <a:rPr lang="en-US" sz="1800" u="sng" dirty="0" smtClean="0">
                <a:solidFill>
                  <a:schemeClr val="tx2"/>
                </a:solidFill>
              </a:rPr>
              <a:t> </a:t>
            </a:r>
            <a:endParaRPr lang="en-US" sz="1800" u="sng" dirty="0">
              <a:solidFill>
                <a:schemeClr val="tx2"/>
              </a:solidFill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US" sz="1800" u="sng" dirty="0" smtClean="0">
                <a:solidFill>
                  <a:schemeClr val="tx2"/>
                </a:solidFill>
                <a:hlinkClick r:id="rId4"/>
              </a:rPr>
              <a:t>england.longtermconditions@nhs.net</a:t>
            </a:r>
            <a:r>
              <a:rPr lang="en-US" sz="1800" u="sng" dirty="0" smtClean="0">
                <a:solidFill>
                  <a:schemeClr val="tx2"/>
                </a:solidFill>
              </a:rPr>
              <a:t> </a:t>
            </a:r>
            <a:endParaRPr lang="en-US" sz="1800" u="sng" dirty="0">
              <a:solidFill>
                <a:schemeClr val="tx2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  <a:buNone/>
            </a:pPr>
            <a:r>
              <a:rPr lang="en-US" sz="1800" dirty="0"/>
              <a:t>Visit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US" sz="1800" u="sng" dirty="0">
                <a:solidFill>
                  <a:schemeClr val="tx2"/>
                </a:solidFill>
                <a:hlinkClick r:id="rId5"/>
              </a:rPr>
              <a:t>https://www.england.nhs.uk/rightcare</a:t>
            </a:r>
            <a:r>
              <a:rPr lang="en-US" sz="1800" u="sng" dirty="0" smtClean="0">
                <a:solidFill>
                  <a:schemeClr val="tx2"/>
                </a:solidFill>
                <a:hlinkClick r:id="rId5"/>
              </a:rPr>
              <a:t>/</a:t>
            </a:r>
            <a:r>
              <a:rPr lang="en-US" sz="1800" u="sng" dirty="0" smtClean="0">
                <a:solidFill>
                  <a:schemeClr val="tx2"/>
                </a:solidFill>
              </a:rPr>
              <a:t> </a:t>
            </a:r>
            <a:endParaRPr lang="en-US" sz="1800" u="sng" dirty="0">
              <a:solidFill>
                <a:schemeClr val="tx2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  <a:buNone/>
            </a:pPr>
            <a:r>
              <a:rPr lang="en-US" sz="1800" dirty="0"/>
              <a:t>Tweet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>
                <a:srgbClr val="92D050"/>
              </a:buClr>
            </a:pPr>
            <a:r>
              <a:rPr lang="en-US" sz="1800" dirty="0">
                <a:solidFill>
                  <a:schemeClr val="tx2"/>
                </a:solidFill>
              </a:rPr>
              <a:t>@</a:t>
            </a:r>
            <a:r>
              <a:rPr lang="en-US" sz="1800" dirty="0" err="1" smtClean="0">
                <a:solidFill>
                  <a:schemeClr val="tx2"/>
                </a:solidFill>
              </a:rPr>
              <a:t>NHSRightCare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412597" y="367771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400" dirty="0"/>
              <a:t>Further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72C6"/>
      </a:dk2>
      <a:lt2>
        <a:srgbClr val="A00054"/>
      </a:lt2>
      <a:accent1>
        <a:srgbClr val="00ADC6"/>
      </a:accent1>
      <a:accent2>
        <a:srgbClr val="0091C9"/>
      </a:accent2>
      <a:accent3>
        <a:srgbClr val="003893"/>
      </a:accent3>
      <a:accent4>
        <a:srgbClr val="FFFFFF"/>
      </a:accent4>
      <a:accent5>
        <a:srgbClr val="FFFFFF"/>
      </a:accent5>
      <a:accent6>
        <a:srgbClr val="FFFFFF"/>
      </a:accent6>
      <a:hlink>
        <a:srgbClr val="0072C6"/>
      </a:hlink>
      <a:folHlink>
        <a:srgbClr val="A0005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D083DDF8B2CE45ABEDBAB4F90C7050" ma:contentTypeVersion="1" ma:contentTypeDescription="Create a new document." ma:contentTypeScope="" ma:versionID="6f0372cf94b48e3ff03ea2af8d244034">
  <xsd:schema xmlns:xsd="http://www.w3.org/2001/XMLSchema" xmlns:xs="http://www.w3.org/2001/XMLSchema" xmlns:p="http://schemas.microsoft.com/office/2006/metadata/properties" xmlns:ns2="51367701-27c8-403e-a234-85855c5cd73e" xmlns:ns3="11cf67b4-8be8-4203-926d-b1451d6a3644" targetNamespace="http://schemas.microsoft.com/office/2006/metadata/properties" ma:root="true" ma:fieldsID="6ce6b8d50e902b0a5e2178625f1a7f6a" ns2:_="" ns3:_="">
    <xsd:import namespace="51367701-27c8-403e-a234-85855c5cd73e"/>
    <xsd:import namespace="11cf67b4-8be8-4203-926d-b1451d6a364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67701-27c8-403e-a234-85855c5cd73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f67b4-8be8-4203-926d-b1451d6a364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1367701-27c8-403e-a234-85855c5cd73e">K57F673QWXRZ-1374-53</_dlc_DocId>
    <_dlc_DocIdUrl xmlns="51367701-27c8-403e-a234-85855c5cd73e">
      <Url>https://nhsengland.sharepoint.com/TeamCentre/VisionandValues/_layouts/15/DocIdRedir.aspx?ID=K57F673QWXRZ-1374-53</Url>
      <Description>K57F673QWXRZ-1374-53</Description>
    </_dlc_DocIdUrl>
    <SharedWithUsers xmlns="11cf67b4-8be8-4203-926d-b1451d6a3644">
      <UserInfo>
        <DisplayName>Bruce Warner</DisplayName>
        <AccountId>189</AccountId>
        <AccountType/>
      </UserInfo>
      <UserInfo>
        <DisplayName>Chris Knight</DisplayName>
        <AccountId>9154</AccountId>
        <AccountType/>
      </UserInfo>
      <UserInfo>
        <DisplayName>Paulette Johnson</DisplayName>
        <AccountId>1982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2DD6C42-6644-46D0-ACEC-7B461F27AF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F804EF-5A13-4C78-B283-A29B4395B6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367701-27c8-403e-a234-85855c5cd73e"/>
    <ds:schemaRef ds:uri="11cf67b4-8be8-4203-926d-b1451d6a36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801DBD-1609-45E3-994A-CA6B05AAB27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69D3D01-BC3D-4AA8-95B1-39B38B8CD583}">
  <ds:schemaRefs>
    <ds:schemaRef ds:uri="http://purl.org/dc/terms/"/>
    <ds:schemaRef ds:uri="http://schemas.openxmlformats.org/package/2006/metadata/core-properties"/>
    <ds:schemaRef ds:uri="51367701-27c8-403e-a234-85855c5cd73e"/>
    <ds:schemaRef ds:uri="http://www.w3.org/XML/1998/namespace"/>
    <ds:schemaRef ds:uri="http://purl.org/dc/dcmitype/"/>
    <ds:schemaRef ds:uri="11cf67b4-8be8-4203-926d-b1451d6a3644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606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NHS RightCare scenario:  The variation between standard and optimal pathways  </vt:lpstr>
      <vt:lpstr>Paul and the sub-optimal pathway </vt:lpstr>
      <vt:lpstr>Five years later…</vt:lpstr>
      <vt:lpstr>Two years later…</vt:lpstr>
      <vt:lpstr>Paul’s story: What the CCG has done </vt:lpstr>
      <vt:lpstr>Paul and the optimal pathway </vt:lpstr>
      <vt:lpstr>The NHS RightCare approach</vt:lpstr>
      <vt:lpstr>PowerPoint Presentation</vt:lpstr>
    </vt:vector>
  </TitlesOfParts>
  <Company>Smith &amp; 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NHS England Powerpoint Template</dc:title>
  <dc:creator>Kevin O'Brien</dc:creator>
  <cp:lastModifiedBy>Paul Goulding</cp:lastModifiedBy>
  <cp:revision>172</cp:revision>
  <cp:lastPrinted>2014-05-27T15:15:21Z</cp:lastPrinted>
  <dcterms:created xsi:type="dcterms:W3CDTF">2014-04-08T10:27:44Z</dcterms:created>
  <dcterms:modified xsi:type="dcterms:W3CDTF">2017-03-06T13:40:30Z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0x010100C8D083DDF8B2CE45ABEDBAB4F90C7050</vt:lpwstr>
  </property>
  <property fmtid="{D5CDD505-2E9C-101B-9397-08002B2CF9AE}" pid="3" name="_dlc_DocIdItemGuid">
    <vt:lpwstr>f66519ee-73cb-4d73-a16e-8576bcbee500</vt:lpwstr>
  </property>
</Properties>
</file>