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6"/>
  </p:notesMasterIdLst>
  <p:handoutMasterIdLst>
    <p:handoutMasterId r:id="rId17"/>
  </p:handoutMasterIdLst>
  <p:sldIdLst>
    <p:sldId id="292" r:id="rId6"/>
    <p:sldId id="300" r:id="rId7"/>
    <p:sldId id="301" r:id="rId8"/>
    <p:sldId id="277" r:id="rId9"/>
    <p:sldId id="302" r:id="rId10"/>
    <p:sldId id="303" r:id="rId11"/>
    <p:sldId id="298" r:id="rId12"/>
    <p:sldId id="299" r:id="rId13"/>
    <p:sldId id="296" r:id="rId14"/>
    <p:sldId id="297" r:id="rId15"/>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92"/>
            <p14:sldId id="300"/>
            <p14:sldId id="301"/>
            <p14:sldId id="277"/>
            <p14:sldId id="302"/>
            <p14:sldId id="303"/>
            <p14:sldId id="298"/>
            <p14:sldId id="299"/>
            <p14:sldId id="296"/>
            <p14:sldId id="297"/>
          </p14:sldIdLst>
        </p14:section>
      </p14:sectionLst>
    </p:ext>
    <p:ext uri="{EFAFB233-063F-42B5-8137-9DF3F51BA10A}">
      <p15:sldGuideLst xmlns:p15="http://schemas.microsoft.com/office/powerpoint/2012/main" xmlns="">
        <p15:guide id="1" orient="horz" pos="1204">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Pudney" initials="SP" lastIdx="2" clrIdx="0"/>
  <p:cmAuthor id="1" name="Baughan, Sue" initials="SB" lastIdx="1" clrIdx="1"/>
  <p:cmAuthor id="2" name="Bruce Pollington" initials="BP" lastIdx="9" clrIdx="2"/>
  <p:cmAuthor id="3" name="Cavanagh, Peter" initials="PC" lastIdx="2"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52" autoAdjust="0"/>
    <p:restoredTop sz="94682" autoAdjust="0"/>
  </p:normalViewPr>
  <p:slideViewPr>
    <p:cSldViewPr snapToGrid="0" snapToObjects="1">
      <p:cViewPr>
        <p:scale>
          <a:sx n="60" d="100"/>
          <a:sy n="60" d="100"/>
        </p:scale>
        <p:origin x="-2010" y="-294"/>
      </p:cViewPr>
      <p:guideLst>
        <p:guide orient="horz" pos="1204"/>
        <p:guide pos="3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A291D71F-2657-BF40-9BA8-1341E8D62F20}" type="datetime1">
              <a:rPr lang="en-GB" smtClean="0"/>
              <a:t>31/01/2018</a:t>
            </a:fld>
            <a:endParaRPr lang="en-US" dirty="0"/>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4F5EE869-81EB-AC4C-B612-80DE4181CDD1}" type="slidenum">
              <a:rPr lang="en-US" smtClean="0"/>
              <a:t>‹#›</a:t>
            </a:fld>
            <a:endParaRPr lang="en-US" dirty="0"/>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937A70F4-2FAD-3E41-BF6C-C5B1EEDE06E7}" type="datetime1">
              <a:rPr lang="en-GB" smtClean="0"/>
              <a:t>31/01/2018</a:t>
            </a:fld>
            <a:endParaRPr lang="en-US" dirty="0"/>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4957A7B8-EAD2-9846-9761-91C91B5D58B6}" type="slidenum">
              <a:rPr lang="en-US" smtClean="0"/>
              <a:t>‹#›</a:t>
            </a:fld>
            <a:endParaRPr lang="en-US" dirty="0"/>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(rate of falls &amp; 10 days)</a:t>
            </a:r>
          </a:p>
          <a:p>
            <a:endParaRPr lang="en-GB" dirty="0"/>
          </a:p>
        </p:txBody>
      </p:sp>
      <p:sp>
        <p:nvSpPr>
          <p:cNvPr id="4" name="Slide Number Placeholder 3"/>
          <p:cNvSpPr>
            <a:spLocks noGrp="1"/>
          </p:cNvSpPr>
          <p:nvPr>
            <p:ph type="sldNum" sz="quarter" idx="10"/>
          </p:nvPr>
        </p:nvSpPr>
        <p:spPr/>
        <p:txBody>
          <a:bodyPr/>
          <a:lstStyle/>
          <a:p>
            <a:fld id="{9DA7E450-6DF0-4865-9C93-F4F1549764EE}" type="slidenum">
              <a:rPr lang="en-US" smtClean="0"/>
              <a:pPr/>
              <a:t>4</a:t>
            </a:fld>
            <a:endParaRPr lang="en-US" dirty="0"/>
          </a:p>
        </p:txBody>
      </p:sp>
    </p:spTree>
    <p:extLst>
      <p:ext uri="{BB962C8B-B14F-4D97-AF65-F5344CB8AC3E}">
        <p14:creationId xmlns:p14="http://schemas.microsoft.com/office/powerpoint/2010/main" val="299327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932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7"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pPr/>
              <a:t>‹#›</a:t>
            </a:fld>
            <a:endParaRPr lang="en-US" dirty="0"/>
          </a:p>
        </p:txBody>
      </p:sp>
    </p:spTree>
    <p:extLst>
      <p:ext uri="{BB962C8B-B14F-4D97-AF65-F5344CB8AC3E}">
        <p14:creationId xmlns:p14="http://schemas.microsoft.com/office/powerpoint/2010/main" val="32328948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dirty="0" smtClean="0"/>
              <a:t>Click to edit Master title style</a:t>
            </a:r>
            <a:endParaRPr lang="en-US" dirty="0"/>
          </a:p>
        </p:txBody>
      </p:sp>
    </p:spTree>
    <p:extLst>
      <p:ext uri="{BB962C8B-B14F-4D97-AF65-F5344CB8AC3E}">
        <p14:creationId xmlns:p14="http://schemas.microsoft.com/office/powerpoint/2010/main" val="15771806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9354E1B7-EA4B-4627-8377-47E877C4B30E}" type="slidenum">
              <a:rPr lang="en-US" smtClean="0"/>
              <a:pPr/>
              <a:t>‹#›</a:t>
            </a:fld>
            <a:endParaRPr lang="en-US" dirty="0"/>
          </a:p>
        </p:txBody>
      </p:sp>
    </p:spTree>
    <p:extLst>
      <p:ext uri="{BB962C8B-B14F-4D97-AF65-F5344CB8AC3E}">
        <p14:creationId xmlns:p14="http://schemas.microsoft.com/office/powerpoint/2010/main" val="26338891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42443" y="-1"/>
            <a:ext cx="3401557" cy="1526875"/>
          </a:xfrm>
          <a:prstGeom prst="rect">
            <a:avLst/>
          </a:prstGeom>
        </p:spPr>
      </p:pic>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pPr/>
              <a:t>‹#›</a:t>
            </a:fld>
            <a:endParaRPr lang="en-US" dirty="0"/>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50" r:id="rId3"/>
    <p:sldLayoutId id="2147483678" r:id="rId4"/>
    <p:sldLayoutId id="2147483679" r:id="rId5"/>
  </p:sldLayoutIdLst>
  <p:timing>
    <p:tnLst>
      <p:par>
        <p:cTn id="1" dur="indefinite" restart="never" nodeType="tmRoot"/>
      </p:par>
    </p:tnLst>
  </p:timing>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4881"/>
            <a:ext cx="9144001" cy="4777462"/>
          </a:xfrm>
          <a:prstGeom prst="rect">
            <a:avLst/>
          </a:prstGeom>
        </p:spPr>
      </p:pic>
      <p:sp>
        <p:nvSpPr>
          <p:cNvPr id="25" name="Title 24"/>
          <p:cNvSpPr>
            <a:spLocks noGrp="1"/>
          </p:cNvSpPr>
          <p:nvPr>
            <p:ph type="title" idx="4294967295"/>
          </p:nvPr>
        </p:nvSpPr>
        <p:spPr>
          <a:xfrm>
            <a:off x="504098" y="1380107"/>
            <a:ext cx="6556269" cy="2160734"/>
          </a:xfrm>
        </p:spPr>
        <p:txBody>
          <a:bodyPr lIns="0" tIns="0" rIns="0" bIns="0" anchor="t">
            <a:noAutofit/>
          </a:bodyPr>
          <a:lstStyle/>
          <a:p>
            <a:r>
              <a:rPr lang="en-US" sz="3200" b="0" dirty="0"/>
              <a:t>NHS RightCare scenario: </a:t>
            </a:r>
            <a:br>
              <a:rPr lang="en-US" sz="3200" b="0" dirty="0"/>
            </a:br>
            <a:r>
              <a:rPr lang="en-US" sz="3200" dirty="0"/>
              <a:t>The variation between standard and optimal pathways</a:t>
            </a:r>
            <a:br>
              <a:rPr lang="en-US" sz="3200" dirty="0"/>
            </a:br>
            <a:r>
              <a:rPr lang="en-US" sz="3200" dirty="0"/>
              <a:t/>
            </a:r>
            <a:br>
              <a:rPr lang="en-US" sz="3200" dirty="0"/>
            </a:br>
            <a:endParaRPr lang="en-US" sz="3200" dirty="0"/>
          </a:p>
        </p:txBody>
      </p:sp>
      <p:sp>
        <p:nvSpPr>
          <p:cNvPr id="6" name="Content Placeholder 26"/>
          <p:cNvSpPr txBox="1">
            <a:spLocks/>
          </p:cNvSpPr>
          <p:nvPr/>
        </p:nvSpPr>
        <p:spPr>
          <a:xfrm>
            <a:off x="3186102" y="3212700"/>
            <a:ext cx="4609229" cy="2447765"/>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solidFill>
                  <a:schemeClr val="tx2"/>
                </a:solidFill>
              </a:rPr>
              <a:t>Abdul’s story</a:t>
            </a:r>
            <a:r>
              <a:rPr lang="en-US" sz="2000" b="1" dirty="0">
                <a:solidFill>
                  <a:schemeClr val="tx2"/>
                </a:solidFill>
              </a:rPr>
              <a:t>: </a:t>
            </a:r>
            <a:r>
              <a:rPr lang="en-US" sz="2000" b="1" dirty="0" smtClean="0">
                <a:solidFill>
                  <a:schemeClr val="tx2"/>
                </a:solidFill>
              </a:rPr>
              <a:t>Progressive Chronic Kidney Disease</a:t>
            </a:r>
            <a:endParaRPr lang="en-US" sz="2000" b="1" dirty="0">
              <a:solidFill>
                <a:schemeClr val="tx2"/>
              </a:solidFill>
            </a:endParaRPr>
          </a:p>
          <a:p>
            <a:pPr marL="0" indent="0">
              <a:buNone/>
            </a:pPr>
            <a:r>
              <a:rPr lang="en-US" sz="2000" dirty="0">
                <a:solidFill>
                  <a:schemeClr val="tx2"/>
                </a:solidFill>
              </a:rPr>
              <a:t>Appendix </a:t>
            </a:r>
            <a:r>
              <a:rPr lang="en-US" sz="2000" dirty="0" smtClean="0">
                <a:solidFill>
                  <a:schemeClr val="tx2"/>
                </a:solidFill>
              </a:rPr>
              <a:t>2: Short summary </a:t>
            </a:r>
            <a:r>
              <a:rPr lang="en-US" sz="2000" dirty="0">
                <a:solidFill>
                  <a:schemeClr val="tx2"/>
                </a:solidFill>
              </a:rPr>
              <a:t>slide pack</a:t>
            </a:r>
            <a:endParaRPr lang="en-US" sz="2600" dirty="0">
              <a:solidFill>
                <a:schemeClr val="tx2"/>
              </a:solidFill>
            </a:endParaRPr>
          </a:p>
        </p:txBody>
      </p:sp>
      <p:sp>
        <p:nvSpPr>
          <p:cNvPr id="8" name="Content Placeholder 26"/>
          <p:cNvSpPr txBox="1">
            <a:spLocks/>
          </p:cNvSpPr>
          <p:nvPr/>
        </p:nvSpPr>
        <p:spPr>
          <a:xfrm>
            <a:off x="6310379" y="6385427"/>
            <a:ext cx="2626046" cy="3535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endParaRPr lang="en-US" sz="1200" dirty="0"/>
          </a:p>
        </p:txBody>
      </p:sp>
      <p:sp>
        <p:nvSpPr>
          <p:cNvPr id="3" name="Rectangle 2"/>
          <p:cNvSpPr/>
          <p:nvPr/>
        </p:nvSpPr>
        <p:spPr>
          <a:xfrm>
            <a:off x="3186102" y="4978564"/>
            <a:ext cx="1654076" cy="246221"/>
          </a:xfrm>
          <a:prstGeom prst="rect">
            <a:avLst/>
          </a:prstGeom>
        </p:spPr>
        <p:txBody>
          <a:bodyPr wrap="square" lIns="0" tIns="0" rIns="0" bIns="0">
            <a:spAutoFit/>
          </a:bodyPr>
          <a:lstStyle/>
          <a:p>
            <a:r>
              <a:rPr lang="en-US" sz="1600" dirty="0" smtClean="0">
                <a:solidFill>
                  <a:schemeClr val="tx2"/>
                </a:solidFill>
              </a:rPr>
              <a:t>January 2018</a:t>
            </a:r>
            <a:endParaRPr lang="en-US" sz="1600" dirty="0">
              <a:solidFill>
                <a:schemeClr val="tx2"/>
              </a:solidFill>
            </a:endParaRPr>
          </a:p>
        </p:txBody>
      </p:sp>
      <p:pic>
        <p:nvPicPr>
          <p:cNvPr id="1026" name="Picture 2" descr="Photograph of the fictional patient 'Abdul' for the purpose of this scenario. Abdul is a middle aged man and is looking to camera and smiling." title="Abd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98" y="2750974"/>
            <a:ext cx="2541587"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885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spcBef>
                <a:spcPts val="0"/>
              </a:spcBef>
              <a:spcAft>
                <a:spcPts val="600"/>
              </a:spcAft>
              <a:buNone/>
            </a:pPr>
            <a:r>
              <a:rPr lang="en-US" sz="1800" dirty="0" smtClean="0"/>
              <a:t>For more information about Clara’s journey, NHS RightCare or long term conditions you can:</a:t>
            </a:r>
          </a:p>
          <a:p>
            <a:pPr marL="0" indent="0">
              <a:spcBef>
                <a:spcPts val="0"/>
              </a:spcBef>
              <a:spcAft>
                <a:spcPts val="600"/>
              </a:spcAft>
              <a:buNone/>
            </a:pPr>
            <a:r>
              <a:rPr lang="en-US" sz="1800" dirty="0" smtClean="0"/>
              <a:t>Email</a:t>
            </a:r>
          </a:p>
          <a:p>
            <a:pPr>
              <a:spcBef>
                <a:spcPts val="0"/>
              </a:spcBef>
              <a:spcAft>
                <a:spcPts val="600"/>
              </a:spcAft>
              <a:buClr>
                <a:srgbClr val="92D050"/>
              </a:buClr>
            </a:pPr>
            <a:r>
              <a:rPr lang="en-US" sz="1800" u="sng" dirty="0" smtClean="0">
                <a:solidFill>
                  <a:schemeClr val="tx2"/>
                </a:solidFill>
              </a:rPr>
              <a:t>rightcare@nhs.net</a:t>
            </a:r>
          </a:p>
          <a:p>
            <a:pPr>
              <a:spcBef>
                <a:spcPts val="0"/>
              </a:spcBef>
              <a:spcAft>
                <a:spcPts val="600"/>
              </a:spcAft>
              <a:buClr>
                <a:srgbClr val="92D050"/>
              </a:buClr>
            </a:pPr>
            <a:r>
              <a:rPr lang="en-US" sz="1800" u="sng" dirty="0" smtClean="0">
                <a:solidFill>
                  <a:schemeClr val="tx2"/>
                </a:solidFill>
              </a:rPr>
              <a:t>england.longtermconditions@nhs.net</a:t>
            </a:r>
          </a:p>
          <a:p>
            <a:pPr marL="0" indent="0">
              <a:spcBef>
                <a:spcPts val="0"/>
              </a:spcBef>
              <a:spcAft>
                <a:spcPts val="600"/>
              </a:spcAft>
              <a:buNone/>
            </a:pPr>
            <a:r>
              <a:rPr lang="en-US" sz="1800" dirty="0" smtClean="0"/>
              <a:t>Visit</a:t>
            </a:r>
          </a:p>
          <a:p>
            <a:pPr>
              <a:spcBef>
                <a:spcPts val="0"/>
              </a:spcBef>
              <a:spcAft>
                <a:spcPts val="600"/>
              </a:spcAft>
              <a:buClr>
                <a:srgbClr val="92D050"/>
              </a:buClr>
            </a:pPr>
            <a:r>
              <a:rPr lang="en-US" sz="1800" u="sng" dirty="0" smtClean="0">
                <a:solidFill>
                  <a:schemeClr val="tx2"/>
                </a:solidFill>
              </a:rPr>
              <a:t>www.england.nhs.uk/rightcare</a:t>
            </a:r>
          </a:p>
          <a:p>
            <a:pPr marL="0" indent="0">
              <a:spcBef>
                <a:spcPts val="0"/>
              </a:spcBef>
              <a:spcAft>
                <a:spcPts val="600"/>
              </a:spcAft>
              <a:buNone/>
            </a:pPr>
            <a:r>
              <a:rPr lang="en-US" sz="1800" dirty="0" smtClean="0"/>
              <a:t>Tweet</a:t>
            </a:r>
          </a:p>
          <a:p>
            <a:pPr>
              <a:spcBef>
                <a:spcPts val="0"/>
              </a:spcBef>
              <a:spcAft>
                <a:spcPts val="600"/>
              </a:spcAft>
              <a:buClr>
                <a:srgbClr val="92D050"/>
              </a:buClr>
            </a:pPr>
            <a:r>
              <a:rPr lang="en-US" sz="1800" dirty="0" smtClean="0">
                <a:solidFill>
                  <a:schemeClr val="tx2"/>
                </a:solidFill>
              </a:rPr>
              <a:t>@NHSRightCare  </a:t>
            </a:r>
            <a:endParaRPr lang="en-US" sz="1800" dirty="0">
              <a:solidFill>
                <a:schemeClr val="tx2"/>
              </a:solidFill>
            </a:endParaRPr>
          </a:p>
        </p:txBody>
      </p:sp>
      <p:sp>
        <p:nvSpPr>
          <p:cNvPr id="7" name="Title 6"/>
          <p:cNvSpPr>
            <a:spLocks noGrp="1"/>
          </p:cNvSpPr>
          <p:nvPr>
            <p:ph type="title"/>
          </p:nvPr>
        </p:nvSpPr>
        <p:spPr>
          <a:xfrm>
            <a:off x="412597" y="531544"/>
            <a:ext cx="7356815" cy="667725"/>
          </a:xfrm>
        </p:spPr>
        <p:txBody>
          <a:bodyPr>
            <a:normAutofit/>
          </a:bodyPr>
          <a:lstStyle/>
          <a:p>
            <a:r>
              <a:rPr lang="en-US" dirty="0" smtClean="0"/>
              <a:t>Further information</a:t>
            </a:r>
            <a:endParaRPr lang="en-US" dirty="0"/>
          </a:p>
        </p:txBody>
      </p:sp>
      <p:sp>
        <p:nvSpPr>
          <p:cNvPr id="4" name="Slide Number Placeholder 1"/>
          <p:cNvSpPr>
            <a:spLocks noGrp="1"/>
          </p:cNvSpPr>
          <p:nvPr>
            <p:ph type="sldNum" sz="quarter" idx="10"/>
          </p:nvPr>
        </p:nvSpPr>
        <p:spPr>
          <a:xfrm>
            <a:off x="6553200" y="6356350"/>
            <a:ext cx="2133600" cy="365125"/>
          </a:xfrm>
        </p:spPr>
        <p:txBody>
          <a:bodyPr/>
          <a:lstStyle/>
          <a:p>
            <a:fld id="{902D5018-2030-2046-84FC-87E41EA86E42}" type="slidenum">
              <a:rPr lang="en-US" smtClean="0"/>
              <a:pPr/>
              <a:t>10</a:t>
            </a:fld>
            <a:endParaRPr lang="en-US" dirty="0"/>
          </a:p>
        </p:txBody>
      </p:sp>
    </p:spTree>
    <p:extLst>
      <p:ext uri="{BB962C8B-B14F-4D97-AF65-F5344CB8AC3E}">
        <p14:creationId xmlns:p14="http://schemas.microsoft.com/office/powerpoint/2010/main" val="3316628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18364" y="1257150"/>
            <a:ext cx="8657622" cy="5332836"/>
          </a:xfrm>
        </p:spPr>
        <p:txBody>
          <a:bodyPr>
            <a:noAutofit/>
          </a:bodyPr>
          <a:lstStyle/>
          <a:p>
            <a:pPr>
              <a:lnSpc>
                <a:spcPct val="114000"/>
              </a:lnSpc>
              <a:spcBef>
                <a:spcPts val="0"/>
              </a:spcBef>
              <a:spcAft>
                <a:spcPts val="600"/>
              </a:spcAft>
              <a:buClr>
                <a:srgbClr val="92D050"/>
              </a:buClr>
            </a:pPr>
            <a:r>
              <a:rPr lang="en-GB" sz="1600" b="1" dirty="0">
                <a:latin typeface="Arial" panose="020B0604020202020204" pitchFamily="34" charset="0"/>
                <a:cs typeface="Arial" panose="020B0604020202020204" pitchFamily="34" charset="0"/>
              </a:rPr>
              <a:t>Abdul</a:t>
            </a:r>
            <a:r>
              <a:rPr lang="en-GB" sz="1600" dirty="0">
                <a:latin typeface="Arial" panose="020B0604020202020204" pitchFamily="34" charset="0"/>
                <a:cs typeface="Arial" panose="020B0604020202020204" pitchFamily="34" charset="0"/>
              </a:rPr>
              <a:t>, is 30 years old, married with two young children. A healthy young man with no major illnesses in his childhood, he enjoys football, running, and walking with his family. </a:t>
            </a:r>
          </a:p>
          <a:p>
            <a:pPr>
              <a:lnSpc>
                <a:spcPct val="114000"/>
              </a:lnSpc>
              <a:spcBef>
                <a:spcPts val="0"/>
              </a:spcBef>
              <a:spcAft>
                <a:spcPts val="600"/>
              </a:spcAft>
              <a:buClr>
                <a:srgbClr val="92D050"/>
              </a:buClr>
            </a:pPr>
            <a:r>
              <a:rPr lang="en-GB" sz="1600" dirty="0">
                <a:latin typeface="Arial" panose="020B0604020202020204" pitchFamily="34" charset="0"/>
                <a:cs typeface="Arial" panose="020B0604020202020204" pitchFamily="34" charset="0"/>
              </a:rPr>
              <a:t>A </a:t>
            </a:r>
            <a:r>
              <a:rPr lang="en-GB" sz="1600" b="1" dirty="0">
                <a:latin typeface="Arial" panose="020B0604020202020204" pitchFamily="34" charset="0"/>
                <a:cs typeface="Arial" panose="020B0604020202020204" pitchFamily="34" charset="0"/>
              </a:rPr>
              <a:t>health check at work </a:t>
            </a:r>
            <a:r>
              <a:rPr lang="en-GB" sz="1600" dirty="0">
                <a:latin typeface="Arial" panose="020B0604020202020204" pitchFamily="34" charset="0"/>
                <a:cs typeface="Arial" panose="020B0604020202020204" pitchFamily="34" charset="0"/>
              </a:rPr>
              <a:t>revealed that Abdul had ‘blood and protein’ in his urine and he was treated for a urinary tract infection. He had no symptoms and soon after moved house and did not make any further appointments with his new GP.</a:t>
            </a:r>
          </a:p>
          <a:p>
            <a:pPr>
              <a:lnSpc>
                <a:spcPct val="114000"/>
              </a:lnSpc>
              <a:spcBef>
                <a:spcPts val="0"/>
              </a:spcBef>
              <a:spcAft>
                <a:spcPts val="600"/>
              </a:spcAft>
              <a:buClr>
                <a:srgbClr val="92D050"/>
              </a:buClr>
            </a:pPr>
            <a:r>
              <a:rPr lang="en-GB" sz="1600" dirty="0">
                <a:latin typeface="Arial" panose="020B0604020202020204" pitchFamily="34" charset="0"/>
                <a:cs typeface="Arial" panose="020B0604020202020204" pitchFamily="34" charset="0"/>
              </a:rPr>
              <a:t>At the age of 40, Abdul was invited to attend his GP health check at work and was noted to have </a:t>
            </a:r>
            <a:r>
              <a:rPr lang="en-GB" sz="1600" b="1" dirty="0">
                <a:latin typeface="Arial" panose="020B0604020202020204" pitchFamily="34" charset="0"/>
                <a:cs typeface="Arial" panose="020B0604020202020204" pitchFamily="34" charset="0"/>
              </a:rPr>
              <a:t>high blood pressure</a:t>
            </a:r>
            <a:r>
              <a:rPr lang="en-GB" sz="1600" dirty="0">
                <a:latin typeface="Arial" panose="020B0604020202020204" pitchFamily="34" charset="0"/>
                <a:cs typeface="Arial" panose="020B0604020202020204" pitchFamily="34" charset="0"/>
              </a:rPr>
              <a:t>. In the absence of any other cardiovascular risk factors he was advised to return for a repeat test. As he felt well he did not follow this up.</a:t>
            </a:r>
          </a:p>
          <a:p>
            <a:pPr>
              <a:lnSpc>
                <a:spcPct val="114000"/>
              </a:lnSpc>
              <a:spcBef>
                <a:spcPts val="0"/>
              </a:spcBef>
              <a:spcAft>
                <a:spcPts val="600"/>
              </a:spcAft>
              <a:buClr>
                <a:srgbClr val="92D050"/>
              </a:buClr>
            </a:pPr>
            <a:r>
              <a:rPr lang="en-GB" sz="1600" b="1" dirty="0">
                <a:latin typeface="Arial" panose="020B0604020202020204" pitchFamily="34" charset="0"/>
                <a:cs typeface="Arial" panose="020B0604020202020204" pitchFamily="34" charset="0"/>
              </a:rPr>
              <a:t>At 44</a:t>
            </a:r>
            <a:r>
              <a:rPr lang="en-GB" sz="1600" dirty="0">
                <a:latin typeface="Arial" panose="020B0604020202020204" pitchFamily="34" charset="0"/>
                <a:cs typeface="Arial" panose="020B0604020202020204" pitchFamily="34" charset="0"/>
              </a:rPr>
              <a:t>, Abdul visited the GP with a chest infection. Oral antibiotics did not resolve it and he required a hospital admission; he was told that he had </a:t>
            </a:r>
            <a:r>
              <a:rPr lang="en-GB" sz="1600" b="1" dirty="0">
                <a:latin typeface="Arial" panose="020B0604020202020204" pitchFamily="34" charset="0"/>
                <a:cs typeface="Arial" panose="020B0604020202020204" pitchFamily="34" charset="0"/>
              </a:rPr>
              <a:t>suffered from acute kidney injury </a:t>
            </a:r>
            <a:r>
              <a:rPr lang="en-GB" sz="1600" dirty="0">
                <a:latin typeface="Arial" panose="020B0604020202020204" pitchFamily="34" charset="0"/>
                <a:cs typeface="Arial" panose="020B0604020202020204" pitchFamily="34" charset="0"/>
              </a:rPr>
              <a:t>secondary to the underlying pneumonia. Follow up blood tests were advised after four weeks – but again he failed to make a follow up appointment. </a:t>
            </a:r>
            <a:r>
              <a:rPr lang="en-GB" sz="1600" b="1" dirty="0">
                <a:latin typeface="Arial" panose="020B0604020202020204" pitchFamily="34" charset="0"/>
                <a:cs typeface="Arial" panose="020B0604020202020204" pitchFamily="34" charset="0"/>
              </a:rPr>
              <a:t>He began to feel more tired, took less exercise</a:t>
            </a:r>
            <a:r>
              <a:rPr lang="en-GB" sz="1600" dirty="0">
                <a:latin typeface="Arial" panose="020B0604020202020204" pitchFamily="34" charset="0"/>
                <a:cs typeface="Arial" panose="020B0604020202020204" pitchFamily="34" charset="0"/>
              </a:rPr>
              <a:t> and began to gain weight.</a:t>
            </a:r>
          </a:p>
          <a:p>
            <a:pPr>
              <a:lnSpc>
                <a:spcPct val="114000"/>
              </a:lnSpc>
              <a:spcBef>
                <a:spcPts val="0"/>
              </a:spcBef>
              <a:spcAft>
                <a:spcPts val="600"/>
              </a:spcAft>
              <a:buClr>
                <a:srgbClr val="92D050"/>
              </a:buClr>
            </a:pPr>
            <a:r>
              <a:rPr lang="en-GB" sz="1600" b="1" dirty="0">
                <a:latin typeface="Arial" panose="020B0604020202020204" pitchFamily="34" charset="0"/>
                <a:cs typeface="Arial" panose="020B0604020202020204" pitchFamily="34" charset="0"/>
              </a:rPr>
              <a:t>Age 48, Abdul was admitted to A&amp;E </a:t>
            </a:r>
            <a:r>
              <a:rPr lang="en-GB" sz="1600" dirty="0">
                <a:latin typeface="Arial" panose="020B0604020202020204" pitchFamily="34" charset="0"/>
                <a:cs typeface="Arial" panose="020B0604020202020204" pitchFamily="34" charset="0"/>
              </a:rPr>
              <a:t>feeling weak and breathless. His blood pressure was 190/126. His </a:t>
            </a:r>
            <a:r>
              <a:rPr lang="en-GB" sz="1600" dirty="0" err="1">
                <a:latin typeface="Arial" panose="020B0604020202020204" pitchFamily="34" charset="0"/>
                <a:cs typeface="Arial" panose="020B0604020202020204" pitchFamily="34" charset="0"/>
              </a:rPr>
              <a:t>eGFR</a:t>
            </a:r>
            <a:r>
              <a:rPr lang="en-GB" sz="1600" dirty="0">
                <a:latin typeface="Arial" panose="020B0604020202020204" pitchFamily="34" charset="0"/>
                <a:cs typeface="Arial" panose="020B0604020202020204" pitchFamily="34" charset="0"/>
              </a:rPr>
              <a:t> was 7 and his </a:t>
            </a:r>
            <a:r>
              <a:rPr lang="en-GB" sz="1600" dirty="0" err="1">
                <a:latin typeface="Arial" panose="020B0604020202020204" pitchFamily="34" charset="0"/>
                <a:cs typeface="Arial" panose="020B0604020202020204" pitchFamily="34" charset="0"/>
              </a:rPr>
              <a:t>Hb</a:t>
            </a:r>
            <a:r>
              <a:rPr lang="en-GB" sz="1600" dirty="0">
                <a:latin typeface="Arial" panose="020B0604020202020204" pitchFamily="34" charset="0"/>
                <a:cs typeface="Arial" panose="020B0604020202020204" pitchFamily="34" charset="0"/>
              </a:rPr>
              <a:t> was 83. He spent 48 hours in the local hospital Intensive Care Unit. He was informed </a:t>
            </a:r>
            <a:r>
              <a:rPr lang="en-GB" sz="1600" b="1" dirty="0">
                <a:latin typeface="Arial" panose="020B0604020202020204" pitchFamily="34" charset="0"/>
                <a:cs typeface="Arial" panose="020B0604020202020204" pitchFamily="34" charset="0"/>
              </a:rPr>
              <a:t>there was no chance of kidney recovery since kidney disease had been present for many years</a:t>
            </a:r>
            <a:r>
              <a:rPr lang="en-GB" sz="1600" dirty="0">
                <a:latin typeface="Arial" panose="020B0604020202020204" pitchFamily="34" charset="0"/>
                <a:cs typeface="Arial" panose="020B0604020202020204" pitchFamily="34" charset="0"/>
              </a:rPr>
              <a:t>.  He was transferred to the local renal centre and advised to start dialysis. </a:t>
            </a:r>
          </a:p>
          <a:p>
            <a:pPr marL="0" indent="0">
              <a:lnSpc>
                <a:spcPct val="114000"/>
              </a:lnSpc>
              <a:spcBef>
                <a:spcPts val="0"/>
              </a:spcBef>
              <a:spcAft>
                <a:spcPts val="400"/>
              </a:spcAft>
              <a:buNone/>
            </a:pPr>
            <a:endParaRPr lang="en-GB" sz="1200" dirty="0"/>
          </a:p>
        </p:txBody>
      </p:sp>
      <p:sp>
        <p:nvSpPr>
          <p:cNvPr id="5" name="Title 6"/>
          <p:cNvSpPr>
            <a:spLocks noGrp="1"/>
          </p:cNvSpPr>
          <p:nvPr>
            <p:ph type="title"/>
          </p:nvPr>
        </p:nvSpPr>
        <p:spPr>
          <a:xfrm>
            <a:off x="412597" y="307461"/>
            <a:ext cx="7356815" cy="667725"/>
          </a:xfrm>
        </p:spPr>
        <p:txBody>
          <a:bodyPr>
            <a:noAutofit/>
          </a:bodyPr>
          <a:lstStyle/>
          <a:p>
            <a:r>
              <a:rPr lang="en-US" sz="3000" dirty="0" smtClean="0"/>
              <a:t>Abdul and the sub-optimal pathway (1)</a:t>
            </a:r>
            <a:endParaRPr lang="en-US" sz="3000" dirty="0"/>
          </a:p>
        </p:txBody>
      </p:sp>
      <p:sp>
        <p:nvSpPr>
          <p:cNvPr id="3" name="Slide Number Placeholder 2"/>
          <p:cNvSpPr>
            <a:spLocks noGrp="1"/>
          </p:cNvSpPr>
          <p:nvPr>
            <p:ph type="sldNum" sz="quarter" idx="10"/>
          </p:nvPr>
        </p:nvSpPr>
        <p:spPr/>
        <p:txBody>
          <a:bodyPr/>
          <a:lstStyle/>
          <a:p>
            <a:fld id="{902D5018-2030-2046-84FC-87E41EA86E42}" type="slidenum">
              <a:rPr lang="en-US" smtClean="0"/>
              <a:pPr/>
              <a:t>2</a:t>
            </a:fld>
            <a:endParaRPr lang="en-US" dirty="0"/>
          </a:p>
        </p:txBody>
      </p:sp>
    </p:spTree>
    <p:extLst>
      <p:ext uri="{BB962C8B-B14F-4D97-AF65-F5344CB8AC3E}">
        <p14:creationId xmlns:p14="http://schemas.microsoft.com/office/powerpoint/2010/main" val="2364460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18364" y="1135117"/>
            <a:ext cx="8610326" cy="5221233"/>
          </a:xfrm>
        </p:spPr>
        <p:txBody>
          <a:bodyPr>
            <a:noAutofit/>
          </a:bodyPr>
          <a:lstStyle/>
          <a:p>
            <a:pPr>
              <a:lnSpc>
                <a:spcPct val="114000"/>
              </a:lnSpc>
              <a:spcBef>
                <a:spcPts val="0"/>
              </a:spcBef>
              <a:spcAft>
                <a:spcPts val="400"/>
              </a:spcAft>
              <a:buClr>
                <a:srgbClr val="92D050"/>
              </a:buClr>
            </a:pPr>
            <a:r>
              <a:rPr lang="en-GB" sz="1600" dirty="0"/>
              <a:t>Abdul later developed an infection related to his catheter and he had to be readmitted to hospital. This was now having a real and </a:t>
            </a:r>
            <a:r>
              <a:rPr lang="en-GB" sz="1600" b="1" dirty="0"/>
              <a:t>negative impact on his mental wellbeing and his work</a:t>
            </a:r>
            <a:r>
              <a:rPr lang="en-GB" sz="1600" dirty="0"/>
              <a:t>.</a:t>
            </a:r>
            <a:r>
              <a:rPr lang="en-GB" sz="1600" dirty="0">
                <a:latin typeface="Arial" panose="020B0604020202020204" pitchFamily="34" charset="0"/>
                <a:cs typeface="Arial" panose="020B0604020202020204" pitchFamily="34" charset="0"/>
              </a:rPr>
              <a:t> </a:t>
            </a:r>
          </a:p>
          <a:p>
            <a:pPr>
              <a:lnSpc>
                <a:spcPct val="114000"/>
              </a:lnSpc>
              <a:spcBef>
                <a:spcPts val="0"/>
              </a:spcBef>
              <a:spcAft>
                <a:spcPts val="400"/>
              </a:spcAft>
              <a:buClr>
                <a:srgbClr val="92D050"/>
              </a:buClr>
            </a:pPr>
            <a:r>
              <a:rPr lang="en-GB" sz="1600" dirty="0"/>
              <a:t>After extensive investigations he underwent an </a:t>
            </a:r>
            <a:r>
              <a:rPr lang="en-GB" sz="1600" b="1" dirty="0"/>
              <a:t>operation to replace his aortic valve and bypass a blocked coronary artery</a:t>
            </a:r>
            <a:r>
              <a:rPr lang="en-GB" sz="1600" dirty="0"/>
              <a:t>. Six months following his heart surgery he had stabilised and was once again active, but was forced to take </a:t>
            </a:r>
            <a:r>
              <a:rPr lang="en-GB" sz="1600" b="1" dirty="0"/>
              <a:t>early retirement</a:t>
            </a:r>
            <a:r>
              <a:rPr lang="en-GB" sz="1600" dirty="0"/>
              <a:t>.</a:t>
            </a:r>
          </a:p>
          <a:p>
            <a:pPr>
              <a:lnSpc>
                <a:spcPct val="114000"/>
              </a:lnSpc>
              <a:spcBef>
                <a:spcPts val="0"/>
              </a:spcBef>
              <a:spcAft>
                <a:spcPts val="400"/>
              </a:spcAft>
              <a:buClr>
                <a:srgbClr val="92D050"/>
              </a:buClr>
            </a:pPr>
            <a:r>
              <a:rPr lang="en-GB" sz="1600" dirty="0"/>
              <a:t>During the following six months he had admissions with fluid overload and a chest infection but he was activated on the cadaveric deceased </a:t>
            </a:r>
            <a:r>
              <a:rPr lang="en-GB" sz="1600" b="1" dirty="0"/>
              <a:t>organ transplant list</a:t>
            </a:r>
            <a:r>
              <a:rPr lang="en-GB" sz="1600" dirty="0"/>
              <a:t>. He also underwent a course of much needed counselling</a:t>
            </a:r>
          </a:p>
          <a:p>
            <a:pPr>
              <a:lnSpc>
                <a:spcPct val="114000"/>
              </a:lnSpc>
              <a:spcBef>
                <a:spcPts val="0"/>
              </a:spcBef>
              <a:spcAft>
                <a:spcPts val="400"/>
              </a:spcAft>
              <a:buClr>
                <a:srgbClr val="92D050"/>
              </a:buClr>
            </a:pPr>
            <a:r>
              <a:rPr lang="en-GB" sz="1600" dirty="0"/>
              <a:t>After </a:t>
            </a:r>
            <a:r>
              <a:rPr lang="en-GB" sz="1600" b="1" dirty="0"/>
              <a:t>two years on the waiting list </a:t>
            </a:r>
            <a:r>
              <a:rPr lang="en-GB" sz="1600" dirty="0"/>
              <a:t>he was offered a deceased donor transplant at the age of 53.  The transplant functioned reasonably well after a period of three weeks in hospital and he was discharged.  </a:t>
            </a:r>
          </a:p>
          <a:p>
            <a:pPr>
              <a:lnSpc>
                <a:spcPct val="114000"/>
              </a:lnSpc>
              <a:spcBef>
                <a:spcPts val="0"/>
              </a:spcBef>
              <a:spcAft>
                <a:spcPts val="400"/>
              </a:spcAft>
              <a:buClr>
                <a:srgbClr val="92D050"/>
              </a:buClr>
            </a:pPr>
            <a:r>
              <a:rPr lang="en-GB" sz="1600" dirty="0"/>
              <a:t>Sadly</a:t>
            </a:r>
            <a:r>
              <a:rPr lang="en-GB" sz="1600" b="1" dirty="0"/>
              <a:t>, at the age of 55 he suffered a stroke and two months later he died from a heart attack</a:t>
            </a:r>
            <a:r>
              <a:rPr lang="en-GB" sz="1600" dirty="0"/>
              <a:t>. He left behind his wife and two children who remember their father as someone who was unwell for the last 10 years of his life.</a:t>
            </a:r>
          </a:p>
        </p:txBody>
      </p:sp>
      <p:sp>
        <p:nvSpPr>
          <p:cNvPr id="5" name="Title 6"/>
          <p:cNvSpPr>
            <a:spLocks noGrp="1"/>
          </p:cNvSpPr>
          <p:nvPr>
            <p:ph type="title"/>
          </p:nvPr>
        </p:nvSpPr>
        <p:spPr>
          <a:xfrm>
            <a:off x="412597" y="307461"/>
            <a:ext cx="7356815" cy="667725"/>
          </a:xfrm>
        </p:spPr>
        <p:txBody>
          <a:bodyPr>
            <a:normAutofit/>
          </a:bodyPr>
          <a:lstStyle/>
          <a:p>
            <a:r>
              <a:rPr lang="en-US" sz="3000" dirty="0" smtClean="0"/>
              <a:t>Abdul and the sub-optimal pathway (2)</a:t>
            </a:r>
            <a:endParaRPr lang="en-US" sz="3000" dirty="0"/>
          </a:p>
        </p:txBody>
      </p:sp>
      <p:sp>
        <p:nvSpPr>
          <p:cNvPr id="3" name="Slide Number Placeholder 2"/>
          <p:cNvSpPr>
            <a:spLocks noGrp="1"/>
          </p:cNvSpPr>
          <p:nvPr>
            <p:ph type="sldNum" sz="quarter" idx="10"/>
          </p:nvPr>
        </p:nvSpPr>
        <p:spPr/>
        <p:txBody>
          <a:bodyPr/>
          <a:lstStyle/>
          <a:p>
            <a:fld id="{902D5018-2030-2046-84FC-87E41EA86E42}" type="slidenum">
              <a:rPr lang="en-US" smtClean="0"/>
              <a:pPr/>
              <a:t>3</a:t>
            </a:fld>
            <a:endParaRPr lang="en-US" dirty="0"/>
          </a:p>
        </p:txBody>
      </p:sp>
    </p:spTree>
    <p:extLst>
      <p:ext uri="{BB962C8B-B14F-4D97-AF65-F5344CB8AC3E}">
        <p14:creationId xmlns:p14="http://schemas.microsoft.com/office/powerpoint/2010/main" val="1135188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354E1B7-EA4B-4627-8377-47E877C4B30E}" type="slidenum">
              <a:rPr lang="en-US" smtClean="0"/>
              <a:pPr/>
              <a:t>4</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04" y="389979"/>
            <a:ext cx="7999413"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Table from Aitken et al, 2014 showing the increased prevalence of CKD by age in the UK. CKD is prevalent in 12.5% in 65 to 74 years olds and 37% in the over 75s." title="Fig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004" y="1248816"/>
            <a:ext cx="8229600" cy="45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04" y="6127750"/>
            <a:ext cx="3975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647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18364" y="1241384"/>
            <a:ext cx="8657622" cy="5332836"/>
          </a:xfrm>
        </p:spPr>
        <p:txBody>
          <a:bodyPr>
            <a:noAutofit/>
          </a:bodyPr>
          <a:lstStyle/>
          <a:p>
            <a:pPr>
              <a:lnSpc>
                <a:spcPct val="114000"/>
              </a:lnSpc>
              <a:spcBef>
                <a:spcPts val="0"/>
              </a:spcBef>
              <a:spcAft>
                <a:spcPts val="600"/>
              </a:spcAft>
              <a:buClr>
                <a:srgbClr val="92D050"/>
              </a:buClr>
            </a:pPr>
            <a:r>
              <a:rPr lang="en-GB" sz="1600" dirty="0">
                <a:cs typeface="Arial" panose="020B0604020202020204" pitchFamily="34" charset="0"/>
              </a:rPr>
              <a:t>When Abdul’s health check at work revealed that he had ‘blood and urine’ present in his urine, his </a:t>
            </a:r>
            <a:r>
              <a:rPr lang="en-GB" sz="1600" b="1" dirty="0">
                <a:cs typeface="Arial" panose="020B0604020202020204" pitchFamily="34" charset="0"/>
              </a:rPr>
              <a:t>GP was notified</a:t>
            </a:r>
            <a:r>
              <a:rPr lang="en-GB" sz="1600" dirty="0">
                <a:cs typeface="Arial" panose="020B0604020202020204" pitchFamily="34" charset="0"/>
              </a:rPr>
              <a:t>. </a:t>
            </a:r>
          </a:p>
          <a:p>
            <a:pPr>
              <a:lnSpc>
                <a:spcPct val="114000"/>
              </a:lnSpc>
              <a:spcBef>
                <a:spcPts val="0"/>
              </a:spcBef>
              <a:spcAft>
                <a:spcPts val="400"/>
              </a:spcAft>
              <a:buClr>
                <a:srgbClr val="92D050"/>
              </a:buClr>
              <a:buFont typeface="Arial" panose="020B0604020202020204" pitchFamily="34" charset="0"/>
              <a:buChar char="•"/>
            </a:pPr>
            <a:r>
              <a:rPr lang="en-GB" sz="1600" dirty="0"/>
              <a:t>Abdul’s </a:t>
            </a:r>
            <a:r>
              <a:rPr lang="en-GB" sz="1600" b="1" dirty="0"/>
              <a:t>GP outlined the follow up tests </a:t>
            </a:r>
            <a:r>
              <a:rPr lang="en-GB" sz="1600" dirty="0"/>
              <a:t>that he would recommend, plus </a:t>
            </a:r>
            <a:r>
              <a:rPr lang="en-GB" sz="1600" b="1" dirty="0"/>
              <a:t>impressed the importance of follow up testing. </a:t>
            </a:r>
            <a:r>
              <a:rPr lang="en-GB" sz="1600" dirty="0"/>
              <a:t>The GP was concerned by the FU results and </a:t>
            </a:r>
            <a:r>
              <a:rPr lang="en-GB" sz="1600" b="1" dirty="0"/>
              <a:t>explained the implications</a:t>
            </a:r>
            <a:r>
              <a:rPr lang="en-GB" sz="1600" dirty="0"/>
              <a:t> (‘</a:t>
            </a:r>
            <a:r>
              <a:rPr lang="en-GB" sz="1600" dirty="0" err="1"/>
              <a:t>Teachback</a:t>
            </a:r>
            <a:r>
              <a:rPr lang="en-GB" sz="1600" dirty="0"/>
              <a:t>’ technique) including the potential diagnosis of CKD. </a:t>
            </a:r>
          </a:p>
          <a:p>
            <a:pPr>
              <a:lnSpc>
                <a:spcPct val="114000"/>
              </a:lnSpc>
              <a:spcBef>
                <a:spcPts val="0"/>
              </a:spcBef>
              <a:spcAft>
                <a:spcPts val="400"/>
              </a:spcAft>
              <a:buClr>
                <a:srgbClr val="92D050"/>
              </a:buClr>
              <a:buFont typeface="Arial" panose="020B0604020202020204" pitchFamily="34" charset="0"/>
              <a:buChar char="•"/>
            </a:pPr>
            <a:r>
              <a:rPr lang="en-GB" sz="1600" dirty="0"/>
              <a:t>He was seen in the Renal Outpatient department at the hospital three weeks later, where these results were confirmed and he underwent an </a:t>
            </a:r>
            <a:r>
              <a:rPr lang="en-GB" sz="1600" b="1" dirty="0"/>
              <a:t>ultrasound of his kidneys</a:t>
            </a:r>
            <a:r>
              <a:rPr lang="en-GB" sz="1600" dirty="0"/>
              <a:t>, which was normal. </a:t>
            </a:r>
          </a:p>
          <a:p>
            <a:pPr>
              <a:lnSpc>
                <a:spcPct val="114000"/>
              </a:lnSpc>
              <a:spcBef>
                <a:spcPts val="0"/>
              </a:spcBef>
              <a:spcAft>
                <a:spcPts val="400"/>
              </a:spcAft>
              <a:buClr>
                <a:srgbClr val="92D050"/>
              </a:buClr>
              <a:buFont typeface="Arial" panose="020B0604020202020204" pitchFamily="34" charset="0"/>
              <a:buChar char="•"/>
            </a:pPr>
            <a:r>
              <a:rPr lang="en-GB" sz="1600" dirty="0"/>
              <a:t>After careful consideration and discussion, Abdul consented and a </a:t>
            </a:r>
            <a:r>
              <a:rPr lang="en-GB" sz="1600" b="1" dirty="0"/>
              <a:t>kidney biopsy </a:t>
            </a:r>
            <a:r>
              <a:rPr lang="en-GB" sz="1600" dirty="0"/>
              <a:t>was carried out. </a:t>
            </a:r>
            <a:r>
              <a:rPr lang="en-GB" sz="1600" b="1" dirty="0"/>
              <a:t>IgA Nephropathy was then confirmed</a:t>
            </a:r>
            <a:r>
              <a:rPr lang="en-GB" sz="1600" dirty="0"/>
              <a:t>. The diagnosis was clearly explained and advice and support offered.</a:t>
            </a:r>
          </a:p>
          <a:p>
            <a:pPr>
              <a:lnSpc>
                <a:spcPct val="114000"/>
              </a:lnSpc>
              <a:spcBef>
                <a:spcPts val="0"/>
              </a:spcBef>
              <a:spcAft>
                <a:spcPts val="400"/>
              </a:spcAft>
              <a:buClr>
                <a:srgbClr val="92D050"/>
              </a:buClr>
              <a:buFont typeface="Arial" panose="020B0604020202020204" pitchFamily="34" charset="0"/>
              <a:buChar char="•"/>
            </a:pPr>
            <a:r>
              <a:rPr lang="en-GB" sz="1600" dirty="0"/>
              <a:t>Abdul was </a:t>
            </a:r>
            <a:r>
              <a:rPr lang="en-GB" sz="1600" b="1" dirty="0"/>
              <a:t>placed on the Chronic Kidney Disease (CKD) Register </a:t>
            </a:r>
            <a:r>
              <a:rPr lang="en-GB" sz="1600" dirty="0"/>
              <a:t>at his GP practice and was seen on a regular basis by the GP Practice Nurse; he continued to be </a:t>
            </a:r>
            <a:r>
              <a:rPr lang="en-GB" sz="1600" b="1" dirty="0"/>
              <a:t>reviewed every six months </a:t>
            </a:r>
            <a:r>
              <a:rPr lang="en-GB" sz="1600" dirty="0"/>
              <a:t>in the nephrology clinic with satisfactory blood pressure control. Over the next ten years Abdul managed to maintain a healthy lifestyle. However, his </a:t>
            </a:r>
            <a:r>
              <a:rPr lang="en-GB" sz="1600" b="1" dirty="0"/>
              <a:t>renal function continued to deteriorate despite good blood pressure control</a:t>
            </a:r>
            <a:r>
              <a:rPr lang="en-GB" sz="1600" dirty="0"/>
              <a:t>.</a:t>
            </a:r>
          </a:p>
          <a:p>
            <a:pPr>
              <a:lnSpc>
                <a:spcPct val="114000"/>
              </a:lnSpc>
              <a:spcBef>
                <a:spcPts val="0"/>
              </a:spcBef>
              <a:spcAft>
                <a:spcPts val="600"/>
              </a:spcAft>
              <a:buClr>
                <a:srgbClr val="92D050"/>
              </a:buClr>
            </a:pPr>
            <a:endParaRPr lang="en-GB" sz="1600" dirty="0" smtClean="0">
              <a:latin typeface="Arial" panose="020B0604020202020204" pitchFamily="34" charset="0"/>
              <a:cs typeface="Arial" panose="020B0604020202020204" pitchFamily="34" charset="0"/>
            </a:endParaRPr>
          </a:p>
          <a:p>
            <a:pPr>
              <a:lnSpc>
                <a:spcPct val="114000"/>
              </a:lnSpc>
              <a:spcBef>
                <a:spcPts val="0"/>
              </a:spcBef>
              <a:spcAft>
                <a:spcPts val="600"/>
              </a:spcAft>
              <a:buClr>
                <a:srgbClr val="92D050"/>
              </a:buClr>
            </a:pPr>
            <a:endParaRPr lang="en-GB" sz="1600" dirty="0" smtClean="0">
              <a:latin typeface="Arial" panose="020B0604020202020204" pitchFamily="34" charset="0"/>
              <a:cs typeface="Arial" panose="020B0604020202020204" pitchFamily="34" charset="0"/>
            </a:endParaRPr>
          </a:p>
          <a:p>
            <a:pPr>
              <a:lnSpc>
                <a:spcPct val="114000"/>
              </a:lnSpc>
              <a:spcBef>
                <a:spcPts val="0"/>
              </a:spcBef>
              <a:spcAft>
                <a:spcPts val="600"/>
              </a:spcAft>
              <a:buClr>
                <a:srgbClr val="92D050"/>
              </a:buClr>
            </a:pPr>
            <a:endParaRPr lang="en-GB" sz="1600" dirty="0" smtClean="0">
              <a:latin typeface="Arial" panose="020B0604020202020204" pitchFamily="34" charset="0"/>
              <a:cs typeface="Arial" panose="020B0604020202020204" pitchFamily="34" charset="0"/>
            </a:endParaRPr>
          </a:p>
          <a:p>
            <a:pPr>
              <a:lnSpc>
                <a:spcPct val="114000"/>
              </a:lnSpc>
              <a:spcBef>
                <a:spcPts val="0"/>
              </a:spcBef>
              <a:spcAft>
                <a:spcPts val="600"/>
              </a:spcAft>
              <a:buClr>
                <a:srgbClr val="92D050"/>
              </a:buClr>
            </a:pPr>
            <a:endParaRPr lang="en-GB" sz="1600" dirty="0" smtClean="0">
              <a:latin typeface="Arial" panose="020B0604020202020204" pitchFamily="34" charset="0"/>
              <a:cs typeface="Arial" panose="020B0604020202020204" pitchFamily="34" charset="0"/>
            </a:endParaRPr>
          </a:p>
          <a:p>
            <a:pPr marL="0" indent="0">
              <a:lnSpc>
                <a:spcPct val="114000"/>
              </a:lnSpc>
              <a:spcBef>
                <a:spcPts val="0"/>
              </a:spcBef>
              <a:spcAft>
                <a:spcPts val="400"/>
              </a:spcAft>
              <a:buNone/>
            </a:pPr>
            <a:endParaRPr lang="en-GB" sz="1200" dirty="0"/>
          </a:p>
        </p:txBody>
      </p:sp>
      <p:sp>
        <p:nvSpPr>
          <p:cNvPr id="5" name="Title 6"/>
          <p:cNvSpPr>
            <a:spLocks noGrp="1"/>
          </p:cNvSpPr>
          <p:nvPr>
            <p:ph type="title"/>
          </p:nvPr>
        </p:nvSpPr>
        <p:spPr>
          <a:xfrm>
            <a:off x="412597" y="307461"/>
            <a:ext cx="7356815" cy="667725"/>
          </a:xfrm>
        </p:spPr>
        <p:txBody>
          <a:bodyPr>
            <a:normAutofit/>
          </a:bodyPr>
          <a:lstStyle/>
          <a:p>
            <a:r>
              <a:rPr lang="en-US" sz="3200" dirty="0" smtClean="0"/>
              <a:t>Abdul and the optimal pathway (1)</a:t>
            </a:r>
            <a:endParaRPr lang="en-US" sz="3200" dirty="0"/>
          </a:p>
        </p:txBody>
      </p:sp>
      <p:sp>
        <p:nvSpPr>
          <p:cNvPr id="3" name="Slide Number Placeholder 2"/>
          <p:cNvSpPr>
            <a:spLocks noGrp="1"/>
          </p:cNvSpPr>
          <p:nvPr>
            <p:ph type="sldNum" sz="quarter" idx="10"/>
          </p:nvPr>
        </p:nvSpPr>
        <p:spPr/>
        <p:txBody>
          <a:bodyPr/>
          <a:lstStyle/>
          <a:p>
            <a:fld id="{902D5018-2030-2046-84FC-87E41EA86E42}" type="slidenum">
              <a:rPr lang="en-US" smtClean="0"/>
              <a:pPr/>
              <a:t>5</a:t>
            </a:fld>
            <a:endParaRPr lang="en-US" dirty="0"/>
          </a:p>
        </p:txBody>
      </p:sp>
    </p:spTree>
    <p:extLst>
      <p:ext uri="{BB962C8B-B14F-4D97-AF65-F5344CB8AC3E}">
        <p14:creationId xmlns:p14="http://schemas.microsoft.com/office/powerpoint/2010/main" val="3702416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18364" y="1241384"/>
            <a:ext cx="8747506" cy="5332836"/>
          </a:xfrm>
        </p:spPr>
        <p:txBody>
          <a:bodyPr>
            <a:noAutofit/>
          </a:bodyPr>
          <a:lstStyle/>
          <a:p>
            <a:pPr>
              <a:lnSpc>
                <a:spcPct val="114000"/>
              </a:lnSpc>
              <a:spcBef>
                <a:spcPts val="0"/>
              </a:spcBef>
              <a:spcAft>
                <a:spcPts val="400"/>
              </a:spcAft>
              <a:buClr>
                <a:srgbClr val="92D050"/>
              </a:buClr>
              <a:buFont typeface="Arial" panose="020B0604020202020204" pitchFamily="34" charset="0"/>
              <a:buChar char="•"/>
            </a:pPr>
            <a:r>
              <a:rPr lang="en-GB" sz="1600" dirty="0"/>
              <a:t>At the age of 44 Abdul became unwell with a </a:t>
            </a:r>
            <a:r>
              <a:rPr lang="en-GB" sz="1600" b="1" dirty="0"/>
              <a:t>chest infection </a:t>
            </a:r>
            <a:r>
              <a:rPr lang="en-GB" sz="1600" dirty="0"/>
              <a:t>and went to see his GP.  He was treated at home initially with oral antibiotics. Because of his underlying renal disease his </a:t>
            </a:r>
            <a:r>
              <a:rPr lang="en-GB" sz="1600" b="1" dirty="0"/>
              <a:t>GP recognised the risk of developing AKI </a:t>
            </a:r>
            <a:r>
              <a:rPr lang="en-GB" sz="1600" dirty="0"/>
              <a:t>and so kept a close eye on Abdul. Abdul did need to go to hospital but </a:t>
            </a:r>
            <a:r>
              <a:rPr lang="en-GB" sz="1600" b="1" dirty="0"/>
              <a:t>did not need dialysis </a:t>
            </a:r>
            <a:r>
              <a:rPr lang="en-GB" sz="1600" dirty="0"/>
              <a:t>(due to the close monitoring by the GP).</a:t>
            </a:r>
          </a:p>
          <a:p>
            <a:pPr>
              <a:lnSpc>
                <a:spcPct val="114000"/>
              </a:lnSpc>
              <a:spcBef>
                <a:spcPts val="0"/>
              </a:spcBef>
              <a:spcAft>
                <a:spcPts val="400"/>
              </a:spcAft>
              <a:buClr>
                <a:srgbClr val="92D050"/>
              </a:buClr>
              <a:buFont typeface="Arial" panose="020B0604020202020204" pitchFamily="34" charset="0"/>
              <a:buChar char="•"/>
            </a:pPr>
            <a:r>
              <a:rPr lang="en-GB" sz="1600" dirty="0"/>
              <a:t>At the age of </a:t>
            </a:r>
            <a:r>
              <a:rPr lang="en-GB" sz="1600" b="1" dirty="0"/>
              <a:t>52</a:t>
            </a:r>
            <a:r>
              <a:rPr lang="en-GB" sz="1600" dirty="0"/>
              <a:t>, his renal function had deteriorated such that Abdul's care was </a:t>
            </a:r>
            <a:r>
              <a:rPr lang="en-GB" sz="1600" b="1" dirty="0"/>
              <a:t>transferred</a:t>
            </a:r>
            <a:r>
              <a:rPr lang="en-GB" sz="1600" dirty="0"/>
              <a:t> by the renal unit to the </a:t>
            </a:r>
            <a:r>
              <a:rPr lang="en-GB" sz="1600" b="1" dirty="0"/>
              <a:t>low clearance clinic </a:t>
            </a:r>
            <a:r>
              <a:rPr lang="en-GB" sz="1600" dirty="0"/>
              <a:t>so that he could receive formal education regarding the options for renal replacement therapy. </a:t>
            </a:r>
          </a:p>
          <a:p>
            <a:pPr>
              <a:lnSpc>
                <a:spcPct val="114000"/>
              </a:lnSpc>
              <a:spcBef>
                <a:spcPts val="0"/>
              </a:spcBef>
              <a:spcAft>
                <a:spcPts val="400"/>
              </a:spcAft>
              <a:buClr>
                <a:srgbClr val="92D050"/>
              </a:buClr>
              <a:buFont typeface="Arial" panose="020B0604020202020204" pitchFamily="34" charset="0"/>
              <a:buChar char="•"/>
            </a:pPr>
            <a:r>
              <a:rPr lang="en-GB" sz="1600" dirty="0"/>
              <a:t>After careful consideration with his wife and the rest of his family </a:t>
            </a:r>
            <a:r>
              <a:rPr lang="en-GB" sz="1600" b="1" dirty="0"/>
              <a:t>Abdul decided that he would like to receive a renal transplant.</a:t>
            </a:r>
            <a:r>
              <a:rPr lang="en-GB" sz="1600" dirty="0"/>
              <a:t> (This was not an easy decision when explained that Black Asian and Minority Ethnic (BAME) patients face a number of challenges with receiving a kidney transplant.) His wife was not found to be a match but Abdul’s brother was screened and he turned out to be compatible.</a:t>
            </a:r>
          </a:p>
          <a:p>
            <a:pPr>
              <a:lnSpc>
                <a:spcPct val="114000"/>
              </a:lnSpc>
              <a:spcBef>
                <a:spcPts val="0"/>
              </a:spcBef>
              <a:spcAft>
                <a:spcPts val="400"/>
              </a:spcAft>
              <a:buClr>
                <a:srgbClr val="92D050"/>
              </a:buClr>
              <a:buFont typeface="Arial" panose="020B0604020202020204" pitchFamily="34" charset="0"/>
              <a:buChar char="•"/>
            </a:pPr>
            <a:r>
              <a:rPr lang="en-GB" sz="1600" dirty="0"/>
              <a:t>At the age of </a:t>
            </a:r>
            <a:r>
              <a:rPr lang="en-GB" sz="1600" b="1" dirty="0"/>
              <a:t>54</a:t>
            </a:r>
            <a:r>
              <a:rPr lang="en-GB" sz="1600" dirty="0"/>
              <a:t>, </a:t>
            </a:r>
            <a:r>
              <a:rPr lang="en-GB" sz="1600" b="1" dirty="0"/>
              <a:t>he underwent an elective living donor renal transplant</a:t>
            </a:r>
            <a:r>
              <a:rPr lang="en-GB" sz="1600" dirty="0"/>
              <a:t>.  His operation went smoothly with immediate transplant function and he was discharged after seven days.  His brother also recovered well.  </a:t>
            </a:r>
          </a:p>
          <a:p>
            <a:pPr>
              <a:lnSpc>
                <a:spcPct val="114000"/>
              </a:lnSpc>
              <a:spcBef>
                <a:spcPts val="0"/>
              </a:spcBef>
              <a:spcAft>
                <a:spcPts val="400"/>
              </a:spcAft>
              <a:buClr>
                <a:srgbClr val="92D050"/>
              </a:buClr>
              <a:buFont typeface="Arial" panose="020B0604020202020204" pitchFamily="34" charset="0"/>
              <a:buChar char="•"/>
            </a:pPr>
            <a:r>
              <a:rPr lang="en-GB" sz="1600" b="1" dirty="0"/>
              <a:t>Two years later he remains well</a:t>
            </a:r>
            <a:r>
              <a:rPr lang="en-GB" sz="1600" dirty="0"/>
              <a:t>, has become a grandparent and continues to work as the manager of his local Ford garage.</a:t>
            </a:r>
          </a:p>
        </p:txBody>
      </p:sp>
      <p:sp>
        <p:nvSpPr>
          <p:cNvPr id="5" name="Title 6"/>
          <p:cNvSpPr>
            <a:spLocks noGrp="1"/>
          </p:cNvSpPr>
          <p:nvPr>
            <p:ph type="title"/>
          </p:nvPr>
        </p:nvSpPr>
        <p:spPr>
          <a:xfrm>
            <a:off x="412597" y="307461"/>
            <a:ext cx="7356815" cy="667725"/>
          </a:xfrm>
        </p:spPr>
        <p:txBody>
          <a:bodyPr>
            <a:normAutofit/>
          </a:bodyPr>
          <a:lstStyle/>
          <a:p>
            <a:r>
              <a:rPr lang="en-US" sz="3200" dirty="0" smtClean="0"/>
              <a:t>Abdul and the optimal pathway (2)</a:t>
            </a:r>
            <a:endParaRPr lang="en-US" sz="3200" dirty="0"/>
          </a:p>
        </p:txBody>
      </p:sp>
      <p:sp>
        <p:nvSpPr>
          <p:cNvPr id="3" name="Slide Number Placeholder 2"/>
          <p:cNvSpPr>
            <a:spLocks noGrp="1"/>
          </p:cNvSpPr>
          <p:nvPr>
            <p:ph type="sldNum" sz="quarter" idx="10"/>
          </p:nvPr>
        </p:nvSpPr>
        <p:spPr/>
        <p:txBody>
          <a:bodyPr/>
          <a:lstStyle/>
          <a:p>
            <a:fld id="{902D5018-2030-2046-84FC-87E41EA86E42}" type="slidenum">
              <a:rPr lang="en-US" smtClean="0"/>
              <a:pPr/>
              <a:t>6</a:t>
            </a:fld>
            <a:endParaRPr lang="en-US" dirty="0"/>
          </a:p>
        </p:txBody>
      </p:sp>
    </p:spTree>
    <p:extLst>
      <p:ext uri="{BB962C8B-B14F-4D97-AF65-F5344CB8AC3E}">
        <p14:creationId xmlns:p14="http://schemas.microsoft.com/office/powerpoint/2010/main" val="2655246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412597" y="367771"/>
            <a:ext cx="7356815" cy="504099"/>
          </a:xfrm>
        </p:spPr>
        <p:txBody>
          <a:bodyPr>
            <a:normAutofit fontScale="90000"/>
          </a:bodyPr>
          <a:lstStyle/>
          <a:p>
            <a:r>
              <a:rPr lang="en-US" dirty="0" smtClean="0"/>
              <a:t>Financial information</a:t>
            </a:r>
            <a:endParaRPr lang="en-US" dirty="0"/>
          </a:p>
        </p:txBody>
      </p:sp>
      <p:sp>
        <p:nvSpPr>
          <p:cNvPr id="2" name="TextBox 1"/>
          <p:cNvSpPr txBox="1"/>
          <p:nvPr/>
        </p:nvSpPr>
        <p:spPr>
          <a:xfrm>
            <a:off x="221538" y="4631371"/>
            <a:ext cx="8802806" cy="1569660"/>
          </a:xfrm>
          <a:prstGeom prst="rect">
            <a:avLst/>
          </a:prstGeom>
          <a:noFill/>
        </p:spPr>
        <p:txBody>
          <a:bodyPr wrap="square" rtlCol="0">
            <a:spAutoFit/>
          </a:bodyPr>
          <a:lstStyle/>
          <a:p>
            <a:r>
              <a:rPr lang="en-GB" sz="1600" dirty="0"/>
              <a:t>As can be seen from the table, secondary care expenditure in the two scenarios is radically different. Acute costs in the optimal case represent less than 18% of the original sub-optimal case, equating to a reduction of more than £230k. Primary care expenditure is necessarily higher in the optimal scenario as the optimal case invests in primary care monitoring. Please note the financial costs are calculated on a cost per patient basis and local decisions would need to take a population view of costs and improvement. </a:t>
            </a:r>
          </a:p>
        </p:txBody>
      </p:sp>
      <p:pic>
        <p:nvPicPr>
          <p:cNvPr id="6" name="Picture 5" descr="Table showing costs associated with each provider type for the optimal and sub-optimal pathway. the total cost of the sub-optimal pathway os £283,043 whereas the cost of the optimal pathway is £53,820. " title="Financial information, analysis by provider"/>
          <p:cNvPicPr/>
          <p:nvPr/>
        </p:nvPicPr>
        <p:blipFill>
          <a:blip r:embed="rId2">
            <a:extLst>
              <a:ext uri="{28A0092B-C50C-407E-A947-70E740481C1C}">
                <a14:useLocalDpi xmlns:a14="http://schemas.microsoft.com/office/drawing/2010/main" val="0"/>
              </a:ext>
            </a:extLst>
          </a:blip>
          <a:srcRect/>
          <a:stretch>
            <a:fillRect/>
          </a:stretch>
        </p:blipFill>
        <p:spPr bwMode="auto">
          <a:xfrm>
            <a:off x="412597" y="1132259"/>
            <a:ext cx="7490997" cy="3266320"/>
          </a:xfrm>
          <a:prstGeom prst="rect">
            <a:avLst/>
          </a:prstGeom>
          <a:noFill/>
        </p:spPr>
      </p:pic>
    </p:spTree>
    <p:extLst>
      <p:ext uri="{BB962C8B-B14F-4D97-AF65-F5344CB8AC3E}">
        <p14:creationId xmlns:p14="http://schemas.microsoft.com/office/powerpoint/2010/main" val="4055875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412597" y="367771"/>
            <a:ext cx="7356815" cy="504099"/>
          </a:xfrm>
        </p:spPr>
        <p:txBody>
          <a:bodyPr>
            <a:normAutofit fontScale="90000"/>
          </a:bodyPr>
          <a:lstStyle/>
          <a:p>
            <a:r>
              <a:rPr lang="en-US" dirty="0" smtClean="0"/>
              <a:t>Financial information</a:t>
            </a:r>
            <a:endParaRPr lang="en-US" dirty="0"/>
          </a:p>
        </p:txBody>
      </p:sp>
      <p:sp>
        <p:nvSpPr>
          <p:cNvPr id="4" name="TextBox 3"/>
          <p:cNvSpPr txBox="1"/>
          <p:nvPr/>
        </p:nvSpPr>
        <p:spPr>
          <a:xfrm>
            <a:off x="136478" y="4608904"/>
            <a:ext cx="8802806" cy="1077218"/>
          </a:xfrm>
          <a:prstGeom prst="rect">
            <a:avLst/>
          </a:prstGeom>
          <a:noFill/>
        </p:spPr>
        <p:txBody>
          <a:bodyPr wrap="square" rtlCol="0">
            <a:spAutoFit/>
          </a:bodyPr>
          <a:lstStyle/>
          <a:p>
            <a:r>
              <a:rPr lang="en-GB" sz="1600" dirty="0"/>
              <a:t>In the sub-optimal pathway Abdul’s care was over-reliant on secondary care and was not sufficiently managed in primary care or at home. Improved management had a dramatic impact on him and family life. Such costs are difficult to quantify, but are very real. Not only is Abdul’s health and quality of life much better in the optimal scenario, the cost savings are significant.</a:t>
            </a:r>
          </a:p>
        </p:txBody>
      </p:sp>
      <p:sp>
        <p:nvSpPr>
          <p:cNvPr id="2" name="Slide Number Placeholder 1"/>
          <p:cNvSpPr>
            <a:spLocks noGrp="1"/>
          </p:cNvSpPr>
          <p:nvPr>
            <p:ph type="sldNum" sz="quarter" idx="12"/>
          </p:nvPr>
        </p:nvSpPr>
        <p:spPr/>
        <p:txBody>
          <a:bodyPr/>
          <a:lstStyle/>
          <a:p>
            <a:fld id="{9354E1B7-EA4B-4627-8377-47E877C4B30E}" type="slidenum">
              <a:rPr lang="en-US" smtClean="0"/>
              <a:pPr/>
              <a:t>8</a:t>
            </a:fld>
            <a:endParaRPr lang="en-US" dirty="0"/>
          </a:p>
        </p:txBody>
      </p:sp>
      <p:pic>
        <p:nvPicPr>
          <p:cNvPr id="7" name="Picture 6" descr="Table showing costs associated with each provider type for the optimal and sub-optimal pathway. the total cost of the sub-optimal pathway os £283,043 whereas the cost of the optimal pathway is £53,820. " title="Financial information, analysis by cost category"/>
          <p:cNvPicPr/>
          <p:nvPr/>
        </p:nvPicPr>
        <p:blipFill>
          <a:blip r:embed="rId2">
            <a:extLst>
              <a:ext uri="{28A0092B-C50C-407E-A947-70E740481C1C}">
                <a14:useLocalDpi xmlns:a14="http://schemas.microsoft.com/office/drawing/2010/main" val="0"/>
              </a:ext>
            </a:extLst>
          </a:blip>
          <a:srcRect/>
          <a:stretch>
            <a:fillRect/>
          </a:stretch>
        </p:blipFill>
        <p:spPr bwMode="auto">
          <a:xfrm>
            <a:off x="412597" y="1143853"/>
            <a:ext cx="7491600" cy="3265200"/>
          </a:xfrm>
          <a:prstGeom prst="rect">
            <a:avLst/>
          </a:prstGeom>
          <a:noFill/>
        </p:spPr>
      </p:pic>
    </p:spTree>
    <p:extLst>
      <p:ext uri="{BB962C8B-B14F-4D97-AF65-F5344CB8AC3E}">
        <p14:creationId xmlns:p14="http://schemas.microsoft.com/office/powerpoint/2010/main" val="1075579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354E1B7-EA4B-4627-8377-47E877C4B30E}" type="slidenum">
              <a:rPr lang="en-US" smtClean="0"/>
              <a:pPr/>
              <a:t>9</a:t>
            </a:fld>
            <a:endParaRPr lang="en-US" dirty="0"/>
          </a:p>
        </p:txBody>
      </p:sp>
      <p:pic>
        <p:nvPicPr>
          <p:cNvPr id="1026" name="Picture 2" descr="Graphic showing the NHS RightCare approach and its three phases - where to look, what to change and how to change." title="NHS RightCare approach"/>
          <p:cNvPicPr>
            <a:picLocks noChangeAspect="1" noChangeArrowheads="1"/>
          </p:cNvPicPr>
          <p:nvPr/>
        </p:nvPicPr>
        <p:blipFill rotWithShape="1">
          <a:blip r:embed="rId2">
            <a:extLst>
              <a:ext uri="{28A0092B-C50C-407E-A947-70E740481C1C}">
                <a14:useLocalDpi xmlns:a14="http://schemas.microsoft.com/office/drawing/2010/main" val="0"/>
              </a:ext>
            </a:extLst>
          </a:blip>
          <a:srcRect t="10872"/>
          <a:stretch/>
        </p:blipFill>
        <p:spPr bwMode="auto">
          <a:xfrm>
            <a:off x="504496" y="1560785"/>
            <a:ext cx="7457090" cy="49847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04496" y="516928"/>
            <a:ext cx="5135508" cy="584775"/>
          </a:xfrm>
          <a:prstGeom prst="rect">
            <a:avLst/>
          </a:prstGeom>
        </p:spPr>
        <p:txBody>
          <a:bodyPr wrap="none">
            <a:spAutoFit/>
          </a:bodyPr>
          <a:lstStyle/>
          <a:p>
            <a:r>
              <a:rPr lang="en-GB" sz="3200" b="1" dirty="0" smtClean="0">
                <a:solidFill>
                  <a:srgbClr val="0070C0"/>
                </a:solidFill>
              </a:rPr>
              <a:t>NHS RightCare Approach</a:t>
            </a:r>
            <a:endParaRPr lang="en-GB" sz="3200" b="1" dirty="0">
              <a:solidFill>
                <a:srgbClr val="0070C0"/>
              </a:solidFill>
            </a:endParaRPr>
          </a:p>
        </p:txBody>
      </p:sp>
    </p:spTree>
    <p:extLst>
      <p:ext uri="{BB962C8B-B14F-4D97-AF65-F5344CB8AC3E}">
        <p14:creationId xmlns:p14="http://schemas.microsoft.com/office/powerpoint/2010/main" val="2060580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1367701-27c8-403e-a234-85855c5cd73e">K57F673QWXRZ-1374-53</_dlc_DocId>
    <_dlc_DocIdUrl xmlns="51367701-27c8-403e-a234-85855c5cd73e">
      <Url>https://nhsengland.sharepoint.com/TeamCentre/VisionandValues/_layouts/15/DocIdRedir.aspx?ID=K57F673QWXRZ-1374-53</Url>
      <Description>K57F673QWXRZ-1374-53</Description>
    </_dlc_DocIdUrl>
    <SharedWithUsers xmlns="11cf67b4-8be8-4203-926d-b1451d6a3644">
      <UserInfo>
        <DisplayName>Bruce Warner</DisplayName>
        <AccountId>189</AccountId>
        <AccountType/>
      </UserInfo>
      <UserInfo>
        <DisplayName>Chris Knight</DisplayName>
        <AccountId>9154</AccountId>
        <AccountType/>
      </UserInfo>
      <UserInfo>
        <DisplayName>Paulette Johnson</DisplayName>
        <AccountId>1982</AccountId>
        <AccountType/>
      </UserInfo>
    </SharedWithUser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C8D083DDF8B2CE45ABEDBAB4F90C7050" ma:contentTypeVersion="1" ma:contentTypeDescription="Create a new document." ma:contentTypeScope="" ma:versionID="6f0372cf94b48e3ff03ea2af8d244034">
  <xsd:schema xmlns:xsd="http://www.w3.org/2001/XMLSchema" xmlns:xs="http://www.w3.org/2001/XMLSchema" xmlns:p="http://schemas.microsoft.com/office/2006/metadata/properties" xmlns:ns2="51367701-27c8-403e-a234-85855c5cd73e" xmlns:ns3="11cf67b4-8be8-4203-926d-b1451d6a3644" targetNamespace="http://schemas.microsoft.com/office/2006/metadata/properties" ma:root="true" ma:fieldsID="6ce6b8d50e902b0a5e2178625f1a7f6a" ns2:_="" ns3:_="">
    <xsd:import namespace="51367701-27c8-403e-a234-85855c5cd73e"/>
    <xsd:import namespace="11cf67b4-8be8-4203-926d-b1451d6a3644"/>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1cf67b4-8be8-4203-926d-b1451d6a364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9D3D01-BC3D-4AA8-95B1-39B38B8CD583}">
  <ds:schemaRefs>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11cf67b4-8be8-4203-926d-b1451d6a3644"/>
    <ds:schemaRef ds:uri="51367701-27c8-403e-a234-85855c5cd73e"/>
  </ds:schemaRefs>
</ds:datastoreItem>
</file>

<file path=customXml/itemProps2.xml><?xml version="1.0" encoding="utf-8"?>
<ds:datastoreItem xmlns:ds="http://schemas.openxmlformats.org/officeDocument/2006/customXml" ds:itemID="{2B801DBD-1609-45E3-994A-CA6B05AAB272}">
  <ds:schemaRefs>
    <ds:schemaRef ds:uri="http://schemas.microsoft.com/sharepoint/events"/>
  </ds:schemaRefs>
</ds:datastoreItem>
</file>

<file path=customXml/itemProps3.xml><?xml version="1.0" encoding="utf-8"?>
<ds:datastoreItem xmlns:ds="http://schemas.openxmlformats.org/officeDocument/2006/customXml" ds:itemID="{7CF804EF-5A13-4C78-B283-A29B4395B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11cf67b4-8be8-4203-926d-b1451d6a3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2DD6C42-6644-46D0-ACEC-7B461F27AF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4423</TotalTime>
  <Words>1221</Words>
  <Application>Microsoft Office PowerPoint</Application>
  <PresentationFormat>On-screen Show (4:3)</PresentationFormat>
  <Paragraphs>55</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NHS RightCare scenario:  The variation between standard and optimal pathways  </vt:lpstr>
      <vt:lpstr>Abdul and the sub-optimal pathway (1)</vt:lpstr>
      <vt:lpstr>Abdul and the sub-optimal pathway (2)</vt:lpstr>
      <vt:lpstr>PowerPoint Presentation</vt:lpstr>
      <vt:lpstr>Abdul and the optimal pathway (1)</vt:lpstr>
      <vt:lpstr>Abdul and the optimal pathway (2)</vt:lpstr>
      <vt:lpstr>Financial information</vt:lpstr>
      <vt:lpstr>Financial information</vt:lpstr>
      <vt:lpstr>PowerPoint Presentation</vt:lpstr>
      <vt:lpstr>Further information</vt:lpstr>
    </vt:vector>
  </TitlesOfParts>
  <Company>Smith &amp; 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England Powerpoint Template</dc:title>
  <dc:creator>Kevin O'Brien</dc:creator>
  <cp:lastModifiedBy>Cavanagh, Peter</cp:lastModifiedBy>
  <cp:revision>252</cp:revision>
  <cp:lastPrinted>2014-05-27T15:15:21Z</cp:lastPrinted>
  <dcterms:created xsi:type="dcterms:W3CDTF">2014-04-08T10:27:44Z</dcterms:created>
  <dcterms:modified xsi:type="dcterms:W3CDTF">2018-01-31T16:12:19Z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0x010100C8D083DDF8B2CE45ABEDBAB4F90C7050</vt:lpwstr>
  </property>
  <property fmtid="{D5CDD505-2E9C-101B-9397-08002B2CF9AE}" pid="3" name="_dlc_DocIdItemGuid">
    <vt:lpwstr>f66519ee-73cb-4d73-a16e-8576bcbee500</vt:lpwstr>
  </property>
</Properties>
</file>