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92" r:id="rId6"/>
    <p:sldId id="272" r:id="rId7"/>
    <p:sldId id="301" r:id="rId8"/>
    <p:sldId id="275" r:id="rId9"/>
    <p:sldId id="293" r:id="rId10"/>
    <p:sldId id="276" r:id="rId11"/>
    <p:sldId id="279" r:id="rId12"/>
    <p:sldId id="302" r:id="rId13"/>
    <p:sldId id="294" r:id="rId14"/>
    <p:sldId id="295" r:id="rId15"/>
    <p:sldId id="281" r:id="rId16"/>
    <p:sldId id="290" r:id="rId17"/>
    <p:sldId id="300" r:id="rId18"/>
    <p:sldId id="296" r:id="rId19"/>
    <p:sldId id="297" r:id="rId20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92"/>
            <p14:sldId id="272"/>
            <p14:sldId id="301"/>
            <p14:sldId id="275"/>
            <p14:sldId id="293"/>
            <p14:sldId id="276"/>
            <p14:sldId id="279"/>
            <p14:sldId id="302"/>
            <p14:sldId id="294"/>
            <p14:sldId id="295"/>
            <p14:sldId id="281"/>
            <p14:sldId id="290"/>
            <p14:sldId id="300"/>
            <p14:sldId id="296"/>
            <p14:sldId id="29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udney" initials="SP" lastIdx="2" clrIdx="0"/>
  <p:cmAuthor id="1" name="Baughan, Sue" initials="SB" lastIdx="1" clrIdx="1"/>
  <p:cmAuthor id="2" name="Bruce Pollington" initials="BP" lastIdx="9" clrIdx="2"/>
  <p:cmAuthor id="3" name="Cavanagh, Peter" initials="PC" lastIdx="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52" autoAdjust="0"/>
    <p:restoredTop sz="94682" autoAdjust="0"/>
  </p:normalViewPr>
  <p:slideViewPr>
    <p:cSldViewPr snapToGrid="0" snapToObjects="1">
      <p:cViewPr>
        <p:scale>
          <a:sx n="60" d="100"/>
          <a:sy n="60" d="100"/>
        </p:scale>
        <p:origin x="-2010" y="-294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Increasing prevalence of CKD by age in UK</a:t>
            </a:r>
          </a:p>
        </c:rich>
      </c:tx>
      <c:layout>
        <c:manualLayout>
          <c:xMode val="edge"/>
          <c:yMode val="edge"/>
          <c:x val="0.18598564714294435"/>
          <c:y val="3.23362974939369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  <c:pt idx="3">
                  <c:v>65-74</c:v>
                </c:pt>
                <c:pt idx="4">
                  <c:v>75+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0.1</c:v>
                </c:pt>
                <c:pt idx="1">
                  <c:v>1</c:v>
                </c:pt>
                <c:pt idx="2">
                  <c:v>4.2</c:v>
                </c:pt>
                <c:pt idx="3">
                  <c:v>12.5</c:v>
                </c:pt>
                <c:pt idx="4">
                  <c:v>36.799999999999997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0797184"/>
        <c:axId val="199774976"/>
      </c:barChart>
      <c:catAx>
        <c:axId val="2007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74976"/>
        <c:crosses val="autoZero"/>
        <c:auto val="1"/>
        <c:lblAlgn val="ctr"/>
        <c:lblOffset val="100"/>
        <c:noMultiLvlLbl val="0"/>
      </c:catAx>
      <c:valAx>
        <c:axId val="19977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Percentage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9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31/01/2018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31/01/2018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(rate of falls &amp; 10 days)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7E450-6DF0-4865-9C93-F4F1549764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34ED-8FA2-4A1E-A503-3FEE8D85EC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7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8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43" y="-1"/>
            <a:ext cx="3401557" cy="1526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50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881"/>
            <a:ext cx="9144001" cy="4777462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504098" y="1380107"/>
            <a:ext cx="6556269" cy="2160734"/>
          </a:xfrm>
        </p:spPr>
        <p:txBody>
          <a:bodyPr lIns="0" tIns="0" rIns="0" bIns="0" anchor="t">
            <a:noAutofit/>
          </a:bodyPr>
          <a:lstStyle/>
          <a:p>
            <a:r>
              <a:rPr lang="en-US" sz="3200" b="0" dirty="0"/>
              <a:t>NHS RightCare scenario: </a:t>
            </a:r>
            <a:br>
              <a:rPr lang="en-US" sz="3200" b="0" dirty="0"/>
            </a:br>
            <a:r>
              <a:rPr lang="en-US" sz="3200" dirty="0"/>
              <a:t>The variation between standard and optimal pathways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Content Placeholder 26"/>
          <p:cNvSpPr txBox="1">
            <a:spLocks/>
          </p:cNvSpPr>
          <p:nvPr/>
        </p:nvSpPr>
        <p:spPr>
          <a:xfrm>
            <a:off x="3296471" y="3023508"/>
            <a:ext cx="4609229" cy="24477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Abdul’s story</a:t>
            </a:r>
            <a:r>
              <a:rPr lang="en-US" sz="2000" b="1" dirty="0">
                <a:solidFill>
                  <a:schemeClr val="tx2"/>
                </a:solidFill>
              </a:rPr>
              <a:t>: </a:t>
            </a:r>
            <a:r>
              <a:rPr lang="en-US" sz="2000" b="1" dirty="0" smtClean="0">
                <a:solidFill>
                  <a:schemeClr val="tx2"/>
                </a:solidFill>
              </a:rPr>
              <a:t>Progressive Chronic Kidney Disease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Appendix 1: Summary slide pack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8" name="Content Placeholder 26"/>
          <p:cNvSpPr txBox="1">
            <a:spLocks/>
          </p:cNvSpPr>
          <p:nvPr/>
        </p:nvSpPr>
        <p:spPr>
          <a:xfrm>
            <a:off x="6310379" y="6385427"/>
            <a:ext cx="2626046" cy="353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296626" y="4789372"/>
            <a:ext cx="165407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January 2018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9" name="Picture 8" descr="Photograph of the fictional patient 'Abdul' for the purpose of this scenario. Abdul is a middle aged man and is looking to camera and smiling." title="Abdu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r="8413"/>
          <a:stretch/>
        </p:blipFill>
        <p:spPr bwMode="auto">
          <a:xfrm rot="21300531">
            <a:off x="764088" y="3063370"/>
            <a:ext cx="2087880" cy="2339340"/>
          </a:xfrm>
          <a:prstGeom prst="rect">
            <a:avLst/>
          </a:prstGeom>
          <a:noFill/>
          <a:ln>
            <a:noFill/>
          </a:ln>
          <a:effectLst>
            <a:outerShdw blurRad="101600" dist="38100" dir="5400000" sx="102000" sy="102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28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8364" y="1241384"/>
            <a:ext cx="8747506" cy="533283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At the age of 44 Abdul became unwell with a </a:t>
            </a:r>
            <a:r>
              <a:rPr lang="en-GB" sz="1600" b="1" dirty="0"/>
              <a:t>chest infection </a:t>
            </a:r>
            <a:r>
              <a:rPr lang="en-GB" sz="1600" dirty="0"/>
              <a:t>and went to see his GP.  He was treated at home initially with oral antibiotics. Because of his underlying renal disease his </a:t>
            </a:r>
            <a:r>
              <a:rPr lang="en-GB" sz="1600" b="1" dirty="0"/>
              <a:t>GP recognised the risk of developing AKI </a:t>
            </a:r>
            <a:r>
              <a:rPr lang="en-GB" sz="1600" dirty="0"/>
              <a:t>and so kept a close eye on Abdul. Abdul did need to go to hospital but </a:t>
            </a:r>
            <a:r>
              <a:rPr lang="en-GB" sz="1600" b="1" dirty="0"/>
              <a:t>did not need dialysis </a:t>
            </a:r>
            <a:r>
              <a:rPr lang="en-GB" sz="1600" dirty="0"/>
              <a:t>(due to the close monitoring by the GP).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At the age of </a:t>
            </a:r>
            <a:r>
              <a:rPr lang="en-GB" sz="1600" b="1" dirty="0"/>
              <a:t>52</a:t>
            </a:r>
            <a:r>
              <a:rPr lang="en-GB" sz="1600" dirty="0"/>
              <a:t>, his renal function had deteriorated </a:t>
            </a:r>
            <a:r>
              <a:rPr lang="en-GB" sz="1600" dirty="0" smtClean="0"/>
              <a:t>such </a:t>
            </a:r>
            <a:r>
              <a:rPr lang="en-GB" sz="1600" dirty="0"/>
              <a:t>that Abdul's care was </a:t>
            </a:r>
            <a:r>
              <a:rPr lang="en-GB" sz="1600" b="1" dirty="0"/>
              <a:t>transferred</a:t>
            </a:r>
            <a:r>
              <a:rPr lang="en-GB" sz="1600" dirty="0"/>
              <a:t> by the renal unit to the </a:t>
            </a:r>
            <a:r>
              <a:rPr lang="en-GB" sz="1600" b="1" dirty="0"/>
              <a:t>low clearance clinic </a:t>
            </a:r>
            <a:r>
              <a:rPr lang="en-GB" sz="1600" dirty="0"/>
              <a:t>so that he could receive formal education regarding the options for renal replacement therapy.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After careful consideration with his wife and the rest of his family </a:t>
            </a:r>
            <a:r>
              <a:rPr lang="en-GB" sz="1600" b="1" dirty="0"/>
              <a:t>Abdul decided that he would like to receive a renal transplant.</a:t>
            </a:r>
            <a:r>
              <a:rPr lang="en-GB" sz="1600" dirty="0"/>
              <a:t> (This was not an easy decision when explained that Black Asian and Minority Ethnic (BAME) patients face a number of challenges with receiving a kidney transplant.) His wife was not found to be a match but Abdul’s brother was screened and he turned out to be compatible.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At the age of </a:t>
            </a:r>
            <a:r>
              <a:rPr lang="en-GB" sz="1600" b="1" dirty="0"/>
              <a:t>54</a:t>
            </a:r>
            <a:r>
              <a:rPr lang="en-GB" sz="1600" dirty="0"/>
              <a:t>, </a:t>
            </a:r>
            <a:r>
              <a:rPr lang="en-GB" sz="1600" b="1" dirty="0"/>
              <a:t>he underwent an elective living donor renal transplant</a:t>
            </a:r>
            <a:r>
              <a:rPr lang="en-GB" sz="1600" dirty="0"/>
              <a:t>.  His operation went smoothly with immediate transplant function and he was discharged after </a:t>
            </a:r>
            <a:r>
              <a:rPr lang="en-GB" sz="1600" dirty="0" smtClean="0"/>
              <a:t>seven days</a:t>
            </a:r>
            <a:r>
              <a:rPr lang="en-GB" sz="1600" dirty="0"/>
              <a:t>.  His brother also recovered well.  </a:t>
            </a:r>
            <a:endParaRPr lang="en-GB" sz="16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b="1" dirty="0" smtClean="0"/>
              <a:t>Two </a:t>
            </a:r>
            <a:r>
              <a:rPr lang="en-GB" sz="1600" b="1" dirty="0"/>
              <a:t>years later he remains well</a:t>
            </a:r>
            <a:r>
              <a:rPr lang="en-GB" sz="1600" dirty="0"/>
              <a:t>, has become a grandparent and continues to work as the manager of his local Ford garage.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Abdul and the optimal pathway (2)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5998746" y="1321181"/>
            <a:ext cx="2788771" cy="3595361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88626" y="1626005"/>
            <a:ext cx="2774373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3219421" y="1321181"/>
            <a:ext cx="2550697" cy="3574579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30740" y="1627390"/>
            <a:ext cx="2539378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0"/>
          <p:cNvGrpSpPr/>
          <p:nvPr/>
        </p:nvGrpSpPr>
        <p:grpSpPr>
          <a:xfrm>
            <a:off x="3219422" y="4866633"/>
            <a:ext cx="2550697" cy="1554480"/>
            <a:chOff x="3810000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9" name="Oval 18"/>
            <p:cNvSpPr/>
            <p:nvPr/>
          </p:nvSpPr>
          <p:spPr>
            <a:xfrm>
              <a:off x="3810000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14504" y="4483685"/>
              <a:ext cx="14127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Great acute care / knowledgeable</a:t>
              </a:r>
              <a:endParaRPr lang="en-US" sz="2400" dirty="0"/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096000" y="4914133"/>
            <a:ext cx="2667000" cy="1554480"/>
            <a:chOff x="6096000" y="4343400"/>
            <a:chExt cx="1554480" cy="1554480"/>
          </a:xfrm>
          <a:solidFill>
            <a:schemeClr val="bg1">
              <a:lumMod val="95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0" name="Oval 19"/>
            <p:cNvSpPr/>
            <p:nvPr/>
          </p:nvSpPr>
          <p:spPr>
            <a:xfrm>
              <a:off x="6096000" y="43434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4701099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Great holistic support</a:t>
              </a:r>
              <a:endParaRPr lang="en-US" sz="2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91769" y="2124969"/>
            <a:ext cx="2417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Diagnosis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Appropriate medication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Greater understanding of need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Minimal time in acute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102926" y="2253953"/>
            <a:ext cx="26410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Support mechanisms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Trusted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Happier and healthier experience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816" y="109034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Prevention Focus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9490" y="163044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Fast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4445" y="1621117"/>
            <a:ext cx="239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Appropriate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388755" y="1321181"/>
            <a:ext cx="2556235" cy="3583328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3794" y="2683411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Proactive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</a:t>
            </a:r>
            <a:r>
              <a:rPr lang="en-US" sz="2200" dirty="0" smtClean="0"/>
              <a:t>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hird sector inclusion </a:t>
            </a:r>
            <a:endParaRPr lang="en-US" sz="2200" dirty="0"/>
          </a:p>
        </p:txBody>
      </p:sp>
      <p:grpSp>
        <p:nvGrpSpPr>
          <p:cNvPr id="3" name="Group 29"/>
          <p:cNvGrpSpPr/>
          <p:nvPr/>
        </p:nvGrpSpPr>
        <p:grpSpPr>
          <a:xfrm>
            <a:off x="228600" y="4890383"/>
            <a:ext cx="2617264" cy="1554480"/>
            <a:chOff x="1291384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8" name="Oval 17"/>
            <p:cNvSpPr/>
            <p:nvPr/>
          </p:nvSpPr>
          <p:spPr>
            <a:xfrm>
              <a:off x="1291384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1867" y="4631463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GP awareness and identification</a:t>
              </a:r>
              <a:endParaRPr lang="en-US" sz="24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0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Abdul and the optimal pathway</a:t>
            </a:r>
            <a:endParaRPr lang="en-US" sz="3000" dirty="0"/>
          </a:p>
        </p:txBody>
      </p:sp>
      <p:sp>
        <p:nvSpPr>
          <p:cNvPr id="38" name="Rectangle 37"/>
          <p:cNvSpPr/>
          <p:nvPr/>
        </p:nvSpPr>
        <p:spPr>
          <a:xfrm>
            <a:off x="393542" y="1652298"/>
            <a:ext cx="2551448" cy="765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1694082"/>
            <a:ext cx="2682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Right first time </a:t>
            </a:r>
            <a:r>
              <a:rPr lang="en-US" sz="2200" dirty="0">
                <a:solidFill>
                  <a:schemeClr val="bg1"/>
                </a:solidFill>
              </a:rPr>
              <a:t>f</a:t>
            </a:r>
            <a:r>
              <a:rPr lang="en-US" sz="2200" dirty="0" smtClean="0">
                <a:solidFill>
                  <a:schemeClr val="bg1"/>
                </a:solidFill>
              </a:rPr>
              <a:t>ocus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504099"/>
          </a:xfrm>
        </p:spPr>
        <p:txBody>
          <a:bodyPr>
            <a:noAutofit/>
          </a:bodyPr>
          <a:lstStyle/>
          <a:p>
            <a:r>
              <a:rPr lang="en-US" sz="3000" dirty="0" smtClean="0"/>
              <a:t>Financial information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221538" y="4993989"/>
            <a:ext cx="8802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 can be seen from </a:t>
            </a:r>
            <a:r>
              <a:rPr lang="en-GB" sz="1600" dirty="0" smtClean="0"/>
              <a:t>the table, secondary </a:t>
            </a:r>
            <a:r>
              <a:rPr lang="en-GB" sz="1600" dirty="0"/>
              <a:t>care expenditure in the two scenarios is radically different. Acute costs in the optimal case represent </a:t>
            </a:r>
            <a:r>
              <a:rPr lang="en-GB" sz="1600" dirty="0" smtClean="0"/>
              <a:t>less than 18% </a:t>
            </a:r>
            <a:r>
              <a:rPr lang="en-GB" sz="1600" dirty="0"/>
              <a:t>of the original sub-optimal </a:t>
            </a:r>
            <a:r>
              <a:rPr lang="en-GB" sz="1600" dirty="0" smtClean="0"/>
              <a:t>case, equating </a:t>
            </a:r>
            <a:r>
              <a:rPr lang="en-GB" sz="1600" dirty="0"/>
              <a:t>to a reduction of </a:t>
            </a:r>
            <a:r>
              <a:rPr lang="en-GB" sz="1600" dirty="0" smtClean="0"/>
              <a:t>more than £230</a:t>
            </a:r>
            <a:r>
              <a:rPr lang="en-GB" sz="1600" dirty="0"/>
              <a:t>k. Primary care </a:t>
            </a:r>
            <a:r>
              <a:rPr lang="en-GB" sz="1600" dirty="0" smtClean="0"/>
              <a:t>expenditure is necessarily </a:t>
            </a:r>
            <a:r>
              <a:rPr lang="en-GB" sz="1600" dirty="0"/>
              <a:t>higher in the optimal scenario as the optimal case invests in </a:t>
            </a:r>
            <a:r>
              <a:rPr lang="en-GB" sz="1600" dirty="0" smtClean="0"/>
              <a:t>primary care monitoring. Please </a:t>
            </a:r>
            <a:r>
              <a:rPr lang="en-GB" sz="1600" dirty="0"/>
              <a:t>note the financial costs are calculated on a cost per patient basis and local decisions would need to take a population view of costs and improvement. </a:t>
            </a:r>
          </a:p>
          <a:p>
            <a:endParaRPr lang="en-GB" sz="1600" dirty="0"/>
          </a:p>
        </p:txBody>
      </p:sp>
      <p:pic>
        <p:nvPicPr>
          <p:cNvPr id="6" name="Picture 5" descr="Table showing costs associated with each provider type for the optimal and sub-optimal pathway. the total cost of the sub-optimal pathway os £283,043 whereas the cost of the optimal pathway is £53,820. " title="Financial information, analysis by provid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6" y="1132259"/>
            <a:ext cx="8069251" cy="3739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504099"/>
          </a:xfrm>
        </p:spPr>
        <p:txBody>
          <a:bodyPr>
            <a:noAutofit/>
          </a:bodyPr>
          <a:lstStyle/>
          <a:p>
            <a:r>
              <a:rPr lang="en-US" sz="3000" dirty="0" smtClean="0"/>
              <a:t>Financial information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99544" y="5147513"/>
            <a:ext cx="8639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the sub-optimal pathway </a:t>
            </a:r>
            <a:r>
              <a:rPr lang="en-GB" sz="1600" dirty="0" smtClean="0"/>
              <a:t>Abdul’s care </a:t>
            </a:r>
            <a:r>
              <a:rPr lang="en-GB" sz="1600" dirty="0"/>
              <a:t>was over-reliant on secondary care and was not sufficiently managed in </a:t>
            </a:r>
            <a:r>
              <a:rPr lang="en-GB" sz="1600" dirty="0" smtClean="0"/>
              <a:t>primary care </a:t>
            </a:r>
            <a:r>
              <a:rPr lang="en-GB" sz="1600" dirty="0"/>
              <a:t>or at home. Improved management had a dramatic impact on </a:t>
            </a:r>
            <a:r>
              <a:rPr lang="en-GB" sz="1600" dirty="0" smtClean="0"/>
              <a:t>him and family life. </a:t>
            </a:r>
            <a:r>
              <a:rPr lang="en-GB" sz="1600" dirty="0"/>
              <a:t>Such costs are difficult to quantify, but are very </a:t>
            </a:r>
            <a:r>
              <a:rPr lang="en-GB" sz="1600" dirty="0" smtClean="0"/>
              <a:t>real. </a:t>
            </a:r>
            <a:r>
              <a:rPr lang="en-GB" sz="1600" dirty="0"/>
              <a:t>Not only is </a:t>
            </a:r>
            <a:r>
              <a:rPr lang="en-GB" sz="1600" dirty="0" smtClean="0"/>
              <a:t>Abdul’s </a:t>
            </a:r>
            <a:r>
              <a:rPr lang="en-GB" sz="1600" dirty="0"/>
              <a:t>health and quality of life much better in the optimal scenario, the cost savings are significant.</a:t>
            </a:r>
          </a:p>
          <a:p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Table showing costs associated with each provider type for the optimal and sub-optimal pathway. the total cost of the sub-optimal pathway os £283,043 whereas the cost of the optimal pathway is £53,820. " title="Financial information, analysis by cost categor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7" y="1143853"/>
            <a:ext cx="8132314" cy="3617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6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 descr="Groahic of the NHS RightCare approach showing its three phases - where to look, what to change and how to change." title="NHS RightCare approa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4" y="1174514"/>
            <a:ext cx="7945821" cy="5309630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504099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 NHS RightCare approach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60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For more information about Abdul’s journey, NHS RightCare or long term conditions you can: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Email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 smtClean="0">
                <a:solidFill>
                  <a:schemeClr val="tx2"/>
                </a:solidFill>
              </a:rPr>
              <a:t>rightcare@nhs.net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 smtClean="0">
                <a:solidFill>
                  <a:schemeClr val="tx2"/>
                </a:solidFill>
              </a:rPr>
              <a:t>england.longtermconditions@nhs.net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Visit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 smtClean="0">
                <a:solidFill>
                  <a:schemeClr val="tx2"/>
                </a:solidFill>
              </a:rPr>
              <a:t>www.england.nhs.uk/rightcare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Tweet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dirty="0" smtClean="0">
                <a:solidFill>
                  <a:schemeClr val="tx2"/>
                </a:solidFill>
              </a:rPr>
              <a:t>@NHSRightCare  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531544"/>
            <a:ext cx="7356815" cy="6677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Further information</a:t>
            </a:r>
            <a:endParaRPr lang="en-US" sz="30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dirty="0" smtClean="0"/>
              <a:t>Abdul’s story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899" y="1002197"/>
            <a:ext cx="6921067" cy="1015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dirty="0" smtClean="0"/>
              <a:t>This is the story of Abdul’s experience of a progressive chronic kidney disease (CKD) care pathway, and how it could be so much better.</a:t>
            </a:r>
            <a:endParaRPr lang="en-GB" sz="1600" dirty="0"/>
          </a:p>
        </p:txBody>
      </p:sp>
      <p:grpSp>
        <p:nvGrpSpPr>
          <p:cNvPr id="6" name="Group 46"/>
          <p:cNvGrpSpPr/>
          <p:nvPr/>
        </p:nvGrpSpPr>
        <p:grpSpPr>
          <a:xfrm>
            <a:off x="696036" y="1730516"/>
            <a:ext cx="3530672" cy="2265124"/>
            <a:chOff x="457200" y="914400"/>
            <a:chExt cx="3352800" cy="2133600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>
              <a:off x="457200" y="914400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104" y="1225050"/>
              <a:ext cx="2743200" cy="12465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In this scenario we examine a </a:t>
              </a:r>
              <a:r>
                <a:rPr lang="en-GB" sz="1600" dirty="0" smtClean="0"/>
                <a:t>CKD care </a:t>
              </a:r>
              <a:r>
                <a:rPr lang="en-GB" sz="1600" dirty="0"/>
                <a:t>pathway, comparing a sub-optimal but </a:t>
              </a:r>
              <a:r>
                <a:rPr lang="en-GB" sz="1600" dirty="0" smtClean="0"/>
                <a:t>not atypical </a:t>
              </a:r>
              <a:r>
                <a:rPr lang="en-GB" sz="1600" dirty="0"/>
                <a:t>scenario against an ideal pathway.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895600" y="2133600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1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grpSp>
        <p:nvGrpSpPr>
          <p:cNvPr id="12" name="Group 47"/>
          <p:cNvGrpSpPr/>
          <p:nvPr/>
        </p:nvGrpSpPr>
        <p:grpSpPr>
          <a:xfrm>
            <a:off x="696036" y="4118472"/>
            <a:ext cx="3538002" cy="2391508"/>
            <a:chOff x="511630" y="3233058"/>
            <a:chExt cx="3320142" cy="2224338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12"/>
            <p:cNvSpPr/>
            <p:nvPr/>
          </p:nvSpPr>
          <p:spPr>
            <a:xfrm>
              <a:off x="511630" y="3552396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917372" y="3233058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4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913896" y="4671155"/>
            <a:ext cx="2591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It shows how the </a:t>
            </a:r>
            <a:r>
              <a:rPr lang="en-GB" sz="1600" dirty="0" smtClean="0"/>
              <a:t>NHS RightCare </a:t>
            </a:r>
            <a:r>
              <a:rPr lang="en-GB" sz="1600" dirty="0"/>
              <a:t>methodology can help clinicians and </a:t>
            </a:r>
            <a:r>
              <a:rPr lang="en-GB" sz="1600" dirty="0" smtClean="0"/>
              <a:t>commissioners </a:t>
            </a:r>
            <a:r>
              <a:rPr lang="en-GB" sz="1600" dirty="0"/>
              <a:t>improve the value and outcomes of the care pathway.</a:t>
            </a:r>
          </a:p>
        </p:txBody>
      </p:sp>
      <p:grpSp>
        <p:nvGrpSpPr>
          <p:cNvPr id="16" name="Group 48"/>
          <p:cNvGrpSpPr/>
          <p:nvPr/>
        </p:nvGrpSpPr>
        <p:grpSpPr>
          <a:xfrm>
            <a:off x="4386438" y="4113107"/>
            <a:ext cx="3906224" cy="2478761"/>
            <a:chOff x="4114800" y="3276600"/>
            <a:chExt cx="3352796" cy="2220684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4571996" y="3592284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114800" y="3276600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3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grpSp>
        <p:nvGrpSpPr>
          <p:cNvPr id="20" name="Group 45"/>
          <p:cNvGrpSpPr/>
          <p:nvPr/>
        </p:nvGrpSpPr>
        <p:grpSpPr>
          <a:xfrm>
            <a:off x="4351018" y="1719619"/>
            <a:ext cx="3941644" cy="2268385"/>
            <a:chOff x="4136572" y="947056"/>
            <a:chExt cx="3331028" cy="2100942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ounded Rectangle 20"/>
            <p:cNvSpPr/>
            <p:nvPr/>
          </p:nvSpPr>
          <p:spPr>
            <a:xfrm>
              <a:off x="4572000" y="947056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36572" y="2133598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2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508646" y="1853348"/>
            <a:ext cx="275409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At each stage we have modelled the costs of care, both financial to the </a:t>
            </a:r>
            <a:r>
              <a:rPr lang="en-GB" sz="1600" dirty="0" smtClean="0"/>
              <a:t>commissioner, and </a:t>
            </a:r>
            <a:r>
              <a:rPr lang="en-GB" sz="1600" dirty="0"/>
              <a:t>also the impact on the person and their family’s outcomes and experience.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69980" y="4788842"/>
            <a:ext cx="275421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This document is intended to help commissioners and providers to understand the </a:t>
            </a:r>
            <a:r>
              <a:rPr lang="en-GB" sz="1600" dirty="0" smtClean="0"/>
              <a:t>implications, both </a:t>
            </a:r>
            <a:r>
              <a:rPr lang="en-GB" sz="1600" dirty="0"/>
              <a:t>in terms of quality of life and </a:t>
            </a:r>
            <a:r>
              <a:rPr lang="en-GB" sz="1600" dirty="0" smtClean="0"/>
              <a:t>costs, </a:t>
            </a:r>
            <a:br>
              <a:rPr lang="en-GB" sz="1600" dirty="0" smtClean="0"/>
            </a:br>
            <a:r>
              <a:rPr lang="en-GB" sz="1600" dirty="0" smtClean="0"/>
              <a:t>of </a:t>
            </a:r>
            <a:r>
              <a:rPr lang="en-GB" sz="1600" dirty="0"/>
              <a:t>shifting the care </a:t>
            </a:r>
            <a:r>
              <a:rPr lang="en-GB" sz="1600" dirty="0" smtClean="0"/>
              <a:t>pathway. </a:t>
            </a:r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>
            <a:noAutofit/>
          </a:bodyPr>
          <a:lstStyle/>
          <a:p>
            <a:r>
              <a:rPr lang="en-US" sz="3000" dirty="0" smtClean="0"/>
              <a:t>‘Known’ prevalence (half the story)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201881" y="6128020"/>
            <a:ext cx="8580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Many patients continue their daily lives symptom free for many years, even decades, undiagnosed. However, this lack of early treatment can have very costly consequences. </a:t>
            </a:r>
            <a:r>
              <a:rPr lang="en-GB" sz="1300" dirty="0" smtClean="0"/>
              <a:t>Source: Aitken et al, 2014.</a:t>
            </a:r>
            <a:endParaRPr lang="en-GB" sz="1300" dirty="0"/>
          </a:p>
        </p:txBody>
      </p:sp>
      <p:graphicFrame>
        <p:nvGraphicFramePr>
          <p:cNvPr id="5" name="Chart 4" descr="Table from Aitken et al, 2014 showing the increased prevalence of CKD by age in the UK. CKD is prevalent in 12.5% in 65 to 74 years olds and 37% in the over 75s." title="Figure 1"/>
          <p:cNvGraphicFramePr/>
          <p:nvPr>
            <p:extLst>
              <p:ext uri="{D42A27DB-BD31-4B8C-83A1-F6EECF244321}">
                <p14:modId xmlns:p14="http://schemas.microsoft.com/office/powerpoint/2010/main" val="204687908"/>
              </p:ext>
            </p:extLst>
          </p:nvPr>
        </p:nvGraphicFramePr>
        <p:xfrm>
          <a:off x="630622" y="1308537"/>
          <a:ext cx="7662040" cy="461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8364" y="1257150"/>
            <a:ext cx="8657622" cy="533283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GB" sz="1600" b="1" dirty="0" smtClean="0">
                <a:cs typeface="Arial" panose="020B0604020202020204" pitchFamily="34" charset="0"/>
              </a:rPr>
              <a:t>Abdul</a:t>
            </a:r>
            <a:r>
              <a:rPr lang="en-GB" sz="1600" dirty="0" smtClean="0">
                <a:cs typeface="Arial" panose="020B0604020202020204" pitchFamily="34" charset="0"/>
              </a:rPr>
              <a:t>, is 30 years old, married with two young children</a:t>
            </a:r>
            <a:r>
              <a:rPr lang="en-GB" sz="1600" dirty="0">
                <a:cs typeface="Arial" panose="020B0604020202020204" pitchFamily="34" charset="0"/>
              </a:rPr>
              <a:t>. </a:t>
            </a:r>
            <a:r>
              <a:rPr lang="en-GB" sz="1600" dirty="0" smtClean="0">
                <a:cs typeface="Arial" panose="020B0604020202020204" pitchFamily="34" charset="0"/>
              </a:rPr>
              <a:t>A </a:t>
            </a:r>
            <a:r>
              <a:rPr lang="en-GB" sz="1600" b="1" dirty="0">
                <a:cs typeface="Arial" panose="020B0604020202020204" pitchFamily="34" charset="0"/>
              </a:rPr>
              <a:t>healthy young man </a:t>
            </a:r>
            <a:r>
              <a:rPr lang="en-GB" sz="1600" dirty="0" smtClean="0">
                <a:cs typeface="Arial" panose="020B0604020202020204" pitchFamily="34" charset="0"/>
              </a:rPr>
              <a:t>with no major </a:t>
            </a:r>
            <a:r>
              <a:rPr lang="en-GB" sz="1600" dirty="0">
                <a:cs typeface="Arial" panose="020B0604020202020204" pitchFamily="34" charset="0"/>
              </a:rPr>
              <a:t>illnesses in his </a:t>
            </a:r>
            <a:r>
              <a:rPr lang="en-GB" sz="1600" dirty="0" smtClean="0">
                <a:cs typeface="Arial" panose="020B0604020202020204" pitchFamily="34" charset="0"/>
              </a:rPr>
              <a:t>childhood, he enjoys </a:t>
            </a:r>
            <a:r>
              <a:rPr lang="en-GB" sz="1600" dirty="0">
                <a:cs typeface="Arial" panose="020B0604020202020204" pitchFamily="34" charset="0"/>
              </a:rPr>
              <a:t>football, </a:t>
            </a:r>
            <a:r>
              <a:rPr lang="en-GB" sz="1600" dirty="0" smtClean="0">
                <a:cs typeface="Arial" panose="020B0604020202020204" pitchFamily="34" charset="0"/>
              </a:rPr>
              <a:t>running, </a:t>
            </a:r>
            <a:r>
              <a:rPr lang="en-GB" sz="1600" dirty="0">
                <a:cs typeface="Arial" panose="020B0604020202020204" pitchFamily="34" charset="0"/>
              </a:rPr>
              <a:t>and walking with his </a:t>
            </a:r>
            <a:r>
              <a:rPr lang="en-GB" sz="1600" dirty="0" smtClean="0">
                <a:cs typeface="Arial" panose="020B0604020202020204" pitchFamily="34" charset="0"/>
              </a:rPr>
              <a:t>family.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GB" sz="1600" dirty="0" smtClean="0">
                <a:cs typeface="Arial" panose="020B0604020202020204" pitchFamily="34" charset="0"/>
              </a:rPr>
              <a:t>A </a:t>
            </a:r>
            <a:r>
              <a:rPr lang="en-GB" sz="1600" b="1" dirty="0" smtClean="0">
                <a:cs typeface="Arial" panose="020B0604020202020204" pitchFamily="34" charset="0"/>
              </a:rPr>
              <a:t>health check at work </a:t>
            </a:r>
            <a:r>
              <a:rPr lang="en-GB" sz="1600" dirty="0" smtClean="0">
                <a:cs typeface="Arial" panose="020B0604020202020204" pitchFamily="34" charset="0"/>
              </a:rPr>
              <a:t>revealed that Abdul had ‘blood and protein’ in his urine and he was treated for a urinary tract infection. He had no symptoms and soon after moved house and did not make any further appointments with his new GP.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GB" sz="1600" dirty="0" smtClean="0">
                <a:cs typeface="Arial" panose="020B0604020202020204" pitchFamily="34" charset="0"/>
              </a:rPr>
              <a:t>At the age of 40, Abdul was invited to attend his GP health check at work and was noted to have </a:t>
            </a:r>
            <a:r>
              <a:rPr lang="en-GB" sz="1600" b="1" dirty="0" smtClean="0">
                <a:cs typeface="Arial" panose="020B0604020202020204" pitchFamily="34" charset="0"/>
              </a:rPr>
              <a:t>high blood pressure</a:t>
            </a:r>
            <a:r>
              <a:rPr lang="en-GB" sz="1600" dirty="0" smtClean="0">
                <a:cs typeface="Arial" panose="020B0604020202020204" pitchFamily="34" charset="0"/>
              </a:rPr>
              <a:t>. In the absence of any other cardiovascular risk factors he was advised to return for a repeat test. As he felt well he did not follow this up.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600" b="1" dirty="0">
                <a:cs typeface="Arial" panose="020B0604020202020204" pitchFamily="34" charset="0"/>
              </a:rPr>
              <a:t>At 44</a:t>
            </a:r>
            <a:r>
              <a:rPr lang="en-GB" sz="1600" dirty="0">
                <a:cs typeface="Arial" panose="020B0604020202020204" pitchFamily="34" charset="0"/>
              </a:rPr>
              <a:t>, </a:t>
            </a:r>
            <a:r>
              <a:rPr lang="en-GB" sz="1600" dirty="0" smtClean="0">
                <a:cs typeface="Arial" panose="020B0604020202020204" pitchFamily="34" charset="0"/>
              </a:rPr>
              <a:t>Abdul visited the GP with a chest </a:t>
            </a:r>
            <a:r>
              <a:rPr lang="en-GB" sz="1600" dirty="0">
                <a:cs typeface="Arial" panose="020B0604020202020204" pitchFamily="34" charset="0"/>
              </a:rPr>
              <a:t>infection. Oral antibiotics did not resolve </a:t>
            </a:r>
            <a:r>
              <a:rPr lang="en-GB" sz="1600" dirty="0" smtClean="0">
                <a:cs typeface="Arial" panose="020B0604020202020204" pitchFamily="34" charset="0"/>
              </a:rPr>
              <a:t>it and </a:t>
            </a:r>
            <a:r>
              <a:rPr lang="en-GB" sz="1600" dirty="0">
                <a:cs typeface="Arial" panose="020B0604020202020204" pitchFamily="34" charset="0"/>
              </a:rPr>
              <a:t>he required </a:t>
            </a:r>
            <a:r>
              <a:rPr lang="en-GB" sz="1600" dirty="0" smtClean="0">
                <a:cs typeface="Arial" panose="020B0604020202020204" pitchFamily="34" charset="0"/>
              </a:rPr>
              <a:t>a hospital </a:t>
            </a:r>
            <a:r>
              <a:rPr lang="en-GB" sz="1600" dirty="0">
                <a:cs typeface="Arial" panose="020B0604020202020204" pitchFamily="34" charset="0"/>
              </a:rPr>
              <a:t>admission; he was told that he had </a:t>
            </a:r>
            <a:r>
              <a:rPr lang="en-GB" sz="1600" b="1" dirty="0">
                <a:cs typeface="Arial" panose="020B0604020202020204" pitchFamily="34" charset="0"/>
              </a:rPr>
              <a:t>suffered from acute kidney injury</a:t>
            </a:r>
            <a:r>
              <a:rPr lang="en-GB" sz="1600" dirty="0">
                <a:cs typeface="Arial" panose="020B0604020202020204" pitchFamily="34" charset="0"/>
              </a:rPr>
              <a:t> secondary to the underlying </a:t>
            </a:r>
            <a:r>
              <a:rPr lang="en-GB" sz="1600" dirty="0" smtClean="0">
                <a:cs typeface="Arial" panose="020B0604020202020204" pitchFamily="34" charset="0"/>
              </a:rPr>
              <a:t>pneumonia. Follow </a:t>
            </a:r>
            <a:r>
              <a:rPr lang="en-GB" sz="1600" dirty="0">
                <a:cs typeface="Arial" panose="020B0604020202020204" pitchFamily="34" charset="0"/>
              </a:rPr>
              <a:t>up blood tests </a:t>
            </a:r>
            <a:r>
              <a:rPr lang="en-GB" sz="1600" dirty="0" smtClean="0">
                <a:cs typeface="Arial" panose="020B0604020202020204" pitchFamily="34" charset="0"/>
              </a:rPr>
              <a:t>were advised after four weeks </a:t>
            </a:r>
            <a:r>
              <a:rPr lang="en-GB" sz="1600" dirty="0">
                <a:cs typeface="Arial" panose="020B0604020202020204" pitchFamily="34" charset="0"/>
              </a:rPr>
              <a:t>– </a:t>
            </a:r>
            <a:r>
              <a:rPr lang="en-GB" sz="1600" dirty="0" smtClean="0">
                <a:cs typeface="Arial" panose="020B0604020202020204" pitchFamily="34" charset="0"/>
              </a:rPr>
              <a:t>but again he failed </a:t>
            </a:r>
            <a:r>
              <a:rPr lang="en-GB" sz="1600" dirty="0">
                <a:cs typeface="Arial" panose="020B0604020202020204" pitchFamily="34" charset="0"/>
              </a:rPr>
              <a:t>to make a follow up appointment. </a:t>
            </a:r>
            <a:r>
              <a:rPr lang="en-GB" sz="1600" b="1" dirty="0">
                <a:cs typeface="Arial" panose="020B0604020202020204" pitchFamily="34" charset="0"/>
              </a:rPr>
              <a:t>He began to feel</a:t>
            </a:r>
            <a:r>
              <a:rPr lang="en-GB" sz="1600" b="1" dirty="0"/>
              <a:t> more </a:t>
            </a:r>
            <a:r>
              <a:rPr lang="en-GB" sz="1600" b="1" dirty="0" smtClean="0"/>
              <a:t>tired, </a:t>
            </a:r>
            <a:r>
              <a:rPr lang="en-GB" sz="1600" b="1" dirty="0"/>
              <a:t>took less exercise </a:t>
            </a:r>
            <a:r>
              <a:rPr lang="en-GB" sz="1600" dirty="0" smtClean="0"/>
              <a:t>and </a:t>
            </a:r>
            <a:r>
              <a:rPr lang="en-GB" sz="1600" dirty="0"/>
              <a:t>began to gain weight.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600" b="1" dirty="0"/>
              <a:t>Age 48, Abdul was admitted to A&amp;E </a:t>
            </a:r>
            <a:r>
              <a:rPr lang="en-GB" sz="1600" dirty="0"/>
              <a:t>feeling weak and breathless. His blood pressure was 190/126. His </a:t>
            </a:r>
            <a:r>
              <a:rPr lang="en-GB" sz="1600" dirty="0" err="1"/>
              <a:t>eGFR</a:t>
            </a:r>
            <a:r>
              <a:rPr lang="en-GB" sz="1600" dirty="0"/>
              <a:t> was 7 and his </a:t>
            </a:r>
            <a:r>
              <a:rPr lang="en-GB" sz="1600" dirty="0" err="1"/>
              <a:t>Hb</a:t>
            </a:r>
            <a:r>
              <a:rPr lang="en-GB" sz="1600" dirty="0"/>
              <a:t> was 83. </a:t>
            </a:r>
            <a:r>
              <a:rPr lang="en-GB" sz="1600" dirty="0" smtClean="0"/>
              <a:t>He </a:t>
            </a:r>
            <a:r>
              <a:rPr lang="en-GB" sz="1600" dirty="0"/>
              <a:t>spent 48 hours in the local hospital Intensive </a:t>
            </a:r>
            <a:r>
              <a:rPr lang="en-GB" sz="1600" dirty="0" smtClean="0"/>
              <a:t>Care Unit. </a:t>
            </a:r>
            <a:r>
              <a:rPr lang="en-GB" sz="1600" dirty="0"/>
              <a:t>He was informed </a:t>
            </a:r>
            <a:r>
              <a:rPr lang="en-GB" sz="1600" b="1" dirty="0" smtClean="0"/>
              <a:t>there was no </a:t>
            </a:r>
            <a:r>
              <a:rPr lang="en-GB" sz="1600" b="1" dirty="0"/>
              <a:t>chance of kidney recovery since kidney disease </a:t>
            </a:r>
            <a:r>
              <a:rPr lang="en-GB" sz="1600" b="1" dirty="0" smtClean="0"/>
              <a:t>had been present for </a:t>
            </a:r>
            <a:r>
              <a:rPr lang="en-GB" sz="1600" b="1" dirty="0"/>
              <a:t>many years</a:t>
            </a:r>
            <a:r>
              <a:rPr lang="en-GB" sz="1600" dirty="0"/>
              <a:t>.  He was transferred to the local renal </a:t>
            </a:r>
            <a:r>
              <a:rPr lang="en-GB" sz="1600" dirty="0" smtClean="0"/>
              <a:t>centre and advised </a:t>
            </a:r>
            <a:r>
              <a:rPr lang="en-GB" sz="1600" dirty="0"/>
              <a:t>to start dialysis. 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Autofit/>
          </a:bodyPr>
          <a:lstStyle/>
          <a:p>
            <a:r>
              <a:rPr lang="en-US" sz="3000" dirty="0" smtClean="0"/>
              <a:t>Abdul and the sub-optimal pathway (1)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8364" y="1135117"/>
            <a:ext cx="8610326" cy="522123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600" dirty="0" smtClean="0"/>
              <a:t>Abdul later </a:t>
            </a:r>
            <a:r>
              <a:rPr lang="en-GB" sz="1600" dirty="0"/>
              <a:t>developed an infection related to his catheter and he had to be readmitted to hospital. This was now having a real and </a:t>
            </a:r>
            <a:r>
              <a:rPr lang="en-GB" sz="1600" b="1" dirty="0"/>
              <a:t>negative impact on his mental wellbeing and his work</a:t>
            </a:r>
            <a:r>
              <a:rPr lang="en-GB" sz="1600" dirty="0"/>
              <a:t>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600" dirty="0" smtClean="0"/>
              <a:t>After </a:t>
            </a:r>
            <a:r>
              <a:rPr lang="en-GB" sz="1600" dirty="0"/>
              <a:t>extensive investigations he underwent an </a:t>
            </a:r>
            <a:r>
              <a:rPr lang="en-GB" sz="1600" b="1" dirty="0"/>
              <a:t>operation to replace his aortic valve and bypass a blocked coronary artery</a:t>
            </a:r>
            <a:r>
              <a:rPr lang="en-GB" sz="1600" dirty="0"/>
              <a:t>. </a:t>
            </a:r>
            <a:r>
              <a:rPr lang="en-GB" sz="1600" dirty="0" smtClean="0"/>
              <a:t>Six </a:t>
            </a:r>
            <a:r>
              <a:rPr lang="en-GB" sz="1600" dirty="0"/>
              <a:t>months following his heart surgery he had stabilised </a:t>
            </a:r>
            <a:r>
              <a:rPr lang="en-GB" sz="1600" dirty="0" smtClean="0"/>
              <a:t>and </a:t>
            </a:r>
            <a:r>
              <a:rPr lang="en-GB" sz="1600" dirty="0"/>
              <a:t>was once again active, but was forced to take </a:t>
            </a:r>
            <a:r>
              <a:rPr lang="en-GB" sz="1600" b="1" dirty="0"/>
              <a:t>early retirement</a:t>
            </a:r>
            <a:r>
              <a:rPr lang="en-GB" sz="1600" dirty="0"/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600" dirty="0"/>
              <a:t>During the following six months he had admissions with fluid overload and a chest infection but he was activated on the cadaveric deceased </a:t>
            </a:r>
            <a:r>
              <a:rPr lang="en-GB" sz="1600" b="1" dirty="0"/>
              <a:t>organ transplant list</a:t>
            </a:r>
            <a:r>
              <a:rPr lang="en-GB" sz="1600" dirty="0"/>
              <a:t>. He also underwent a course of much needed counselling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600" dirty="0"/>
              <a:t>After </a:t>
            </a:r>
            <a:r>
              <a:rPr lang="en-GB" sz="1600" b="1" dirty="0"/>
              <a:t>two years on the waiting list </a:t>
            </a:r>
            <a:r>
              <a:rPr lang="en-GB" sz="1600" dirty="0"/>
              <a:t>he was offered a deceased donor transplant at the age of 53.  The transplant functioned reasonably well after a period of three weeks in hospital and he was discharged. 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600" dirty="0"/>
              <a:t>Sadly</a:t>
            </a:r>
            <a:r>
              <a:rPr lang="en-GB" sz="1600" b="1" dirty="0"/>
              <a:t>, at the age of 55 he suffered a stroke and two months later he died from a heart attack</a:t>
            </a:r>
            <a:r>
              <a:rPr lang="en-GB" sz="1600" dirty="0"/>
              <a:t>. He left behind his wife and two children who remember their father as someone who was unwell for the last 10 years of his life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Abdul and the sub-optimal pathway (2)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241584" y="1633850"/>
            <a:ext cx="2424752" cy="3429000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52160" y="1938650"/>
            <a:ext cx="2414176" cy="697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219421" y="1633850"/>
            <a:ext cx="2550697" cy="3429000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29466" y="1938650"/>
            <a:ext cx="2540652" cy="697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412597" y="1633850"/>
            <a:ext cx="2433267" cy="3429000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7384" y="1938650"/>
            <a:ext cx="2428480" cy="697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29"/>
          <p:cNvGrpSpPr/>
          <p:nvPr/>
        </p:nvGrpSpPr>
        <p:grpSpPr>
          <a:xfrm>
            <a:off x="228600" y="4955062"/>
            <a:ext cx="2617264" cy="1554480"/>
            <a:chOff x="1291384" y="4419600"/>
            <a:chExt cx="1554480" cy="1554480"/>
          </a:xfrm>
          <a:effectLst/>
        </p:grpSpPr>
        <p:sp>
          <p:nvSpPr>
            <p:cNvPr id="16" name="Oval 15"/>
            <p:cNvSpPr/>
            <p:nvPr/>
          </p:nvSpPr>
          <p:spPr>
            <a:xfrm>
              <a:off x="1291384" y="4419600"/>
              <a:ext cx="1554480" cy="15544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56028" y="4551218"/>
              <a:ext cx="129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No risk profiling and identification</a:t>
              </a:r>
              <a:endParaRPr lang="en-US" sz="2400" dirty="0"/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3219422" y="4896570"/>
            <a:ext cx="2550697" cy="1554480"/>
            <a:chOff x="3810000" y="4419600"/>
            <a:chExt cx="1554480" cy="155448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9" name="Oval 18"/>
            <p:cNvSpPr/>
            <p:nvPr/>
          </p:nvSpPr>
          <p:spPr>
            <a:xfrm>
              <a:off x="3810000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62400" y="4800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Inappropriate acute care</a:t>
              </a:r>
              <a:endParaRPr lang="en-US" sz="2400" dirty="0"/>
            </a:p>
          </p:txBody>
        </p:sp>
      </p:grpSp>
      <p:grpSp>
        <p:nvGrpSpPr>
          <p:cNvPr id="21" name="Group 31"/>
          <p:cNvGrpSpPr/>
          <p:nvPr/>
        </p:nvGrpSpPr>
        <p:grpSpPr>
          <a:xfrm>
            <a:off x="6096000" y="4896570"/>
            <a:ext cx="2667000" cy="1605923"/>
            <a:chOff x="6096000" y="4343400"/>
            <a:chExt cx="1554480" cy="1605923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2" name="Oval 21"/>
            <p:cNvSpPr/>
            <p:nvPr/>
          </p:nvSpPr>
          <p:spPr>
            <a:xfrm>
              <a:off x="6096000" y="43434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4379663"/>
              <a:ext cx="1295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Insufficient home and community support</a:t>
              </a:r>
              <a:endParaRPr lang="en-US" sz="2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7636" y="2681931"/>
            <a:ext cx="205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 proactive third sector 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44173" y="2636324"/>
            <a:ext cx="2417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Reactive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Poor patient experience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Dialysis </a:t>
            </a:r>
            <a:r>
              <a:rPr lang="en-US" sz="2200" dirty="0" smtClean="0"/>
              <a:t>very </a:t>
            </a:r>
            <a:r>
              <a:rPr lang="en-US" sz="2200" dirty="0"/>
              <a:t>expensive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96612" y="2704730"/>
            <a:ext cx="2249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Personal distress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Too much reliance on </a:t>
            </a:r>
            <a:r>
              <a:rPr lang="en-US" sz="2200" dirty="0"/>
              <a:t>a</a:t>
            </a:r>
            <a:r>
              <a:rPr lang="en-US" sz="2200" dirty="0" smtClean="0"/>
              <a:t>cute care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505810" y="1938650"/>
            <a:ext cx="2340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No prevention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4173" y="1947276"/>
            <a:ext cx="2417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Too long in acute care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541" y="193865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Not enough support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Abdul and the sub-optimal pathway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9261" y="2424326"/>
            <a:ext cx="762000" cy="646331"/>
            <a:chOff x="1295400" y="2895600"/>
            <a:chExt cx="762000" cy="646331"/>
          </a:xfrm>
        </p:grpSpPr>
        <p:sp>
          <p:nvSpPr>
            <p:cNvPr id="5" name="Rounded Rectangle 4"/>
            <p:cNvSpPr/>
            <p:nvPr/>
          </p:nvSpPr>
          <p:spPr>
            <a:xfrm>
              <a:off x="1295400" y="2895600"/>
              <a:ext cx="762000" cy="6096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28956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3342" y="3182426"/>
            <a:ext cx="762000" cy="646331"/>
            <a:chOff x="1295400" y="3581400"/>
            <a:chExt cx="762000" cy="646331"/>
          </a:xfrm>
        </p:grpSpPr>
        <p:sp>
          <p:nvSpPr>
            <p:cNvPr id="7" name="Rounded Rectangle 6"/>
            <p:cNvSpPr/>
            <p:nvPr/>
          </p:nvSpPr>
          <p:spPr>
            <a:xfrm>
              <a:off x="1295400" y="35814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35814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5315" y="3903878"/>
            <a:ext cx="762000" cy="646331"/>
            <a:chOff x="1295400" y="4267200"/>
            <a:chExt cx="762000" cy="646331"/>
          </a:xfrm>
        </p:grpSpPr>
        <p:sp>
          <p:nvSpPr>
            <p:cNvPr id="13" name="Rounded Rectangle 12"/>
            <p:cNvSpPr/>
            <p:nvPr/>
          </p:nvSpPr>
          <p:spPr>
            <a:xfrm>
              <a:off x="1295400" y="42672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4267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0247" y="4621004"/>
            <a:ext cx="762000" cy="646331"/>
            <a:chOff x="1295400" y="4953000"/>
            <a:chExt cx="762000" cy="646331"/>
          </a:xfrm>
        </p:grpSpPr>
        <p:sp>
          <p:nvSpPr>
            <p:cNvPr id="11" name="Rounded Rectangle 10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00" y="49530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5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3342" y="1698121"/>
            <a:ext cx="762000" cy="646331"/>
            <a:chOff x="1295400" y="2209800"/>
            <a:chExt cx="762000" cy="646331"/>
          </a:xfrm>
        </p:grpSpPr>
        <p:sp>
          <p:nvSpPr>
            <p:cNvPr id="3" name="Rounded Rectangle 2"/>
            <p:cNvSpPr/>
            <p:nvPr/>
          </p:nvSpPr>
          <p:spPr>
            <a:xfrm>
              <a:off x="1295400" y="22098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22098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94140" y="1716487"/>
            <a:ext cx="7384589" cy="627139"/>
            <a:chOff x="2209800" y="2209800"/>
            <a:chExt cx="5486400" cy="627139"/>
          </a:xfrm>
        </p:grpSpPr>
        <p:sp>
          <p:nvSpPr>
            <p:cNvPr id="4" name="Rectangle 3"/>
            <p:cNvSpPr/>
            <p:nvPr/>
          </p:nvSpPr>
          <p:spPr>
            <a:xfrm>
              <a:off x="2209800" y="2209800"/>
              <a:ext cx="54864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2252164"/>
              <a:ext cx="53201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Promoting CKD as a condition for which targeted interventions must be planned and delivered?</a:t>
              </a:r>
              <a:endParaRPr lang="en-US" sz="1600" dirty="0" smtClean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94140" y="2467984"/>
            <a:ext cx="7345158" cy="609600"/>
            <a:chOff x="2209800" y="2895600"/>
            <a:chExt cx="5486400" cy="609600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2209800" y="28956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51166" y="3034371"/>
              <a:ext cx="529936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Identifying individuals living with CKD at an early stage? </a:t>
              </a:r>
              <a:endParaRPr lang="en-US" sz="1600" dirty="0" smtClean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94139" y="3177949"/>
            <a:ext cx="7384589" cy="609600"/>
            <a:chOff x="2209800" y="3581400"/>
            <a:chExt cx="5486400" cy="609600"/>
          </a:xfrm>
        </p:grpSpPr>
        <p:sp>
          <p:nvSpPr>
            <p:cNvPr id="8" name="Rectangle 7"/>
            <p:cNvSpPr/>
            <p:nvPr/>
          </p:nvSpPr>
          <p:spPr>
            <a:xfrm>
              <a:off x="2209800" y="3581400"/>
              <a:ext cx="54864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69843" y="3600135"/>
              <a:ext cx="5320146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Monitoring these individuals and planning interventions to retard the progression of their underlying diseases?</a:t>
              </a:r>
              <a:endParaRPr lang="en-US" sz="1600" dirty="0" smtClean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94139" y="3870740"/>
            <a:ext cx="7365940" cy="609600"/>
            <a:chOff x="2209800" y="4267200"/>
            <a:chExt cx="7365940" cy="609600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2209800" y="4267200"/>
              <a:ext cx="736594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92927" y="4280878"/>
              <a:ext cx="7232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Ensuring individuals with CKD are educated in their condition and facilitated to appropriately self-manage?</a:t>
              </a:r>
              <a:endParaRPr lang="en-US" sz="1600" dirty="0" smtClean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94141" y="4601584"/>
            <a:ext cx="7384588" cy="609600"/>
            <a:chOff x="2209800" y="4953000"/>
            <a:chExt cx="7384588" cy="609600"/>
          </a:xfrm>
          <a:solidFill>
            <a:schemeClr val="bg1">
              <a:lumMod val="9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2209800" y="4953000"/>
              <a:ext cx="7384588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2200" y="4964689"/>
              <a:ext cx="721354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Planning care models to address key stages of CKD (diagnosis, progressive disease, pre-end stage disease and renal replacement </a:t>
              </a:r>
              <a:r>
                <a:rPr lang="en-GB" sz="1600" dirty="0" smtClean="0"/>
                <a:t>therapy)?</a:t>
              </a:r>
              <a:endParaRPr lang="en-US" sz="1600" dirty="0" smtClean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3342" y="5312209"/>
            <a:ext cx="762000" cy="646331"/>
            <a:chOff x="1295400" y="4953000"/>
            <a:chExt cx="762000" cy="646331"/>
          </a:xfrm>
        </p:grpSpPr>
        <p:sp>
          <p:nvSpPr>
            <p:cNvPr id="41" name="Rounded Rectangle 40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47800" y="49530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6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77888" y="5312209"/>
            <a:ext cx="7398442" cy="609600"/>
            <a:chOff x="2209800" y="4953000"/>
            <a:chExt cx="5486400" cy="609600"/>
          </a:xfrm>
          <a:solidFill>
            <a:schemeClr val="bg1">
              <a:lumMod val="95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209800" y="49530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5088523"/>
              <a:ext cx="533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Quality assurance and value for money in CKD care? </a:t>
              </a:r>
              <a:endParaRPr lang="en-US" sz="1600" dirty="0" smtClean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394139" y="6050143"/>
            <a:ext cx="7398442" cy="626390"/>
            <a:chOff x="2209800" y="4953000"/>
            <a:chExt cx="5486400" cy="626390"/>
          </a:xfrm>
          <a:solidFill>
            <a:schemeClr val="bg1">
              <a:lumMod val="95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209800" y="49530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62200" y="4994615"/>
              <a:ext cx="533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Understanding if your health economy already has valuable local data around patient experience and outcomes for CKD care in your area?</a:t>
              </a:r>
              <a:endParaRPr lang="en-US" sz="1600" dirty="0" smtClean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5315" y="6053373"/>
            <a:ext cx="762000" cy="646331"/>
            <a:chOff x="1295400" y="4953000"/>
            <a:chExt cx="762000" cy="646331"/>
          </a:xfrm>
        </p:grpSpPr>
        <p:sp>
          <p:nvSpPr>
            <p:cNvPr id="50" name="Rounded Rectangle 49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47800" y="49530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7</a:t>
              </a:r>
            </a:p>
          </p:txBody>
        </p:sp>
      </p:grp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34369" y="250646"/>
            <a:ext cx="7840640" cy="667725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0070C0"/>
                </a:solidFill>
              </a:rPr>
              <a:t>Questions </a:t>
            </a:r>
            <a:r>
              <a:rPr lang="en-GB" sz="3000" dirty="0"/>
              <a:t>for GPs and commissioners</a:t>
            </a:r>
            <a:endParaRPr lang="en-US" sz="3000" dirty="0"/>
          </a:p>
        </p:txBody>
      </p:sp>
      <p:sp>
        <p:nvSpPr>
          <p:cNvPr id="53" name="TextBox 52"/>
          <p:cNvSpPr txBox="1"/>
          <p:nvPr/>
        </p:nvSpPr>
        <p:spPr>
          <a:xfrm>
            <a:off x="580247" y="1114115"/>
            <a:ext cx="684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local population, who has overall responsibility for:</a:t>
            </a:r>
          </a:p>
        </p:txBody>
      </p:sp>
    </p:spTree>
    <p:extLst>
      <p:ext uri="{BB962C8B-B14F-4D97-AF65-F5344CB8AC3E}">
        <p14:creationId xmlns:p14="http://schemas.microsoft.com/office/powerpoint/2010/main" val="34061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04" y="258389"/>
            <a:ext cx="8953995" cy="1001588"/>
          </a:xfrm>
        </p:spPr>
        <p:txBody>
          <a:bodyPr>
            <a:noAutofit/>
          </a:bodyPr>
          <a:lstStyle/>
          <a:p>
            <a:r>
              <a:rPr lang="en-GB" sz="3000" dirty="0"/>
              <a:t>Detecting </a:t>
            </a:r>
            <a:r>
              <a:rPr lang="en-GB" sz="3000" dirty="0" smtClean="0"/>
              <a:t>asymptomatic </a:t>
            </a:r>
            <a:r>
              <a:rPr lang="en-GB" sz="3000" dirty="0"/>
              <a:t>CKD in the 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 smtClean="0"/>
              <a:t>community</a:t>
            </a:r>
            <a:endParaRPr lang="en-GB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90005" y="1354573"/>
            <a:ext cx="88352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Nearly </a:t>
            </a:r>
            <a:r>
              <a:rPr lang="en-GB" sz="1500" dirty="0" smtClean="0"/>
              <a:t>two million </a:t>
            </a:r>
            <a:r>
              <a:rPr lang="en-GB" sz="1500" dirty="0"/>
              <a:t>people in the UK have been diagnosed with moderate-severe CKD by their GP but it is estimated that a further one million people remain </a:t>
            </a:r>
            <a:r>
              <a:rPr lang="en-GB" sz="1500" dirty="0" smtClean="0"/>
              <a:t>undiagnosed, as </a:t>
            </a:r>
            <a:r>
              <a:rPr lang="en-GB" sz="1500" dirty="0"/>
              <a:t>people with CKD often have few or no symptoms until the later stages of the disease. </a:t>
            </a:r>
          </a:p>
        </p:txBody>
      </p:sp>
      <p:pic>
        <p:nvPicPr>
          <p:cNvPr id="5" name="Picture 4" descr="Table showing CKD prevalence, by age group from the National CKD Audit published January 2017. Data broken down into coded CKD and uncoded CKD." title="Figure 3"/>
          <p:cNvPicPr/>
          <p:nvPr/>
        </p:nvPicPr>
        <p:blipFill rotWithShape="1">
          <a:blip r:embed="rId2"/>
          <a:srcRect t="9137"/>
          <a:stretch/>
        </p:blipFill>
        <p:spPr bwMode="auto">
          <a:xfrm>
            <a:off x="1087825" y="2212733"/>
            <a:ext cx="6472565" cy="4503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0393" y="6511191"/>
            <a:ext cx="703060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300" dirty="0"/>
              <a:t>Source: National CKD Audit published January 2017</a:t>
            </a:r>
          </a:p>
        </p:txBody>
      </p:sp>
    </p:spTree>
    <p:extLst>
      <p:ext uri="{BB962C8B-B14F-4D97-AF65-F5344CB8AC3E}">
        <p14:creationId xmlns:p14="http://schemas.microsoft.com/office/powerpoint/2010/main" val="36171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8364" y="1241384"/>
            <a:ext cx="8657622" cy="533283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GB" sz="1600" dirty="0" smtClean="0">
                <a:cs typeface="Arial" panose="020B0604020202020204" pitchFamily="34" charset="0"/>
              </a:rPr>
              <a:t>When Abdul’s health check at work revealed that he had ‘blood and urine’ present in his urine, his </a:t>
            </a:r>
            <a:r>
              <a:rPr lang="en-GB" sz="1600" b="1" dirty="0" smtClean="0">
                <a:cs typeface="Arial" panose="020B0604020202020204" pitchFamily="34" charset="0"/>
              </a:rPr>
              <a:t>GP was notified</a:t>
            </a:r>
            <a:r>
              <a:rPr lang="en-GB" sz="1600" dirty="0" smtClean="0"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Abdul’s </a:t>
            </a:r>
            <a:r>
              <a:rPr lang="en-GB" sz="1600" b="1" dirty="0"/>
              <a:t>GP outlined the follow up tests </a:t>
            </a:r>
            <a:r>
              <a:rPr lang="en-GB" sz="1600" dirty="0"/>
              <a:t>that he would recommend</a:t>
            </a:r>
            <a:r>
              <a:rPr lang="en-GB" sz="1600" dirty="0" smtClean="0"/>
              <a:t>, </a:t>
            </a:r>
            <a:r>
              <a:rPr lang="en-GB" sz="1600" dirty="0"/>
              <a:t>plus </a:t>
            </a:r>
            <a:r>
              <a:rPr lang="en-GB" sz="1600" b="1" dirty="0"/>
              <a:t>impressed the importance of follow up </a:t>
            </a:r>
            <a:r>
              <a:rPr lang="en-GB" sz="1600" b="1" dirty="0" smtClean="0"/>
              <a:t>testing. </a:t>
            </a:r>
            <a:r>
              <a:rPr lang="en-GB" sz="1600" dirty="0" smtClean="0"/>
              <a:t>The </a:t>
            </a:r>
            <a:r>
              <a:rPr lang="en-GB" sz="1600" dirty="0"/>
              <a:t>GP was concerned by the FU results and </a:t>
            </a:r>
            <a:r>
              <a:rPr lang="en-GB" sz="1600" b="1" dirty="0"/>
              <a:t>explained the implications</a:t>
            </a:r>
            <a:r>
              <a:rPr lang="en-GB" sz="1600" dirty="0"/>
              <a:t> </a:t>
            </a:r>
            <a:r>
              <a:rPr lang="en-GB" sz="1600" dirty="0" smtClean="0"/>
              <a:t>(‘</a:t>
            </a:r>
            <a:r>
              <a:rPr lang="en-GB" sz="1600" dirty="0" err="1" smtClean="0"/>
              <a:t>Teachback</a:t>
            </a:r>
            <a:r>
              <a:rPr lang="en-GB" sz="1600" dirty="0" smtClean="0"/>
              <a:t>’ </a:t>
            </a:r>
            <a:r>
              <a:rPr lang="en-GB" sz="1600" dirty="0"/>
              <a:t>technique) including the potential diagnosis of </a:t>
            </a:r>
            <a:r>
              <a:rPr lang="en-GB" sz="1600" dirty="0" smtClean="0"/>
              <a:t>CKD.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He </a:t>
            </a:r>
            <a:r>
              <a:rPr lang="en-GB" sz="1600" dirty="0"/>
              <a:t>was seen in the Renal Outpatient department at the hospital three weeks later, where these results were confirmed and he underwent an </a:t>
            </a:r>
            <a:r>
              <a:rPr lang="en-GB" sz="1600" b="1" dirty="0"/>
              <a:t>ultrasound of his </a:t>
            </a:r>
            <a:r>
              <a:rPr lang="en-GB" sz="1600" b="1" dirty="0" smtClean="0"/>
              <a:t>kidneys</a:t>
            </a:r>
            <a:r>
              <a:rPr lang="en-GB" sz="1600" dirty="0" smtClean="0"/>
              <a:t>, </a:t>
            </a:r>
            <a:r>
              <a:rPr lang="en-GB" sz="1600" dirty="0"/>
              <a:t>which was normal. </a:t>
            </a:r>
            <a:endParaRPr lang="en-GB" sz="16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After </a:t>
            </a:r>
            <a:r>
              <a:rPr lang="en-GB" sz="1600" dirty="0"/>
              <a:t>careful consideration and discussion, Abdul consented and a </a:t>
            </a:r>
            <a:r>
              <a:rPr lang="en-GB" sz="1600" b="1" dirty="0"/>
              <a:t>kidney biopsy </a:t>
            </a:r>
            <a:r>
              <a:rPr lang="en-GB" sz="1600" dirty="0"/>
              <a:t>was carried out. </a:t>
            </a:r>
            <a:r>
              <a:rPr lang="en-GB" sz="1600" b="1" dirty="0"/>
              <a:t>IgA Nephropathy was then confirmed</a:t>
            </a:r>
            <a:r>
              <a:rPr lang="en-GB" sz="1600" dirty="0"/>
              <a:t>. The diagnosis was clearly explained and </a:t>
            </a:r>
            <a:r>
              <a:rPr lang="en-GB" sz="1600" dirty="0" smtClean="0"/>
              <a:t>advice </a:t>
            </a:r>
            <a:r>
              <a:rPr lang="en-GB" sz="1600" dirty="0"/>
              <a:t>and support offered.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Abdul was </a:t>
            </a:r>
            <a:r>
              <a:rPr lang="en-GB" sz="1600" b="1" dirty="0"/>
              <a:t>placed on the Chronic Kidney </a:t>
            </a:r>
            <a:r>
              <a:rPr lang="en-GB" sz="1600" b="1" dirty="0" smtClean="0"/>
              <a:t>Disease (CKD) </a:t>
            </a:r>
            <a:r>
              <a:rPr lang="en-GB" sz="1600" b="1" dirty="0"/>
              <a:t>Register </a:t>
            </a:r>
            <a:r>
              <a:rPr lang="en-GB" sz="1600" dirty="0" smtClean="0"/>
              <a:t>at </a:t>
            </a:r>
            <a:r>
              <a:rPr lang="en-GB" sz="1600" dirty="0"/>
              <a:t>his GP practice and was seen on a regular basis by the GP Practice Nurse; he continued to be </a:t>
            </a:r>
            <a:r>
              <a:rPr lang="en-GB" sz="1600" b="1" dirty="0"/>
              <a:t>reviewed every six months </a:t>
            </a:r>
            <a:r>
              <a:rPr lang="en-GB" sz="1600" dirty="0"/>
              <a:t>in the nephrology clinic with satisfactory blood pressure control. Over the next ten years Abdul managed to maintain a healthy lifestyle. However, his </a:t>
            </a:r>
            <a:r>
              <a:rPr lang="en-GB" sz="1600" b="1" dirty="0"/>
              <a:t>renal function continued to deteriorate despite good blood pressure control</a:t>
            </a:r>
            <a:r>
              <a:rPr lang="en-GB" sz="1600" dirty="0"/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1200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Abdul and the optimal pathway (1)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K57F673QWXRZ-1374-53</_dlc_DocId>
    <_dlc_DocIdUrl xmlns="51367701-27c8-403e-a234-85855c5cd73e">
      <Url>https://nhsengland.sharepoint.com/TeamCentre/VisionandValues/_layouts/15/DocIdRedir.aspx?ID=K57F673QWXRZ-1374-53</Url>
      <Description>K57F673QWXRZ-1374-53</Description>
    </_dlc_DocIdUrl>
    <SharedWithUsers xmlns="11cf67b4-8be8-4203-926d-b1451d6a3644">
      <UserInfo>
        <DisplayName>Bruce Warner</DisplayName>
        <AccountId>189</AccountId>
        <AccountType/>
      </UserInfo>
      <UserInfo>
        <DisplayName>Chris Knight</DisplayName>
        <AccountId>9154</AccountId>
        <AccountType/>
      </UserInfo>
      <UserInfo>
        <DisplayName>Paulette Johnson</DisplayName>
        <AccountId>1982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F804EF-5A13-4C78-B283-A29B4395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801DBD-1609-45E3-994A-CA6B05AAB2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69D3D01-BC3D-4AA8-95B1-39B38B8CD583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1cf67b4-8be8-4203-926d-b1451d6a3644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51367701-27c8-403e-a234-85855c5cd73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2DD6C42-6644-46D0-ACEC-7B461F27A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4825</TotalTime>
  <Words>1709</Words>
  <Application>Microsoft Office PowerPoint</Application>
  <PresentationFormat>On-screen Show (4:3)</PresentationFormat>
  <Paragraphs>124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NHS RightCare scenario:  The variation between standard and optimal pathways  </vt:lpstr>
      <vt:lpstr>Abdul’s story</vt:lpstr>
      <vt:lpstr>‘Known’ prevalence (half the story)</vt:lpstr>
      <vt:lpstr>Abdul and the sub-optimal pathway (1)</vt:lpstr>
      <vt:lpstr>Abdul and the sub-optimal pathway (2)</vt:lpstr>
      <vt:lpstr>Abdul and the sub-optimal pathway</vt:lpstr>
      <vt:lpstr>Questions for GPs and commissioners</vt:lpstr>
      <vt:lpstr>Detecting asymptomatic CKD in the  community</vt:lpstr>
      <vt:lpstr>Abdul and the optimal pathway (1)</vt:lpstr>
      <vt:lpstr>Abdul and the optimal pathway (2)</vt:lpstr>
      <vt:lpstr>Abdul and the optimal pathway</vt:lpstr>
      <vt:lpstr>Financial information</vt:lpstr>
      <vt:lpstr>Financial information</vt:lpstr>
      <vt:lpstr>The NHS RightCare approach</vt:lpstr>
      <vt:lpstr>Further information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lastModifiedBy>Cavanagh, Peter</cp:lastModifiedBy>
  <cp:revision>275</cp:revision>
  <cp:lastPrinted>2014-05-27T15:15:21Z</cp:lastPrinted>
  <dcterms:created xsi:type="dcterms:W3CDTF">2014-04-08T10:27:44Z</dcterms:created>
  <dcterms:modified xsi:type="dcterms:W3CDTF">2018-01-31T16:11:51Z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f66519ee-73cb-4d73-a16e-8576bcbee500</vt:lpwstr>
  </property>
</Properties>
</file>