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6"/>
  </p:notesMasterIdLst>
  <p:handoutMasterIdLst>
    <p:handoutMasterId r:id="rId17"/>
  </p:handoutMasterIdLst>
  <p:sldIdLst>
    <p:sldId id="292" r:id="rId6"/>
    <p:sldId id="275" r:id="rId7"/>
    <p:sldId id="293" r:id="rId8"/>
    <p:sldId id="277" r:id="rId9"/>
    <p:sldId id="294" r:id="rId10"/>
    <p:sldId id="295" r:id="rId11"/>
    <p:sldId id="298" r:id="rId12"/>
    <p:sldId id="299" r:id="rId13"/>
    <p:sldId id="296" r:id="rId14"/>
    <p:sldId id="297" r:id="rId15"/>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92"/>
            <p14:sldId id="275"/>
            <p14:sldId id="293"/>
            <p14:sldId id="277"/>
            <p14:sldId id="294"/>
            <p14:sldId id="295"/>
            <p14:sldId id="298"/>
            <p14:sldId id="299"/>
            <p14:sldId id="296"/>
            <p14:sldId id="297"/>
          </p14:sldIdLst>
        </p14:section>
      </p14:sectionLst>
    </p:ext>
    <p:ext uri="{EFAFB233-063F-42B5-8137-9DF3F51BA10A}">
      <p15:sldGuideLst xmlns:p15="http://schemas.microsoft.com/office/powerpoint/2012/main" xmlns="">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 id="1" name="Baughan, Sue" initials="SB" lastIdx="1" clrIdx="1"/>
  <p:cmAuthor id="2" name="Bruce Pollington" initials="BP" lastIdx="9"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52" autoAdjust="0"/>
    <p:restoredTop sz="94682" autoAdjust="0"/>
  </p:normalViewPr>
  <p:slideViewPr>
    <p:cSldViewPr snapToGrid="0" snapToObjects="1">
      <p:cViewPr>
        <p:scale>
          <a:sx n="60" d="100"/>
          <a:sy n="60" d="100"/>
        </p:scale>
        <p:origin x="-1770" y="-408"/>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26/01/2018</a:t>
            </a:fld>
            <a:endParaRPr lang="en-US" dirty="0"/>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26/01/2018</a:t>
            </a:fld>
            <a:endParaRPr lang="en-US"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(rate of falls &amp; 10 days)</a:t>
            </a:r>
          </a:p>
          <a:p>
            <a:endParaRPr lang="en-GB" dirty="0"/>
          </a:p>
        </p:txBody>
      </p:sp>
      <p:sp>
        <p:nvSpPr>
          <p:cNvPr id="4" name="Slide Number Placeholder 3"/>
          <p:cNvSpPr>
            <a:spLocks noGrp="1"/>
          </p:cNvSpPr>
          <p:nvPr>
            <p:ph type="sldNum" sz="quarter" idx="10"/>
          </p:nvPr>
        </p:nvSpPr>
        <p:spPr/>
        <p:txBody>
          <a:bodyPr/>
          <a:lstStyle/>
          <a:p>
            <a:fld id="{9DA7E450-6DF0-4865-9C93-F4F1549764EE}" type="slidenum">
              <a:rPr lang="en-US" smtClean="0"/>
              <a:pPr/>
              <a:t>4</a:t>
            </a:fld>
            <a:endParaRPr lang="en-US" dirty="0"/>
          </a:p>
        </p:txBody>
      </p:sp>
    </p:spTree>
    <p:extLst>
      <p:ext uri="{BB962C8B-B14F-4D97-AF65-F5344CB8AC3E}">
        <p14:creationId xmlns:p14="http://schemas.microsoft.com/office/powerpoint/2010/main" val="299327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93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7"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232894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354E1B7-EA4B-4627-8377-47E877C4B30E}" type="slidenum">
              <a:rPr lang="en-US" smtClean="0"/>
              <a:pPr/>
              <a:t>‹#›</a:t>
            </a:fld>
            <a:endParaRPr lang="en-US" dirty="0"/>
          </a:p>
        </p:txBody>
      </p:sp>
    </p:spTree>
    <p:extLst>
      <p:ext uri="{BB962C8B-B14F-4D97-AF65-F5344CB8AC3E}">
        <p14:creationId xmlns:p14="http://schemas.microsoft.com/office/powerpoint/2010/main" val="2633889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42443" y="-1"/>
            <a:ext cx="3401557" cy="1526875"/>
          </a:xfrm>
          <a:prstGeom prst="rect">
            <a:avLst/>
          </a:prstGeom>
        </p:spPr>
      </p:pic>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50" r:id="rId3"/>
    <p:sldLayoutId id="2147483678" r:id="rId4"/>
    <p:sldLayoutId id="2147483679" r:id="rId5"/>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4881"/>
            <a:ext cx="9144001" cy="4777462"/>
          </a:xfrm>
          <a:prstGeom prst="rect">
            <a:avLst/>
          </a:prstGeom>
        </p:spPr>
      </p:pic>
      <p:sp>
        <p:nvSpPr>
          <p:cNvPr id="25" name="Title 24"/>
          <p:cNvSpPr>
            <a:spLocks noGrp="1"/>
          </p:cNvSpPr>
          <p:nvPr>
            <p:ph type="title" idx="4294967295"/>
          </p:nvPr>
        </p:nvSpPr>
        <p:spPr>
          <a:xfrm>
            <a:off x="504098" y="1380107"/>
            <a:ext cx="6556269" cy="2160734"/>
          </a:xfrm>
        </p:spPr>
        <p:txBody>
          <a:bodyPr lIns="0" tIns="0" rIns="0" bIns="0" anchor="t">
            <a:noAutofit/>
          </a:bodyPr>
          <a:lstStyle/>
          <a:p>
            <a:r>
              <a:rPr lang="en-US" sz="3200" b="0" dirty="0"/>
              <a:t>NHS RightCare scenario: </a:t>
            </a:r>
            <a:br>
              <a:rPr lang="en-US" sz="3200" b="0" dirty="0"/>
            </a:br>
            <a:r>
              <a:rPr lang="en-US" sz="3200" dirty="0"/>
              <a:t>The variation between standard and optimal pathways</a:t>
            </a:r>
            <a:br>
              <a:rPr lang="en-US" sz="3200" dirty="0"/>
            </a:br>
            <a:r>
              <a:rPr lang="en-US" sz="3200" dirty="0"/>
              <a:t/>
            </a:r>
            <a:br>
              <a:rPr lang="en-US" sz="3200" dirty="0"/>
            </a:br>
            <a:endParaRPr lang="en-US" sz="3200" dirty="0"/>
          </a:p>
        </p:txBody>
      </p:sp>
      <p:sp>
        <p:nvSpPr>
          <p:cNvPr id="6" name="Content Placeholder 26"/>
          <p:cNvSpPr txBox="1">
            <a:spLocks/>
          </p:cNvSpPr>
          <p:nvPr/>
        </p:nvSpPr>
        <p:spPr>
          <a:xfrm>
            <a:off x="2949619" y="3212700"/>
            <a:ext cx="4609229" cy="2447765"/>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tx2"/>
                </a:solidFill>
              </a:rPr>
              <a:t>Clara’s </a:t>
            </a:r>
            <a:r>
              <a:rPr lang="en-US" sz="2000" b="1" dirty="0">
                <a:solidFill>
                  <a:schemeClr val="tx2"/>
                </a:solidFill>
              </a:rPr>
              <a:t>story: </a:t>
            </a:r>
            <a:r>
              <a:rPr lang="en-US" sz="2000" b="1" dirty="0" smtClean="0">
                <a:solidFill>
                  <a:schemeClr val="tx2"/>
                </a:solidFill>
              </a:rPr>
              <a:t>Multimorbidity</a:t>
            </a:r>
            <a:endParaRPr lang="en-US" sz="2000" b="1" dirty="0">
              <a:solidFill>
                <a:schemeClr val="tx2"/>
              </a:solidFill>
            </a:endParaRPr>
          </a:p>
          <a:p>
            <a:pPr marL="0" indent="0">
              <a:buNone/>
            </a:pPr>
            <a:r>
              <a:rPr lang="en-US" sz="2000" dirty="0">
                <a:solidFill>
                  <a:schemeClr val="tx2"/>
                </a:solidFill>
              </a:rPr>
              <a:t>Appendix </a:t>
            </a:r>
            <a:r>
              <a:rPr lang="en-US" sz="2000" dirty="0" smtClean="0">
                <a:solidFill>
                  <a:schemeClr val="tx2"/>
                </a:solidFill>
              </a:rPr>
              <a:t>2: Short summary </a:t>
            </a:r>
            <a:r>
              <a:rPr lang="en-US" sz="2000" dirty="0">
                <a:solidFill>
                  <a:schemeClr val="tx2"/>
                </a:solidFill>
              </a:rPr>
              <a:t>slide pack</a:t>
            </a:r>
            <a:endParaRPr lang="en-US" sz="2600" dirty="0">
              <a:solidFill>
                <a:schemeClr val="tx2"/>
              </a:solidFill>
            </a:endParaRPr>
          </a:p>
        </p:txBody>
      </p:sp>
      <p:sp>
        <p:nvSpPr>
          <p:cNvPr id="8" name="Content Placeholder 26"/>
          <p:cNvSpPr txBox="1">
            <a:spLocks/>
          </p:cNvSpPr>
          <p:nvPr/>
        </p:nvSpPr>
        <p:spPr>
          <a:xfrm>
            <a:off x="6310379" y="6385427"/>
            <a:ext cx="2626046" cy="3535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endParaRPr lang="en-US" sz="1200" dirty="0"/>
          </a:p>
        </p:txBody>
      </p:sp>
      <p:sp>
        <p:nvSpPr>
          <p:cNvPr id="3" name="Rectangle 2"/>
          <p:cNvSpPr/>
          <p:nvPr/>
        </p:nvSpPr>
        <p:spPr>
          <a:xfrm>
            <a:off x="2949774" y="4978564"/>
            <a:ext cx="1654076" cy="246221"/>
          </a:xfrm>
          <a:prstGeom prst="rect">
            <a:avLst/>
          </a:prstGeom>
        </p:spPr>
        <p:txBody>
          <a:bodyPr wrap="square" lIns="0" tIns="0" rIns="0" bIns="0">
            <a:spAutoFit/>
          </a:bodyPr>
          <a:lstStyle/>
          <a:p>
            <a:r>
              <a:rPr lang="en-US" sz="1600" dirty="0" smtClean="0">
                <a:solidFill>
                  <a:schemeClr val="tx2"/>
                </a:solidFill>
              </a:rPr>
              <a:t>January 2018</a:t>
            </a:r>
            <a:endParaRPr lang="en-US" sz="1600" dirty="0">
              <a:solidFill>
                <a:schemeClr val="tx2"/>
              </a:solidFill>
            </a:endParaRPr>
          </a:p>
        </p:txBody>
      </p:sp>
      <p:pic>
        <p:nvPicPr>
          <p:cNvPr id="10" name="Picture 9" descr="A picture of the fictional patient, Clara. She is an elderly Jamaican woman with glasses." title="Clara"/>
          <p:cNvPicPr/>
          <p:nvPr/>
        </p:nvPicPr>
        <p:blipFill rotWithShape="1">
          <a:blip r:embed="rId3">
            <a:extLst>
              <a:ext uri="{28A0092B-C50C-407E-A947-70E740481C1C}">
                <a14:useLocalDpi xmlns:a14="http://schemas.microsoft.com/office/drawing/2010/main" val="0"/>
              </a:ext>
            </a:extLst>
          </a:blip>
          <a:srcRect l="4847" t="-166" r="14523" b="166"/>
          <a:stretch/>
        </p:blipFill>
        <p:spPr bwMode="auto">
          <a:xfrm rot="21403524">
            <a:off x="569692" y="3261188"/>
            <a:ext cx="2104503" cy="2356767"/>
          </a:xfrm>
          <a:prstGeom prst="rect">
            <a:avLst/>
          </a:prstGeom>
          <a:ln>
            <a:noFill/>
          </a:ln>
          <a:effectLst>
            <a:outerShdw blurRad="101600" dist="38100" dir="5400000" sx="102000" sy="102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32885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spcBef>
                <a:spcPts val="0"/>
              </a:spcBef>
              <a:spcAft>
                <a:spcPts val="600"/>
              </a:spcAft>
              <a:buNone/>
            </a:pPr>
            <a:r>
              <a:rPr lang="en-US" sz="1800" dirty="0" smtClean="0"/>
              <a:t>For more information about Clara’s journey, NHS RightCare or long term conditions you can:</a:t>
            </a:r>
          </a:p>
          <a:p>
            <a:pPr marL="0" indent="0">
              <a:spcBef>
                <a:spcPts val="0"/>
              </a:spcBef>
              <a:spcAft>
                <a:spcPts val="600"/>
              </a:spcAft>
              <a:buNone/>
            </a:pPr>
            <a:r>
              <a:rPr lang="en-US" sz="1800" dirty="0" smtClean="0"/>
              <a:t>Email</a:t>
            </a:r>
          </a:p>
          <a:p>
            <a:pPr>
              <a:spcBef>
                <a:spcPts val="0"/>
              </a:spcBef>
              <a:spcAft>
                <a:spcPts val="600"/>
              </a:spcAft>
              <a:buClr>
                <a:srgbClr val="92D050"/>
              </a:buClr>
            </a:pPr>
            <a:r>
              <a:rPr lang="en-US" sz="1800" u="sng" dirty="0" smtClean="0">
                <a:solidFill>
                  <a:schemeClr val="tx2"/>
                </a:solidFill>
              </a:rPr>
              <a:t>rightcare@nhs.net</a:t>
            </a:r>
          </a:p>
          <a:p>
            <a:pPr>
              <a:spcBef>
                <a:spcPts val="0"/>
              </a:spcBef>
              <a:spcAft>
                <a:spcPts val="600"/>
              </a:spcAft>
              <a:buClr>
                <a:srgbClr val="92D050"/>
              </a:buClr>
            </a:pPr>
            <a:r>
              <a:rPr lang="en-US" sz="1800" u="sng" dirty="0" smtClean="0">
                <a:solidFill>
                  <a:schemeClr val="tx2"/>
                </a:solidFill>
              </a:rPr>
              <a:t>england.longtermconditions@nhs.net</a:t>
            </a:r>
          </a:p>
          <a:p>
            <a:pPr marL="0" indent="0">
              <a:spcBef>
                <a:spcPts val="0"/>
              </a:spcBef>
              <a:spcAft>
                <a:spcPts val="600"/>
              </a:spcAft>
              <a:buNone/>
            </a:pPr>
            <a:r>
              <a:rPr lang="en-US" sz="1800" dirty="0" smtClean="0"/>
              <a:t>Visit</a:t>
            </a:r>
          </a:p>
          <a:p>
            <a:pPr>
              <a:spcBef>
                <a:spcPts val="0"/>
              </a:spcBef>
              <a:spcAft>
                <a:spcPts val="600"/>
              </a:spcAft>
              <a:buClr>
                <a:srgbClr val="92D050"/>
              </a:buClr>
            </a:pPr>
            <a:r>
              <a:rPr lang="en-US" sz="1800" u="sng" dirty="0" smtClean="0">
                <a:solidFill>
                  <a:schemeClr val="tx2"/>
                </a:solidFill>
              </a:rPr>
              <a:t>www.england.nhs.uk/rightcare</a:t>
            </a:r>
            <a:endParaRPr lang="en-US" sz="1800" u="sng" dirty="0" smtClean="0">
              <a:solidFill>
                <a:schemeClr val="tx2"/>
              </a:solidFill>
            </a:endParaRPr>
          </a:p>
          <a:p>
            <a:pPr marL="0" indent="0">
              <a:spcBef>
                <a:spcPts val="0"/>
              </a:spcBef>
              <a:spcAft>
                <a:spcPts val="600"/>
              </a:spcAft>
              <a:buNone/>
            </a:pPr>
            <a:r>
              <a:rPr lang="en-US" sz="1800" dirty="0" smtClean="0"/>
              <a:t>Tweet</a:t>
            </a:r>
          </a:p>
          <a:p>
            <a:pPr>
              <a:spcBef>
                <a:spcPts val="0"/>
              </a:spcBef>
              <a:spcAft>
                <a:spcPts val="600"/>
              </a:spcAft>
              <a:buClr>
                <a:srgbClr val="92D050"/>
              </a:buClr>
            </a:pPr>
            <a:r>
              <a:rPr lang="en-US" sz="1800" dirty="0" smtClean="0">
                <a:solidFill>
                  <a:schemeClr val="tx2"/>
                </a:solidFill>
              </a:rPr>
              <a:t>@NHSRightCare  </a:t>
            </a:r>
            <a:endParaRPr lang="en-US" sz="1800" dirty="0">
              <a:solidFill>
                <a:schemeClr val="tx2"/>
              </a:solidFill>
            </a:endParaRPr>
          </a:p>
        </p:txBody>
      </p:sp>
      <p:sp>
        <p:nvSpPr>
          <p:cNvPr id="7" name="Title 6"/>
          <p:cNvSpPr>
            <a:spLocks noGrp="1"/>
          </p:cNvSpPr>
          <p:nvPr>
            <p:ph type="title"/>
          </p:nvPr>
        </p:nvSpPr>
        <p:spPr>
          <a:xfrm>
            <a:off x="412597" y="531544"/>
            <a:ext cx="7356815" cy="667725"/>
          </a:xfrm>
        </p:spPr>
        <p:txBody>
          <a:bodyPr/>
          <a:lstStyle/>
          <a:p>
            <a:r>
              <a:rPr lang="en-US" dirty="0" smtClean="0"/>
              <a:t>Further information</a:t>
            </a:r>
            <a:endParaRPr lang="en-US" dirty="0"/>
          </a:p>
        </p:txBody>
      </p:sp>
      <p:sp>
        <p:nvSpPr>
          <p:cNvPr id="4" name="Slide Number Placeholder 1"/>
          <p:cNvSpPr>
            <a:spLocks noGrp="1"/>
          </p:cNvSpPr>
          <p:nvPr>
            <p:ph type="sldNum" sz="quarter" idx="10"/>
          </p:nvPr>
        </p:nvSpPr>
        <p:spPr>
          <a:xfrm>
            <a:off x="6553200" y="6356350"/>
            <a:ext cx="2133600" cy="365125"/>
          </a:xfrm>
        </p:spPr>
        <p:txBody>
          <a:bodyPr/>
          <a:lstStyle/>
          <a:p>
            <a:fld id="{902D5018-2030-2046-84FC-87E41EA86E42}" type="slidenum">
              <a:rPr lang="en-US" smtClean="0"/>
              <a:pPr/>
              <a:t>10</a:t>
            </a:fld>
            <a:endParaRPr lang="en-US" dirty="0"/>
          </a:p>
        </p:txBody>
      </p:sp>
    </p:spTree>
    <p:extLst>
      <p:ext uri="{BB962C8B-B14F-4D97-AF65-F5344CB8AC3E}">
        <p14:creationId xmlns:p14="http://schemas.microsoft.com/office/powerpoint/2010/main" val="331662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57150"/>
            <a:ext cx="8657622" cy="5332836"/>
          </a:xfrm>
        </p:spPr>
        <p:txBody>
          <a:bodyPr>
            <a:noAutofit/>
          </a:bodyPr>
          <a:lstStyle/>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 born in Jamaica, is 78 years old; </a:t>
            </a:r>
            <a:r>
              <a:rPr lang="en-GB" sz="1600" dirty="0">
                <a:latin typeface="Arial" panose="020B0604020202020204" pitchFamily="34" charset="0"/>
                <a:cs typeface="Arial" panose="020B0604020202020204" pitchFamily="34" charset="0"/>
              </a:rPr>
              <a:t>s</a:t>
            </a:r>
            <a:r>
              <a:rPr lang="en-GB" sz="1600" dirty="0" smtClean="0">
                <a:latin typeface="Arial" panose="020B0604020202020204" pitchFamily="34" charset="0"/>
                <a:cs typeface="Arial" panose="020B0604020202020204" pitchFamily="34" charset="0"/>
              </a:rPr>
              <a:t>he is widowed and has no relatives within a hundred mile radius - but </a:t>
            </a:r>
            <a:r>
              <a:rPr lang="en-GB" sz="1600" b="1" dirty="0" smtClean="0">
                <a:latin typeface="Arial" panose="020B0604020202020204" pitchFamily="34" charset="0"/>
                <a:cs typeface="Arial" panose="020B0604020202020204" pitchFamily="34" charset="0"/>
              </a:rPr>
              <a:t>her dog Bella is a great companion</a:t>
            </a:r>
            <a:r>
              <a:rPr lang="en-GB" sz="1600" dirty="0" smtClean="0">
                <a:latin typeface="Arial" panose="020B0604020202020204" pitchFamily="34" charset="0"/>
                <a:cs typeface="Arial" panose="020B0604020202020204" pitchFamily="34" charset="0"/>
              </a:rPr>
              <a:t>. She tries to attend church and enjoys going to pensioners’ clubs, although a struggle due to her worsening health</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 has </a:t>
            </a:r>
            <a:r>
              <a:rPr lang="en-GB" sz="1600" b="1" dirty="0" smtClean="0">
                <a:latin typeface="Arial" panose="020B0604020202020204" pitchFamily="34" charset="0"/>
                <a:cs typeface="Arial" panose="020B0604020202020204" pitchFamily="34" charset="0"/>
              </a:rPr>
              <a:t>multiple long term conditions</a:t>
            </a:r>
            <a:r>
              <a:rPr lang="en-GB" sz="1600" dirty="0" smtClean="0">
                <a:latin typeface="Arial" panose="020B0604020202020204" pitchFamily="34" charset="0"/>
                <a:cs typeface="Arial" panose="020B0604020202020204" pitchFamily="34" charset="0"/>
              </a:rPr>
              <a:t>, including ischaemic heart disease, type 2 diabetes, osteoarthritis, hypertension and depression. She also has obesity and feels lonely and isolated. She is living with increasing frailty</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She is prescribed around </a:t>
            </a:r>
            <a:r>
              <a:rPr lang="en-GB" sz="1600" b="1" dirty="0" smtClean="0">
                <a:latin typeface="Arial" panose="020B0604020202020204" pitchFamily="34" charset="0"/>
                <a:cs typeface="Arial" panose="020B0604020202020204" pitchFamily="34" charset="0"/>
              </a:rPr>
              <a:t>10 medications </a:t>
            </a:r>
            <a:r>
              <a:rPr lang="en-GB" sz="1600" dirty="0" smtClean="0">
                <a:latin typeface="Arial" panose="020B0604020202020204" pitchFamily="34" charset="0"/>
                <a:cs typeface="Arial" panose="020B0604020202020204" pitchFamily="34" charset="0"/>
              </a:rPr>
              <a:t>and has to take around 20 tablets a day. However, her memory is getting worse and she sometimes forgets some of them. She also has to </a:t>
            </a:r>
            <a:r>
              <a:rPr lang="en-GB" sz="1600" b="1" dirty="0" smtClean="0">
                <a:latin typeface="Arial" panose="020B0604020202020204" pitchFamily="34" charset="0"/>
                <a:cs typeface="Arial" panose="020B0604020202020204" pitchFamily="34" charset="0"/>
              </a:rPr>
              <a:t>attend around 30 medical appointments a year</a:t>
            </a:r>
            <a:r>
              <a:rPr lang="en-GB" sz="1600" dirty="0" smtClean="0">
                <a:latin typeface="Arial" panose="020B0604020202020204" pitchFamily="34" charset="0"/>
                <a:cs typeface="Arial" panose="020B0604020202020204" pitchFamily="34" charset="0"/>
              </a:rPr>
              <a:t>, if she is able</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Clara’s journey started aged 75 when she started experiencing chest pain. The pain quickly became severe and she was taken to A&amp;E by ambulance. The diagnosis was angina (due to ischaemic heart disease) – her medication increased</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The following night, she felt light-headed (blood pressure drop). She collapsed, banging her head on the wall; another ambulance &amp; CT scan &amp; overnight stay in hospital. Following this, </a:t>
            </a:r>
            <a:r>
              <a:rPr lang="en-GB" sz="1600" b="1" dirty="0" smtClean="0">
                <a:latin typeface="Arial" panose="020B0604020202020204" pitchFamily="34" charset="0"/>
                <a:cs typeface="Arial" panose="020B0604020202020204" pitchFamily="34" charset="0"/>
              </a:rPr>
              <a:t>Clara was more reluctant to get out and about</a:t>
            </a:r>
            <a:endParaRPr lang="en-GB" sz="1600" dirty="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b="1" dirty="0" smtClean="0">
                <a:latin typeface="Arial" panose="020B0604020202020204" pitchFamily="34" charset="0"/>
                <a:cs typeface="Arial" panose="020B0604020202020204" pitchFamily="34" charset="0"/>
              </a:rPr>
              <a:t>Bella died </a:t>
            </a:r>
            <a:r>
              <a:rPr lang="en-GB" sz="1600" dirty="0" smtClean="0">
                <a:latin typeface="Arial" panose="020B0604020202020204" pitchFamily="34" charset="0"/>
                <a:cs typeface="Arial" panose="020B0604020202020204" pitchFamily="34" charset="0"/>
              </a:rPr>
              <a:t>the following January and this was a </a:t>
            </a:r>
            <a:r>
              <a:rPr lang="en-GB" sz="1600" b="1" dirty="0" smtClean="0">
                <a:latin typeface="Arial" panose="020B0604020202020204" pitchFamily="34" charset="0"/>
                <a:cs typeface="Arial" panose="020B0604020202020204" pitchFamily="34" charset="0"/>
              </a:rPr>
              <a:t>significant event for Clara</a:t>
            </a:r>
            <a:r>
              <a:rPr lang="en-GB" sz="1600" dirty="0" smtClean="0">
                <a:latin typeface="Arial" panose="020B0604020202020204" pitchFamily="34" charset="0"/>
                <a:cs typeface="Arial" panose="020B0604020202020204" pitchFamily="34" charset="0"/>
              </a:rPr>
              <a:t>. Her GP prescribed anti-depressants</a:t>
            </a: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fontScale="90000"/>
          </a:bodyPr>
          <a:lstStyle/>
          <a:p>
            <a:r>
              <a:rPr lang="en-US" dirty="0" smtClean="0"/>
              <a:t>Clara and the sub-optimal pathway</a:t>
            </a:r>
            <a:endParaRPr lang="en-US"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2</a:t>
            </a:fld>
            <a:endParaRPr lang="en-US" dirty="0"/>
          </a:p>
        </p:txBody>
      </p:sp>
    </p:spTree>
    <p:extLst>
      <p:ext uri="{BB962C8B-B14F-4D97-AF65-F5344CB8AC3E}">
        <p14:creationId xmlns:p14="http://schemas.microsoft.com/office/powerpoint/2010/main" val="21073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351742"/>
            <a:ext cx="8610326" cy="4576091"/>
          </a:xfrm>
        </p:spPr>
        <p:txBody>
          <a:bodyPr>
            <a:noAutofit/>
          </a:bodyPr>
          <a:lstStyle/>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Over a few months, Clara lost a lot of weight, going from 83kg to 62kg, due to her low mood, advancing frailty and a lack of appetite caused by all of the medication she was taking. This </a:t>
            </a:r>
            <a:r>
              <a:rPr lang="en-GB" sz="1600" b="1" dirty="0" smtClean="0">
                <a:latin typeface="Arial" panose="020B0604020202020204" pitchFamily="34" charset="0"/>
                <a:cs typeface="Arial" panose="020B0604020202020204" pitchFamily="34" charset="0"/>
              </a:rPr>
              <a:t>weight loss led to diabetes medication problems</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In June 2015, aged 76, Clara had another fall at home, hurting her hip, and was taken to A&amp;E by ambulance and given </a:t>
            </a:r>
            <a:r>
              <a:rPr lang="en-GB" sz="1600" b="1" dirty="0" smtClean="0">
                <a:latin typeface="Arial" panose="020B0604020202020204" pitchFamily="34" charset="0"/>
                <a:cs typeface="Arial" panose="020B0604020202020204" pitchFamily="34" charset="0"/>
              </a:rPr>
              <a:t>less than ideal painkiller prescriptions and advice</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She then had a further fall and was taken to A&amp;E and was found to have a fractured wrist. Over the three weeks she was in hospital, </a:t>
            </a:r>
            <a:r>
              <a:rPr lang="en-GB" sz="1600" b="1" dirty="0" smtClean="0">
                <a:latin typeface="Arial" panose="020B0604020202020204" pitchFamily="34" charset="0"/>
                <a:cs typeface="Arial" panose="020B0604020202020204" pitchFamily="34" charset="0"/>
              </a:rPr>
              <a:t>Clara’s mental state deteriorated </a:t>
            </a:r>
            <a:r>
              <a:rPr lang="en-GB" sz="1600" dirty="0" smtClean="0">
                <a:latin typeface="Arial" panose="020B0604020202020204" pitchFamily="34" charset="0"/>
                <a:cs typeface="Arial" panose="020B0604020202020204" pitchFamily="34" charset="0"/>
              </a:rPr>
              <a:t>and she was noted as having ongoing cognitive impairment</a:t>
            </a:r>
          </a:p>
          <a:p>
            <a:pPr>
              <a:lnSpc>
                <a:spcPct val="114000"/>
              </a:lnSpc>
              <a:spcBef>
                <a:spcPts val="0"/>
              </a:spcBef>
              <a:spcAft>
                <a:spcPts val="600"/>
              </a:spcAft>
              <a:buClr>
                <a:srgbClr val="92D050"/>
              </a:buClr>
            </a:pPr>
            <a:r>
              <a:rPr lang="en-GB" sz="1600" b="1" dirty="0" smtClean="0">
                <a:latin typeface="Arial" panose="020B0604020202020204" pitchFamily="34" charset="0"/>
                <a:cs typeface="Arial" panose="020B0604020202020204" pitchFamily="34" charset="0"/>
              </a:rPr>
              <a:t>Clara then required 24 hour care </a:t>
            </a:r>
            <a:r>
              <a:rPr lang="en-GB" sz="1600" dirty="0" smtClean="0">
                <a:latin typeface="Arial" panose="020B0604020202020204" pitchFamily="34" charset="0"/>
                <a:cs typeface="Arial" panose="020B0604020202020204" pitchFamily="34" charset="0"/>
              </a:rPr>
              <a:t>to meet the needs associated with her frailty and cognitive impairment. Although she found the carers very helpful, she still </a:t>
            </a:r>
            <a:r>
              <a:rPr lang="en-GB" sz="1600" b="1" dirty="0" smtClean="0">
                <a:latin typeface="Arial" panose="020B0604020202020204" pitchFamily="34" charset="0"/>
                <a:cs typeface="Arial" panose="020B0604020202020204" pitchFamily="34" charset="0"/>
              </a:rPr>
              <a:t>felt </a:t>
            </a:r>
            <a:r>
              <a:rPr lang="en-GB" sz="1600" b="1" dirty="0">
                <a:latin typeface="Arial" panose="020B0604020202020204" pitchFamily="34" charset="0"/>
                <a:cs typeface="Arial" panose="020B0604020202020204" pitchFamily="34" charset="0"/>
              </a:rPr>
              <a:t>very lonely </a:t>
            </a:r>
            <a:endParaRPr lang="en-GB" sz="1600" b="1" dirty="0" smtClean="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In </a:t>
            </a:r>
            <a:r>
              <a:rPr lang="en-GB" sz="1600" dirty="0">
                <a:latin typeface="Arial" panose="020B0604020202020204" pitchFamily="34" charset="0"/>
                <a:cs typeface="Arial" panose="020B0604020202020204" pitchFamily="34" charset="0"/>
              </a:rPr>
              <a:t>August 2016, Clara deteriorated quickly with an acute chest infection and associated acute kidney failure, and was admitted to hospital. She remained there for the next </a:t>
            </a:r>
            <a:r>
              <a:rPr lang="en-GB" sz="1600" dirty="0" smtClean="0">
                <a:latin typeface="Arial" panose="020B0604020202020204" pitchFamily="34" charset="0"/>
                <a:cs typeface="Arial" panose="020B0604020202020204" pitchFamily="34" charset="0"/>
              </a:rPr>
              <a:t>10 days</a:t>
            </a:r>
            <a:r>
              <a:rPr lang="en-GB" sz="1600" dirty="0">
                <a:latin typeface="Arial" panose="020B0604020202020204" pitchFamily="34" charset="0"/>
                <a:cs typeface="Arial" panose="020B0604020202020204" pitchFamily="34" charset="0"/>
              </a:rPr>
              <a:t>, declining and </a:t>
            </a:r>
            <a:r>
              <a:rPr lang="en-GB" sz="1600" b="1" dirty="0">
                <a:latin typeface="Arial" panose="020B0604020202020204" pitchFamily="34" charset="0"/>
                <a:cs typeface="Arial" panose="020B0604020202020204" pitchFamily="34" charset="0"/>
              </a:rPr>
              <a:t>sadly passing away on the ward</a:t>
            </a:r>
            <a:endParaRPr lang="en-GB" sz="1600" b="1" dirty="0" smtClean="0">
              <a:latin typeface="Arial" panose="020B0604020202020204" pitchFamily="34" charset="0"/>
              <a:cs typeface="Arial" panose="020B0604020202020204" pitchFamily="34" charset="0"/>
            </a:endParaRP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fontScale="90000"/>
          </a:bodyPr>
          <a:lstStyle/>
          <a:p>
            <a:r>
              <a:rPr lang="en-US" dirty="0" smtClean="0"/>
              <a:t>Clara and the sub-optimal pathway</a:t>
            </a:r>
            <a:endParaRPr lang="en-US"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3</a:t>
            </a:fld>
            <a:endParaRPr lang="en-US" dirty="0"/>
          </a:p>
        </p:txBody>
      </p:sp>
    </p:spTree>
    <p:extLst>
      <p:ext uri="{BB962C8B-B14F-4D97-AF65-F5344CB8AC3E}">
        <p14:creationId xmlns:p14="http://schemas.microsoft.com/office/powerpoint/2010/main" val="3691595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6004" y="6356350"/>
            <a:ext cx="3938685" cy="425096"/>
          </a:xfrm>
        </p:spPr>
        <p:txBody>
          <a:bodyPr>
            <a:noAutofit/>
          </a:bodyPr>
          <a:lstStyle/>
          <a:p>
            <a:r>
              <a:rPr lang="en-GB" sz="1600" b="0" dirty="0" smtClean="0">
                <a:solidFill>
                  <a:schemeClr val="tx1"/>
                </a:solidFill>
              </a:rPr>
              <a:t>Source: BMJ 2016;354:i4843</a:t>
            </a:r>
            <a:endParaRPr lang="en-US" sz="1600" b="0" dirty="0">
              <a:solidFill>
                <a:schemeClr val="tx1"/>
              </a:solidFill>
            </a:endParaRPr>
          </a:p>
        </p:txBody>
      </p:sp>
      <p:pic>
        <p:nvPicPr>
          <p:cNvPr id="1026" name="Picture 2" descr="This is a chart from the British Medical Journal which shows the percentage of people who have other conditions in combination with their main illness. The illnesses listed are coronary heart disease, hypertension, heart failure, stroke, atrial fibrilation, diabetes, COPD, pain, depression and dementia. For example 52 percent of people who have heart disease also have hypertension. " title="People living with multimorbi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0" y="1245476"/>
            <a:ext cx="8619111" cy="486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34369" y="250646"/>
            <a:ext cx="7840640"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3200" dirty="0" smtClean="0"/>
              <a:t>People living with multimorbidity</a:t>
            </a:r>
            <a:endParaRPr lang="en-GB" sz="3200" dirty="0"/>
          </a:p>
        </p:txBody>
      </p:sp>
      <p:sp>
        <p:nvSpPr>
          <p:cNvPr id="2" name="Slide Number Placeholder 1"/>
          <p:cNvSpPr>
            <a:spLocks noGrp="1"/>
          </p:cNvSpPr>
          <p:nvPr>
            <p:ph type="sldNum" sz="quarter" idx="12"/>
          </p:nvPr>
        </p:nvSpPr>
        <p:spPr/>
        <p:txBody>
          <a:bodyPr/>
          <a:lstStyle/>
          <a:p>
            <a:fld id="{9354E1B7-EA4B-4627-8377-47E877C4B30E}" type="slidenum">
              <a:rPr lang="en-US" smtClean="0"/>
              <a:pPr/>
              <a:t>4</a:t>
            </a:fld>
            <a:endParaRPr lang="en-US" dirty="0"/>
          </a:p>
        </p:txBody>
      </p:sp>
    </p:spTree>
    <p:extLst>
      <p:ext uri="{BB962C8B-B14F-4D97-AF65-F5344CB8AC3E}">
        <p14:creationId xmlns:p14="http://schemas.microsoft.com/office/powerpoint/2010/main" val="245564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41384"/>
            <a:ext cx="8657622" cy="5332836"/>
          </a:xfrm>
        </p:spPr>
        <p:txBody>
          <a:bodyPr>
            <a:noAutofit/>
          </a:bodyPr>
          <a:lstStyle/>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The story of Clara’s optimal pathway starts </a:t>
            </a:r>
            <a:r>
              <a:rPr lang="en-GB" sz="1600" b="1" dirty="0">
                <a:latin typeface="Arial" panose="020B0604020202020204" pitchFamily="34" charset="0"/>
                <a:cs typeface="Arial" panose="020B0604020202020204" pitchFamily="34" charset="0"/>
              </a:rPr>
              <a:t>two years earlier </a:t>
            </a:r>
            <a:r>
              <a:rPr lang="en-GB" sz="1600" dirty="0">
                <a:latin typeface="Arial" panose="020B0604020202020204" pitchFamily="34" charset="0"/>
                <a:cs typeface="Arial" panose="020B0604020202020204" pitchFamily="34" charset="0"/>
              </a:rPr>
              <a:t>when her GP surgery </a:t>
            </a:r>
            <a:r>
              <a:rPr lang="en-GB" sz="1600" b="1" dirty="0">
                <a:latin typeface="Arial" panose="020B0604020202020204" pitchFamily="34" charset="0"/>
                <a:cs typeface="Arial" panose="020B0604020202020204" pitchFamily="34" charset="0"/>
              </a:rPr>
              <a:t>identified moderate frailty </a:t>
            </a:r>
            <a:r>
              <a:rPr lang="en-GB" sz="1600" dirty="0">
                <a:latin typeface="Arial" panose="020B0604020202020204" pitchFamily="34" charset="0"/>
                <a:cs typeface="Arial" panose="020B0604020202020204" pitchFamily="34" charset="0"/>
              </a:rPr>
              <a:t>using the electronic Frailty Index (</a:t>
            </a:r>
            <a:r>
              <a:rPr lang="en-GB" sz="1600" dirty="0" err="1">
                <a:latin typeface="Arial" panose="020B0604020202020204" pitchFamily="34" charset="0"/>
                <a:cs typeface="Arial" panose="020B0604020202020204" pitchFamily="34" charset="0"/>
              </a:rPr>
              <a:t>eFI</a:t>
            </a:r>
            <a:r>
              <a:rPr lang="en-GB" sz="1600" dirty="0">
                <a:latin typeface="Arial" panose="020B0604020202020204" pitchFamily="34" charset="0"/>
                <a:cs typeface="Arial" panose="020B0604020202020204" pitchFamily="34" charset="0"/>
              </a:rPr>
              <a:t>) and </a:t>
            </a:r>
            <a:r>
              <a:rPr lang="en-GB" sz="1600" dirty="0" smtClean="0">
                <a:latin typeface="Arial" panose="020B0604020202020204" pitchFamily="34" charset="0"/>
                <a:cs typeface="Arial" panose="020B0604020202020204" pitchFamily="34" charset="0"/>
              </a:rPr>
              <a:t>multimorbidity</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
            </a:r>
            <a:br>
              <a:rPr lang="en-GB" sz="1600" dirty="0" smtClean="0">
                <a:latin typeface="Arial" panose="020B0604020202020204" pitchFamily="34" charset="0"/>
                <a:cs typeface="Arial" panose="020B0604020202020204" pitchFamily="34" charset="0"/>
              </a:rPr>
            </a:br>
            <a:r>
              <a:rPr lang="en-GB" sz="1600" dirty="0" smtClean="0">
                <a:latin typeface="Arial" panose="020B0604020202020204" pitchFamily="34" charset="0"/>
                <a:cs typeface="Arial" panose="020B0604020202020204" pitchFamily="34" charset="0"/>
              </a:rPr>
              <a:t>She </a:t>
            </a:r>
            <a:r>
              <a:rPr lang="en-GB" sz="1600" dirty="0">
                <a:latin typeface="Arial" panose="020B0604020202020204" pitchFamily="34" charset="0"/>
                <a:cs typeface="Arial" panose="020B0604020202020204" pitchFamily="34" charset="0"/>
              </a:rPr>
              <a:t>was identified as needing the tailored </a:t>
            </a:r>
            <a:r>
              <a:rPr lang="en-GB" sz="1600" dirty="0" smtClean="0">
                <a:latin typeface="Arial" panose="020B0604020202020204" pitchFamily="34" charset="0"/>
                <a:cs typeface="Arial" panose="020B0604020202020204" pitchFamily="34" charset="0"/>
              </a:rPr>
              <a:t>approach. (NICE guidance NG56 refers to multimorbidity</a:t>
            </a:r>
            <a:r>
              <a:rPr lang="en-GB" sz="1600" dirty="0">
                <a:latin typeface="Arial" panose="020B0604020202020204" pitchFamily="34" charset="0"/>
                <a:cs typeface="Arial" panose="020B0604020202020204" pitchFamily="34" charset="0"/>
              </a:rPr>
              <a:t>: clinical assessment and </a:t>
            </a:r>
            <a:r>
              <a:rPr lang="en-GB" sz="1600" dirty="0" smtClean="0">
                <a:latin typeface="Arial" panose="020B0604020202020204" pitchFamily="34" charset="0"/>
                <a:cs typeface="Arial" panose="020B0604020202020204" pitchFamily="34" charset="0"/>
              </a:rPr>
              <a:t>management)</a:t>
            </a:r>
            <a:endParaRPr lang="en-GB" sz="1600" dirty="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Clara’s </a:t>
            </a:r>
            <a:r>
              <a:rPr lang="en-GB" sz="1600" dirty="0">
                <a:latin typeface="Arial" panose="020B0604020202020204" pitchFamily="34" charset="0"/>
                <a:cs typeface="Arial" panose="020B0604020202020204" pitchFamily="34" charset="0"/>
              </a:rPr>
              <a:t>practice allocated her a </a:t>
            </a:r>
            <a:r>
              <a:rPr lang="en-GB" sz="1600" b="1" dirty="0">
                <a:latin typeface="Arial" panose="020B0604020202020204" pitchFamily="34" charset="0"/>
                <a:cs typeface="Arial" panose="020B0604020202020204" pitchFamily="34" charset="0"/>
              </a:rPr>
              <a:t>dedicated care co-ordinator</a:t>
            </a:r>
            <a:r>
              <a:rPr lang="en-GB" sz="1600" dirty="0">
                <a:latin typeface="Arial" panose="020B0604020202020204" pitchFamily="34" charset="0"/>
                <a:cs typeface="Arial" panose="020B0604020202020204" pitchFamily="34" charset="0"/>
              </a:rPr>
              <a:t>, Sarah. Clara felt at ease with her and Sarah understood that Clara had a number of different problems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arranged for </a:t>
            </a:r>
            <a:r>
              <a:rPr lang="en-GB" sz="1600" b="1" dirty="0">
                <a:latin typeface="Arial" panose="020B0604020202020204" pitchFamily="34" charset="0"/>
                <a:cs typeface="Arial" panose="020B0604020202020204" pitchFamily="34" charset="0"/>
              </a:rPr>
              <a:t>regular check-ups</a:t>
            </a:r>
          </a:p>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Sarah also offered </a:t>
            </a:r>
            <a:r>
              <a:rPr lang="en-GB" sz="1600" b="1" dirty="0">
                <a:latin typeface="Arial" panose="020B0604020202020204" pitchFamily="34" charset="0"/>
                <a:cs typeface="Arial" panose="020B0604020202020204" pitchFamily="34" charset="0"/>
              </a:rPr>
              <a:t>support such as signposting </a:t>
            </a:r>
            <a:r>
              <a:rPr lang="en-GB" sz="1600" dirty="0">
                <a:latin typeface="Arial" panose="020B0604020202020204" pitchFamily="34" charset="0"/>
                <a:cs typeface="Arial" panose="020B0604020202020204" pitchFamily="34" charset="0"/>
              </a:rPr>
              <a:t>to financial entitlements, advice on arranging Lasting Powers of Attorney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for </a:t>
            </a:r>
            <a:r>
              <a:rPr lang="en-GB" sz="1600" dirty="0" smtClean="0">
                <a:latin typeface="Arial" panose="020B0604020202020204" pitchFamily="34" charset="0"/>
                <a:cs typeface="Arial" panose="020B0604020202020204" pitchFamily="34" charset="0"/>
              </a:rPr>
              <a:t>personal welfare, </a:t>
            </a:r>
            <a:r>
              <a:rPr lang="en-GB" sz="1600" dirty="0">
                <a:latin typeface="Arial" panose="020B0604020202020204" pitchFamily="34" charset="0"/>
                <a:cs typeface="Arial" panose="020B0604020202020204" pitchFamily="34" charset="0"/>
              </a:rPr>
              <a:t>even talking through the care Clara would like if she developed a serious </a:t>
            </a:r>
            <a:r>
              <a:rPr lang="en-GB" sz="1600" dirty="0" smtClean="0">
                <a:latin typeface="Arial" panose="020B0604020202020204" pitchFamily="34" charset="0"/>
                <a:cs typeface="Arial" panose="020B0604020202020204" pitchFamily="34" charset="0"/>
              </a:rPr>
              <a:t>illness</a:t>
            </a:r>
            <a:endParaRPr lang="en-GB" sz="1600" dirty="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Re concerns over Bella, the practice </a:t>
            </a:r>
            <a:r>
              <a:rPr lang="en-GB" sz="1600" b="1" dirty="0">
                <a:latin typeface="Arial" panose="020B0604020202020204" pitchFamily="34" charset="0"/>
                <a:cs typeface="Arial" panose="020B0604020202020204" pitchFamily="34" charset="0"/>
              </a:rPr>
              <a:t>referred her to a local charity</a:t>
            </a:r>
            <a:r>
              <a:rPr lang="en-GB" sz="1600" dirty="0">
                <a:latin typeface="Arial" panose="020B0604020202020204" pitchFamily="34" charset="0"/>
                <a:cs typeface="Arial" panose="020B0604020202020204" pitchFamily="34" charset="0"/>
              </a:rPr>
              <a:t>, which gave support including organising a local voluntary organisation to take Bella out for walks most </a:t>
            </a:r>
            <a:r>
              <a:rPr lang="en-GB" sz="1600" dirty="0" smtClean="0">
                <a:latin typeface="Arial" panose="020B0604020202020204" pitchFamily="34" charset="0"/>
                <a:cs typeface="Arial" panose="020B0604020202020204" pitchFamily="34" charset="0"/>
              </a:rPr>
              <a:t>days</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 </a:t>
            </a:r>
            <a:r>
              <a:rPr lang="en-GB" sz="1600" dirty="0">
                <a:latin typeface="Arial" panose="020B0604020202020204" pitchFamily="34" charset="0"/>
                <a:cs typeface="Arial" panose="020B0604020202020204" pitchFamily="34" charset="0"/>
              </a:rPr>
              <a:t>explained to Sarah that she was struggling with her medication; Sarah arranged for an </a:t>
            </a:r>
            <a:r>
              <a:rPr lang="en-GB" sz="1600" b="1" dirty="0">
                <a:latin typeface="Arial" panose="020B0604020202020204" pitchFamily="34" charset="0"/>
                <a:cs typeface="Arial" panose="020B0604020202020204" pitchFamily="34" charset="0"/>
              </a:rPr>
              <a:t>automatic pill dispenser </a:t>
            </a:r>
            <a:r>
              <a:rPr lang="en-GB" sz="1600" dirty="0" smtClean="0">
                <a:latin typeface="Arial" panose="020B0604020202020204" pitchFamily="34" charset="0"/>
                <a:cs typeface="Arial" panose="020B0604020202020204" pitchFamily="34" charset="0"/>
              </a:rPr>
              <a:t>and she </a:t>
            </a:r>
            <a:r>
              <a:rPr lang="en-GB" sz="1600" dirty="0">
                <a:latin typeface="Arial" panose="020B0604020202020204" pitchFamily="34" charset="0"/>
                <a:cs typeface="Arial" panose="020B0604020202020204" pitchFamily="34" charset="0"/>
              </a:rPr>
              <a:t>was also set up with a </a:t>
            </a:r>
            <a:r>
              <a:rPr lang="en-GB" sz="1600" b="1" dirty="0">
                <a:latin typeface="Arial" panose="020B0604020202020204" pitchFamily="34" charset="0"/>
                <a:cs typeface="Arial" panose="020B0604020202020204" pitchFamily="34" charset="0"/>
              </a:rPr>
              <a:t>telehealth system</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Her GP </a:t>
            </a:r>
            <a:r>
              <a:rPr lang="en-GB" sz="1600" b="1" dirty="0">
                <a:latin typeface="Arial" panose="020B0604020202020204" pitchFamily="34" charset="0"/>
                <a:cs typeface="Arial" panose="020B0604020202020204" pitchFamily="34" charset="0"/>
              </a:rPr>
              <a:t>referred her to a memory clinic </a:t>
            </a:r>
            <a:r>
              <a:rPr lang="en-GB" sz="1600" dirty="0">
                <a:latin typeface="Arial" panose="020B0604020202020204" pitchFamily="34" charset="0"/>
                <a:cs typeface="Arial" panose="020B0604020202020204" pitchFamily="34" charset="0"/>
              </a:rPr>
              <a:t>for an assessment which showed only mild cognitive impairment. This presented a valuable opportunity to alert Clara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her family to the higher risk of delirium in acute illness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to plan for this eventuality</a:t>
            </a: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Clara and the optimal pathway</a:t>
            </a:r>
            <a:endParaRPr lang="en-US" sz="32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5</a:t>
            </a:fld>
            <a:endParaRPr lang="en-US" dirty="0"/>
          </a:p>
        </p:txBody>
      </p:sp>
    </p:spTree>
    <p:extLst>
      <p:ext uri="{BB962C8B-B14F-4D97-AF65-F5344CB8AC3E}">
        <p14:creationId xmlns:p14="http://schemas.microsoft.com/office/powerpoint/2010/main" val="1432766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41384"/>
            <a:ext cx="8747506" cy="5332836"/>
          </a:xfrm>
        </p:spPr>
        <p:txBody>
          <a:bodyPr>
            <a:noAutofit/>
          </a:bodyPr>
          <a:lstStyle/>
          <a:p>
            <a:pPr>
              <a:lnSpc>
                <a:spcPct val="114000"/>
              </a:lnSpc>
              <a:spcBef>
                <a:spcPts val="0"/>
              </a:spcBef>
              <a:spcAft>
                <a:spcPts val="400"/>
              </a:spcAft>
              <a:buClr>
                <a:srgbClr val="92D050"/>
              </a:buClr>
            </a:pPr>
            <a:r>
              <a:rPr lang="en-GB" sz="1600" dirty="0" smtClean="0">
                <a:latin typeface="Arial" panose="020B0604020202020204" pitchFamily="34" charset="0"/>
                <a:cs typeface="Arial" panose="020B0604020202020204" pitchFamily="34" charset="0"/>
              </a:rPr>
              <a:t>Clara was </a:t>
            </a:r>
            <a:r>
              <a:rPr lang="en-GB" sz="1600" dirty="0">
                <a:latin typeface="Arial" panose="020B0604020202020204" pitchFamily="34" charset="0"/>
                <a:cs typeface="Arial" panose="020B0604020202020204" pitchFamily="34" charset="0"/>
              </a:rPr>
              <a:t>also referred to a </a:t>
            </a:r>
            <a:r>
              <a:rPr lang="en-GB" sz="1600" b="1" dirty="0">
                <a:latin typeface="Arial" panose="020B0604020202020204" pitchFamily="34" charset="0"/>
                <a:cs typeface="Arial" panose="020B0604020202020204" pitchFamily="34" charset="0"/>
              </a:rPr>
              <a:t>falls risk assessment</a:t>
            </a:r>
            <a:r>
              <a:rPr lang="en-GB" sz="1600" dirty="0">
                <a:latin typeface="Arial" panose="020B0604020202020204" pitchFamily="34" charset="0"/>
                <a:cs typeface="Arial" panose="020B0604020202020204" pitchFamily="34" charset="0"/>
              </a:rPr>
              <a:t>. As a result, the </a:t>
            </a:r>
            <a:r>
              <a:rPr lang="en-GB" sz="1600" dirty="0" smtClean="0">
                <a:latin typeface="Arial" panose="020B0604020202020204" pitchFamily="34" charset="0"/>
                <a:cs typeface="Arial" panose="020B0604020202020204" pitchFamily="34" charset="0"/>
              </a:rPr>
              <a:t>council </a:t>
            </a:r>
            <a:r>
              <a:rPr lang="en-GB" sz="1600" dirty="0">
                <a:latin typeface="Arial" panose="020B0604020202020204" pitchFamily="34" charset="0"/>
                <a:cs typeface="Arial" panose="020B0604020202020204" pitchFamily="34" charset="0"/>
              </a:rPr>
              <a:t>put in place a movement sensor and a care call. </a:t>
            </a:r>
            <a:r>
              <a:rPr lang="en-GB" sz="1600" dirty="0" smtClean="0">
                <a:latin typeface="Arial" panose="020B0604020202020204" pitchFamily="34" charset="0"/>
                <a:cs typeface="Arial" panose="020B0604020202020204" pitchFamily="34" charset="0"/>
              </a:rPr>
              <a:t>She </a:t>
            </a:r>
            <a:r>
              <a:rPr lang="en-GB" sz="1600" dirty="0">
                <a:latin typeface="Arial" panose="020B0604020202020204" pitchFamily="34" charset="0"/>
                <a:cs typeface="Arial" panose="020B0604020202020204" pitchFamily="34" charset="0"/>
              </a:rPr>
              <a:t>was also referred to a </a:t>
            </a:r>
            <a:r>
              <a:rPr lang="en-GB" sz="1600" b="1" dirty="0">
                <a:latin typeface="Arial" panose="020B0604020202020204" pitchFamily="34" charset="0"/>
                <a:cs typeface="Arial" panose="020B0604020202020204" pitchFamily="34" charset="0"/>
              </a:rPr>
              <a:t>strength and balance class</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During Clara’s chest pain </a:t>
            </a:r>
            <a:r>
              <a:rPr lang="en-GB" sz="1600" dirty="0" smtClean="0">
                <a:latin typeface="Arial" panose="020B0604020202020204" pitchFamily="34" charset="0"/>
                <a:cs typeface="Arial" panose="020B0604020202020204" pitchFamily="34" charset="0"/>
              </a:rPr>
              <a:t>and angina </a:t>
            </a:r>
            <a:r>
              <a:rPr lang="en-GB" sz="1600" dirty="0">
                <a:latin typeface="Arial" panose="020B0604020202020204" pitchFamily="34" charset="0"/>
                <a:cs typeface="Arial" panose="020B0604020202020204" pitchFamily="34" charset="0"/>
              </a:rPr>
              <a:t>episode the A&amp;E team had access to Clara’s </a:t>
            </a:r>
            <a:r>
              <a:rPr lang="en-GB" sz="1600" b="1" dirty="0">
                <a:latin typeface="Arial" panose="020B0604020202020204" pitchFamily="34" charset="0"/>
                <a:cs typeface="Arial" panose="020B0604020202020204" pitchFamily="34" charset="0"/>
              </a:rPr>
              <a:t>electronic shared record</a:t>
            </a:r>
            <a:r>
              <a:rPr lang="en-GB" sz="1600" dirty="0">
                <a:latin typeface="Arial" panose="020B0604020202020204" pitchFamily="34" charset="0"/>
                <a:cs typeface="Arial" panose="020B0604020202020204" pitchFamily="34" charset="0"/>
              </a:rPr>
              <a:t>, which showed which medicines were issued when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that she was living with frailty, and so initiated a </a:t>
            </a:r>
            <a:r>
              <a:rPr lang="en-GB" sz="1600" b="1" dirty="0">
                <a:latin typeface="Arial" panose="020B0604020202020204" pitchFamily="34" charset="0"/>
                <a:cs typeface="Arial" panose="020B0604020202020204" pitchFamily="34" charset="0"/>
              </a:rPr>
              <a:t>comprehensive geriatric assessment </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Clara was kept in hospital </a:t>
            </a:r>
            <a:r>
              <a:rPr lang="en-GB" sz="1600" dirty="0" smtClean="0">
                <a:latin typeface="Arial" panose="020B0604020202020204" pitchFamily="34" charset="0"/>
                <a:cs typeface="Arial" panose="020B0604020202020204" pitchFamily="34" charset="0"/>
              </a:rPr>
              <a:t>overnight and given </a:t>
            </a:r>
            <a:r>
              <a:rPr lang="en-GB" sz="1600" dirty="0">
                <a:latin typeface="Arial" panose="020B0604020202020204" pitchFamily="34" charset="0"/>
                <a:cs typeface="Arial" panose="020B0604020202020204" pitchFamily="34" charset="0"/>
              </a:rPr>
              <a:t>a </a:t>
            </a:r>
            <a:r>
              <a:rPr lang="en-GB" sz="1600" b="1" dirty="0">
                <a:latin typeface="Arial" panose="020B0604020202020204" pitchFamily="34" charset="0"/>
                <a:cs typeface="Arial" panose="020B0604020202020204" pitchFamily="34" charset="0"/>
              </a:rPr>
              <a:t>medication </a:t>
            </a:r>
            <a:r>
              <a:rPr lang="en-GB" sz="1600" b="1" dirty="0" smtClean="0">
                <a:latin typeface="Arial" panose="020B0604020202020204" pitchFamily="34" charset="0"/>
                <a:cs typeface="Arial" panose="020B0604020202020204" pitchFamily="34" charset="0"/>
              </a:rPr>
              <a:t>review</a:t>
            </a:r>
            <a:endParaRPr lang="en-GB" sz="1600" b="1" dirty="0">
              <a:latin typeface="Arial" panose="020B0604020202020204" pitchFamily="34" charset="0"/>
              <a:cs typeface="Arial" panose="020B0604020202020204" pitchFamily="34" charset="0"/>
            </a:endParaRP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When Bella died her GP referred her for psychological support through the local ‘</a:t>
            </a:r>
            <a:r>
              <a:rPr lang="en-GB" sz="1600" b="1" dirty="0">
                <a:latin typeface="Arial" panose="020B0604020202020204" pitchFamily="34" charset="0"/>
                <a:cs typeface="Arial" panose="020B0604020202020204" pitchFamily="34" charset="0"/>
              </a:rPr>
              <a:t>Talking Mental Health</a:t>
            </a:r>
            <a:r>
              <a:rPr lang="en-GB" sz="1600" dirty="0">
                <a:latin typeface="Arial" panose="020B0604020202020204" pitchFamily="34" charset="0"/>
                <a:cs typeface="Arial" panose="020B0604020202020204" pitchFamily="34" charset="0"/>
              </a:rPr>
              <a:t>’ service</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Clara began to lose weight quickly due to her increasing frailty. She was given a further holistic review, referred for assessment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was given a </a:t>
            </a:r>
            <a:r>
              <a:rPr lang="en-GB" sz="1600" b="1" dirty="0">
                <a:latin typeface="Arial" panose="020B0604020202020204" pitchFamily="34" charset="0"/>
                <a:cs typeface="Arial" panose="020B0604020202020204" pitchFamily="34" charset="0"/>
              </a:rPr>
              <a:t>care package </a:t>
            </a:r>
            <a:r>
              <a:rPr lang="en-GB" sz="1600" dirty="0">
                <a:latin typeface="Arial" panose="020B0604020202020204" pitchFamily="34" charset="0"/>
                <a:cs typeface="Arial" panose="020B0604020202020204" pitchFamily="34" charset="0"/>
              </a:rPr>
              <a:t>that included twice-daily support at home to carry out basic tasks</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Clara fell and hurt her hip at church. She was taken to A&amp;E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the </a:t>
            </a:r>
            <a:r>
              <a:rPr lang="en-GB" sz="1600" dirty="0" smtClean="0">
                <a:latin typeface="Arial" panose="020B0604020202020204" pitchFamily="34" charset="0"/>
                <a:cs typeface="Arial" panose="020B0604020202020204" pitchFamily="34" charset="0"/>
              </a:rPr>
              <a:t>x-ray showed </a:t>
            </a:r>
            <a:r>
              <a:rPr lang="en-GB" sz="1600" dirty="0">
                <a:latin typeface="Arial" panose="020B0604020202020204" pitchFamily="34" charset="0"/>
                <a:cs typeface="Arial" panose="020B0604020202020204" pitchFamily="34" charset="0"/>
              </a:rPr>
              <a:t>nothing serious. Her up-to-date shared record showed that she was already on analgesics for her </a:t>
            </a:r>
            <a:r>
              <a:rPr lang="en-GB" sz="1600" dirty="0" smtClean="0">
                <a:latin typeface="Arial" panose="020B0604020202020204" pitchFamily="34" charset="0"/>
                <a:cs typeface="Arial" panose="020B0604020202020204" pitchFamily="34" charset="0"/>
              </a:rPr>
              <a:t>osteoarthritis, </a:t>
            </a:r>
            <a:r>
              <a:rPr lang="en-GB" sz="1600" dirty="0">
                <a:latin typeface="Arial" panose="020B0604020202020204" pitchFamily="34" charset="0"/>
                <a:cs typeface="Arial" panose="020B0604020202020204" pitchFamily="34" charset="0"/>
              </a:rPr>
              <a:t>so she was referred her to an </a:t>
            </a:r>
            <a:r>
              <a:rPr lang="en-GB" sz="1600" b="1" dirty="0">
                <a:latin typeface="Arial" panose="020B0604020202020204" pitchFamily="34" charset="0"/>
                <a:cs typeface="Arial" panose="020B0604020202020204" pitchFamily="34" charset="0"/>
              </a:rPr>
              <a:t>intermediate care team </a:t>
            </a:r>
            <a:r>
              <a:rPr lang="en-GB" sz="1600" dirty="0">
                <a:latin typeface="Arial" panose="020B0604020202020204" pitchFamily="34" charset="0"/>
                <a:cs typeface="Arial" panose="020B0604020202020204" pitchFamily="34" charset="0"/>
              </a:rPr>
              <a:t>to support her at home after discharge; she returned home the next day</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As Clara’s health declined, her GP made sure they understood her </a:t>
            </a:r>
            <a:r>
              <a:rPr lang="en-GB" sz="1600" b="1" dirty="0">
                <a:latin typeface="Arial" panose="020B0604020202020204" pitchFamily="34" charset="0"/>
                <a:cs typeface="Arial" panose="020B0604020202020204" pitchFamily="34" charset="0"/>
              </a:rPr>
              <a:t>end of life wishes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her care package was increased. Rather than being rushed to hospital she was kept at home in line with her wishes, where she </a:t>
            </a:r>
            <a:r>
              <a:rPr lang="en-GB" sz="1600" b="1" dirty="0">
                <a:latin typeface="Arial" panose="020B0604020202020204" pitchFamily="34" charset="0"/>
                <a:cs typeface="Arial" panose="020B0604020202020204" pitchFamily="34" charset="0"/>
              </a:rPr>
              <a:t>died peacefully </a:t>
            </a:r>
            <a:r>
              <a:rPr lang="en-GB" sz="1600" dirty="0">
                <a:latin typeface="Arial" panose="020B0604020202020204" pitchFamily="34" charset="0"/>
                <a:cs typeface="Arial" panose="020B0604020202020204" pitchFamily="34" charset="0"/>
              </a:rPr>
              <a:t>surrounded by her </a:t>
            </a:r>
            <a:r>
              <a:rPr lang="en-GB" sz="1600" dirty="0" smtClean="0">
                <a:latin typeface="Arial" panose="020B0604020202020204" pitchFamily="34" charset="0"/>
                <a:cs typeface="Arial" panose="020B0604020202020204" pitchFamily="34" charset="0"/>
              </a:rPr>
              <a:t>family</a:t>
            </a:r>
            <a:endParaRPr lang="en-GB" sz="1600" dirty="0">
              <a:latin typeface="Arial" panose="020B0604020202020204" pitchFamily="34" charset="0"/>
              <a:cs typeface="Arial" panose="020B0604020202020204" pitchFamily="34" charset="0"/>
            </a:endParaRP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Clara and the optimal pathway</a:t>
            </a:r>
            <a:endParaRPr lang="en-US" sz="32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6</a:t>
            </a:fld>
            <a:endParaRPr lang="en-US" dirty="0"/>
          </a:p>
        </p:txBody>
      </p:sp>
    </p:spTree>
    <p:extLst>
      <p:ext uri="{BB962C8B-B14F-4D97-AF65-F5344CB8AC3E}">
        <p14:creationId xmlns:p14="http://schemas.microsoft.com/office/powerpoint/2010/main" val="378996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graphicFrame>
        <p:nvGraphicFramePr>
          <p:cNvPr id="3" name="Table 2" descr="This is a table showing the cost figures for the sub-optimal and optimal pathways, broken down by provider setting. The grand total for the sub-optimal pathway is £26,462 compared to the optimal pathway of £15,581 or 58.9%  of the sub-optimal total" title="Analysis by provider"/>
          <p:cNvGraphicFramePr>
            <a:graphicFrameLocks noGrp="1"/>
          </p:cNvGraphicFramePr>
          <p:nvPr>
            <p:extLst>
              <p:ext uri="{D42A27DB-BD31-4B8C-83A1-F6EECF244321}">
                <p14:modId xmlns:p14="http://schemas.microsoft.com/office/powerpoint/2010/main" val="2217848324"/>
              </p:ext>
            </p:extLst>
          </p:nvPr>
        </p:nvGraphicFramePr>
        <p:xfrm>
          <a:off x="617977" y="1201150"/>
          <a:ext cx="7859845" cy="4756672"/>
        </p:xfrm>
        <a:graphic>
          <a:graphicData uri="http://schemas.openxmlformats.org/drawingml/2006/table">
            <a:tbl>
              <a:tblPr firstRow="1" bandRow="1">
                <a:tableStyleId>{21E4AEA4-8DFA-4A89-87EB-49C32662AFE0}</a:tableStyleId>
              </a:tblPr>
              <a:tblGrid>
                <a:gridCol w="3102689"/>
                <a:gridCol w="1792096"/>
                <a:gridCol w="1482530"/>
                <a:gridCol w="1482530"/>
              </a:tblGrid>
              <a:tr h="4542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mn-lt"/>
                        </a:rPr>
                        <a:t>Analysis</a:t>
                      </a:r>
                      <a:r>
                        <a:rPr lang="en-GB" sz="2000" baseline="0" dirty="0" smtClean="0">
                          <a:latin typeface="+mn-lt"/>
                        </a:rPr>
                        <a:t> by provider</a:t>
                      </a:r>
                      <a:endParaRPr lang="en-GB" sz="2000" dirty="0" smtClean="0">
                        <a:latin typeface="+mn-lt"/>
                      </a:endParaRPr>
                    </a:p>
                  </a:txBody>
                  <a:tcPr/>
                </a:tc>
                <a:tc>
                  <a:txBody>
                    <a:bodyPr/>
                    <a:lstStyle/>
                    <a:p>
                      <a:r>
                        <a:rPr lang="en-GB" sz="2000" dirty="0" smtClean="0">
                          <a:latin typeface="+mn-lt"/>
                        </a:rPr>
                        <a:t>Sub-optimal</a:t>
                      </a:r>
                      <a:endParaRPr lang="en-GB" sz="2000" dirty="0">
                        <a:latin typeface="+mn-lt"/>
                      </a:endParaRPr>
                    </a:p>
                  </a:txBody>
                  <a:tcPr>
                    <a:solidFill>
                      <a:srgbClr val="BD92DE"/>
                    </a:solidFill>
                  </a:tcPr>
                </a:tc>
                <a:tc>
                  <a:txBody>
                    <a:bodyPr/>
                    <a:lstStyle/>
                    <a:p>
                      <a:r>
                        <a:rPr lang="en-GB" sz="2000" dirty="0" smtClean="0">
                          <a:latin typeface="+mn-lt"/>
                        </a:rPr>
                        <a:t>Optimal</a:t>
                      </a:r>
                      <a:endParaRPr lang="en-GB" sz="2000" dirty="0">
                        <a:latin typeface="+mn-lt"/>
                      </a:endParaRPr>
                    </a:p>
                  </a:txBody>
                  <a:tcPr/>
                </a:tc>
                <a:tc>
                  <a:txBody>
                    <a:bodyPr/>
                    <a:lstStyle/>
                    <a:p>
                      <a:r>
                        <a:rPr lang="en-GB" sz="2000" dirty="0" smtClean="0">
                          <a:latin typeface="+mn-lt"/>
                        </a:rPr>
                        <a:t>Optimal %</a:t>
                      </a:r>
                      <a:endParaRPr lang="en-GB" sz="2000" dirty="0">
                        <a:latin typeface="+mn-lt"/>
                      </a:endParaRPr>
                    </a:p>
                  </a:txBody>
                  <a:tcPr/>
                </a:tc>
              </a:tr>
              <a:tr h="368043">
                <a:tc>
                  <a:txBody>
                    <a:bodyPr/>
                    <a:lstStyle/>
                    <a:p>
                      <a:pPr algn="l" fontAlgn="b"/>
                      <a:r>
                        <a:rPr lang="en-GB" sz="1600" b="0" i="0" u="none" strike="noStrike" dirty="0" smtClean="0">
                          <a:solidFill>
                            <a:srgbClr val="000000"/>
                          </a:solidFill>
                          <a:effectLst/>
                          <a:latin typeface="+mn-lt"/>
                        </a:rPr>
                        <a:t>Third</a:t>
                      </a:r>
                      <a:r>
                        <a:rPr lang="en-GB" sz="1600" b="0" i="0" u="none" strike="noStrike" baseline="0" dirty="0" smtClean="0">
                          <a:solidFill>
                            <a:srgbClr val="000000"/>
                          </a:solidFill>
                          <a:effectLst/>
                          <a:latin typeface="+mn-lt"/>
                        </a:rPr>
                        <a:t> s</a:t>
                      </a:r>
                      <a:r>
                        <a:rPr lang="en-GB" sz="1600" b="0" i="0" u="none" strike="noStrike" dirty="0" smtClean="0">
                          <a:solidFill>
                            <a:srgbClr val="000000"/>
                          </a:solidFill>
                          <a:effectLst/>
                          <a:latin typeface="+mn-lt"/>
                        </a:rPr>
                        <a:t>ector</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£510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463362">
                <a:tc>
                  <a:txBody>
                    <a:bodyPr/>
                    <a:lstStyle/>
                    <a:p>
                      <a:pPr algn="l" fontAlgn="b"/>
                      <a:r>
                        <a:rPr lang="en-GB" sz="1600" b="0" i="0" u="none" strike="noStrike" dirty="0">
                          <a:solidFill>
                            <a:srgbClr val="000000"/>
                          </a:solidFill>
                          <a:effectLst/>
                          <a:latin typeface="+mn-lt"/>
                        </a:rPr>
                        <a:t>Acute</a:t>
                      </a: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£14,570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£1,028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7%</a:t>
                      </a:r>
                    </a:p>
                  </a:txBody>
                  <a:tcPr marL="0" marR="0" marT="0" marB="0" anchor="b"/>
                </a:tc>
              </a:tr>
              <a:tr h="463362">
                <a:tc>
                  <a:txBody>
                    <a:bodyPr/>
                    <a:lstStyle/>
                    <a:p>
                      <a:pPr algn="l" fontAlgn="b"/>
                      <a:r>
                        <a:rPr lang="en-GB" sz="1600" b="0" i="0" u="none" strike="noStrike" dirty="0">
                          <a:solidFill>
                            <a:srgbClr val="000000"/>
                          </a:solidFill>
                          <a:effectLst/>
                          <a:latin typeface="+mn-lt"/>
                        </a:rPr>
                        <a:t>Ambulance </a:t>
                      </a:r>
                      <a:r>
                        <a:rPr lang="en-GB" sz="1600" b="0" i="0" u="none" strike="noStrike" dirty="0" smtClean="0">
                          <a:solidFill>
                            <a:srgbClr val="000000"/>
                          </a:solidFill>
                          <a:effectLst/>
                          <a:latin typeface="+mn-lt"/>
                        </a:rPr>
                        <a:t>service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£932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£466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50%</a:t>
                      </a:r>
                    </a:p>
                  </a:txBody>
                  <a:tcPr marL="0" marR="0" marT="0" marB="0" anchor="b"/>
                </a:tc>
              </a:tr>
              <a:tr h="428821">
                <a:tc>
                  <a:txBody>
                    <a:bodyPr/>
                    <a:lstStyle/>
                    <a:p>
                      <a:pPr algn="l" fontAlgn="b"/>
                      <a:r>
                        <a:rPr lang="en-GB" sz="1600" b="0" i="0" u="none" strike="noStrike" dirty="0">
                          <a:solidFill>
                            <a:srgbClr val="000000"/>
                          </a:solidFill>
                          <a:effectLst/>
                          <a:latin typeface="+mn-lt"/>
                        </a:rPr>
                        <a:t>Community teams</a:t>
                      </a: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£75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£1,717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2276%</a:t>
                      </a:r>
                      <a:endParaRPr lang="en-GB" sz="1600" b="0" i="0" u="none" strike="noStrike" dirty="0">
                        <a:solidFill>
                          <a:srgbClr val="0070C0"/>
                        </a:solidFill>
                        <a:effectLst/>
                        <a:latin typeface="+mn-lt"/>
                      </a:endParaRPr>
                    </a:p>
                  </a:txBody>
                  <a:tcPr marL="0" marR="0" marT="0" marB="0" anchor="b"/>
                </a:tc>
              </a:tr>
              <a:tr h="463362">
                <a:tc>
                  <a:txBody>
                    <a:bodyPr/>
                    <a:lstStyle/>
                    <a:p>
                      <a:pPr algn="l" fontAlgn="b"/>
                      <a:r>
                        <a:rPr lang="en-GB" sz="1600" b="0" i="0" u="none" strike="noStrike" dirty="0">
                          <a:solidFill>
                            <a:srgbClr val="000000"/>
                          </a:solidFill>
                          <a:effectLst/>
                          <a:latin typeface="+mn-lt"/>
                        </a:rPr>
                        <a:t>Mental </a:t>
                      </a:r>
                      <a:r>
                        <a:rPr lang="en-GB" sz="1600" b="0" i="0" u="none" strike="noStrike" dirty="0" smtClean="0">
                          <a:solidFill>
                            <a:srgbClr val="000000"/>
                          </a:solidFill>
                          <a:effectLst/>
                          <a:latin typeface="+mn-lt"/>
                        </a:rPr>
                        <a:t>health provider</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£1,655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463362">
                <a:tc>
                  <a:txBody>
                    <a:bodyPr/>
                    <a:lstStyle/>
                    <a:p>
                      <a:pPr algn="l" fontAlgn="b"/>
                      <a:r>
                        <a:rPr lang="en-GB" sz="1600" b="0" i="0" u="none" strike="noStrike" dirty="0">
                          <a:solidFill>
                            <a:srgbClr val="000000"/>
                          </a:solidFill>
                          <a:effectLst/>
                          <a:latin typeface="+mn-lt"/>
                        </a:rPr>
                        <a:t>Primary </a:t>
                      </a:r>
                      <a:r>
                        <a:rPr lang="en-GB" sz="1600" b="0" i="0" u="none" strike="noStrike" dirty="0" smtClean="0">
                          <a:solidFill>
                            <a:srgbClr val="000000"/>
                          </a:solidFill>
                          <a:effectLst/>
                          <a:latin typeface="+mn-lt"/>
                        </a:rPr>
                        <a:t>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£657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£1,140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174%</a:t>
                      </a:r>
                    </a:p>
                  </a:txBody>
                  <a:tcPr marL="0" marR="0" marT="0" marB="0" anchor="b"/>
                </a:tc>
              </a:tr>
              <a:tr h="463362">
                <a:tc>
                  <a:txBody>
                    <a:bodyPr/>
                    <a:lstStyle/>
                    <a:p>
                      <a:pPr algn="l" fontAlgn="b"/>
                      <a:r>
                        <a:rPr lang="en-GB" sz="1600" b="0" i="0" u="none" strike="noStrike" dirty="0">
                          <a:solidFill>
                            <a:srgbClr val="000000"/>
                          </a:solidFill>
                          <a:effectLst/>
                          <a:latin typeface="+mn-lt"/>
                        </a:rPr>
                        <a:t>Social </a:t>
                      </a:r>
                      <a:r>
                        <a:rPr lang="en-GB" sz="1600" b="0" i="0" u="none" strike="noStrike" dirty="0" smtClean="0">
                          <a:solidFill>
                            <a:srgbClr val="000000"/>
                          </a:solidFill>
                          <a:effectLst/>
                          <a:latin typeface="+mn-lt"/>
                        </a:rPr>
                        <a:t>services</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£10,227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£9,024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88%</a:t>
                      </a:r>
                    </a:p>
                  </a:txBody>
                  <a:tcPr marL="0" marR="0" marT="0" marB="0" anchor="b"/>
                </a:tc>
              </a:tr>
              <a:tr h="463362">
                <a:tc>
                  <a:txBody>
                    <a:bodyPr/>
                    <a:lstStyle/>
                    <a:p>
                      <a:pPr algn="l" fontAlgn="b"/>
                      <a:r>
                        <a:rPr lang="en-GB" sz="1600" b="0" i="0" u="none" strike="noStrike" dirty="0" smtClean="0">
                          <a:solidFill>
                            <a:srgbClr val="000000"/>
                          </a:solidFill>
                          <a:effectLst/>
                          <a:latin typeface="+mn-lt"/>
                        </a:rPr>
                        <a:t>Dentist</a:t>
                      </a:r>
                      <a:r>
                        <a:rPr lang="en-GB" sz="1600" b="0" i="0" u="none" strike="noStrike" baseline="0" dirty="0" smtClean="0">
                          <a:solidFill>
                            <a:srgbClr val="000000"/>
                          </a:solidFill>
                          <a:effectLst/>
                          <a:latin typeface="+mn-lt"/>
                        </a:rPr>
                        <a:t> / Optician</a:t>
                      </a: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£40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401002">
                <a:tc>
                  <a:txBody>
                    <a:bodyPr/>
                    <a:lstStyle/>
                    <a:p>
                      <a:pPr algn="l" fontAlgn="b"/>
                      <a:r>
                        <a:rPr lang="en-GB" sz="1600" b="1" u="none" strike="noStrike" dirty="0">
                          <a:effectLst/>
                          <a:latin typeface="+mn-lt"/>
                        </a:rPr>
                        <a:t>Grand </a:t>
                      </a:r>
                      <a:r>
                        <a:rPr lang="en-GB" sz="1600" b="1" u="none" strike="noStrike" dirty="0" smtClean="0">
                          <a:effectLst/>
                          <a:latin typeface="+mn-lt"/>
                        </a:rPr>
                        <a:t>total</a:t>
                      </a:r>
                      <a:endParaRPr lang="en-GB" sz="1600" b="1" i="0" u="none" strike="noStrike" dirty="0">
                        <a:solidFill>
                          <a:srgbClr val="000000"/>
                        </a:solidFill>
                        <a:effectLst/>
                        <a:latin typeface="+mn-lt"/>
                      </a:endParaRPr>
                    </a:p>
                  </a:txBody>
                  <a:tcPr marL="9525" marR="9525" marT="9525" marB="0" anchor="b"/>
                </a:tc>
                <a:tc>
                  <a:txBody>
                    <a:bodyPr/>
                    <a:lstStyle/>
                    <a:p>
                      <a:pPr algn="ctr" fontAlgn="b"/>
                      <a:r>
                        <a:rPr lang="en-GB" sz="1600" b="1" i="0" u="none" strike="noStrike" dirty="0" smtClean="0">
                          <a:solidFill>
                            <a:schemeClr val="tx1"/>
                          </a:solidFill>
                          <a:effectLst/>
                          <a:latin typeface="+mn-lt"/>
                        </a:rPr>
                        <a:t>£26,462</a:t>
                      </a:r>
                      <a:endParaRPr lang="en-GB" sz="1600" b="1" i="0" u="none" strike="noStrike" dirty="0">
                        <a:solidFill>
                          <a:schemeClr val="tx1"/>
                        </a:solidFill>
                        <a:effectLst/>
                        <a:latin typeface="+mn-lt"/>
                      </a:endParaRPr>
                    </a:p>
                  </a:txBody>
                  <a:tcPr marL="0" marR="0" marT="0" marB="0" anchor="b">
                    <a:solidFill>
                      <a:srgbClr val="BD92DE"/>
                    </a:solidFill>
                  </a:tcPr>
                </a:tc>
                <a:tc>
                  <a:txBody>
                    <a:bodyPr/>
                    <a:lstStyle/>
                    <a:p>
                      <a:pPr algn="ctr" fontAlgn="b"/>
                      <a:r>
                        <a:rPr lang="en-GB" sz="1600" b="1" i="0" u="none" strike="noStrike" dirty="0" smtClean="0">
                          <a:solidFill>
                            <a:srgbClr val="000000"/>
                          </a:solidFill>
                          <a:effectLst/>
                          <a:latin typeface="+mn-lt"/>
                        </a:rPr>
                        <a:t>£15,581</a:t>
                      </a:r>
                      <a:endParaRPr lang="en-GB" sz="1600" b="1" i="0" u="none" strike="noStrike" dirty="0">
                        <a:solidFill>
                          <a:srgbClr val="000000"/>
                        </a:solidFill>
                        <a:effectLst/>
                        <a:latin typeface="+mn-lt"/>
                      </a:endParaRPr>
                    </a:p>
                  </a:txBody>
                  <a:tcPr marL="0" marR="0" marT="0" marB="0" anchor="b"/>
                </a:tc>
                <a:tc>
                  <a:txBody>
                    <a:bodyPr/>
                    <a:lstStyle/>
                    <a:p>
                      <a:pPr algn="ctr" fontAlgn="b"/>
                      <a:r>
                        <a:rPr lang="en-GB" sz="1600" b="1" i="0" u="none" strike="noStrike" dirty="0" smtClean="0">
                          <a:solidFill>
                            <a:srgbClr val="000000"/>
                          </a:solidFill>
                          <a:effectLst/>
                          <a:latin typeface="+mn-lt"/>
                        </a:rPr>
                        <a:t>58.9%</a:t>
                      </a:r>
                      <a:endParaRPr lang="en-GB" sz="1600" b="1" i="0" u="none" strike="noStrike" dirty="0">
                        <a:solidFill>
                          <a:srgbClr val="000000"/>
                        </a:solidFill>
                        <a:effectLst/>
                        <a:latin typeface="+mn-lt"/>
                      </a:endParaRPr>
                    </a:p>
                  </a:txBody>
                  <a:tcPr marL="0" marR="0" marT="0" marB="0" anchor="b"/>
                </a:tc>
              </a:tr>
            </a:tbl>
          </a:graphicData>
        </a:graphic>
      </p:graphicFrame>
      <p:sp>
        <p:nvSpPr>
          <p:cNvPr id="2" name="TextBox 1"/>
          <p:cNvSpPr txBox="1"/>
          <p:nvPr/>
        </p:nvSpPr>
        <p:spPr>
          <a:xfrm>
            <a:off x="221538" y="6113328"/>
            <a:ext cx="8802806" cy="738664"/>
          </a:xfrm>
          <a:prstGeom prst="rect">
            <a:avLst/>
          </a:prstGeom>
          <a:noFill/>
        </p:spPr>
        <p:txBody>
          <a:bodyPr wrap="square" rtlCol="0">
            <a:spAutoFit/>
          </a:bodyPr>
          <a:lstStyle/>
          <a:p>
            <a:r>
              <a:rPr lang="en-GB" sz="1400" dirty="0"/>
              <a:t>As can be seen from </a:t>
            </a:r>
            <a:r>
              <a:rPr lang="en-GB" sz="1400" dirty="0" smtClean="0"/>
              <a:t>the table, secondary </a:t>
            </a:r>
            <a:r>
              <a:rPr lang="en-GB" sz="1400" dirty="0"/>
              <a:t>care expenditure in the two scenarios is radically different. Acute costs in the optimal case represent only 7% of the original sub-optimal case (94% reduction in bed days from 35 days in the suboptimal case to </a:t>
            </a:r>
            <a:r>
              <a:rPr lang="en-GB" sz="1400" dirty="0" smtClean="0"/>
              <a:t>two days </a:t>
            </a:r>
            <a:r>
              <a:rPr lang="en-GB" sz="1400" dirty="0"/>
              <a:t>in the optimal case) </a:t>
            </a:r>
            <a:r>
              <a:rPr lang="en-GB" sz="1400" dirty="0" smtClean="0"/>
              <a:t>equating </a:t>
            </a:r>
            <a:r>
              <a:rPr lang="en-GB" sz="1400" dirty="0"/>
              <a:t>to a reduction of </a:t>
            </a:r>
            <a:r>
              <a:rPr lang="en-GB" sz="1400" dirty="0" smtClean="0"/>
              <a:t>£13.2k.</a:t>
            </a:r>
            <a:endParaRPr lang="en-GB" sz="1400" dirty="0"/>
          </a:p>
        </p:txBody>
      </p:sp>
    </p:spTree>
    <p:extLst>
      <p:ext uri="{BB962C8B-B14F-4D97-AF65-F5344CB8AC3E}">
        <p14:creationId xmlns:p14="http://schemas.microsoft.com/office/powerpoint/2010/main" val="2475427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graphicFrame>
        <p:nvGraphicFramePr>
          <p:cNvPr id="3" name="Table 2" descr="This is a table showing the cost figures for the sub-optimal and optimal pathways, broken down by cost category. The grand total for the sub-optimal pathway is £26,462 compared to the optimal pathway of £15,581 or 58.9%  of the sub-optimal total" title="Analysis by cost category"/>
          <p:cNvGraphicFramePr>
            <a:graphicFrameLocks noGrp="1"/>
          </p:cNvGraphicFramePr>
          <p:nvPr>
            <p:extLst>
              <p:ext uri="{D42A27DB-BD31-4B8C-83A1-F6EECF244321}">
                <p14:modId xmlns:p14="http://schemas.microsoft.com/office/powerpoint/2010/main" val="394488651"/>
              </p:ext>
            </p:extLst>
          </p:nvPr>
        </p:nvGraphicFramePr>
        <p:xfrm>
          <a:off x="478465" y="1272126"/>
          <a:ext cx="8112640" cy="4244752"/>
        </p:xfrm>
        <a:graphic>
          <a:graphicData uri="http://schemas.openxmlformats.org/drawingml/2006/table">
            <a:tbl>
              <a:tblPr firstRow="1" bandRow="1">
                <a:tableStyleId>{21E4AEA4-8DFA-4A89-87EB-49C32662AFE0}</a:tableStyleId>
              </a:tblPr>
              <a:tblGrid>
                <a:gridCol w="3387552"/>
                <a:gridCol w="1663764"/>
                <a:gridCol w="1530662"/>
                <a:gridCol w="1530662"/>
              </a:tblGrid>
              <a:tr h="479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mn-lt"/>
                        </a:rPr>
                        <a:t>Analysis</a:t>
                      </a:r>
                      <a:r>
                        <a:rPr lang="en-GB" sz="2000" baseline="0" dirty="0" smtClean="0">
                          <a:latin typeface="+mn-lt"/>
                        </a:rPr>
                        <a:t> by cost category</a:t>
                      </a:r>
                      <a:endParaRPr lang="en-GB" sz="2000" dirty="0" smtClean="0">
                        <a:latin typeface="+mn-lt"/>
                      </a:endParaRPr>
                    </a:p>
                  </a:txBody>
                  <a:tcPr/>
                </a:tc>
                <a:tc>
                  <a:txBody>
                    <a:bodyPr/>
                    <a:lstStyle/>
                    <a:p>
                      <a:r>
                        <a:rPr lang="en-GB" sz="2000" dirty="0" smtClean="0">
                          <a:latin typeface="+mn-lt"/>
                        </a:rPr>
                        <a:t>Sub-optimal</a:t>
                      </a:r>
                      <a:endParaRPr lang="en-GB" sz="2000" dirty="0">
                        <a:latin typeface="+mn-lt"/>
                      </a:endParaRPr>
                    </a:p>
                  </a:txBody>
                  <a:tcPr>
                    <a:solidFill>
                      <a:srgbClr val="BD92DE"/>
                    </a:solidFill>
                  </a:tcPr>
                </a:tc>
                <a:tc>
                  <a:txBody>
                    <a:bodyPr/>
                    <a:lstStyle/>
                    <a:p>
                      <a:r>
                        <a:rPr lang="en-GB" sz="2000" dirty="0" smtClean="0">
                          <a:latin typeface="+mn-lt"/>
                        </a:rPr>
                        <a:t>Optimal</a:t>
                      </a:r>
                      <a:endParaRPr lang="en-GB" sz="2000" dirty="0">
                        <a:latin typeface="+mn-lt"/>
                      </a:endParaRPr>
                    </a:p>
                  </a:txBody>
                  <a:tcPr/>
                </a:tc>
                <a:tc>
                  <a:txBody>
                    <a:bodyPr/>
                    <a:lstStyle/>
                    <a:p>
                      <a:r>
                        <a:rPr lang="en-GB" sz="2000" dirty="0" smtClean="0">
                          <a:latin typeface="+mn-lt"/>
                        </a:rPr>
                        <a:t>Optimal %</a:t>
                      </a:r>
                      <a:endParaRPr lang="en-GB" sz="2000" dirty="0">
                        <a:latin typeface="+mn-lt"/>
                      </a:endParaRPr>
                    </a:p>
                  </a:txBody>
                  <a:tcPr/>
                </a:tc>
              </a:tr>
              <a:tr h="352794">
                <a:tc>
                  <a:txBody>
                    <a:bodyPr/>
                    <a:lstStyle/>
                    <a:p>
                      <a:pPr algn="l" fontAlgn="b"/>
                      <a:r>
                        <a:rPr lang="en-GB" sz="1600" b="0" i="0" u="none" strike="noStrike" dirty="0">
                          <a:solidFill>
                            <a:srgbClr val="000000"/>
                          </a:solidFill>
                          <a:effectLst/>
                          <a:latin typeface="+mn-lt"/>
                        </a:rPr>
                        <a:t>Primary </a:t>
                      </a:r>
                      <a:r>
                        <a:rPr lang="en-GB" sz="1600" b="0" i="0" u="none" strike="noStrike" dirty="0" smtClean="0">
                          <a:solidFill>
                            <a:srgbClr val="000000"/>
                          </a:solidFill>
                          <a:effectLst/>
                          <a:latin typeface="+mn-lt"/>
                        </a:rPr>
                        <a:t>care management</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£627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£1,090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174%</a:t>
                      </a:r>
                    </a:p>
                  </a:txBody>
                  <a:tcPr marL="0" marR="0" marT="0" marB="0" anchor="b"/>
                </a:tc>
              </a:tr>
              <a:tr h="352794">
                <a:tc>
                  <a:txBody>
                    <a:bodyPr/>
                    <a:lstStyle/>
                    <a:p>
                      <a:pPr algn="l" fontAlgn="b"/>
                      <a:r>
                        <a:rPr lang="en-GB" sz="1600" b="0" i="0" u="none" strike="noStrike" dirty="0">
                          <a:solidFill>
                            <a:srgbClr val="000000"/>
                          </a:solidFill>
                          <a:effectLst/>
                          <a:latin typeface="+mn-lt"/>
                        </a:rPr>
                        <a:t>Urgent </a:t>
                      </a:r>
                      <a:r>
                        <a:rPr lang="en-GB" sz="1600" b="0" i="0" u="none" strike="noStrike" dirty="0" smtClean="0">
                          <a:solidFill>
                            <a:srgbClr val="000000"/>
                          </a:solidFill>
                          <a:effectLst/>
                          <a:latin typeface="+mn-lt"/>
                        </a:rPr>
                        <a:t>and</a:t>
                      </a:r>
                      <a:r>
                        <a:rPr lang="en-GB" sz="1600" b="0" i="0" u="none" strike="noStrike" baseline="0" dirty="0" smtClean="0">
                          <a:solidFill>
                            <a:srgbClr val="000000"/>
                          </a:solidFill>
                          <a:effectLst/>
                          <a:latin typeface="+mn-lt"/>
                        </a:rPr>
                        <a:t> e</a:t>
                      </a:r>
                      <a:r>
                        <a:rPr lang="en-GB" sz="1600" b="0" i="0" u="none" strike="noStrike" dirty="0" smtClean="0">
                          <a:solidFill>
                            <a:srgbClr val="000000"/>
                          </a:solidFill>
                          <a:effectLst/>
                          <a:latin typeface="+mn-lt"/>
                        </a:rPr>
                        <a:t>mergency 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£1,160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£694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60%</a:t>
                      </a:r>
                    </a:p>
                  </a:txBody>
                  <a:tcPr marL="0" marR="0" marT="0" marB="0" anchor="b"/>
                </a:tc>
              </a:tr>
              <a:tr h="352794">
                <a:tc>
                  <a:txBody>
                    <a:bodyPr/>
                    <a:lstStyle/>
                    <a:p>
                      <a:pPr algn="l" fontAlgn="b"/>
                      <a:r>
                        <a:rPr lang="en-GB" sz="1600" b="0" i="0" u="none" strike="noStrike" dirty="0">
                          <a:solidFill>
                            <a:srgbClr val="000000"/>
                          </a:solidFill>
                          <a:effectLst/>
                          <a:latin typeface="+mn-lt"/>
                        </a:rPr>
                        <a:t>Secondary </a:t>
                      </a:r>
                      <a:r>
                        <a:rPr lang="en-GB" sz="1600" b="0" i="0" u="none" strike="noStrike" dirty="0" smtClean="0">
                          <a:solidFill>
                            <a:srgbClr val="000000"/>
                          </a:solidFill>
                          <a:effectLst/>
                          <a:latin typeface="+mn-lt"/>
                        </a:rPr>
                        <a:t>care management</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£14,342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£2,455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17%</a:t>
                      </a:r>
                    </a:p>
                  </a:txBody>
                  <a:tcPr marL="0" marR="0" marT="0" marB="0" anchor="b"/>
                </a:tc>
              </a:tr>
              <a:tr h="352794">
                <a:tc>
                  <a:txBody>
                    <a:bodyPr/>
                    <a:lstStyle/>
                    <a:p>
                      <a:pPr algn="l" fontAlgn="b"/>
                      <a:r>
                        <a:rPr lang="en-GB" sz="1600" b="0" i="0" u="none" strike="noStrike" dirty="0">
                          <a:solidFill>
                            <a:srgbClr val="000000"/>
                          </a:solidFill>
                          <a:effectLst/>
                          <a:latin typeface="+mn-lt"/>
                        </a:rPr>
                        <a:t>Prevention </a:t>
                      </a:r>
                      <a:r>
                        <a:rPr lang="en-GB" sz="1600" b="0" i="0" u="none" strike="noStrike" dirty="0" smtClean="0">
                          <a:solidFill>
                            <a:srgbClr val="000000"/>
                          </a:solidFill>
                          <a:effectLst/>
                          <a:latin typeface="+mn-lt"/>
                        </a:rPr>
                        <a:t>and</a:t>
                      </a:r>
                      <a:r>
                        <a:rPr lang="en-GB" sz="1600" b="0" i="0" u="none" strike="noStrike" baseline="0" dirty="0" smtClean="0">
                          <a:solidFill>
                            <a:srgbClr val="000000"/>
                          </a:solidFill>
                          <a:effectLst/>
                          <a:latin typeface="+mn-lt"/>
                        </a:rPr>
                        <a:t> public health</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£30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£885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2,941</a:t>
                      </a:r>
                      <a:r>
                        <a:rPr lang="en-GB" sz="1600" b="0" i="0" u="none" strike="noStrike" dirty="0">
                          <a:solidFill>
                            <a:srgbClr val="0070C0"/>
                          </a:solidFill>
                          <a:effectLst/>
                          <a:latin typeface="+mn-lt"/>
                        </a:rPr>
                        <a:t>%</a:t>
                      </a:r>
                    </a:p>
                  </a:txBody>
                  <a:tcPr marL="0" marR="0" marT="0" marB="0" anchor="b"/>
                </a:tc>
              </a:tr>
              <a:tr h="352794">
                <a:tc>
                  <a:txBody>
                    <a:bodyPr/>
                    <a:lstStyle/>
                    <a:p>
                      <a:pPr algn="l" fontAlgn="b"/>
                      <a:r>
                        <a:rPr lang="en-GB" sz="1600" b="0" i="0" u="none" strike="noStrike" dirty="0">
                          <a:solidFill>
                            <a:srgbClr val="000000"/>
                          </a:solidFill>
                          <a:effectLst/>
                          <a:latin typeface="+mn-lt"/>
                        </a:rPr>
                        <a:t>Community </a:t>
                      </a:r>
                      <a:r>
                        <a:rPr lang="en-GB" sz="1600" b="0" i="0" u="none" strike="noStrike" dirty="0" smtClean="0">
                          <a:solidFill>
                            <a:srgbClr val="000000"/>
                          </a:solidFill>
                          <a:effectLst/>
                          <a:latin typeface="+mn-lt"/>
                        </a:rPr>
                        <a:t>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£75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£8,740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11,584</a:t>
                      </a:r>
                      <a:r>
                        <a:rPr lang="en-GB" sz="1600" b="0" i="0" u="none" strike="noStrike" dirty="0">
                          <a:solidFill>
                            <a:srgbClr val="0070C0"/>
                          </a:solidFill>
                          <a:effectLst/>
                          <a:latin typeface="+mn-lt"/>
                        </a:rPr>
                        <a:t>%</a:t>
                      </a:r>
                    </a:p>
                  </a:txBody>
                  <a:tcPr marL="0" marR="0" marT="0" marB="0" anchor="b"/>
                </a:tc>
              </a:tr>
              <a:tr h="352794">
                <a:tc>
                  <a:txBody>
                    <a:bodyPr/>
                    <a:lstStyle/>
                    <a:p>
                      <a:pPr algn="l" fontAlgn="b"/>
                      <a:r>
                        <a:rPr lang="en-GB" sz="1600" b="0" i="0" u="none" strike="noStrike" dirty="0" smtClean="0">
                          <a:solidFill>
                            <a:srgbClr val="000000"/>
                          </a:solidFill>
                          <a:effectLst/>
                          <a:latin typeface="+mn-lt"/>
                        </a:rPr>
                        <a:t>Nursing</a:t>
                      </a:r>
                      <a:r>
                        <a:rPr lang="en-GB" sz="1600" b="0" i="0" u="none" strike="noStrike" baseline="0" dirty="0" smtClean="0">
                          <a:solidFill>
                            <a:srgbClr val="000000"/>
                          </a:solidFill>
                          <a:effectLst/>
                          <a:latin typeface="+mn-lt"/>
                        </a:rPr>
                        <a:t> home 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£10,277</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0%</a:t>
                      </a:r>
                      <a:endParaRPr lang="en-GB" sz="1600" b="0" i="0" u="none" strike="noStrike" dirty="0">
                        <a:solidFill>
                          <a:srgbClr val="0070C0"/>
                        </a:solidFill>
                        <a:effectLst/>
                        <a:latin typeface="+mn-lt"/>
                      </a:endParaRPr>
                    </a:p>
                  </a:txBody>
                  <a:tcPr marL="0" marR="0" marT="0" marB="0" anchor="b"/>
                </a:tc>
              </a:tr>
              <a:tr h="486833">
                <a:tc>
                  <a:txBody>
                    <a:bodyPr/>
                    <a:lstStyle/>
                    <a:p>
                      <a:pPr algn="l" fontAlgn="b"/>
                      <a:r>
                        <a:rPr lang="en-GB" sz="1600" b="0" i="0" u="none" strike="noStrike" dirty="0" smtClean="0">
                          <a:solidFill>
                            <a:srgbClr val="000000"/>
                          </a:solidFill>
                          <a:effectLst/>
                          <a:latin typeface="+mn-lt"/>
                        </a:rPr>
                        <a:t>Intermediate 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£1,717</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352794">
                <a:tc>
                  <a:txBody>
                    <a:bodyPr/>
                    <a:lstStyle/>
                    <a:p>
                      <a:pPr algn="l" fontAlgn="b"/>
                      <a:endParaRPr lang="en-GB" sz="1600" b="1" i="0" u="none" strike="noStrike" dirty="0" smtClean="0">
                        <a:solidFill>
                          <a:srgbClr val="000000"/>
                        </a:solidFill>
                        <a:effectLst/>
                        <a:latin typeface="+mn-lt"/>
                      </a:endParaRPr>
                    </a:p>
                    <a:p>
                      <a:pPr algn="l" fontAlgn="b"/>
                      <a:r>
                        <a:rPr lang="en-GB" sz="1600" b="1" i="0" u="none" strike="noStrike" dirty="0" smtClean="0">
                          <a:solidFill>
                            <a:srgbClr val="000000"/>
                          </a:solidFill>
                          <a:effectLst/>
                          <a:latin typeface="+mn-lt"/>
                        </a:rPr>
                        <a:t>Grand </a:t>
                      </a:r>
                      <a:r>
                        <a:rPr lang="en-GB" sz="1600" b="1" i="0" u="none" strike="noStrike" dirty="0">
                          <a:solidFill>
                            <a:srgbClr val="000000"/>
                          </a:solidFill>
                          <a:effectLst/>
                          <a:latin typeface="+mn-lt"/>
                        </a:rPr>
                        <a:t>t</a:t>
                      </a:r>
                      <a:r>
                        <a:rPr lang="en-GB" sz="1600" b="1" i="0" u="none" strike="noStrike" dirty="0" smtClean="0">
                          <a:solidFill>
                            <a:srgbClr val="000000"/>
                          </a:solidFill>
                          <a:effectLst/>
                          <a:latin typeface="+mn-lt"/>
                        </a:rPr>
                        <a:t>otal</a:t>
                      </a:r>
                      <a:endParaRPr lang="en-GB" sz="1600" b="1" i="0" u="none" strike="noStrike" dirty="0">
                        <a:solidFill>
                          <a:srgbClr val="000000"/>
                        </a:solidFill>
                        <a:effectLst/>
                        <a:latin typeface="+mn-lt"/>
                      </a:endParaRPr>
                    </a:p>
                  </a:txBody>
                  <a:tcPr marL="0" marR="0" marT="0" marB="0" anchor="b"/>
                </a:tc>
                <a:tc>
                  <a:txBody>
                    <a:bodyPr/>
                    <a:lstStyle/>
                    <a:p>
                      <a:pPr algn="ctr" fontAlgn="b"/>
                      <a:r>
                        <a:rPr lang="en-GB" sz="1600" b="1" i="0" u="none" strike="noStrike" dirty="0" smtClean="0">
                          <a:solidFill>
                            <a:srgbClr val="000000"/>
                          </a:solidFill>
                          <a:effectLst/>
                          <a:latin typeface="+mn-lt"/>
                        </a:rPr>
                        <a:t>£26,462</a:t>
                      </a:r>
                      <a:endParaRPr lang="en-GB" sz="1600" b="1"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1" i="0" u="none" strike="noStrike" dirty="0" smtClean="0">
                          <a:solidFill>
                            <a:srgbClr val="000000"/>
                          </a:solidFill>
                          <a:effectLst/>
                          <a:latin typeface="+mn-lt"/>
                        </a:rPr>
                        <a:t>£15,581</a:t>
                      </a:r>
                      <a:endParaRPr lang="en-GB" sz="1600" b="1" i="0" u="none" strike="noStrike" dirty="0">
                        <a:solidFill>
                          <a:srgbClr val="000000"/>
                        </a:solidFill>
                        <a:effectLst/>
                        <a:latin typeface="+mn-lt"/>
                      </a:endParaRPr>
                    </a:p>
                  </a:txBody>
                  <a:tcPr marL="0" marR="0" marT="0" marB="0" anchor="b"/>
                </a:tc>
                <a:tc>
                  <a:txBody>
                    <a:bodyPr/>
                    <a:lstStyle/>
                    <a:p>
                      <a:pPr algn="ctr" fontAlgn="b"/>
                      <a:r>
                        <a:rPr lang="en-GB" sz="1600" b="1" i="0" u="none" strike="noStrike" dirty="0" smtClean="0">
                          <a:solidFill>
                            <a:srgbClr val="000000"/>
                          </a:solidFill>
                          <a:effectLst/>
                          <a:latin typeface="+mn-lt"/>
                        </a:rPr>
                        <a:t>58.9%</a:t>
                      </a:r>
                      <a:endParaRPr lang="en-GB" sz="1600" b="1" i="0" u="none" strike="noStrike" dirty="0">
                        <a:solidFill>
                          <a:srgbClr val="000000"/>
                        </a:solidFill>
                        <a:effectLst/>
                        <a:latin typeface="+mn-lt"/>
                      </a:endParaRPr>
                    </a:p>
                  </a:txBody>
                  <a:tcPr marL="0" marR="0" marT="0" marB="0" anchor="b"/>
                </a:tc>
              </a:tr>
            </a:tbl>
          </a:graphicData>
        </a:graphic>
      </p:graphicFrame>
      <p:sp>
        <p:nvSpPr>
          <p:cNvPr id="4" name="TextBox 3"/>
          <p:cNvSpPr txBox="1"/>
          <p:nvPr/>
        </p:nvSpPr>
        <p:spPr>
          <a:xfrm>
            <a:off x="136478" y="5680854"/>
            <a:ext cx="8802806" cy="954107"/>
          </a:xfrm>
          <a:prstGeom prst="rect">
            <a:avLst/>
          </a:prstGeom>
          <a:noFill/>
        </p:spPr>
        <p:txBody>
          <a:bodyPr wrap="square" rtlCol="0">
            <a:spAutoFit/>
          </a:bodyPr>
          <a:lstStyle/>
          <a:p>
            <a:r>
              <a:rPr lang="en-GB" sz="1400" dirty="0"/>
              <a:t>In the sub-optimal pathway Clara’s care was over-reliant on secondary care and was not sufficiently managed in </a:t>
            </a:r>
            <a:r>
              <a:rPr lang="en-GB" sz="1400" dirty="0" smtClean="0"/>
              <a:t>primary care </a:t>
            </a:r>
            <a:r>
              <a:rPr lang="en-GB" sz="1400" dirty="0"/>
              <a:t>or at home. Improved management had a dramatic impact on her and her family. Such costs are difficult to quantify, but are very </a:t>
            </a:r>
            <a:r>
              <a:rPr lang="en-GB" sz="1400" dirty="0" smtClean="0"/>
              <a:t>real. The </a:t>
            </a:r>
            <a:r>
              <a:rPr lang="en-GB" sz="1400" dirty="0"/>
              <a:t>secondary point is that a saving of </a:t>
            </a:r>
            <a:r>
              <a:rPr lang="en-GB" sz="1400" dirty="0" smtClean="0"/>
              <a:t>41% </a:t>
            </a:r>
            <a:r>
              <a:rPr lang="en-GB" sz="1400" dirty="0"/>
              <a:t>is material to any health economy.</a:t>
            </a:r>
          </a:p>
        </p:txBody>
      </p:sp>
      <p:sp>
        <p:nvSpPr>
          <p:cNvPr id="2" name="Slide Number Placeholder 1"/>
          <p:cNvSpPr>
            <a:spLocks noGrp="1"/>
          </p:cNvSpPr>
          <p:nvPr>
            <p:ph type="sldNum" sz="quarter" idx="12"/>
          </p:nvPr>
        </p:nvSpPr>
        <p:spPr/>
        <p:txBody>
          <a:bodyPr/>
          <a:lstStyle/>
          <a:p>
            <a:fld id="{9354E1B7-EA4B-4627-8377-47E877C4B30E}" type="slidenum">
              <a:rPr lang="en-US" smtClean="0"/>
              <a:pPr/>
              <a:t>8</a:t>
            </a:fld>
            <a:endParaRPr lang="en-US" dirty="0"/>
          </a:p>
        </p:txBody>
      </p:sp>
    </p:spTree>
    <p:extLst>
      <p:ext uri="{BB962C8B-B14F-4D97-AF65-F5344CB8AC3E}">
        <p14:creationId xmlns:p14="http://schemas.microsoft.com/office/powerpoint/2010/main" val="1456557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54E1B7-EA4B-4627-8377-47E877C4B30E}" type="slidenum">
              <a:rPr lang="en-US" smtClean="0"/>
              <a:pPr/>
              <a:t>9</a:t>
            </a:fld>
            <a:endParaRPr lang="en-US" dirty="0"/>
          </a:p>
        </p:txBody>
      </p:sp>
      <p:pic>
        <p:nvPicPr>
          <p:cNvPr id="1026" name="Picture 2" descr="This grahpic shows the three approches of NHS RightCare, where to look, what to change and how to change." title="NHS RightCare Approach"/>
          <p:cNvPicPr>
            <a:picLocks noChangeAspect="1" noChangeArrowheads="1"/>
          </p:cNvPicPr>
          <p:nvPr/>
        </p:nvPicPr>
        <p:blipFill rotWithShape="1">
          <a:blip r:embed="rId2">
            <a:extLst>
              <a:ext uri="{28A0092B-C50C-407E-A947-70E740481C1C}">
                <a14:useLocalDpi xmlns:a14="http://schemas.microsoft.com/office/drawing/2010/main" val="0"/>
              </a:ext>
            </a:extLst>
          </a:blip>
          <a:srcRect t="10027"/>
          <a:stretch/>
        </p:blipFill>
        <p:spPr bwMode="auto">
          <a:xfrm>
            <a:off x="504496" y="1513489"/>
            <a:ext cx="7457090" cy="503204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6"/>
          <p:cNvSpPr>
            <a:spLocks noGrp="1"/>
          </p:cNvSpPr>
          <p:nvPr>
            <p:ph type="title"/>
          </p:nvPr>
        </p:nvSpPr>
        <p:spPr>
          <a:xfrm>
            <a:off x="412597" y="367771"/>
            <a:ext cx="7356815" cy="504099"/>
          </a:xfrm>
        </p:spPr>
        <p:txBody>
          <a:bodyPr>
            <a:normAutofit fontScale="90000"/>
          </a:bodyPr>
          <a:lstStyle/>
          <a:p>
            <a:r>
              <a:rPr lang="en-US" dirty="0" smtClean="0"/>
              <a:t>NHS RightCare Approach</a:t>
            </a:r>
            <a:endParaRPr lang="en-US" dirty="0"/>
          </a:p>
        </p:txBody>
      </p:sp>
    </p:spTree>
    <p:extLst>
      <p:ext uri="{BB962C8B-B14F-4D97-AF65-F5344CB8AC3E}">
        <p14:creationId xmlns:p14="http://schemas.microsoft.com/office/powerpoint/2010/main" val="2060580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1367701-27c8-403e-a234-85855c5cd73e">K57F673QWXRZ-1374-53</_dlc_DocId>
    <_dlc_DocIdUrl xmlns="51367701-27c8-403e-a234-85855c5cd73e">
      <Url>https://nhsengland.sharepoint.com/TeamCentre/VisionandValues/_layouts/15/DocIdRedir.aspx?ID=K57F673QWXRZ-1374-53</Url>
      <Description>K57F673QWXRZ-1374-53</Description>
    </_dlc_DocIdUrl>
    <SharedWithUsers xmlns="11cf67b4-8be8-4203-926d-b1451d6a364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3D01-BC3D-4AA8-95B1-39B38B8CD583}">
  <ds:schemaRefs>
    <ds:schemaRef ds:uri="http://purl.org/dc/elements/1.1/"/>
    <ds:schemaRef ds:uri="http://purl.org/dc/dcmitype/"/>
    <ds:schemaRef ds:uri="http://purl.org/dc/terms/"/>
    <ds:schemaRef ds:uri="http://schemas.microsoft.com/office/2006/metadata/properties"/>
    <ds:schemaRef ds:uri="http://www.w3.org/XML/1998/namespace"/>
    <ds:schemaRef ds:uri="11cf67b4-8be8-4203-926d-b1451d6a3644"/>
    <ds:schemaRef ds:uri="51367701-27c8-403e-a234-85855c5cd73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B801DBD-1609-45E3-994A-CA6B05AAB272}">
  <ds:schemaRefs>
    <ds:schemaRef ds:uri="http://schemas.microsoft.com/sharepoint/events"/>
  </ds:schemaRefs>
</ds:datastoreItem>
</file>

<file path=customXml/itemProps3.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4362</TotalTime>
  <Words>1121</Words>
  <Application>Microsoft Office PowerPoint</Application>
  <PresentationFormat>On-screen Show (4:3)</PresentationFormat>
  <Paragraphs>135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NHS RightCare scenario:  The variation between standard and optimal pathways  </vt:lpstr>
      <vt:lpstr>Clara and the sub-optimal pathway</vt:lpstr>
      <vt:lpstr>Clara and the sub-optimal pathway</vt:lpstr>
      <vt:lpstr>Source: BMJ 2016;354:i4843</vt:lpstr>
      <vt:lpstr>Clara and the optimal pathway</vt:lpstr>
      <vt:lpstr>Clara and the optimal pathway</vt:lpstr>
      <vt:lpstr>Financial information</vt:lpstr>
      <vt:lpstr>Financial information</vt:lpstr>
      <vt:lpstr>NHS RightCare Approach</vt:lpstr>
      <vt:lpstr>Further information</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Cavanagh, Peter</cp:lastModifiedBy>
  <cp:revision>248</cp:revision>
  <cp:lastPrinted>2014-05-27T15:15:21Z</cp:lastPrinted>
  <dcterms:created xsi:type="dcterms:W3CDTF">2014-04-08T10:27:44Z</dcterms:created>
  <dcterms:modified xsi:type="dcterms:W3CDTF">2018-01-26T11:36:43Z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