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0"/>
  </p:notesMasterIdLst>
  <p:handoutMasterIdLst>
    <p:handoutMasterId r:id="rId21"/>
  </p:handoutMasterIdLst>
  <p:sldIdLst>
    <p:sldId id="292" r:id="rId6"/>
    <p:sldId id="272" r:id="rId7"/>
    <p:sldId id="275" r:id="rId8"/>
    <p:sldId id="293" r:id="rId9"/>
    <p:sldId id="276" r:id="rId10"/>
    <p:sldId id="279" r:id="rId11"/>
    <p:sldId id="277" r:id="rId12"/>
    <p:sldId id="294" r:id="rId13"/>
    <p:sldId id="295" r:id="rId14"/>
    <p:sldId id="281" r:id="rId15"/>
    <p:sldId id="290" r:id="rId16"/>
    <p:sldId id="291" r:id="rId17"/>
    <p:sldId id="296" r:id="rId18"/>
    <p:sldId id="297" r:id="rId19"/>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92"/>
            <p14:sldId id="272"/>
            <p14:sldId id="275"/>
            <p14:sldId id="293"/>
            <p14:sldId id="276"/>
            <p14:sldId id="279"/>
            <p14:sldId id="277"/>
            <p14:sldId id="294"/>
            <p14:sldId id="295"/>
            <p14:sldId id="281"/>
            <p14:sldId id="290"/>
            <p14:sldId id="291"/>
            <p14:sldId id="296"/>
            <p14:sldId id="297"/>
          </p14:sldIdLst>
        </p14:section>
      </p14:sectionLst>
    </p:ext>
    <p:ext uri="{EFAFB233-063F-42B5-8137-9DF3F51BA10A}">
      <p15:sldGuideLst xmlns="" xmlns:p15="http://schemas.microsoft.com/office/powerpoint/2012/main">
        <p15:guide id="1" orient="horz" pos="1204">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Pudney" initials="SP" lastIdx="2" clrIdx="0"/>
  <p:cmAuthor id="1" name="Baughan, Sue" initials="SB" lastIdx="1" clrIdx="1"/>
  <p:cmAuthor id="2" name="Bruce Pollington" initials="BP" lastIdx="9"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52" autoAdjust="0"/>
    <p:restoredTop sz="94682" autoAdjust="0"/>
  </p:normalViewPr>
  <p:slideViewPr>
    <p:cSldViewPr snapToGrid="0" snapToObjects="1">
      <p:cViewPr>
        <p:scale>
          <a:sx n="60" d="100"/>
          <a:sy n="60" d="100"/>
        </p:scale>
        <p:origin x="-1770" y="-408"/>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26/01/2018</a:t>
            </a:fld>
            <a:endParaRPr lang="en-US" dirty="0"/>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dirty="0"/>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26/01/2018</a:t>
            </a:fld>
            <a:endParaRPr lang="en-US" dirty="0"/>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dirty="0"/>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A34ED-8FA2-4A1E-A503-3FEE8D85ECAC}" type="slidenum">
              <a:rPr lang="en-US" smtClean="0"/>
              <a:pPr/>
              <a:t>6</a:t>
            </a:fld>
            <a:endParaRPr lang="en-US" dirty="0"/>
          </a:p>
        </p:txBody>
      </p:sp>
    </p:spTree>
    <p:extLst>
      <p:ext uri="{BB962C8B-B14F-4D97-AF65-F5344CB8AC3E}">
        <p14:creationId xmlns:p14="http://schemas.microsoft.com/office/powerpoint/2010/main" val="387387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(rate of falls &amp; 10 days)</a:t>
            </a:r>
          </a:p>
          <a:p>
            <a:endParaRPr lang="en-GB" dirty="0"/>
          </a:p>
        </p:txBody>
      </p:sp>
      <p:sp>
        <p:nvSpPr>
          <p:cNvPr id="4" name="Slide Number Placeholder 3"/>
          <p:cNvSpPr>
            <a:spLocks noGrp="1"/>
          </p:cNvSpPr>
          <p:nvPr>
            <p:ph type="sldNum" sz="quarter" idx="10"/>
          </p:nvPr>
        </p:nvSpPr>
        <p:spPr/>
        <p:txBody>
          <a:bodyPr/>
          <a:lstStyle/>
          <a:p>
            <a:fld id="{9DA7E450-6DF0-4865-9C93-F4F1549764EE}" type="slidenum">
              <a:rPr lang="en-US" smtClean="0"/>
              <a:pPr/>
              <a:t>7</a:t>
            </a:fld>
            <a:endParaRPr lang="en-US" dirty="0"/>
          </a:p>
        </p:txBody>
      </p:sp>
    </p:spTree>
    <p:extLst>
      <p:ext uri="{BB962C8B-B14F-4D97-AF65-F5344CB8AC3E}">
        <p14:creationId xmlns:p14="http://schemas.microsoft.com/office/powerpoint/2010/main" val="299327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93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7"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32328948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1577180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354E1B7-EA4B-4627-8377-47E877C4B30E}" type="slidenum">
              <a:rPr lang="en-US" smtClean="0"/>
              <a:pPr/>
              <a:t>‹#›</a:t>
            </a:fld>
            <a:endParaRPr lang="en-US" dirty="0"/>
          </a:p>
        </p:txBody>
      </p:sp>
    </p:spTree>
    <p:extLst>
      <p:ext uri="{BB962C8B-B14F-4D97-AF65-F5344CB8AC3E}">
        <p14:creationId xmlns:p14="http://schemas.microsoft.com/office/powerpoint/2010/main" val="26338891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42443" y="-1"/>
            <a:ext cx="3401557" cy="1526875"/>
          </a:xfrm>
          <a:prstGeom prst="rect">
            <a:avLst/>
          </a:prstGeom>
        </p:spPr>
      </p:pic>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50" r:id="rId3"/>
    <p:sldLayoutId id="2147483678" r:id="rId4"/>
    <p:sldLayoutId id="2147483679" r:id="rId5"/>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4881"/>
            <a:ext cx="9144001" cy="4777462"/>
          </a:xfrm>
          <a:prstGeom prst="rect">
            <a:avLst/>
          </a:prstGeom>
        </p:spPr>
      </p:pic>
      <p:sp>
        <p:nvSpPr>
          <p:cNvPr id="25" name="Title 24"/>
          <p:cNvSpPr>
            <a:spLocks noGrp="1"/>
          </p:cNvSpPr>
          <p:nvPr>
            <p:ph type="title" idx="4294967295"/>
          </p:nvPr>
        </p:nvSpPr>
        <p:spPr>
          <a:xfrm>
            <a:off x="504098" y="1380107"/>
            <a:ext cx="6556269" cy="2160734"/>
          </a:xfrm>
        </p:spPr>
        <p:txBody>
          <a:bodyPr lIns="0" tIns="0" rIns="0" bIns="0" anchor="t">
            <a:noAutofit/>
          </a:bodyPr>
          <a:lstStyle/>
          <a:p>
            <a:r>
              <a:rPr lang="en-US" sz="3200" b="0" dirty="0"/>
              <a:t>NHS RightCare scenario: </a:t>
            </a:r>
            <a:br>
              <a:rPr lang="en-US" sz="3200" b="0" dirty="0"/>
            </a:br>
            <a:r>
              <a:rPr lang="en-US" sz="3200" dirty="0"/>
              <a:t>The variation between standard and optimal pathways</a:t>
            </a:r>
            <a:br>
              <a:rPr lang="en-US" sz="3200" dirty="0"/>
            </a:br>
            <a:r>
              <a:rPr lang="en-US" sz="3200" dirty="0"/>
              <a:t/>
            </a:r>
            <a:br>
              <a:rPr lang="en-US" sz="3200" dirty="0"/>
            </a:br>
            <a:endParaRPr lang="en-US" sz="3200" dirty="0"/>
          </a:p>
        </p:txBody>
      </p:sp>
      <p:sp>
        <p:nvSpPr>
          <p:cNvPr id="6" name="Content Placeholder 26"/>
          <p:cNvSpPr txBox="1">
            <a:spLocks/>
          </p:cNvSpPr>
          <p:nvPr/>
        </p:nvSpPr>
        <p:spPr>
          <a:xfrm>
            <a:off x="2949619" y="3212700"/>
            <a:ext cx="4609229" cy="2447765"/>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chemeClr val="tx2"/>
                </a:solidFill>
              </a:rPr>
              <a:t>Clara’s </a:t>
            </a:r>
            <a:r>
              <a:rPr lang="en-US" sz="2000" b="1" dirty="0">
                <a:solidFill>
                  <a:schemeClr val="tx2"/>
                </a:solidFill>
              </a:rPr>
              <a:t>story: </a:t>
            </a:r>
            <a:r>
              <a:rPr lang="en-US" sz="2000" b="1" dirty="0" smtClean="0">
                <a:solidFill>
                  <a:schemeClr val="tx2"/>
                </a:solidFill>
              </a:rPr>
              <a:t>Multimorbidity</a:t>
            </a:r>
            <a:endParaRPr lang="en-US" sz="2000" b="1" dirty="0">
              <a:solidFill>
                <a:schemeClr val="tx2"/>
              </a:solidFill>
            </a:endParaRPr>
          </a:p>
          <a:p>
            <a:pPr marL="0" indent="0">
              <a:buNone/>
            </a:pPr>
            <a:r>
              <a:rPr lang="en-US" sz="2000" dirty="0">
                <a:solidFill>
                  <a:schemeClr val="tx2"/>
                </a:solidFill>
              </a:rPr>
              <a:t>Appendix 1: Summary slide pack</a:t>
            </a:r>
            <a:endParaRPr lang="en-US" sz="2600" dirty="0">
              <a:solidFill>
                <a:schemeClr val="tx2"/>
              </a:solidFill>
            </a:endParaRPr>
          </a:p>
        </p:txBody>
      </p:sp>
      <p:sp>
        <p:nvSpPr>
          <p:cNvPr id="8" name="Content Placeholder 26"/>
          <p:cNvSpPr txBox="1">
            <a:spLocks/>
          </p:cNvSpPr>
          <p:nvPr/>
        </p:nvSpPr>
        <p:spPr>
          <a:xfrm>
            <a:off x="6310379" y="6385427"/>
            <a:ext cx="2626046" cy="3535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endParaRPr lang="en-US" sz="1200" dirty="0"/>
          </a:p>
        </p:txBody>
      </p:sp>
      <p:sp>
        <p:nvSpPr>
          <p:cNvPr id="3" name="Rectangle 2"/>
          <p:cNvSpPr/>
          <p:nvPr/>
        </p:nvSpPr>
        <p:spPr>
          <a:xfrm>
            <a:off x="2949774" y="4978564"/>
            <a:ext cx="1654076" cy="246221"/>
          </a:xfrm>
          <a:prstGeom prst="rect">
            <a:avLst/>
          </a:prstGeom>
        </p:spPr>
        <p:txBody>
          <a:bodyPr wrap="square" lIns="0" tIns="0" rIns="0" bIns="0">
            <a:spAutoFit/>
          </a:bodyPr>
          <a:lstStyle/>
          <a:p>
            <a:r>
              <a:rPr lang="en-US" sz="1600" dirty="0" smtClean="0">
                <a:solidFill>
                  <a:schemeClr val="tx2"/>
                </a:solidFill>
              </a:rPr>
              <a:t>January 2018</a:t>
            </a:r>
            <a:endParaRPr lang="en-US" sz="1600" dirty="0">
              <a:solidFill>
                <a:schemeClr val="tx2"/>
              </a:solidFill>
            </a:endParaRPr>
          </a:p>
        </p:txBody>
      </p:sp>
      <p:pic>
        <p:nvPicPr>
          <p:cNvPr id="10" name="Picture 9" descr="A picture of the fictional patient, Clara. She is an elderly Jamaican woman with glasses." title="Clara"/>
          <p:cNvPicPr/>
          <p:nvPr/>
        </p:nvPicPr>
        <p:blipFill rotWithShape="1">
          <a:blip r:embed="rId3">
            <a:extLst>
              <a:ext uri="{28A0092B-C50C-407E-A947-70E740481C1C}">
                <a14:useLocalDpi xmlns:a14="http://schemas.microsoft.com/office/drawing/2010/main" val="0"/>
              </a:ext>
            </a:extLst>
          </a:blip>
          <a:srcRect l="4847" t="-166" r="14523" b="166"/>
          <a:stretch/>
        </p:blipFill>
        <p:spPr bwMode="auto">
          <a:xfrm rot="21403524">
            <a:off x="569692" y="3261188"/>
            <a:ext cx="2104503" cy="2356767"/>
          </a:xfrm>
          <a:prstGeom prst="rect">
            <a:avLst/>
          </a:prstGeom>
          <a:ln>
            <a:noFill/>
          </a:ln>
          <a:effectLst>
            <a:outerShdw blurRad="101600" dist="38100" dir="5400000" sx="102000" sy="102000" algn="tl"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32885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5998746" y="1321181"/>
            <a:ext cx="2788771" cy="3595361"/>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988626" y="1626005"/>
            <a:ext cx="2774373"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 Diagonal Corner Rectangle 13"/>
          <p:cNvSpPr/>
          <p:nvPr/>
        </p:nvSpPr>
        <p:spPr>
          <a:xfrm>
            <a:off x="3219421" y="1321181"/>
            <a:ext cx="2550697" cy="3574579"/>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230740" y="1627390"/>
            <a:ext cx="2539378"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0"/>
          <p:cNvGrpSpPr/>
          <p:nvPr/>
        </p:nvGrpSpPr>
        <p:grpSpPr>
          <a:xfrm>
            <a:off x="3219422" y="4866633"/>
            <a:ext cx="2550697" cy="1554480"/>
            <a:chOff x="3810000" y="4419600"/>
            <a:chExt cx="1554480" cy="1554480"/>
          </a:xfrm>
          <a:solidFill>
            <a:schemeClr val="bg1">
              <a:lumMod val="95000"/>
            </a:schemeClr>
          </a:solidFill>
          <a:effectLst/>
        </p:grpSpPr>
        <p:sp>
          <p:nvSpPr>
            <p:cNvPr id="19" name="Oval 18"/>
            <p:cNvSpPr/>
            <p:nvPr/>
          </p:nvSpPr>
          <p:spPr>
            <a:xfrm>
              <a:off x="3810000" y="44196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914504" y="4483685"/>
              <a:ext cx="1412782" cy="1200329"/>
            </a:xfrm>
            <a:prstGeom prst="rect">
              <a:avLst/>
            </a:prstGeom>
            <a:noFill/>
          </p:spPr>
          <p:txBody>
            <a:bodyPr wrap="square" rtlCol="0">
              <a:spAutoFit/>
            </a:bodyPr>
            <a:lstStyle/>
            <a:p>
              <a:pPr algn="ctr"/>
              <a:r>
                <a:rPr lang="en-US" sz="2400" dirty="0" smtClean="0"/>
                <a:t>Great acute care / knowledgeable</a:t>
              </a:r>
              <a:endParaRPr lang="en-US" sz="2400" dirty="0"/>
            </a:p>
          </p:txBody>
        </p:sp>
      </p:grpSp>
      <p:grpSp>
        <p:nvGrpSpPr>
          <p:cNvPr id="5" name="Group 31"/>
          <p:cNvGrpSpPr/>
          <p:nvPr/>
        </p:nvGrpSpPr>
        <p:grpSpPr>
          <a:xfrm>
            <a:off x="6096000" y="4914133"/>
            <a:ext cx="2667000" cy="1554480"/>
            <a:chOff x="6096000" y="4343400"/>
            <a:chExt cx="1554480" cy="1554480"/>
          </a:xfrm>
          <a:solidFill>
            <a:schemeClr val="bg1">
              <a:lumMod val="95000"/>
            </a:schemeClr>
          </a:solidFill>
          <a:effectLst>
            <a:reflection blurRad="6350" stA="52000" endA="300" endPos="35000" dir="5400000" sy="-100000" algn="bl" rotWithShape="0"/>
          </a:effectLst>
        </p:grpSpPr>
        <p:sp>
          <p:nvSpPr>
            <p:cNvPr id="20" name="Oval 19"/>
            <p:cNvSpPr/>
            <p:nvPr/>
          </p:nvSpPr>
          <p:spPr>
            <a:xfrm>
              <a:off x="6096000" y="43434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248400" y="4701099"/>
              <a:ext cx="1295400" cy="830997"/>
            </a:xfrm>
            <a:prstGeom prst="rect">
              <a:avLst/>
            </a:prstGeom>
            <a:noFill/>
          </p:spPr>
          <p:txBody>
            <a:bodyPr wrap="square" rtlCol="0">
              <a:spAutoFit/>
            </a:bodyPr>
            <a:lstStyle/>
            <a:p>
              <a:pPr algn="ctr"/>
              <a:r>
                <a:rPr lang="en-US" sz="2400" dirty="0" smtClean="0"/>
                <a:t>Great home care support</a:t>
              </a:r>
              <a:endParaRPr lang="en-US" sz="2400" dirty="0"/>
            </a:p>
          </p:txBody>
        </p:sp>
      </p:grpSp>
      <p:sp>
        <p:nvSpPr>
          <p:cNvPr id="25" name="TextBox 24"/>
          <p:cNvSpPr txBox="1"/>
          <p:nvPr/>
        </p:nvSpPr>
        <p:spPr>
          <a:xfrm>
            <a:off x="3291769" y="2124969"/>
            <a:ext cx="2417320" cy="2800767"/>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Diagnosis</a:t>
            </a:r>
          </a:p>
          <a:p>
            <a:pPr marL="342900" indent="-342900">
              <a:buFont typeface="Arial" panose="020B0604020202020204" pitchFamily="34" charset="0"/>
              <a:buChar char="•"/>
            </a:pPr>
            <a:r>
              <a:rPr lang="en-US" sz="2200" dirty="0" smtClean="0"/>
              <a:t>Appropriate medication</a:t>
            </a:r>
          </a:p>
          <a:p>
            <a:pPr marL="342900" indent="-342900">
              <a:buFont typeface="Arial" charset="0"/>
              <a:buChar char="•"/>
            </a:pPr>
            <a:r>
              <a:rPr lang="en-US" sz="2200" dirty="0" smtClean="0"/>
              <a:t>Greater understanding of need</a:t>
            </a:r>
          </a:p>
          <a:p>
            <a:pPr marL="342900" indent="-342900">
              <a:buFont typeface="Arial" charset="0"/>
              <a:buChar char="•"/>
            </a:pPr>
            <a:r>
              <a:rPr lang="en-US" sz="2200" dirty="0" smtClean="0"/>
              <a:t>Minimal time in acute</a:t>
            </a:r>
            <a:endParaRPr lang="en-US" sz="2200" dirty="0"/>
          </a:p>
        </p:txBody>
      </p:sp>
      <p:sp>
        <p:nvSpPr>
          <p:cNvPr id="26" name="TextBox 25"/>
          <p:cNvSpPr txBox="1"/>
          <p:nvPr/>
        </p:nvSpPr>
        <p:spPr>
          <a:xfrm>
            <a:off x="6102926" y="2253953"/>
            <a:ext cx="2641023"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Support mechanisms in place</a:t>
            </a:r>
          </a:p>
          <a:p>
            <a:pPr marL="342900" indent="-342900">
              <a:buFont typeface="Arial" panose="020B0604020202020204" pitchFamily="34" charset="0"/>
              <a:buChar char="•"/>
            </a:pPr>
            <a:r>
              <a:rPr lang="en-US" sz="2200" dirty="0" smtClean="0"/>
              <a:t>Trusted system</a:t>
            </a:r>
          </a:p>
          <a:p>
            <a:pPr marL="342900" indent="-342900">
              <a:buFont typeface="Arial" panose="020B0604020202020204" pitchFamily="34" charset="0"/>
              <a:buChar char="•"/>
            </a:pPr>
            <a:r>
              <a:rPr lang="en-US" sz="2200" dirty="0" smtClean="0"/>
              <a:t>Happier and healthier experience</a:t>
            </a:r>
          </a:p>
        </p:txBody>
      </p:sp>
      <p:sp>
        <p:nvSpPr>
          <p:cNvPr id="27" name="TextBox 26"/>
          <p:cNvSpPr txBox="1"/>
          <p:nvPr/>
        </p:nvSpPr>
        <p:spPr>
          <a:xfrm>
            <a:off x="624816" y="1090348"/>
            <a:ext cx="2362200" cy="461665"/>
          </a:xfrm>
          <a:prstGeom prst="rect">
            <a:avLst/>
          </a:prstGeom>
          <a:noFill/>
        </p:spPr>
        <p:txBody>
          <a:bodyPr wrap="square" rtlCol="0">
            <a:spAutoFit/>
          </a:bodyPr>
          <a:lstStyle/>
          <a:p>
            <a:pPr algn="ctr"/>
            <a:r>
              <a:rPr lang="en-US" sz="2400" dirty="0" smtClean="0">
                <a:solidFill>
                  <a:schemeClr val="bg1"/>
                </a:solidFill>
              </a:rPr>
              <a:t>Prevention Focus</a:t>
            </a:r>
            <a:endParaRPr lang="en-US" sz="2400" dirty="0">
              <a:solidFill>
                <a:schemeClr val="bg1"/>
              </a:solidFill>
            </a:endParaRPr>
          </a:p>
        </p:txBody>
      </p:sp>
      <p:sp>
        <p:nvSpPr>
          <p:cNvPr id="28" name="TextBox 27"/>
          <p:cNvSpPr txBox="1"/>
          <p:nvPr/>
        </p:nvSpPr>
        <p:spPr>
          <a:xfrm>
            <a:off x="3469490" y="1630446"/>
            <a:ext cx="2057400" cy="461665"/>
          </a:xfrm>
          <a:prstGeom prst="rect">
            <a:avLst/>
          </a:prstGeom>
          <a:noFill/>
        </p:spPr>
        <p:txBody>
          <a:bodyPr wrap="square" rtlCol="0">
            <a:spAutoFit/>
          </a:bodyPr>
          <a:lstStyle/>
          <a:p>
            <a:pPr algn="ctr"/>
            <a:r>
              <a:rPr lang="en-US" sz="2400" dirty="0" smtClean="0">
                <a:solidFill>
                  <a:schemeClr val="bg1"/>
                </a:solidFill>
              </a:rPr>
              <a:t>Fast </a:t>
            </a:r>
            <a:endParaRPr lang="en-US" sz="2400" dirty="0">
              <a:solidFill>
                <a:schemeClr val="bg1"/>
              </a:solidFill>
            </a:endParaRPr>
          </a:p>
        </p:txBody>
      </p:sp>
      <p:sp>
        <p:nvSpPr>
          <p:cNvPr id="29" name="TextBox 28"/>
          <p:cNvSpPr txBox="1"/>
          <p:nvPr/>
        </p:nvSpPr>
        <p:spPr>
          <a:xfrm>
            <a:off x="6174445" y="1621117"/>
            <a:ext cx="2399271" cy="461665"/>
          </a:xfrm>
          <a:prstGeom prst="rect">
            <a:avLst/>
          </a:prstGeom>
          <a:noFill/>
        </p:spPr>
        <p:txBody>
          <a:bodyPr wrap="square" rtlCol="0">
            <a:spAutoFit/>
          </a:bodyPr>
          <a:lstStyle/>
          <a:p>
            <a:pPr algn="ctr"/>
            <a:r>
              <a:rPr lang="en-US" sz="2400" dirty="0" smtClean="0">
                <a:solidFill>
                  <a:schemeClr val="bg1"/>
                </a:solidFill>
              </a:rPr>
              <a:t>Appropriate</a:t>
            </a:r>
            <a:endParaRPr lang="en-US" sz="2400" dirty="0">
              <a:solidFill>
                <a:schemeClr val="bg1"/>
              </a:solidFill>
            </a:endParaRPr>
          </a:p>
        </p:txBody>
      </p:sp>
      <p:sp>
        <p:nvSpPr>
          <p:cNvPr id="32" name="Round Diagonal Corner Rectangle 31"/>
          <p:cNvSpPr/>
          <p:nvPr/>
        </p:nvSpPr>
        <p:spPr>
          <a:xfrm>
            <a:off x="388755" y="1321181"/>
            <a:ext cx="2556235" cy="3583328"/>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543794" y="2683411"/>
            <a:ext cx="2057400"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Proactive</a:t>
            </a:r>
          </a:p>
          <a:p>
            <a:pPr marL="342900" indent="-342900">
              <a:buFont typeface="Arial" panose="020B0604020202020204" pitchFamily="34" charset="0"/>
              <a:buChar char="•"/>
            </a:pPr>
            <a:r>
              <a:rPr lang="en-US" sz="2200" dirty="0"/>
              <a:t>E</a:t>
            </a:r>
            <a:r>
              <a:rPr lang="en-US" sz="2200" dirty="0" smtClean="0"/>
              <a:t>ducation</a:t>
            </a:r>
          </a:p>
          <a:p>
            <a:pPr marL="342900" indent="-342900">
              <a:buFont typeface="Arial" panose="020B0604020202020204" pitchFamily="34" charset="0"/>
              <a:buChar char="•"/>
            </a:pPr>
            <a:r>
              <a:rPr lang="en-US" sz="2200" dirty="0"/>
              <a:t>T</a:t>
            </a:r>
            <a:r>
              <a:rPr lang="en-US" sz="2200" dirty="0" smtClean="0"/>
              <a:t>hird sector inclusion </a:t>
            </a:r>
            <a:endParaRPr lang="en-US" sz="2200" dirty="0"/>
          </a:p>
        </p:txBody>
      </p:sp>
      <p:grpSp>
        <p:nvGrpSpPr>
          <p:cNvPr id="3" name="Group 29"/>
          <p:cNvGrpSpPr/>
          <p:nvPr/>
        </p:nvGrpSpPr>
        <p:grpSpPr>
          <a:xfrm>
            <a:off x="228600" y="4890383"/>
            <a:ext cx="2617264" cy="1554480"/>
            <a:chOff x="1291384" y="4419600"/>
            <a:chExt cx="1554480" cy="1554480"/>
          </a:xfrm>
          <a:solidFill>
            <a:schemeClr val="bg1">
              <a:lumMod val="95000"/>
            </a:schemeClr>
          </a:solidFill>
          <a:effectLst/>
        </p:grpSpPr>
        <p:sp>
          <p:nvSpPr>
            <p:cNvPr id="18" name="Oval 17"/>
            <p:cNvSpPr/>
            <p:nvPr/>
          </p:nvSpPr>
          <p:spPr>
            <a:xfrm>
              <a:off x="1291384" y="44196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441867" y="4631463"/>
              <a:ext cx="1295400" cy="1200329"/>
            </a:xfrm>
            <a:prstGeom prst="rect">
              <a:avLst/>
            </a:prstGeom>
            <a:noFill/>
          </p:spPr>
          <p:txBody>
            <a:bodyPr wrap="square" rtlCol="0">
              <a:spAutoFit/>
            </a:bodyPr>
            <a:lstStyle/>
            <a:p>
              <a:pPr algn="ctr"/>
              <a:r>
                <a:rPr lang="en-US" sz="2400" dirty="0" smtClean="0"/>
                <a:t>GP awareness and identification</a:t>
              </a:r>
              <a:endParaRPr lang="en-US" sz="2400" dirty="0"/>
            </a:p>
          </p:txBody>
        </p:sp>
      </p:grpSp>
      <p:sp>
        <p:nvSpPr>
          <p:cNvPr id="2" name="Slide Number Placeholder 1"/>
          <p:cNvSpPr>
            <a:spLocks noGrp="1"/>
          </p:cNvSpPr>
          <p:nvPr>
            <p:ph type="sldNum" sz="quarter" idx="12"/>
          </p:nvPr>
        </p:nvSpPr>
        <p:spPr/>
        <p:txBody>
          <a:bodyPr/>
          <a:lstStyle/>
          <a:p>
            <a:fld id="{9354E1B7-EA4B-4627-8377-47E877C4B30E}" type="slidenum">
              <a:rPr lang="en-US" smtClean="0"/>
              <a:pPr/>
              <a:t>10</a:t>
            </a:fld>
            <a:endParaRPr lang="en-US" dirty="0"/>
          </a:p>
        </p:txBody>
      </p:sp>
      <p:sp>
        <p:nvSpPr>
          <p:cNvPr id="30" name="Title 6"/>
          <p:cNvSpPr>
            <a:spLocks noGrp="1"/>
          </p:cNvSpPr>
          <p:nvPr>
            <p:ph type="title"/>
          </p:nvPr>
        </p:nvSpPr>
        <p:spPr>
          <a:xfrm>
            <a:off x="412597" y="307461"/>
            <a:ext cx="7356815" cy="667725"/>
          </a:xfrm>
        </p:spPr>
        <p:txBody>
          <a:bodyPr>
            <a:normAutofit/>
          </a:bodyPr>
          <a:lstStyle/>
          <a:p>
            <a:r>
              <a:rPr lang="en-US" sz="3200" dirty="0" smtClean="0"/>
              <a:t>Clara and the optimal pathway</a:t>
            </a:r>
            <a:endParaRPr lang="en-US" sz="3200" dirty="0"/>
          </a:p>
        </p:txBody>
      </p:sp>
      <p:sp>
        <p:nvSpPr>
          <p:cNvPr id="38" name="Rectangle 37"/>
          <p:cNvSpPr/>
          <p:nvPr/>
        </p:nvSpPr>
        <p:spPr>
          <a:xfrm>
            <a:off x="393542" y="1652298"/>
            <a:ext cx="2551448" cy="7659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304800" y="1694082"/>
            <a:ext cx="2682216" cy="769441"/>
          </a:xfrm>
          <a:prstGeom prst="rect">
            <a:avLst/>
          </a:prstGeom>
          <a:noFill/>
        </p:spPr>
        <p:txBody>
          <a:bodyPr wrap="square" rtlCol="0">
            <a:spAutoFit/>
          </a:bodyPr>
          <a:lstStyle/>
          <a:p>
            <a:pPr algn="ctr"/>
            <a:r>
              <a:rPr lang="en-US" sz="2200" dirty="0" smtClean="0">
                <a:solidFill>
                  <a:schemeClr val="bg1"/>
                </a:solidFill>
              </a:rPr>
              <a:t>Right first time </a:t>
            </a:r>
            <a:r>
              <a:rPr lang="en-US" sz="2200" dirty="0">
                <a:solidFill>
                  <a:schemeClr val="bg1"/>
                </a:solidFill>
              </a:rPr>
              <a:t>f</a:t>
            </a:r>
            <a:r>
              <a:rPr lang="en-US" sz="2200" dirty="0" smtClean="0">
                <a:solidFill>
                  <a:schemeClr val="bg1"/>
                </a:solidFill>
              </a:rPr>
              <a:t>ocus</a:t>
            </a:r>
            <a:endParaRPr lang="en-US" sz="2200" dirty="0">
              <a:solidFill>
                <a:schemeClr val="bg1"/>
              </a:solidFill>
            </a:endParaRPr>
          </a:p>
        </p:txBody>
      </p:sp>
    </p:spTree>
    <p:extLst>
      <p:ext uri="{BB962C8B-B14F-4D97-AF65-F5344CB8AC3E}">
        <p14:creationId xmlns:p14="http://schemas.microsoft.com/office/powerpoint/2010/main" val="706961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12597" y="367771"/>
            <a:ext cx="7356815" cy="504099"/>
          </a:xfrm>
        </p:spPr>
        <p:txBody>
          <a:bodyPr>
            <a:normAutofit fontScale="90000"/>
          </a:bodyPr>
          <a:lstStyle/>
          <a:p>
            <a:r>
              <a:rPr lang="en-US" dirty="0" smtClean="0"/>
              <a:t>Financial information</a:t>
            </a:r>
            <a:endParaRPr lang="en-US" dirty="0"/>
          </a:p>
        </p:txBody>
      </p:sp>
      <p:graphicFrame>
        <p:nvGraphicFramePr>
          <p:cNvPr id="3" name="Table 2" descr="This is a table showing the cost figures for the sub-optimal and optimal pathways, broken down by provider setting. The grand total for the sub-optimal pathway is £26,462 compared to the optimal pathway of £15,581 or 58.9%  of the sub-optimal total" title="Analysis by provider"/>
          <p:cNvGraphicFramePr>
            <a:graphicFrameLocks noGrp="1"/>
          </p:cNvGraphicFramePr>
          <p:nvPr>
            <p:extLst>
              <p:ext uri="{D42A27DB-BD31-4B8C-83A1-F6EECF244321}">
                <p14:modId xmlns:p14="http://schemas.microsoft.com/office/powerpoint/2010/main" val="420641148"/>
              </p:ext>
            </p:extLst>
          </p:nvPr>
        </p:nvGraphicFramePr>
        <p:xfrm>
          <a:off x="617977" y="1201150"/>
          <a:ext cx="7859845" cy="4756672"/>
        </p:xfrm>
        <a:graphic>
          <a:graphicData uri="http://schemas.openxmlformats.org/drawingml/2006/table">
            <a:tbl>
              <a:tblPr firstRow="1" bandRow="1">
                <a:tableStyleId>{21E4AEA4-8DFA-4A89-87EB-49C32662AFE0}</a:tableStyleId>
              </a:tblPr>
              <a:tblGrid>
                <a:gridCol w="3102689"/>
                <a:gridCol w="1792096"/>
                <a:gridCol w="1482530"/>
                <a:gridCol w="1482530"/>
              </a:tblGrid>
              <a:tr h="4542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mn-lt"/>
                        </a:rPr>
                        <a:t>Analysis</a:t>
                      </a:r>
                      <a:r>
                        <a:rPr lang="en-GB" sz="2000" baseline="0" dirty="0" smtClean="0">
                          <a:latin typeface="+mn-lt"/>
                        </a:rPr>
                        <a:t> by provider</a:t>
                      </a:r>
                      <a:endParaRPr lang="en-GB" sz="2000" dirty="0" smtClean="0">
                        <a:latin typeface="+mn-lt"/>
                      </a:endParaRPr>
                    </a:p>
                  </a:txBody>
                  <a:tcPr/>
                </a:tc>
                <a:tc>
                  <a:txBody>
                    <a:bodyPr/>
                    <a:lstStyle/>
                    <a:p>
                      <a:r>
                        <a:rPr lang="en-GB" sz="2000" dirty="0" smtClean="0">
                          <a:latin typeface="+mn-lt"/>
                        </a:rPr>
                        <a:t>Sub-optimal</a:t>
                      </a:r>
                      <a:endParaRPr lang="en-GB" sz="2000" dirty="0">
                        <a:latin typeface="+mn-lt"/>
                      </a:endParaRPr>
                    </a:p>
                  </a:txBody>
                  <a:tcPr>
                    <a:solidFill>
                      <a:srgbClr val="BD92DE"/>
                    </a:solidFill>
                  </a:tcPr>
                </a:tc>
                <a:tc>
                  <a:txBody>
                    <a:bodyPr/>
                    <a:lstStyle/>
                    <a:p>
                      <a:r>
                        <a:rPr lang="en-GB" sz="2000" dirty="0" smtClean="0">
                          <a:latin typeface="+mn-lt"/>
                        </a:rPr>
                        <a:t>Optimal</a:t>
                      </a:r>
                      <a:endParaRPr lang="en-GB" sz="2000" dirty="0">
                        <a:latin typeface="+mn-lt"/>
                      </a:endParaRPr>
                    </a:p>
                  </a:txBody>
                  <a:tcPr/>
                </a:tc>
                <a:tc>
                  <a:txBody>
                    <a:bodyPr/>
                    <a:lstStyle/>
                    <a:p>
                      <a:r>
                        <a:rPr lang="en-GB" sz="2000" dirty="0" smtClean="0">
                          <a:latin typeface="+mn-lt"/>
                        </a:rPr>
                        <a:t>Optimal %</a:t>
                      </a:r>
                      <a:endParaRPr lang="en-GB" sz="2000" dirty="0">
                        <a:latin typeface="+mn-lt"/>
                      </a:endParaRPr>
                    </a:p>
                  </a:txBody>
                  <a:tcPr/>
                </a:tc>
              </a:tr>
              <a:tr h="368043">
                <a:tc>
                  <a:txBody>
                    <a:bodyPr/>
                    <a:lstStyle/>
                    <a:p>
                      <a:pPr algn="l" fontAlgn="b"/>
                      <a:r>
                        <a:rPr lang="en-GB" sz="1600" b="0" i="0" u="none" strike="noStrike" dirty="0" smtClean="0">
                          <a:solidFill>
                            <a:srgbClr val="000000"/>
                          </a:solidFill>
                          <a:effectLst/>
                          <a:latin typeface="+mn-lt"/>
                        </a:rPr>
                        <a:t>Third</a:t>
                      </a:r>
                      <a:r>
                        <a:rPr lang="en-GB" sz="1600" b="0" i="0" u="none" strike="noStrike" baseline="0" dirty="0" smtClean="0">
                          <a:solidFill>
                            <a:srgbClr val="000000"/>
                          </a:solidFill>
                          <a:effectLst/>
                          <a:latin typeface="+mn-lt"/>
                        </a:rPr>
                        <a:t> s</a:t>
                      </a:r>
                      <a:r>
                        <a:rPr lang="en-GB" sz="1600" b="0" i="0" u="none" strike="noStrike" dirty="0" smtClean="0">
                          <a:solidFill>
                            <a:srgbClr val="000000"/>
                          </a:solidFill>
                          <a:effectLst/>
                          <a:latin typeface="+mn-lt"/>
                        </a:rPr>
                        <a:t>ector</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0000"/>
                          </a:solidFill>
                          <a:effectLst/>
                          <a:latin typeface="+mn-lt"/>
                        </a:rPr>
                        <a:t>£0</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£510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N/A</a:t>
                      </a:r>
                      <a:endParaRPr lang="en-GB" sz="1600" b="0" i="0" u="none" strike="noStrike" dirty="0">
                        <a:solidFill>
                          <a:srgbClr val="0070C0"/>
                        </a:solidFill>
                        <a:effectLst/>
                        <a:latin typeface="+mn-lt"/>
                      </a:endParaRPr>
                    </a:p>
                  </a:txBody>
                  <a:tcPr marL="0" marR="0" marT="0" marB="0" anchor="b"/>
                </a:tc>
              </a:tr>
              <a:tr h="463362">
                <a:tc>
                  <a:txBody>
                    <a:bodyPr/>
                    <a:lstStyle/>
                    <a:p>
                      <a:pPr algn="l" fontAlgn="b"/>
                      <a:r>
                        <a:rPr lang="en-GB" sz="1600" b="0" i="0" u="none" strike="noStrike" dirty="0">
                          <a:solidFill>
                            <a:srgbClr val="000000"/>
                          </a:solidFill>
                          <a:effectLst/>
                          <a:latin typeface="+mn-lt"/>
                        </a:rPr>
                        <a:t>Acute</a:t>
                      </a: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£14,570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£1,028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7%</a:t>
                      </a:r>
                    </a:p>
                  </a:txBody>
                  <a:tcPr marL="0" marR="0" marT="0" marB="0" anchor="b"/>
                </a:tc>
              </a:tr>
              <a:tr h="463362">
                <a:tc>
                  <a:txBody>
                    <a:bodyPr/>
                    <a:lstStyle/>
                    <a:p>
                      <a:pPr algn="l" fontAlgn="b"/>
                      <a:r>
                        <a:rPr lang="en-GB" sz="1600" b="0" i="0" u="none" strike="noStrike" dirty="0">
                          <a:solidFill>
                            <a:srgbClr val="000000"/>
                          </a:solidFill>
                          <a:effectLst/>
                          <a:latin typeface="+mn-lt"/>
                        </a:rPr>
                        <a:t>Ambulance </a:t>
                      </a:r>
                      <a:r>
                        <a:rPr lang="en-GB" sz="1600" b="0" i="0" u="none" strike="noStrike" dirty="0" smtClean="0">
                          <a:solidFill>
                            <a:srgbClr val="000000"/>
                          </a:solidFill>
                          <a:effectLst/>
                          <a:latin typeface="+mn-lt"/>
                        </a:rPr>
                        <a:t>service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£932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£466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50%</a:t>
                      </a:r>
                    </a:p>
                  </a:txBody>
                  <a:tcPr marL="0" marR="0" marT="0" marB="0" anchor="b"/>
                </a:tc>
              </a:tr>
              <a:tr h="428821">
                <a:tc>
                  <a:txBody>
                    <a:bodyPr/>
                    <a:lstStyle/>
                    <a:p>
                      <a:pPr algn="l" fontAlgn="b"/>
                      <a:r>
                        <a:rPr lang="en-GB" sz="1600" b="0" i="0" u="none" strike="noStrike" dirty="0">
                          <a:solidFill>
                            <a:srgbClr val="000000"/>
                          </a:solidFill>
                          <a:effectLst/>
                          <a:latin typeface="+mn-lt"/>
                        </a:rPr>
                        <a:t>Community teams</a:t>
                      </a: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£75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smtClean="0">
                          <a:solidFill>
                            <a:srgbClr val="000000"/>
                          </a:solidFill>
                          <a:effectLst/>
                          <a:latin typeface="+mn-lt"/>
                        </a:rPr>
                        <a:t>£1,717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2276%</a:t>
                      </a:r>
                      <a:endParaRPr lang="en-GB" sz="1600" b="0" i="0" u="none" strike="noStrike" dirty="0">
                        <a:solidFill>
                          <a:srgbClr val="0070C0"/>
                        </a:solidFill>
                        <a:effectLst/>
                        <a:latin typeface="+mn-lt"/>
                      </a:endParaRPr>
                    </a:p>
                  </a:txBody>
                  <a:tcPr marL="0" marR="0" marT="0" marB="0" anchor="b"/>
                </a:tc>
              </a:tr>
              <a:tr h="463362">
                <a:tc>
                  <a:txBody>
                    <a:bodyPr/>
                    <a:lstStyle/>
                    <a:p>
                      <a:pPr algn="l" fontAlgn="b"/>
                      <a:r>
                        <a:rPr lang="en-GB" sz="1600" b="0" i="0" u="none" strike="noStrike" dirty="0">
                          <a:solidFill>
                            <a:srgbClr val="000000"/>
                          </a:solidFill>
                          <a:effectLst/>
                          <a:latin typeface="+mn-lt"/>
                        </a:rPr>
                        <a:t>Mental </a:t>
                      </a:r>
                      <a:r>
                        <a:rPr lang="en-GB" sz="1600" b="0" i="0" u="none" strike="noStrike" dirty="0" smtClean="0">
                          <a:solidFill>
                            <a:srgbClr val="000000"/>
                          </a:solidFill>
                          <a:effectLst/>
                          <a:latin typeface="+mn-lt"/>
                        </a:rPr>
                        <a:t>health provider</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0000"/>
                          </a:solidFill>
                          <a:effectLst/>
                          <a:latin typeface="+mn-lt"/>
                        </a:rPr>
                        <a:t>£0</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£1,655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N/A</a:t>
                      </a:r>
                      <a:endParaRPr lang="en-GB" sz="1600" b="0" i="0" u="none" strike="noStrike" dirty="0">
                        <a:solidFill>
                          <a:srgbClr val="0070C0"/>
                        </a:solidFill>
                        <a:effectLst/>
                        <a:latin typeface="+mn-lt"/>
                      </a:endParaRPr>
                    </a:p>
                  </a:txBody>
                  <a:tcPr marL="0" marR="0" marT="0" marB="0" anchor="b"/>
                </a:tc>
              </a:tr>
              <a:tr h="463362">
                <a:tc>
                  <a:txBody>
                    <a:bodyPr/>
                    <a:lstStyle/>
                    <a:p>
                      <a:pPr algn="l" fontAlgn="b"/>
                      <a:r>
                        <a:rPr lang="en-GB" sz="1600" b="0" i="0" u="none" strike="noStrike" dirty="0">
                          <a:solidFill>
                            <a:srgbClr val="000000"/>
                          </a:solidFill>
                          <a:effectLst/>
                          <a:latin typeface="+mn-lt"/>
                        </a:rPr>
                        <a:t>Primary </a:t>
                      </a:r>
                      <a:r>
                        <a:rPr lang="en-GB" sz="1600" b="0" i="0" u="none" strike="noStrike" dirty="0" smtClean="0">
                          <a:solidFill>
                            <a:srgbClr val="000000"/>
                          </a:solidFill>
                          <a:effectLst/>
                          <a:latin typeface="+mn-lt"/>
                        </a:rPr>
                        <a:t>care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£657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£1,140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174%</a:t>
                      </a:r>
                    </a:p>
                  </a:txBody>
                  <a:tcPr marL="0" marR="0" marT="0" marB="0" anchor="b"/>
                </a:tc>
              </a:tr>
              <a:tr h="463362">
                <a:tc>
                  <a:txBody>
                    <a:bodyPr/>
                    <a:lstStyle/>
                    <a:p>
                      <a:pPr algn="l" fontAlgn="b"/>
                      <a:r>
                        <a:rPr lang="en-GB" sz="1600" b="0" i="0" u="none" strike="noStrike" dirty="0">
                          <a:solidFill>
                            <a:srgbClr val="000000"/>
                          </a:solidFill>
                          <a:effectLst/>
                          <a:latin typeface="+mn-lt"/>
                        </a:rPr>
                        <a:t>Social </a:t>
                      </a:r>
                      <a:r>
                        <a:rPr lang="en-GB" sz="1600" b="0" i="0" u="none" strike="noStrike" dirty="0" smtClean="0">
                          <a:solidFill>
                            <a:srgbClr val="000000"/>
                          </a:solidFill>
                          <a:effectLst/>
                          <a:latin typeface="+mn-lt"/>
                        </a:rPr>
                        <a:t>services</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£10,227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£9,024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88%</a:t>
                      </a:r>
                    </a:p>
                  </a:txBody>
                  <a:tcPr marL="0" marR="0" marT="0" marB="0" anchor="b"/>
                </a:tc>
              </a:tr>
              <a:tr h="463362">
                <a:tc>
                  <a:txBody>
                    <a:bodyPr/>
                    <a:lstStyle/>
                    <a:p>
                      <a:pPr algn="l" fontAlgn="b"/>
                      <a:r>
                        <a:rPr lang="en-GB" sz="1600" b="0" i="0" u="none" strike="noStrike" dirty="0" smtClean="0">
                          <a:solidFill>
                            <a:srgbClr val="000000"/>
                          </a:solidFill>
                          <a:effectLst/>
                          <a:latin typeface="+mn-lt"/>
                        </a:rPr>
                        <a:t>Dentist</a:t>
                      </a:r>
                      <a:r>
                        <a:rPr lang="en-GB" sz="1600" b="0" i="0" u="none" strike="noStrike" baseline="0" dirty="0" smtClean="0">
                          <a:solidFill>
                            <a:srgbClr val="000000"/>
                          </a:solidFill>
                          <a:effectLst/>
                          <a:latin typeface="+mn-lt"/>
                        </a:rPr>
                        <a:t> / Optician</a:t>
                      </a:r>
                    </a:p>
                  </a:txBody>
                  <a:tcPr marL="0" marR="0" marT="0" marB="0" anchor="b"/>
                </a:tc>
                <a:tc>
                  <a:txBody>
                    <a:bodyPr/>
                    <a:lstStyle/>
                    <a:p>
                      <a:pPr algn="ctr" fontAlgn="b"/>
                      <a:r>
                        <a:rPr lang="en-GB" sz="1600" b="0" i="0" u="none" strike="noStrike" dirty="0" smtClean="0">
                          <a:solidFill>
                            <a:srgbClr val="000000"/>
                          </a:solidFill>
                          <a:effectLst/>
                          <a:latin typeface="+mn-lt"/>
                        </a:rPr>
                        <a:t>£0</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£40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N/A</a:t>
                      </a:r>
                      <a:endParaRPr lang="en-GB" sz="1600" b="0" i="0" u="none" strike="noStrike" dirty="0">
                        <a:solidFill>
                          <a:srgbClr val="0070C0"/>
                        </a:solidFill>
                        <a:effectLst/>
                        <a:latin typeface="+mn-lt"/>
                      </a:endParaRPr>
                    </a:p>
                  </a:txBody>
                  <a:tcPr marL="0" marR="0" marT="0" marB="0" anchor="b"/>
                </a:tc>
              </a:tr>
              <a:tr h="401002">
                <a:tc>
                  <a:txBody>
                    <a:bodyPr/>
                    <a:lstStyle/>
                    <a:p>
                      <a:pPr algn="l" fontAlgn="b"/>
                      <a:r>
                        <a:rPr lang="en-GB" sz="1600" b="1" u="none" strike="noStrike" dirty="0">
                          <a:effectLst/>
                          <a:latin typeface="+mn-lt"/>
                        </a:rPr>
                        <a:t>Grand </a:t>
                      </a:r>
                      <a:r>
                        <a:rPr lang="en-GB" sz="1600" b="1" u="none" strike="noStrike" dirty="0" smtClean="0">
                          <a:effectLst/>
                          <a:latin typeface="+mn-lt"/>
                        </a:rPr>
                        <a:t>total</a:t>
                      </a:r>
                      <a:endParaRPr lang="en-GB" sz="1600" b="1" i="0" u="none" strike="noStrike" dirty="0">
                        <a:solidFill>
                          <a:srgbClr val="000000"/>
                        </a:solidFill>
                        <a:effectLst/>
                        <a:latin typeface="+mn-lt"/>
                      </a:endParaRPr>
                    </a:p>
                  </a:txBody>
                  <a:tcPr marL="9525" marR="9525" marT="9525" marB="0" anchor="b"/>
                </a:tc>
                <a:tc>
                  <a:txBody>
                    <a:bodyPr/>
                    <a:lstStyle/>
                    <a:p>
                      <a:pPr algn="ctr" fontAlgn="b"/>
                      <a:r>
                        <a:rPr lang="en-GB" sz="1600" b="1" i="0" u="none" strike="noStrike" dirty="0" smtClean="0">
                          <a:solidFill>
                            <a:schemeClr val="tx1"/>
                          </a:solidFill>
                          <a:effectLst/>
                          <a:latin typeface="+mn-lt"/>
                        </a:rPr>
                        <a:t>£26,462</a:t>
                      </a:r>
                      <a:endParaRPr lang="en-GB" sz="1600" b="1" i="0" u="none" strike="noStrike" dirty="0">
                        <a:solidFill>
                          <a:schemeClr val="tx1"/>
                        </a:solidFill>
                        <a:effectLst/>
                        <a:latin typeface="+mn-lt"/>
                      </a:endParaRPr>
                    </a:p>
                  </a:txBody>
                  <a:tcPr marL="0" marR="0" marT="0" marB="0" anchor="b">
                    <a:solidFill>
                      <a:srgbClr val="BD92DE"/>
                    </a:solidFill>
                  </a:tcPr>
                </a:tc>
                <a:tc>
                  <a:txBody>
                    <a:bodyPr/>
                    <a:lstStyle/>
                    <a:p>
                      <a:pPr algn="ctr" fontAlgn="b"/>
                      <a:r>
                        <a:rPr lang="en-GB" sz="1600" b="1" i="0" u="none" strike="noStrike" dirty="0" smtClean="0">
                          <a:solidFill>
                            <a:srgbClr val="000000"/>
                          </a:solidFill>
                          <a:effectLst/>
                          <a:latin typeface="+mn-lt"/>
                        </a:rPr>
                        <a:t>£15,581</a:t>
                      </a:r>
                      <a:endParaRPr lang="en-GB" sz="1600" b="1" i="0" u="none" strike="noStrike" dirty="0">
                        <a:solidFill>
                          <a:srgbClr val="000000"/>
                        </a:solidFill>
                        <a:effectLst/>
                        <a:latin typeface="+mn-lt"/>
                      </a:endParaRPr>
                    </a:p>
                  </a:txBody>
                  <a:tcPr marL="0" marR="0" marT="0" marB="0" anchor="b"/>
                </a:tc>
                <a:tc>
                  <a:txBody>
                    <a:bodyPr/>
                    <a:lstStyle/>
                    <a:p>
                      <a:pPr algn="ctr" fontAlgn="b"/>
                      <a:r>
                        <a:rPr lang="en-GB" sz="1600" b="1" i="0" u="none" strike="noStrike" dirty="0" smtClean="0">
                          <a:solidFill>
                            <a:srgbClr val="000000"/>
                          </a:solidFill>
                          <a:effectLst/>
                          <a:latin typeface="+mn-lt"/>
                        </a:rPr>
                        <a:t>58.9%</a:t>
                      </a:r>
                      <a:endParaRPr lang="en-GB" sz="1600" b="1" i="0" u="none" strike="noStrike" dirty="0">
                        <a:solidFill>
                          <a:srgbClr val="000000"/>
                        </a:solidFill>
                        <a:effectLst/>
                        <a:latin typeface="+mn-lt"/>
                      </a:endParaRPr>
                    </a:p>
                  </a:txBody>
                  <a:tcPr marL="0" marR="0" marT="0" marB="0" anchor="b"/>
                </a:tc>
              </a:tr>
            </a:tbl>
          </a:graphicData>
        </a:graphic>
      </p:graphicFrame>
      <p:sp>
        <p:nvSpPr>
          <p:cNvPr id="2" name="TextBox 1"/>
          <p:cNvSpPr txBox="1"/>
          <p:nvPr/>
        </p:nvSpPr>
        <p:spPr>
          <a:xfrm>
            <a:off x="221538" y="6113328"/>
            <a:ext cx="8802806" cy="738664"/>
          </a:xfrm>
          <a:prstGeom prst="rect">
            <a:avLst/>
          </a:prstGeom>
          <a:noFill/>
        </p:spPr>
        <p:txBody>
          <a:bodyPr wrap="square" rtlCol="0">
            <a:spAutoFit/>
          </a:bodyPr>
          <a:lstStyle/>
          <a:p>
            <a:r>
              <a:rPr lang="en-GB" sz="1400" dirty="0"/>
              <a:t>As can be seen from </a:t>
            </a:r>
            <a:r>
              <a:rPr lang="en-GB" sz="1400" dirty="0" smtClean="0"/>
              <a:t>the table, secondary </a:t>
            </a:r>
            <a:r>
              <a:rPr lang="en-GB" sz="1400" dirty="0"/>
              <a:t>care expenditure in the two scenarios is radically different. Acute costs in the optimal case represent only 7% of the original sub-optimal case (94% reduction in bed days from 35 days in the suboptimal case to </a:t>
            </a:r>
            <a:r>
              <a:rPr lang="en-GB" sz="1400" dirty="0" smtClean="0"/>
              <a:t>two days </a:t>
            </a:r>
            <a:r>
              <a:rPr lang="en-GB" sz="1400" dirty="0"/>
              <a:t>in the optimal case) </a:t>
            </a:r>
            <a:r>
              <a:rPr lang="en-GB" sz="1400" dirty="0" smtClean="0"/>
              <a:t>equating </a:t>
            </a:r>
            <a:r>
              <a:rPr lang="en-GB" sz="1400" dirty="0"/>
              <a:t>to a reduction of </a:t>
            </a:r>
            <a:r>
              <a:rPr lang="en-GB" sz="1400" dirty="0" smtClean="0"/>
              <a:t>£13.2k.</a:t>
            </a:r>
            <a:endParaRPr lang="en-GB" sz="1400" dirty="0"/>
          </a:p>
        </p:txBody>
      </p:sp>
    </p:spTree>
    <p:extLst>
      <p:ext uri="{BB962C8B-B14F-4D97-AF65-F5344CB8AC3E}">
        <p14:creationId xmlns:p14="http://schemas.microsoft.com/office/powerpoint/2010/main" val="26361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12597" y="367771"/>
            <a:ext cx="7356815" cy="504099"/>
          </a:xfrm>
        </p:spPr>
        <p:txBody>
          <a:bodyPr>
            <a:normAutofit fontScale="90000"/>
          </a:bodyPr>
          <a:lstStyle/>
          <a:p>
            <a:r>
              <a:rPr lang="en-US" dirty="0" smtClean="0"/>
              <a:t>Financial information</a:t>
            </a:r>
            <a:endParaRPr lang="en-US" dirty="0"/>
          </a:p>
        </p:txBody>
      </p:sp>
      <p:graphicFrame>
        <p:nvGraphicFramePr>
          <p:cNvPr id="3" name="Table 2" descr="This is a table showing the cost figures for the sub-optimal and optimal pathways, broken down by cost category. The grand total for the sub-optimal pathway is £26,462 compared to the optimal pathway of £15,581 or 58.9%  of the sub-optimal total" title="Analysis by cost category"/>
          <p:cNvGraphicFramePr>
            <a:graphicFrameLocks noGrp="1"/>
          </p:cNvGraphicFramePr>
          <p:nvPr>
            <p:extLst>
              <p:ext uri="{D42A27DB-BD31-4B8C-83A1-F6EECF244321}">
                <p14:modId xmlns:p14="http://schemas.microsoft.com/office/powerpoint/2010/main" val="3273657574"/>
              </p:ext>
            </p:extLst>
          </p:nvPr>
        </p:nvGraphicFramePr>
        <p:xfrm>
          <a:off x="478465" y="1272126"/>
          <a:ext cx="8112640" cy="4244752"/>
        </p:xfrm>
        <a:graphic>
          <a:graphicData uri="http://schemas.openxmlformats.org/drawingml/2006/table">
            <a:tbl>
              <a:tblPr firstRow="1" bandRow="1">
                <a:tableStyleId>{21E4AEA4-8DFA-4A89-87EB-49C32662AFE0}</a:tableStyleId>
              </a:tblPr>
              <a:tblGrid>
                <a:gridCol w="3387552"/>
                <a:gridCol w="1663764"/>
                <a:gridCol w="1530662"/>
                <a:gridCol w="1530662"/>
              </a:tblGrid>
              <a:tr h="4790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mn-lt"/>
                        </a:rPr>
                        <a:t>Analysis</a:t>
                      </a:r>
                      <a:r>
                        <a:rPr lang="en-GB" sz="2000" baseline="0" dirty="0" smtClean="0">
                          <a:latin typeface="+mn-lt"/>
                        </a:rPr>
                        <a:t> by cost category</a:t>
                      </a:r>
                      <a:endParaRPr lang="en-GB" sz="2000" dirty="0" smtClean="0">
                        <a:latin typeface="+mn-lt"/>
                      </a:endParaRPr>
                    </a:p>
                  </a:txBody>
                  <a:tcPr/>
                </a:tc>
                <a:tc>
                  <a:txBody>
                    <a:bodyPr/>
                    <a:lstStyle/>
                    <a:p>
                      <a:r>
                        <a:rPr lang="en-GB" sz="2000" dirty="0" smtClean="0">
                          <a:latin typeface="+mn-lt"/>
                        </a:rPr>
                        <a:t>Sub-optimal</a:t>
                      </a:r>
                      <a:endParaRPr lang="en-GB" sz="2000" dirty="0">
                        <a:latin typeface="+mn-lt"/>
                      </a:endParaRPr>
                    </a:p>
                  </a:txBody>
                  <a:tcPr>
                    <a:solidFill>
                      <a:srgbClr val="BD92DE"/>
                    </a:solidFill>
                  </a:tcPr>
                </a:tc>
                <a:tc>
                  <a:txBody>
                    <a:bodyPr/>
                    <a:lstStyle/>
                    <a:p>
                      <a:r>
                        <a:rPr lang="en-GB" sz="2000" dirty="0" smtClean="0">
                          <a:latin typeface="+mn-lt"/>
                        </a:rPr>
                        <a:t>Optimal</a:t>
                      </a:r>
                      <a:endParaRPr lang="en-GB" sz="2000" dirty="0">
                        <a:latin typeface="+mn-lt"/>
                      </a:endParaRPr>
                    </a:p>
                  </a:txBody>
                  <a:tcPr/>
                </a:tc>
                <a:tc>
                  <a:txBody>
                    <a:bodyPr/>
                    <a:lstStyle/>
                    <a:p>
                      <a:r>
                        <a:rPr lang="en-GB" sz="2000" dirty="0" smtClean="0">
                          <a:latin typeface="+mn-lt"/>
                        </a:rPr>
                        <a:t>Optimal %</a:t>
                      </a:r>
                      <a:endParaRPr lang="en-GB" sz="2000" dirty="0">
                        <a:latin typeface="+mn-lt"/>
                      </a:endParaRPr>
                    </a:p>
                  </a:txBody>
                  <a:tcPr/>
                </a:tc>
              </a:tr>
              <a:tr h="352794">
                <a:tc>
                  <a:txBody>
                    <a:bodyPr/>
                    <a:lstStyle/>
                    <a:p>
                      <a:pPr algn="l" fontAlgn="b"/>
                      <a:r>
                        <a:rPr lang="en-GB" sz="1600" b="0" i="0" u="none" strike="noStrike" dirty="0">
                          <a:solidFill>
                            <a:srgbClr val="000000"/>
                          </a:solidFill>
                          <a:effectLst/>
                          <a:latin typeface="+mn-lt"/>
                        </a:rPr>
                        <a:t>Primary </a:t>
                      </a:r>
                      <a:r>
                        <a:rPr lang="en-GB" sz="1600" b="0" i="0" u="none" strike="noStrike" dirty="0" smtClean="0">
                          <a:solidFill>
                            <a:srgbClr val="000000"/>
                          </a:solidFill>
                          <a:effectLst/>
                          <a:latin typeface="+mn-lt"/>
                        </a:rPr>
                        <a:t>care management</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£627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£1,090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174%</a:t>
                      </a:r>
                    </a:p>
                  </a:txBody>
                  <a:tcPr marL="0" marR="0" marT="0" marB="0" anchor="b"/>
                </a:tc>
              </a:tr>
              <a:tr h="352794">
                <a:tc>
                  <a:txBody>
                    <a:bodyPr/>
                    <a:lstStyle/>
                    <a:p>
                      <a:pPr algn="l" fontAlgn="b"/>
                      <a:r>
                        <a:rPr lang="en-GB" sz="1600" b="0" i="0" u="none" strike="noStrike" dirty="0">
                          <a:solidFill>
                            <a:srgbClr val="000000"/>
                          </a:solidFill>
                          <a:effectLst/>
                          <a:latin typeface="+mn-lt"/>
                        </a:rPr>
                        <a:t>Urgent </a:t>
                      </a:r>
                      <a:r>
                        <a:rPr lang="en-GB" sz="1600" b="0" i="0" u="none" strike="noStrike" dirty="0" smtClean="0">
                          <a:solidFill>
                            <a:srgbClr val="000000"/>
                          </a:solidFill>
                          <a:effectLst/>
                          <a:latin typeface="+mn-lt"/>
                        </a:rPr>
                        <a:t>and</a:t>
                      </a:r>
                      <a:r>
                        <a:rPr lang="en-GB" sz="1600" b="0" i="0" u="none" strike="noStrike" baseline="0" dirty="0" smtClean="0">
                          <a:solidFill>
                            <a:srgbClr val="000000"/>
                          </a:solidFill>
                          <a:effectLst/>
                          <a:latin typeface="+mn-lt"/>
                        </a:rPr>
                        <a:t> e</a:t>
                      </a:r>
                      <a:r>
                        <a:rPr lang="en-GB" sz="1600" b="0" i="0" u="none" strike="noStrike" dirty="0" smtClean="0">
                          <a:solidFill>
                            <a:srgbClr val="000000"/>
                          </a:solidFill>
                          <a:effectLst/>
                          <a:latin typeface="+mn-lt"/>
                        </a:rPr>
                        <a:t>mergency care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£1,160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smtClean="0">
                          <a:solidFill>
                            <a:srgbClr val="000000"/>
                          </a:solidFill>
                          <a:effectLst/>
                          <a:latin typeface="+mn-lt"/>
                        </a:rPr>
                        <a:t>£694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60%</a:t>
                      </a:r>
                    </a:p>
                  </a:txBody>
                  <a:tcPr marL="0" marR="0" marT="0" marB="0" anchor="b"/>
                </a:tc>
              </a:tr>
              <a:tr h="352794">
                <a:tc>
                  <a:txBody>
                    <a:bodyPr/>
                    <a:lstStyle/>
                    <a:p>
                      <a:pPr algn="l" fontAlgn="b"/>
                      <a:r>
                        <a:rPr lang="en-GB" sz="1600" b="0" i="0" u="none" strike="noStrike" dirty="0">
                          <a:solidFill>
                            <a:srgbClr val="000000"/>
                          </a:solidFill>
                          <a:effectLst/>
                          <a:latin typeface="+mn-lt"/>
                        </a:rPr>
                        <a:t>Secondary </a:t>
                      </a:r>
                      <a:r>
                        <a:rPr lang="en-GB" sz="1600" b="0" i="0" u="none" strike="noStrike" dirty="0" smtClean="0">
                          <a:solidFill>
                            <a:srgbClr val="000000"/>
                          </a:solidFill>
                          <a:effectLst/>
                          <a:latin typeface="+mn-lt"/>
                        </a:rPr>
                        <a:t>care management</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£14,342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£2,455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a:solidFill>
                            <a:srgbClr val="0070C0"/>
                          </a:solidFill>
                          <a:effectLst/>
                          <a:latin typeface="+mn-lt"/>
                        </a:rPr>
                        <a:t>17%</a:t>
                      </a:r>
                    </a:p>
                  </a:txBody>
                  <a:tcPr marL="0" marR="0" marT="0" marB="0" anchor="b"/>
                </a:tc>
              </a:tr>
              <a:tr h="352794">
                <a:tc>
                  <a:txBody>
                    <a:bodyPr/>
                    <a:lstStyle/>
                    <a:p>
                      <a:pPr algn="l" fontAlgn="b"/>
                      <a:r>
                        <a:rPr lang="en-GB" sz="1600" b="0" i="0" u="none" strike="noStrike" dirty="0">
                          <a:solidFill>
                            <a:srgbClr val="000000"/>
                          </a:solidFill>
                          <a:effectLst/>
                          <a:latin typeface="+mn-lt"/>
                        </a:rPr>
                        <a:t>Prevention </a:t>
                      </a:r>
                      <a:r>
                        <a:rPr lang="en-GB" sz="1600" b="0" i="0" u="none" strike="noStrike" dirty="0" smtClean="0">
                          <a:solidFill>
                            <a:srgbClr val="000000"/>
                          </a:solidFill>
                          <a:effectLst/>
                          <a:latin typeface="+mn-lt"/>
                        </a:rPr>
                        <a:t>and</a:t>
                      </a:r>
                      <a:r>
                        <a:rPr lang="en-GB" sz="1600" b="0" i="0" u="none" strike="noStrike" baseline="0" dirty="0" smtClean="0">
                          <a:solidFill>
                            <a:srgbClr val="000000"/>
                          </a:solidFill>
                          <a:effectLst/>
                          <a:latin typeface="+mn-lt"/>
                        </a:rPr>
                        <a:t> public health</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£30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smtClean="0">
                          <a:solidFill>
                            <a:srgbClr val="000000"/>
                          </a:solidFill>
                          <a:effectLst/>
                          <a:latin typeface="+mn-lt"/>
                        </a:rPr>
                        <a:t>£885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2,941</a:t>
                      </a:r>
                      <a:r>
                        <a:rPr lang="en-GB" sz="1600" b="0" i="0" u="none" strike="noStrike" dirty="0">
                          <a:solidFill>
                            <a:srgbClr val="0070C0"/>
                          </a:solidFill>
                          <a:effectLst/>
                          <a:latin typeface="+mn-lt"/>
                        </a:rPr>
                        <a:t>%</a:t>
                      </a:r>
                    </a:p>
                  </a:txBody>
                  <a:tcPr marL="0" marR="0" marT="0" marB="0" anchor="b"/>
                </a:tc>
              </a:tr>
              <a:tr h="352794">
                <a:tc>
                  <a:txBody>
                    <a:bodyPr/>
                    <a:lstStyle/>
                    <a:p>
                      <a:pPr algn="l" fontAlgn="b"/>
                      <a:r>
                        <a:rPr lang="en-GB" sz="1600" b="0" i="0" u="none" strike="noStrike" dirty="0">
                          <a:solidFill>
                            <a:srgbClr val="000000"/>
                          </a:solidFill>
                          <a:effectLst/>
                          <a:latin typeface="+mn-lt"/>
                        </a:rPr>
                        <a:t>Community </a:t>
                      </a:r>
                      <a:r>
                        <a:rPr lang="en-GB" sz="1600" b="0" i="0" u="none" strike="noStrike" dirty="0" smtClean="0">
                          <a:solidFill>
                            <a:srgbClr val="000000"/>
                          </a:solidFill>
                          <a:effectLst/>
                          <a:latin typeface="+mn-lt"/>
                        </a:rPr>
                        <a:t>care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£75 </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a:solidFill>
                            <a:srgbClr val="000000"/>
                          </a:solidFill>
                          <a:effectLst/>
                          <a:latin typeface="+mn-lt"/>
                        </a:rPr>
                        <a:t>    </a:t>
                      </a:r>
                      <a:r>
                        <a:rPr lang="en-GB" sz="1600" b="0" i="0" u="none" strike="noStrike" dirty="0" smtClean="0">
                          <a:solidFill>
                            <a:srgbClr val="000000"/>
                          </a:solidFill>
                          <a:effectLst/>
                          <a:latin typeface="+mn-lt"/>
                        </a:rPr>
                        <a:t>£8,740 </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11,584</a:t>
                      </a:r>
                      <a:r>
                        <a:rPr lang="en-GB" sz="1600" b="0" i="0" u="none" strike="noStrike" dirty="0">
                          <a:solidFill>
                            <a:srgbClr val="0070C0"/>
                          </a:solidFill>
                          <a:effectLst/>
                          <a:latin typeface="+mn-lt"/>
                        </a:rPr>
                        <a:t>%</a:t>
                      </a:r>
                    </a:p>
                  </a:txBody>
                  <a:tcPr marL="0" marR="0" marT="0" marB="0" anchor="b"/>
                </a:tc>
              </a:tr>
              <a:tr h="352794">
                <a:tc>
                  <a:txBody>
                    <a:bodyPr/>
                    <a:lstStyle/>
                    <a:p>
                      <a:pPr algn="l" fontAlgn="b"/>
                      <a:r>
                        <a:rPr lang="en-GB" sz="1600" b="0" i="0" u="none" strike="noStrike" dirty="0" smtClean="0">
                          <a:solidFill>
                            <a:srgbClr val="000000"/>
                          </a:solidFill>
                          <a:effectLst/>
                          <a:latin typeface="+mn-lt"/>
                        </a:rPr>
                        <a:t>Nursing</a:t>
                      </a:r>
                      <a:r>
                        <a:rPr lang="en-GB" sz="1600" b="0" i="0" u="none" strike="noStrike" baseline="0" dirty="0" smtClean="0">
                          <a:solidFill>
                            <a:srgbClr val="000000"/>
                          </a:solidFill>
                          <a:effectLst/>
                          <a:latin typeface="+mn-lt"/>
                        </a:rPr>
                        <a:t> home care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0000"/>
                          </a:solidFill>
                          <a:effectLst/>
                          <a:latin typeface="+mn-lt"/>
                        </a:rPr>
                        <a:t>£10,277</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smtClean="0">
                          <a:solidFill>
                            <a:srgbClr val="000000"/>
                          </a:solidFill>
                          <a:effectLst/>
                          <a:latin typeface="+mn-lt"/>
                        </a:rPr>
                        <a:t>£0</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0%</a:t>
                      </a:r>
                      <a:endParaRPr lang="en-GB" sz="1600" b="0" i="0" u="none" strike="noStrike" dirty="0">
                        <a:solidFill>
                          <a:srgbClr val="0070C0"/>
                        </a:solidFill>
                        <a:effectLst/>
                        <a:latin typeface="+mn-lt"/>
                      </a:endParaRPr>
                    </a:p>
                  </a:txBody>
                  <a:tcPr marL="0" marR="0" marT="0" marB="0" anchor="b"/>
                </a:tc>
              </a:tr>
              <a:tr h="486833">
                <a:tc>
                  <a:txBody>
                    <a:bodyPr/>
                    <a:lstStyle/>
                    <a:p>
                      <a:pPr algn="l" fontAlgn="b"/>
                      <a:r>
                        <a:rPr lang="en-GB" sz="1600" b="0" i="0" u="none" strike="noStrike" dirty="0" smtClean="0">
                          <a:solidFill>
                            <a:srgbClr val="000000"/>
                          </a:solidFill>
                          <a:effectLst/>
                          <a:latin typeface="+mn-lt"/>
                        </a:rPr>
                        <a:t>Intermediate care</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0000"/>
                          </a:solidFill>
                          <a:effectLst/>
                          <a:latin typeface="+mn-lt"/>
                        </a:rPr>
                        <a:t>£0</a:t>
                      </a:r>
                      <a:endParaRPr lang="en-GB" sz="16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0" i="0" u="none" strike="noStrike" dirty="0" smtClean="0">
                          <a:solidFill>
                            <a:srgbClr val="000000"/>
                          </a:solidFill>
                          <a:effectLst/>
                          <a:latin typeface="+mn-lt"/>
                        </a:rPr>
                        <a:t>£1,717</a:t>
                      </a:r>
                      <a:endParaRPr lang="en-GB" sz="1600" b="0" i="0" u="none" strike="noStrike" dirty="0">
                        <a:solidFill>
                          <a:srgbClr val="000000"/>
                        </a:solidFill>
                        <a:effectLst/>
                        <a:latin typeface="+mn-lt"/>
                      </a:endParaRPr>
                    </a:p>
                  </a:txBody>
                  <a:tcPr marL="0" marR="0" marT="0" marB="0" anchor="b"/>
                </a:tc>
                <a:tc>
                  <a:txBody>
                    <a:bodyPr/>
                    <a:lstStyle/>
                    <a:p>
                      <a:pPr algn="ctr" fontAlgn="b"/>
                      <a:r>
                        <a:rPr lang="en-GB" sz="1600" b="0" i="0" u="none" strike="noStrike" dirty="0" smtClean="0">
                          <a:solidFill>
                            <a:srgbClr val="0070C0"/>
                          </a:solidFill>
                          <a:effectLst/>
                          <a:latin typeface="+mn-lt"/>
                        </a:rPr>
                        <a:t>N/A</a:t>
                      </a:r>
                      <a:endParaRPr lang="en-GB" sz="1600" b="0" i="0" u="none" strike="noStrike" dirty="0">
                        <a:solidFill>
                          <a:srgbClr val="0070C0"/>
                        </a:solidFill>
                        <a:effectLst/>
                        <a:latin typeface="+mn-lt"/>
                      </a:endParaRPr>
                    </a:p>
                  </a:txBody>
                  <a:tcPr marL="0" marR="0" marT="0" marB="0" anchor="b"/>
                </a:tc>
              </a:tr>
              <a:tr h="352794">
                <a:tc>
                  <a:txBody>
                    <a:bodyPr/>
                    <a:lstStyle/>
                    <a:p>
                      <a:pPr algn="l" fontAlgn="b"/>
                      <a:endParaRPr lang="en-GB" sz="1600" b="1" i="0" u="none" strike="noStrike" dirty="0" smtClean="0">
                        <a:solidFill>
                          <a:srgbClr val="000000"/>
                        </a:solidFill>
                        <a:effectLst/>
                        <a:latin typeface="+mn-lt"/>
                      </a:endParaRPr>
                    </a:p>
                    <a:p>
                      <a:pPr algn="l" fontAlgn="b"/>
                      <a:r>
                        <a:rPr lang="en-GB" sz="1600" b="1" i="0" u="none" strike="noStrike" dirty="0" smtClean="0">
                          <a:solidFill>
                            <a:srgbClr val="000000"/>
                          </a:solidFill>
                          <a:effectLst/>
                          <a:latin typeface="+mn-lt"/>
                        </a:rPr>
                        <a:t>Grand </a:t>
                      </a:r>
                      <a:r>
                        <a:rPr lang="en-GB" sz="1600" b="1" i="0" u="none" strike="noStrike" dirty="0">
                          <a:solidFill>
                            <a:srgbClr val="000000"/>
                          </a:solidFill>
                          <a:effectLst/>
                          <a:latin typeface="+mn-lt"/>
                        </a:rPr>
                        <a:t>t</a:t>
                      </a:r>
                      <a:r>
                        <a:rPr lang="en-GB" sz="1600" b="1" i="0" u="none" strike="noStrike" dirty="0" smtClean="0">
                          <a:solidFill>
                            <a:srgbClr val="000000"/>
                          </a:solidFill>
                          <a:effectLst/>
                          <a:latin typeface="+mn-lt"/>
                        </a:rPr>
                        <a:t>otal</a:t>
                      </a:r>
                      <a:endParaRPr lang="en-GB" sz="1600" b="1" i="0" u="none" strike="noStrike" dirty="0">
                        <a:solidFill>
                          <a:srgbClr val="000000"/>
                        </a:solidFill>
                        <a:effectLst/>
                        <a:latin typeface="+mn-lt"/>
                      </a:endParaRPr>
                    </a:p>
                  </a:txBody>
                  <a:tcPr marL="0" marR="0" marT="0" marB="0" anchor="b"/>
                </a:tc>
                <a:tc>
                  <a:txBody>
                    <a:bodyPr/>
                    <a:lstStyle/>
                    <a:p>
                      <a:pPr algn="ctr" fontAlgn="b"/>
                      <a:r>
                        <a:rPr lang="en-GB" sz="1600" b="1" i="0" u="none" strike="noStrike" dirty="0" smtClean="0">
                          <a:solidFill>
                            <a:srgbClr val="000000"/>
                          </a:solidFill>
                          <a:effectLst/>
                          <a:latin typeface="+mn-lt"/>
                        </a:rPr>
                        <a:t>£26,462</a:t>
                      </a:r>
                      <a:endParaRPr lang="en-GB" sz="1600" b="1"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600" b="1" i="0" u="none" strike="noStrike" dirty="0" smtClean="0">
                          <a:solidFill>
                            <a:srgbClr val="000000"/>
                          </a:solidFill>
                          <a:effectLst/>
                          <a:latin typeface="+mn-lt"/>
                        </a:rPr>
                        <a:t>£15,581</a:t>
                      </a:r>
                      <a:endParaRPr lang="en-GB" sz="1600" b="1" i="0" u="none" strike="noStrike" dirty="0">
                        <a:solidFill>
                          <a:srgbClr val="000000"/>
                        </a:solidFill>
                        <a:effectLst/>
                        <a:latin typeface="+mn-lt"/>
                      </a:endParaRPr>
                    </a:p>
                  </a:txBody>
                  <a:tcPr marL="0" marR="0" marT="0" marB="0" anchor="b"/>
                </a:tc>
                <a:tc>
                  <a:txBody>
                    <a:bodyPr/>
                    <a:lstStyle/>
                    <a:p>
                      <a:pPr algn="ctr" fontAlgn="b"/>
                      <a:r>
                        <a:rPr lang="en-GB" sz="1600" b="1" i="0" u="none" strike="noStrike" dirty="0" smtClean="0">
                          <a:solidFill>
                            <a:srgbClr val="000000"/>
                          </a:solidFill>
                          <a:effectLst/>
                          <a:latin typeface="+mn-lt"/>
                        </a:rPr>
                        <a:t>58.9%</a:t>
                      </a:r>
                      <a:endParaRPr lang="en-GB" sz="1600" b="1" i="0" u="none" strike="noStrike" dirty="0">
                        <a:solidFill>
                          <a:srgbClr val="000000"/>
                        </a:solidFill>
                        <a:effectLst/>
                        <a:latin typeface="+mn-lt"/>
                      </a:endParaRPr>
                    </a:p>
                  </a:txBody>
                  <a:tcPr marL="0" marR="0" marT="0" marB="0" anchor="b"/>
                </a:tc>
              </a:tr>
            </a:tbl>
          </a:graphicData>
        </a:graphic>
      </p:graphicFrame>
      <p:sp>
        <p:nvSpPr>
          <p:cNvPr id="4" name="TextBox 3"/>
          <p:cNvSpPr txBox="1"/>
          <p:nvPr/>
        </p:nvSpPr>
        <p:spPr>
          <a:xfrm>
            <a:off x="136478" y="5680854"/>
            <a:ext cx="8802806" cy="954107"/>
          </a:xfrm>
          <a:prstGeom prst="rect">
            <a:avLst/>
          </a:prstGeom>
          <a:noFill/>
        </p:spPr>
        <p:txBody>
          <a:bodyPr wrap="square" rtlCol="0">
            <a:spAutoFit/>
          </a:bodyPr>
          <a:lstStyle/>
          <a:p>
            <a:r>
              <a:rPr lang="en-GB" sz="1400" dirty="0"/>
              <a:t>In the sub-optimal pathway Clara’s care was over-reliant on secondary care and was not sufficiently managed in </a:t>
            </a:r>
            <a:r>
              <a:rPr lang="en-GB" sz="1400" dirty="0" smtClean="0"/>
              <a:t>primary care </a:t>
            </a:r>
            <a:r>
              <a:rPr lang="en-GB" sz="1400" dirty="0"/>
              <a:t>or at home. Improved management had a dramatic impact on her and her family. Such costs are difficult to quantify, but are very </a:t>
            </a:r>
            <a:r>
              <a:rPr lang="en-GB" sz="1400" dirty="0" smtClean="0"/>
              <a:t>real. The </a:t>
            </a:r>
            <a:r>
              <a:rPr lang="en-GB" sz="1400" dirty="0"/>
              <a:t>secondary point is that a saving of </a:t>
            </a:r>
            <a:r>
              <a:rPr lang="en-GB" sz="1400" dirty="0" smtClean="0"/>
              <a:t>41% </a:t>
            </a:r>
            <a:r>
              <a:rPr lang="en-GB" sz="1400" dirty="0"/>
              <a:t>is material to any health economy.</a:t>
            </a:r>
          </a:p>
        </p:txBody>
      </p:sp>
      <p:sp>
        <p:nvSpPr>
          <p:cNvPr id="2" name="Slide Number Placeholder 1"/>
          <p:cNvSpPr>
            <a:spLocks noGrp="1"/>
          </p:cNvSpPr>
          <p:nvPr>
            <p:ph type="sldNum" sz="quarter" idx="12"/>
          </p:nvPr>
        </p:nvSpPr>
        <p:spPr/>
        <p:txBody>
          <a:bodyPr/>
          <a:lstStyle/>
          <a:p>
            <a:fld id="{9354E1B7-EA4B-4627-8377-47E877C4B30E}" type="slidenum">
              <a:rPr lang="en-US" smtClean="0"/>
              <a:pPr/>
              <a:t>12</a:t>
            </a:fld>
            <a:endParaRPr lang="en-US" dirty="0"/>
          </a:p>
        </p:txBody>
      </p:sp>
    </p:spTree>
    <p:extLst>
      <p:ext uri="{BB962C8B-B14F-4D97-AF65-F5344CB8AC3E}">
        <p14:creationId xmlns:p14="http://schemas.microsoft.com/office/powerpoint/2010/main" val="909430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354E1B7-EA4B-4627-8377-47E877C4B30E}" type="slidenum">
              <a:rPr lang="en-US" smtClean="0"/>
              <a:pPr/>
              <a:t>13</a:t>
            </a:fld>
            <a:endParaRPr lang="en-US" dirty="0"/>
          </a:p>
        </p:txBody>
      </p:sp>
      <p:pic>
        <p:nvPicPr>
          <p:cNvPr id="1027" name="Picture 3" descr="This is a graphic showing the the three approaches of NHS RightCare, where to look, what to change and how to change." title="NHS RightCare Approach"/>
          <p:cNvPicPr>
            <a:picLocks noChangeAspect="1" noChangeArrowheads="1"/>
          </p:cNvPicPr>
          <p:nvPr/>
        </p:nvPicPr>
        <p:blipFill rotWithShape="1">
          <a:blip r:embed="rId2">
            <a:extLst>
              <a:ext uri="{28A0092B-C50C-407E-A947-70E740481C1C}">
                <a14:useLocalDpi xmlns:a14="http://schemas.microsoft.com/office/drawing/2010/main" val="0"/>
              </a:ext>
            </a:extLst>
          </a:blip>
          <a:srcRect t="10176"/>
          <a:stretch/>
        </p:blipFill>
        <p:spPr bwMode="auto">
          <a:xfrm>
            <a:off x="536028" y="1371600"/>
            <a:ext cx="7399282" cy="49847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6"/>
          <p:cNvSpPr>
            <a:spLocks noGrp="1"/>
          </p:cNvSpPr>
          <p:nvPr>
            <p:ph type="title"/>
          </p:nvPr>
        </p:nvSpPr>
        <p:spPr>
          <a:xfrm>
            <a:off x="412597" y="367771"/>
            <a:ext cx="7356815" cy="504099"/>
          </a:xfrm>
        </p:spPr>
        <p:txBody>
          <a:bodyPr>
            <a:normAutofit fontScale="90000"/>
          </a:bodyPr>
          <a:lstStyle/>
          <a:p>
            <a:r>
              <a:rPr lang="en-US" dirty="0" smtClean="0"/>
              <a:t>NHS RightCare Approach</a:t>
            </a:r>
            <a:endParaRPr lang="en-US" dirty="0"/>
          </a:p>
        </p:txBody>
      </p:sp>
    </p:spTree>
    <p:extLst>
      <p:ext uri="{BB962C8B-B14F-4D97-AF65-F5344CB8AC3E}">
        <p14:creationId xmlns:p14="http://schemas.microsoft.com/office/powerpoint/2010/main" val="206058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spcBef>
                <a:spcPts val="0"/>
              </a:spcBef>
              <a:spcAft>
                <a:spcPts val="600"/>
              </a:spcAft>
              <a:buNone/>
            </a:pPr>
            <a:r>
              <a:rPr lang="en-US" sz="1800" dirty="0" smtClean="0"/>
              <a:t>For more information about Clara’s journey, NHS RightCare or long term conditions you can:</a:t>
            </a:r>
          </a:p>
          <a:p>
            <a:pPr marL="0" indent="0">
              <a:spcBef>
                <a:spcPts val="0"/>
              </a:spcBef>
              <a:spcAft>
                <a:spcPts val="600"/>
              </a:spcAft>
              <a:buNone/>
            </a:pPr>
            <a:r>
              <a:rPr lang="en-US" sz="1800" dirty="0" smtClean="0"/>
              <a:t>Email</a:t>
            </a:r>
          </a:p>
          <a:p>
            <a:pPr>
              <a:spcBef>
                <a:spcPts val="0"/>
              </a:spcBef>
              <a:spcAft>
                <a:spcPts val="600"/>
              </a:spcAft>
              <a:buClr>
                <a:srgbClr val="92D050"/>
              </a:buClr>
            </a:pPr>
            <a:r>
              <a:rPr lang="en-US" sz="1800" u="sng" dirty="0" smtClean="0">
                <a:solidFill>
                  <a:schemeClr val="tx2"/>
                </a:solidFill>
              </a:rPr>
              <a:t>rightcare@nhs.net</a:t>
            </a:r>
          </a:p>
          <a:p>
            <a:pPr>
              <a:spcBef>
                <a:spcPts val="0"/>
              </a:spcBef>
              <a:spcAft>
                <a:spcPts val="600"/>
              </a:spcAft>
              <a:buClr>
                <a:srgbClr val="92D050"/>
              </a:buClr>
            </a:pPr>
            <a:r>
              <a:rPr lang="en-US" sz="1800" u="sng" dirty="0" smtClean="0">
                <a:solidFill>
                  <a:schemeClr val="tx2"/>
                </a:solidFill>
              </a:rPr>
              <a:t>england.longtermconditions@nhs.net</a:t>
            </a:r>
          </a:p>
          <a:p>
            <a:pPr marL="0" indent="0">
              <a:spcBef>
                <a:spcPts val="0"/>
              </a:spcBef>
              <a:spcAft>
                <a:spcPts val="600"/>
              </a:spcAft>
              <a:buNone/>
            </a:pPr>
            <a:r>
              <a:rPr lang="en-US" sz="1800" dirty="0" smtClean="0"/>
              <a:t>Visit</a:t>
            </a:r>
          </a:p>
          <a:p>
            <a:pPr>
              <a:spcBef>
                <a:spcPts val="0"/>
              </a:spcBef>
              <a:spcAft>
                <a:spcPts val="600"/>
              </a:spcAft>
              <a:buClr>
                <a:srgbClr val="92D050"/>
              </a:buClr>
            </a:pPr>
            <a:r>
              <a:rPr lang="en-US" sz="1800" u="sng" dirty="0" smtClean="0">
                <a:solidFill>
                  <a:schemeClr val="tx2"/>
                </a:solidFill>
              </a:rPr>
              <a:t>www.england.nhs.uk/rightcare</a:t>
            </a:r>
            <a:endParaRPr lang="en-US" sz="1800" u="sng" dirty="0" smtClean="0">
              <a:solidFill>
                <a:schemeClr val="tx2"/>
              </a:solidFill>
            </a:endParaRPr>
          </a:p>
          <a:p>
            <a:pPr marL="0" indent="0">
              <a:spcBef>
                <a:spcPts val="0"/>
              </a:spcBef>
              <a:spcAft>
                <a:spcPts val="600"/>
              </a:spcAft>
              <a:buNone/>
            </a:pPr>
            <a:r>
              <a:rPr lang="en-US" sz="1800" dirty="0" smtClean="0"/>
              <a:t>Tweet</a:t>
            </a:r>
          </a:p>
          <a:p>
            <a:pPr>
              <a:spcBef>
                <a:spcPts val="0"/>
              </a:spcBef>
              <a:spcAft>
                <a:spcPts val="600"/>
              </a:spcAft>
              <a:buClr>
                <a:srgbClr val="92D050"/>
              </a:buClr>
            </a:pPr>
            <a:r>
              <a:rPr lang="en-US" sz="1800" dirty="0" smtClean="0">
                <a:solidFill>
                  <a:schemeClr val="tx2"/>
                </a:solidFill>
              </a:rPr>
              <a:t>@NHSRightCare  </a:t>
            </a:r>
            <a:endParaRPr lang="en-US" sz="1800" dirty="0">
              <a:solidFill>
                <a:schemeClr val="tx2"/>
              </a:solidFill>
            </a:endParaRPr>
          </a:p>
        </p:txBody>
      </p:sp>
      <p:sp>
        <p:nvSpPr>
          <p:cNvPr id="7" name="Title 6"/>
          <p:cNvSpPr>
            <a:spLocks noGrp="1"/>
          </p:cNvSpPr>
          <p:nvPr>
            <p:ph type="title"/>
          </p:nvPr>
        </p:nvSpPr>
        <p:spPr>
          <a:xfrm>
            <a:off x="412597" y="531544"/>
            <a:ext cx="7356815" cy="667725"/>
          </a:xfrm>
        </p:spPr>
        <p:txBody>
          <a:bodyPr/>
          <a:lstStyle/>
          <a:p>
            <a:r>
              <a:rPr lang="en-US" dirty="0" smtClean="0"/>
              <a:t>Further information</a:t>
            </a:r>
            <a:endParaRPr lang="en-US" dirty="0"/>
          </a:p>
        </p:txBody>
      </p:sp>
      <p:sp>
        <p:nvSpPr>
          <p:cNvPr id="4" name="Slide Number Placeholder 1"/>
          <p:cNvSpPr>
            <a:spLocks noGrp="1"/>
          </p:cNvSpPr>
          <p:nvPr>
            <p:ph type="sldNum" sz="quarter" idx="10"/>
          </p:nvPr>
        </p:nvSpPr>
        <p:spPr>
          <a:xfrm>
            <a:off x="6553200" y="6356350"/>
            <a:ext cx="2133600" cy="365125"/>
          </a:xfrm>
        </p:spPr>
        <p:txBody>
          <a:bodyPr/>
          <a:lstStyle/>
          <a:p>
            <a:fld id="{902D5018-2030-2046-84FC-87E41EA86E42}" type="slidenum">
              <a:rPr lang="en-US" smtClean="0"/>
              <a:pPr/>
              <a:t>14</a:t>
            </a:fld>
            <a:endParaRPr lang="en-US" dirty="0"/>
          </a:p>
        </p:txBody>
      </p:sp>
    </p:spTree>
    <p:extLst>
      <p:ext uri="{BB962C8B-B14F-4D97-AF65-F5344CB8AC3E}">
        <p14:creationId xmlns:p14="http://schemas.microsoft.com/office/powerpoint/2010/main" val="3316628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2597" y="307461"/>
            <a:ext cx="7356815" cy="667725"/>
          </a:xfrm>
        </p:spPr>
        <p:txBody>
          <a:bodyPr>
            <a:normAutofit/>
          </a:bodyPr>
          <a:lstStyle/>
          <a:p>
            <a:r>
              <a:rPr lang="en-US" dirty="0" smtClean="0"/>
              <a:t>Clara’s story</a:t>
            </a:r>
            <a:endParaRPr lang="en-US" dirty="0"/>
          </a:p>
        </p:txBody>
      </p:sp>
      <p:sp>
        <p:nvSpPr>
          <p:cNvPr id="3" name="TextBox 2"/>
          <p:cNvSpPr txBox="1"/>
          <p:nvPr/>
        </p:nvSpPr>
        <p:spPr>
          <a:xfrm>
            <a:off x="409899" y="1002197"/>
            <a:ext cx="6921067" cy="1015788"/>
          </a:xfrm>
          <a:prstGeom prst="rect">
            <a:avLst/>
          </a:prstGeom>
          <a:noFill/>
        </p:spPr>
        <p:txBody>
          <a:bodyPr wrap="square" rtlCol="0">
            <a:noAutofit/>
          </a:bodyPr>
          <a:lstStyle/>
          <a:p>
            <a:r>
              <a:rPr lang="en-GB" sz="1600" dirty="0" smtClean="0"/>
              <a:t>This is the story of Clara’s experience of a multimorbidity care pathway, and how it could be so much better.</a:t>
            </a:r>
            <a:endParaRPr lang="en-GB" sz="1600" dirty="0"/>
          </a:p>
        </p:txBody>
      </p:sp>
      <p:grpSp>
        <p:nvGrpSpPr>
          <p:cNvPr id="6" name="Group 46"/>
          <p:cNvGrpSpPr/>
          <p:nvPr/>
        </p:nvGrpSpPr>
        <p:grpSpPr>
          <a:xfrm>
            <a:off x="696036" y="1730516"/>
            <a:ext cx="3530672" cy="2265124"/>
            <a:chOff x="457200" y="914400"/>
            <a:chExt cx="3352800" cy="2133600"/>
          </a:xfrm>
          <a:solidFill>
            <a:schemeClr val="bg1">
              <a:lumMod val="85000"/>
            </a:schemeClr>
          </a:solidFill>
          <a:effectLst>
            <a:outerShdw blurRad="50800" dist="38100" dir="2700000" algn="tl" rotWithShape="0">
              <a:prstClr val="black">
                <a:alpha val="40000"/>
              </a:prstClr>
            </a:outerShdw>
          </a:effectLst>
        </p:grpSpPr>
        <p:sp>
          <p:nvSpPr>
            <p:cNvPr id="9" name="Rounded Rectangle 8"/>
            <p:cNvSpPr/>
            <p:nvPr/>
          </p:nvSpPr>
          <p:spPr>
            <a:xfrm>
              <a:off x="457200" y="914400"/>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06104" y="1225050"/>
              <a:ext cx="2743200" cy="1246594"/>
            </a:xfrm>
            <a:prstGeom prst="rect">
              <a:avLst/>
            </a:prstGeom>
            <a:solidFill>
              <a:schemeClr val="bg1">
                <a:lumMod val="95000"/>
              </a:schemeClr>
            </a:solidFill>
            <a:ln w="19050">
              <a:noFill/>
            </a:ln>
          </p:spPr>
          <p:txBody>
            <a:bodyPr wrap="square" rtlCol="0">
              <a:spAutoFit/>
            </a:bodyPr>
            <a:lstStyle/>
            <a:p>
              <a:r>
                <a:rPr lang="en-GB" sz="1600" dirty="0"/>
                <a:t>In this scenario we examine a </a:t>
              </a:r>
              <a:r>
                <a:rPr lang="en-GB" sz="1600" dirty="0" smtClean="0"/>
                <a:t>multimorbidity </a:t>
              </a:r>
              <a:r>
                <a:rPr lang="en-GB" sz="1600" dirty="0"/>
                <a:t>care pathway, comparing a sub-optimal but </a:t>
              </a:r>
              <a:r>
                <a:rPr lang="en-GB" sz="1600" dirty="0" smtClean="0"/>
                <a:t>not atypical </a:t>
              </a:r>
              <a:r>
                <a:rPr lang="en-GB" sz="1600" dirty="0"/>
                <a:t>scenario against an ideal pathway. </a:t>
              </a:r>
            </a:p>
          </p:txBody>
        </p:sp>
        <p:sp>
          <p:nvSpPr>
            <p:cNvPr id="11" name="Oval 10"/>
            <p:cNvSpPr/>
            <p:nvPr/>
          </p:nvSpPr>
          <p:spPr>
            <a:xfrm>
              <a:off x="2895600" y="2133600"/>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Black" pitchFamily="34" charset="0"/>
                </a:rPr>
                <a:t>1</a:t>
              </a:r>
              <a:endParaRPr lang="en-US" sz="4000" dirty="0">
                <a:latin typeface="Arial Black" pitchFamily="34" charset="0"/>
              </a:endParaRPr>
            </a:p>
          </p:txBody>
        </p:sp>
      </p:grpSp>
      <p:grpSp>
        <p:nvGrpSpPr>
          <p:cNvPr id="12" name="Group 47"/>
          <p:cNvGrpSpPr/>
          <p:nvPr/>
        </p:nvGrpSpPr>
        <p:grpSpPr>
          <a:xfrm>
            <a:off x="696036" y="4118472"/>
            <a:ext cx="3538002" cy="2391508"/>
            <a:chOff x="511630" y="3233058"/>
            <a:chExt cx="3320142" cy="2224338"/>
          </a:xfrm>
          <a:solidFill>
            <a:schemeClr val="bg1">
              <a:lumMod val="85000"/>
            </a:schemeClr>
          </a:solidFill>
          <a:effectLst>
            <a:outerShdw blurRad="50800" dist="38100" dir="2700000" algn="tl" rotWithShape="0">
              <a:prstClr val="black">
                <a:alpha val="40000"/>
              </a:prstClr>
            </a:outerShdw>
          </a:effectLst>
        </p:grpSpPr>
        <p:sp>
          <p:nvSpPr>
            <p:cNvPr id="13" name="Rounded Rectangle 12"/>
            <p:cNvSpPr/>
            <p:nvPr/>
          </p:nvSpPr>
          <p:spPr>
            <a:xfrm>
              <a:off x="511630" y="3552396"/>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917372" y="3233058"/>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Black" pitchFamily="34" charset="0"/>
                </a:rPr>
                <a:t>4</a:t>
              </a:r>
              <a:endParaRPr lang="en-US" sz="4000" dirty="0">
                <a:latin typeface="Arial Black" pitchFamily="34" charset="0"/>
              </a:endParaRPr>
            </a:p>
          </p:txBody>
        </p:sp>
      </p:grpSp>
      <p:sp>
        <p:nvSpPr>
          <p:cNvPr id="29" name="Rectangle 28"/>
          <p:cNvSpPr/>
          <p:nvPr/>
        </p:nvSpPr>
        <p:spPr>
          <a:xfrm>
            <a:off x="913896" y="4671155"/>
            <a:ext cx="2591304" cy="1569660"/>
          </a:xfrm>
          <a:prstGeom prst="rect">
            <a:avLst/>
          </a:prstGeom>
          <a:noFill/>
        </p:spPr>
        <p:txBody>
          <a:bodyPr wrap="square">
            <a:spAutoFit/>
          </a:bodyPr>
          <a:lstStyle/>
          <a:p>
            <a:r>
              <a:rPr lang="en-GB" sz="1600" dirty="0"/>
              <a:t>It shows how the </a:t>
            </a:r>
            <a:r>
              <a:rPr lang="en-GB" sz="1600" dirty="0" smtClean="0"/>
              <a:t>NHS RightCare </a:t>
            </a:r>
            <a:r>
              <a:rPr lang="en-GB" sz="1600" dirty="0"/>
              <a:t>methodology can help clinicians and </a:t>
            </a:r>
            <a:r>
              <a:rPr lang="en-GB" sz="1600" dirty="0" smtClean="0"/>
              <a:t>commissioners </a:t>
            </a:r>
            <a:r>
              <a:rPr lang="en-GB" sz="1600" dirty="0"/>
              <a:t>improve the value and outcomes of the care pathway.</a:t>
            </a:r>
          </a:p>
        </p:txBody>
      </p:sp>
      <p:grpSp>
        <p:nvGrpSpPr>
          <p:cNvPr id="16" name="Group 48"/>
          <p:cNvGrpSpPr/>
          <p:nvPr/>
        </p:nvGrpSpPr>
        <p:grpSpPr>
          <a:xfrm>
            <a:off x="4386438" y="4113107"/>
            <a:ext cx="3906224" cy="2478761"/>
            <a:chOff x="4114800" y="3276600"/>
            <a:chExt cx="3352796" cy="2220684"/>
          </a:xfrm>
          <a:solidFill>
            <a:schemeClr val="bg1">
              <a:lumMod val="85000"/>
            </a:schemeClr>
          </a:solidFill>
          <a:effectLst>
            <a:outerShdw blurRad="50800" dist="38100" dir="2700000" algn="tl" rotWithShape="0">
              <a:prstClr val="black">
                <a:alpha val="40000"/>
              </a:prstClr>
            </a:outerShdw>
          </a:effectLst>
        </p:grpSpPr>
        <p:sp>
          <p:nvSpPr>
            <p:cNvPr id="17" name="Rounded Rectangle 16"/>
            <p:cNvSpPr/>
            <p:nvPr/>
          </p:nvSpPr>
          <p:spPr>
            <a:xfrm>
              <a:off x="4571996" y="3592284"/>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114800" y="3276600"/>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Black" pitchFamily="34" charset="0"/>
                </a:rPr>
                <a:t>3</a:t>
              </a:r>
              <a:endParaRPr lang="en-US" sz="4000" dirty="0">
                <a:latin typeface="Arial Black" pitchFamily="34" charset="0"/>
              </a:endParaRPr>
            </a:p>
          </p:txBody>
        </p:sp>
      </p:grpSp>
      <p:grpSp>
        <p:nvGrpSpPr>
          <p:cNvPr id="20" name="Group 45"/>
          <p:cNvGrpSpPr/>
          <p:nvPr/>
        </p:nvGrpSpPr>
        <p:grpSpPr>
          <a:xfrm>
            <a:off x="4351018" y="1719619"/>
            <a:ext cx="3941644" cy="2268385"/>
            <a:chOff x="4136572" y="947056"/>
            <a:chExt cx="3331028" cy="2100942"/>
          </a:xfrm>
          <a:solidFill>
            <a:schemeClr val="bg1">
              <a:lumMod val="85000"/>
            </a:schemeClr>
          </a:solidFill>
          <a:effectLst>
            <a:outerShdw blurRad="50800" dist="38100" dir="2700000" algn="tl" rotWithShape="0">
              <a:prstClr val="black">
                <a:alpha val="40000"/>
              </a:prstClr>
            </a:outerShdw>
          </a:effectLst>
        </p:grpSpPr>
        <p:sp>
          <p:nvSpPr>
            <p:cNvPr id="21" name="Rounded Rectangle 20"/>
            <p:cNvSpPr/>
            <p:nvPr/>
          </p:nvSpPr>
          <p:spPr>
            <a:xfrm>
              <a:off x="4572000" y="947056"/>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4136572" y="2133598"/>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Black" pitchFamily="34" charset="0"/>
                </a:rPr>
                <a:t>2</a:t>
              </a:r>
              <a:endParaRPr lang="en-US" sz="4000" dirty="0">
                <a:latin typeface="Arial Black" pitchFamily="34" charset="0"/>
              </a:endParaRPr>
            </a:p>
          </p:txBody>
        </p:sp>
      </p:grpSp>
      <p:sp>
        <p:nvSpPr>
          <p:cNvPr id="27" name="Rectangle 26"/>
          <p:cNvSpPr/>
          <p:nvPr/>
        </p:nvSpPr>
        <p:spPr>
          <a:xfrm>
            <a:off x="5508646" y="1853348"/>
            <a:ext cx="2754090" cy="1815882"/>
          </a:xfrm>
          <a:prstGeom prst="rect">
            <a:avLst/>
          </a:prstGeom>
          <a:solidFill>
            <a:schemeClr val="bg1">
              <a:lumMod val="95000"/>
            </a:schemeClr>
          </a:solidFill>
        </p:spPr>
        <p:txBody>
          <a:bodyPr wrap="square">
            <a:spAutoFit/>
          </a:bodyPr>
          <a:lstStyle/>
          <a:p>
            <a:r>
              <a:rPr lang="en-GB" sz="1600" dirty="0"/>
              <a:t>At each stage we have modelled the costs of care, both financial to the </a:t>
            </a:r>
            <a:r>
              <a:rPr lang="en-GB" sz="1600" dirty="0" smtClean="0"/>
              <a:t>commissioner, and </a:t>
            </a:r>
            <a:r>
              <a:rPr lang="en-GB" sz="1600" dirty="0"/>
              <a:t>also the impact on the person and their family’s outcomes and experience. </a:t>
            </a:r>
          </a:p>
        </p:txBody>
      </p:sp>
      <p:sp>
        <p:nvSpPr>
          <p:cNvPr id="28" name="Rectangle 27"/>
          <p:cNvSpPr/>
          <p:nvPr/>
        </p:nvSpPr>
        <p:spPr>
          <a:xfrm>
            <a:off x="5469980" y="4788842"/>
            <a:ext cx="2754210" cy="1569660"/>
          </a:xfrm>
          <a:prstGeom prst="rect">
            <a:avLst/>
          </a:prstGeom>
          <a:solidFill>
            <a:schemeClr val="bg1">
              <a:lumMod val="95000"/>
            </a:schemeClr>
          </a:solidFill>
        </p:spPr>
        <p:txBody>
          <a:bodyPr wrap="square">
            <a:spAutoFit/>
          </a:bodyPr>
          <a:lstStyle/>
          <a:p>
            <a:r>
              <a:rPr lang="en-GB" sz="1600" dirty="0"/>
              <a:t>This document is intended to help commissioners and providers to understand the </a:t>
            </a:r>
            <a:r>
              <a:rPr lang="en-GB" sz="1600" dirty="0" smtClean="0"/>
              <a:t>implications, both </a:t>
            </a:r>
            <a:r>
              <a:rPr lang="en-GB" sz="1600" dirty="0"/>
              <a:t>in terms of quality of life and </a:t>
            </a:r>
            <a:r>
              <a:rPr lang="en-GB" sz="1600" dirty="0" smtClean="0"/>
              <a:t>costs, </a:t>
            </a:r>
            <a:br>
              <a:rPr lang="en-GB" sz="1600" dirty="0" smtClean="0"/>
            </a:br>
            <a:r>
              <a:rPr lang="en-GB" sz="1600" dirty="0" smtClean="0"/>
              <a:t>of </a:t>
            </a:r>
            <a:r>
              <a:rPr lang="en-GB" sz="1600" dirty="0"/>
              <a:t>shifting the care </a:t>
            </a:r>
            <a:r>
              <a:rPr lang="en-GB" sz="1600" dirty="0" smtClean="0"/>
              <a:t>pathway. </a:t>
            </a:r>
            <a:endParaRPr lang="en-GB" sz="1600" dirty="0"/>
          </a:p>
        </p:txBody>
      </p:sp>
      <p:sp>
        <p:nvSpPr>
          <p:cNvPr id="2" name="Slide Number Placeholder 1"/>
          <p:cNvSpPr>
            <a:spLocks noGrp="1"/>
          </p:cNvSpPr>
          <p:nvPr>
            <p:ph type="sldNum" sz="quarter" idx="10"/>
          </p:nvPr>
        </p:nvSpPr>
        <p:spPr/>
        <p:txBody>
          <a:bodyPr/>
          <a:lstStyle/>
          <a:p>
            <a:fld id="{902D5018-2030-2046-84FC-87E41EA86E42}" type="slidenum">
              <a:rPr lang="en-US" smtClean="0"/>
              <a:pPr/>
              <a:t>2</a:t>
            </a:fld>
            <a:endParaRPr lang="en-US" dirty="0"/>
          </a:p>
        </p:txBody>
      </p:sp>
    </p:spTree>
    <p:extLst>
      <p:ext uri="{BB962C8B-B14F-4D97-AF65-F5344CB8AC3E}">
        <p14:creationId xmlns:p14="http://schemas.microsoft.com/office/powerpoint/2010/main" val="1840094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257150"/>
            <a:ext cx="8657622" cy="5332836"/>
          </a:xfrm>
        </p:spPr>
        <p:txBody>
          <a:bodyPr>
            <a:noAutofit/>
          </a:bodyPr>
          <a:lstStyle/>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Clara, born in Jamaica, is 78 years old; </a:t>
            </a:r>
            <a:r>
              <a:rPr lang="en-GB" sz="1600" dirty="0">
                <a:latin typeface="Arial" panose="020B0604020202020204" pitchFamily="34" charset="0"/>
                <a:cs typeface="Arial" panose="020B0604020202020204" pitchFamily="34" charset="0"/>
              </a:rPr>
              <a:t>s</a:t>
            </a:r>
            <a:r>
              <a:rPr lang="en-GB" sz="1600" dirty="0" smtClean="0">
                <a:latin typeface="Arial" panose="020B0604020202020204" pitchFamily="34" charset="0"/>
                <a:cs typeface="Arial" panose="020B0604020202020204" pitchFamily="34" charset="0"/>
              </a:rPr>
              <a:t>he is widowed and has no relatives within a hundred mile radius - but </a:t>
            </a:r>
            <a:r>
              <a:rPr lang="en-GB" sz="1600" b="1" dirty="0" smtClean="0">
                <a:latin typeface="Arial" panose="020B0604020202020204" pitchFamily="34" charset="0"/>
                <a:cs typeface="Arial" panose="020B0604020202020204" pitchFamily="34" charset="0"/>
              </a:rPr>
              <a:t>her dog Bella is a great companion</a:t>
            </a:r>
            <a:r>
              <a:rPr lang="en-GB" sz="1600" dirty="0" smtClean="0">
                <a:latin typeface="Arial" panose="020B0604020202020204" pitchFamily="34" charset="0"/>
                <a:cs typeface="Arial" panose="020B0604020202020204" pitchFamily="34" charset="0"/>
              </a:rPr>
              <a:t>. She tries to attend church and enjoys going to pensioners’ clubs, although a struggle due to her worsening health</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Clara has </a:t>
            </a:r>
            <a:r>
              <a:rPr lang="en-GB" sz="1600" b="1" dirty="0" smtClean="0">
                <a:latin typeface="Arial" panose="020B0604020202020204" pitchFamily="34" charset="0"/>
                <a:cs typeface="Arial" panose="020B0604020202020204" pitchFamily="34" charset="0"/>
              </a:rPr>
              <a:t>multiple long term conditions</a:t>
            </a:r>
            <a:r>
              <a:rPr lang="en-GB" sz="1600" dirty="0" smtClean="0">
                <a:latin typeface="Arial" panose="020B0604020202020204" pitchFamily="34" charset="0"/>
                <a:cs typeface="Arial" panose="020B0604020202020204" pitchFamily="34" charset="0"/>
              </a:rPr>
              <a:t>, including ischaemic heart disease, type 2 diabetes, osteoarthritis, hypertension and depression. She also has obesity and feels lonely and isolated. She is living with increasing frailty</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She is prescribed around </a:t>
            </a:r>
            <a:r>
              <a:rPr lang="en-GB" sz="1600" b="1" dirty="0" smtClean="0">
                <a:latin typeface="Arial" panose="020B0604020202020204" pitchFamily="34" charset="0"/>
                <a:cs typeface="Arial" panose="020B0604020202020204" pitchFamily="34" charset="0"/>
              </a:rPr>
              <a:t>10 medications </a:t>
            </a:r>
            <a:r>
              <a:rPr lang="en-GB" sz="1600" dirty="0" smtClean="0">
                <a:latin typeface="Arial" panose="020B0604020202020204" pitchFamily="34" charset="0"/>
                <a:cs typeface="Arial" panose="020B0604020202020204" pitchFamily="34" charset="0"/>
              </a:rPr>
              <a:t>and has to take around 20 tablets a day. However, her memory is getting worse and she sometimes forgets some of them. She also has to </a:t>
            </a:r>
            <a:r>
              <a:rPr lang="en-GB" sz="1600" b="1" dirty="0" smtClean="0">
                <a:latin typeface="Arial" panose="020B0604020202020204" pitchFamily="34" charset="0"/>
                <a:cs typeface="Arial" panose="020B0604020202020204" pitchFamily="34" charset="0"/>
              </a:rPr>
              <a:t>attend around 30 medical appointments a year</a:t>
            </a:r>
            <a:r>
              <a:rPr lang="en-GB" sz="1600" dirty="0" smtClean="0">
                <a:latin typeface="Arial" panose="020B0604020202020204" pitchFamily="34" charset="0"/>
                <a:cs typeface="Arial" panose="020B0604020202020204" pitchFamily="34" charset="0"/>
              </a:rPr>
              <a:t>, if she is able</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Clara’s journey started aged 75 when she started experiencing chest pain. The pain quickly became severe and she was taken to A&amp;E by ambulance. The diagnosis was angina (due to ischaemic heart disease) – her medication increased</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The following night, she felt light-headed (blood pressure drop). She collapsed, banging her head on the wall; another ambulance &amp; CT scan &amp; overnight stay in hospital. Following this, </a:t>
            </a:r>
            <a:r>
              <a:rPr lang="en-GB" sz="1600" b="1" dirty="0" smtClean="0">
                <a:latin typeface="Arial" panose="020B0604020202020204" pitchFamily="34" charset="0"/>
                <a:cs typeface="Arial" panose="020B0604020202020204" pitchFamily="34" charset="0"/>
              </a:rPr>
              <a:t>Clara was more reluctant to get out and about</a:t>
            </a:r>
            <a:endParaRPr lang="en-GB" sz="1600" dirty="0">
              <a:latin typeface="Arial" panose="020B0604020202020204" pitchFamily="34" charset="0"/>
              <a:cs typeface="Arial" panose="020B0604020202020204" pitchFamily="34" charset="0"/>
            </a:endParaRPr>
          </a:p>
          <a:p>
            <a:pPr>
              <a:lnSpc>
                <a:spcPct val="114000"/>
              </a:lnSpc>
              <a:spcBef>
                <a:spcPts val="0"/>
              </a:spcBef>
              <a:spcAft>
                <a:spcPts val="600"/>
              </a:spcAft>
              <a:buClr>
                <a:srgbClr val="92D050"/>
              </a:buClr>
            </a:pPr>
            <a:r>
              <a:rPr lang="en-GB" sz="1600" b="1" dirty="0" smtClean="0">
                <a:latin typeface="Arial" panose="020B0604020202020204" pitchFamily="34" charset="0"/>
                <a:cs typeface="Arial" panose="020B0604020202020204" pitchFamily="34" charset="0"/>
              </a:rPr>
              <a:t>Bella died </a:t>
            </a:r>
            <a:r>
              <a:rPr lang="en-GB" sz="1600" dirty="0" smtClean="0">
                <a:latin typeface="Arial" panose="020B0604020202020204" pitchFamily="34" charset="0"/>
                <a:cs typeface="Arial" panose="020B0604020202020204" pitchFamily="34" charset="0"/>
              </a:rPr>
              <a:t>the following January and this was a </a:t>
            </a:r>
            <a:r>
              <a:rPr lang="en-GB" sz="1600" b="1" dirty="0" smtClean="0">
                <a:latin typeface="Arial" panose="020B0604020202020204" pitchFamily="34" charset="0"/>
                <a:cs typeface="Arial" panose="020B0604020202020204" pitchFamily="34" charset="0"/>
              </a:rPr>
              <a:t>significant event for Clara</a:t>
            </a:r>
            <a:r>
              <a:rPr lang="en-GB" sz="1600" dirty="0" smtClean="0">
                <a:latin typeface="Arial" panose="020B0604020202020204" pitchFamily="34" charset="0"/>
                <a:cs typeface="Arial" panose="020B0604020202020204" pitchFamily="34" charset="0"/>
              </a:rPr>
              <a:t>. Her GP prescribed anti-depressants</a:t>
            </a:r>
          </a:p>
          <a:p>
            <a:pPr marL="0" indent="0">
              <a:lnSpc>
                <a:spcPct val="114000"/>
              </a:lnSpc>
              <a:spcBef>
                <a:spcPts val="0"/>
              </a:spcBef>
              <a:spcAft>
                <a:spcPts val="400"/>
              </a:spcAft>
              <a:buNone/>
            </a:pPr>
            <a:endParaRPr lang="en-GB" sz="1200" dirty="0"/>
          </a:p>
        </p:txBody>
      </p:sp>
      <p:sp>
        <p:nvSpPr>
          <p:cNvPr id="5" name="Title 6"/>
          <p:cNvSpPr>
            <a:spLocks noGrp="1"/>
          </p:cNvSpPr>
          <p:nvPr>
            <p:ph type="title"/>
          </p:nvPr>
        </p:nvSpPr>
        <p:spPr>
          <a:xfrm>
            <a:off x="412597" y="307461"/>
            <a:ext cx="7356815" cy="667725"/>
          </a:xfrm>
        </p:spPr>
        <p:txBody>
          <a:bodyPr>
            <a:normAutofit fontScale="90000"/>
          </a:bodyPr>
          <a:lstStyle/>
          <a:p>
            <a:r>
              <a:rPr lang="en-US" dirty="0" smtClean="0"/>
              <a:t>Clara and the sub-optimal pathway</a:t>
            </a:r>
            <a:endParaRPr lang="en-US"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3</a:t>
            </a:fld>
            <a:endParaRPr lang="en-US" dirty="0"/>
          </a:p>
        </p:txBody>
      </p:sp>
    </p:spTree>
    <p:extLst>
      <p:ext uri="{BB962C8B-B14F-4D97-AF65-F5344CB8AC3E}">
        <p14:creationId xmlns:p14="http://schemas.microsoft.com/office/powerpoint/2010/main" val="210732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351742"/>
            <a:ext cx="8610326" cy="4576091"/>
          </a:xfrm>
        </p:spPr>
        <p:txBody>
          <a:bodyPr>
            <a:noAutofit/>
          </a:bodyPr>
          <a:lstStyle/>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Over a few months, Clara lost a lot of weight, going from 83kg to 62kg, due to her low mood, advancing frailty and a lack of appetite caused by all of the medication she was taking. This </a:t>
            </a:r>
            <a:r>
              <a:rPr lang="en-GB" sz="1600" b="1" dirty="0" smtClean="0">
                <a:latin typeface="Arial" panose="020B0604020202020204" pitchFamily="34" charset="0"/>
                <a:cs typeface="Arial" panose="020B0604020202020204" pitchFamily="34" charset="0"/>
              </a:rPr>
              <a:t>weight loss led to diabetes medication problems</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In June 2015, aged 76, Clara had another fall at home, hurting her hip, and was taken to A&amp;E by ambulance and given </a:t>
            </a:r>
            <a:r>
              <a:rPr lang="en-GB" sz="1600" b="1" dirty="0" smtClean="0">
                <a:latin typeface="Arial" panose="020B0604020202020204" pitchFamily="34" charset="0"/>
                <a:cs typeface="Arial" panose="020B0604020202020204" pitchFamily="34" charset="0"/>
              </a:rPr>
              <a:t>less than ideal painkiller prescriptions and advice</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She then had a further fall and was taken to A&amp;E and was found to have a fractured wrist. Over the three weeks she was in hospital, </a:t>
            </a:r>
            <a:r>
              <a:rPr lang="en-GB" sz="1600" b="1" dirty="0" smtClean="0">
                <a:latin typeface="Arial" panose="020B0604020202020204" pitchFamily="34" charset="0"/>
                <a:cs typeface="Arial" panose="020B0604020202020204" pitchFamily="34" charset="0"/>
              </a:rPr>
              <a:t>Clara’s mental state deteriorated </a:t>
            </a:r>
            <a:r>
              <a:rPr lang="en-GB" sz="1600" dirty="0" smtClean="0">
                <a:latin typeface="Arial" panose="020B0604020202020204" pitchFamily="34" charset="0"/>
                <a:cs typeface="Arial" panose="020B0604020202020204" pitchFamily="34" charset="0"/>
              </a:rPr>
              <a:t>and she was noted as having ongoing cognitive impairment</a:t>
            </a:r>
          </a:p>
          <a:p>
            <a:pPr>
              <a:lnSpc>
                <a:spcPct val="114000"/>
              </a:lnSpc>
              <a:spcBef>
                <a:spcPts val="0"/>
              </a:spcBef>
              <a:spcAft>
                <a:spcPts val="600"/>
              </a:spcAft>
              <a:buClr>
                <a:srgbClr val="92D050"/>
              </a:buClr>
            </a:pPr>
            <a:r>
              <a:rPr lang="en-GB" sz="1600" b="1" dirty="0" smtClean="0">
                <a:latin typeface="Arial" panose="020B0604020202020204" pitchFamily="34" charset="0"/>
                <a:cs typeface="Arial" panose="020B0604020202020204" pitchFamily="34" charset="0"/>
              </a:rPr>
              <a:t>Clara then required 24 hour care </a:t>
            </a:r>
            <a:r>
              <a:rPr lang="en-GB" sz="1600" dirty="0" smtClean="0">
                <a:latin typeface="Arial" panose="020B0604020202020204" pitchFamily="34" charset="0"/>
                <a:cs typeface="Arial" panose="020B0604020202020204" pitchFamily="34" charset="0"/>
              </a:rPr>
              <a:t>to meet the needs associated with her frailty and cognitive impairment. Although she found the carers very helpful, she still </a:t>
            </a:r>
            <a:r>
              <a:rPr lang="en-GB" sz="1600" b="1" dirty="0" smtClean="0">
                <a:latin typeface="Arial" panose="020B0604020202020204" pitchFamily="34" charset="0"/>
                <a:cs typeface="Arial" panose="020B0604020202020204" pitchFamily="34" charset="0"/>
              </a:rPr>
              <a:t>felt </a:t>
            </a:r>
            <a:r>
              <a:rPr lang="en-GB" sz="1600" b="1" dirty="0">
                <a:latin typeface="Arial" panose="020B0604020202020204" pitchFamily="34" charset="0"/>
                <a:cs typeface="Arial" panose="020B0604020202020204" pitchFamily="34" charset="0"/>
              </a:rPr>
              <a:t>very lonely </a:t>
            </a:r>
            <a:endParaRPr lang="en-GB" sz="1600" b="1" dirty="0" smtClean="0">
              <a:latin typeface="Arial" panose="020B0604020202020204" pitchFamily="34" charset="0"/>
              <a:cs typeface="Arial" panose="020B0604020202020204" pitchFamily="34" charset="0"/>
            </a:endParaRP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In </a:t>
            </a:r>
            <a:r>
              <a:rPr lang="en-GB" sz="1600" dirty="0">
                <a:latin typeface="Arial" panose="020B0604020202020204" pitchFamily="34" charset="0"/>
                <a:cs typeface="Arial" panose="020B0604020202020204" pitchFamily="34" charset="0"/>
              </a:rPr>
              <a:t>August 2016, Clara deteriorated quickly with an acute chest infection and associated acute kidney failure, and was admitted to hospital. She remained there for the next </a:t>
            </a:r>
            <a:r>
              <a:rPr lang="en-GB" sz="1600" dirty="0" smtClean="0">
                <a:latin typeface="Arial" panose="020B0604020202020204" pitchFamily="34" charset="0"/>
                <a:cs typeface="Arial" panose="020B0604020202020204" pitchFamily="34" charset="0"/>
              </a:rPr>
              <a:t>10 days</a:t>
            </a:r>
            <a:r>
              <a:rPr lang="en-GB" sz="1600" dirty="0">
                <a:latin typeface="Arial" panose="020B0604020202020204" pitchFamily="34" charset="0"/>
                <a:cs typeface="Arial" panose="020B0604020202020204" pitchFamily="34" charset="0"/>
              </a:rPr>
              <a:t>, declining and </a:t>
            </a:r>
            <a:r>
              <a:rPr lang="en-GB" sz="1600" b="1" dirty="0">
                <a:latin typeface="Arial" panose="020B0604020202020204" pitchFamily="34" charset="0"/>
                <a:cs typeface="Arial" panose="020B0604020202020204" pitchFamily="34" charset="0"/>
              </a:rPr>
              <a:t>sadly passing away on the ward</a:t>
            </a:r>
            <a:endParaRPr lang="en-GB" sz="1600" b="1" dirty="0" smtClean="0">
              <a:latin typeface="Arial" panose="020B0604020202020204" pitchFamily="34" charset="0"/>
              <a:cs typeface="Arial" panose="020B0604020202020204" pitchFamily="34" charset="0"/>
            </a:endParaRPr>
          </a:p>
          <a:p>
            <a:pPr marL="0" indent="0">
              <a:lnSpc>
                <a:spcPct val="114000"/>
              </a:lnSpc>
              <a:spcBef>
                <a:spcPts val="0"/>
              </a:spcBef>
              <a:spcAft>
                <a:spcPts val="400"/>
              </a:spcAft>
              <a:buNone/>
            </a:pPr>
            <a:endParaRPr lang="en-GB" sz="1200" dirty="0"/>
          </a:p>
        </p:txBody>
      </p:sp>
      <p:sp>
        <p:nvSpPr>
          <p:cNvPr id="5" name="Title 6"/>
          <p:cNvSpPr>
            <a:spLocks noGrp="1"/>
          </p:cNvSpPr>
          <p:nvPr>
            <p:ph type="title"/>
          </p:nvPr>
        </p:nvSpPr>
        <p:spPr>
          <a:xfrm>
            <a:off x="412597" y="307461"/>
            <a:ext cx="7356815" cy="667725"/>
          </a:xfrm>
        </p:spPr>
        <p:txBody>
          <a:bodyPr>
            <a:normAutofit fontScale="90000"/>
          </a:bodyPr>
          <a:lstStyle/>
          <a:p>
            <a:r>
              <a:rPr lang="en-US" dirty="0" smtClean="0"/>
              <a:t>Clara and the sub-optimal pathway</a:t>
            </a:r>
            <a:endParaRPr lang="en-US"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4</a:t>
            </a:fld>
            <a:endParaRPr lang="en-US" dirty="0"/>
          </a:p>
        </p:txBody>
      </p:sp>
    </p:spTree>
    <p:extLst>
      <p:ext uri="{BB962C8B-B14F-4D97-AF65-F5344CB8AC3E}">
        <p14:creationId xmlns:p14="http://schemas.microsoft.com/office/powerpoint/2010/main" val="3691595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6241584" y="1633850"/>
            <a:ext cx="2424752"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252160" y="1938650"/>
            <a:ext cx="2414176" cy="6976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3219421" y="1633850"/>
            <a:ext cx="2550697"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229466" y="1938650"/>
            <a:ext cx="2540652" cy="6976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p:nvSpPr>
        <p:spPr>
          <a:xfrm>
            <a:off x="412597" y="1633850"/>
            <a:ext cx="2433267"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17384" y="1938650"/>
            <a:ext cx="2428480" cy="6976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29"/>
          <p:cNvGrpSpPr/>
          <p:nvPr/>
        </p:nvGrpSpPr>
        <p:grpSpPr>
          <a:xfrm>
            <a:off x="228600" y="4955062"/>
            <a:ext cx="2617264" cy="1554480"/>
            <a:chOff x="1291384" y="4419600"/>
            <a:chExt cx="1554480" cy="1554480"/>
          </a:xfrm>
          <a:effectLst/>
        </p:grpSpPr>
        <p:sp>
          <p:nvSpPr>
            <p:cNvPr id="16" name="Oval 15"/>
            <p:cNvSpPr/>
            <p:nvPr/>
          </p:nvSpPr>
          <p:spPr>
            <a:xfrm>
              <a:off x="1291384" y="4419600"/>
              <a:ext cx="1554480" cy="1554480"/>
            </a:xfrm>
            <a:prstGeom prst="ellipse">
              <a:avLst/>
            </a:prstGeom>
            <a:solidFill>
              <a:schemeClr val="bg1">
                <a:lumMod val="85000"/>
              </a:schemeClr>
            </a:solidFill>
            <a:ln>
              <a:noFill/>
            </a:ln>
            <a:effectLst/>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456028" y="4551218"/>
              <a:ext cx="1295400" cy="1200329"/>
            </a:xfrm>
            <a:prstGeom prst="rect">
              <a:avLst/>
            </a:prstGeom>
            <a:noFill/>
          </p:spPr>
          <p:txBody>
            <a:bodyPr wrap="square" rtlCol="0">
              <a:spAutoFit/>
            </a:bodyPr>
            <a:lstStyle/>
            <a:p>
              <a:pPr algn="ctr"/>
              <a:r>
                <a:rPr lang="en-US" sz="2400" dirty="0" smtClean="0"/>
                <a:t>No risk profiling and identification</a:t>
              </a:r>
              <a:endParaRPr lang="en-US" sz="2400" dirty="0"/>
            </a:p>
          </p:txBody>
        </p:sp>
      </p:grpSp>
      <p:grpSp>
        <p:nvGrpSpPr>
          <p:cNvPr id="18" name="Group 30"/>
          <p:cNvGrpSpPr/>
          <p:nvPr/>
        </p:nvGrpSpPr>
        <p:grpSpPr>
          <a:xfrm>
            <a:off x="3219422" y="4896570"/>
            <a:ext cx="2550697" cy="1554480"/>
            <a:chOff x="3810000" y="4419600"/>
            <a:chExt cx="1554480" cy="1554480"/>
          </a:xfrm>
          <a:solidFill>
            <a:schemeClr val="bg1">
              <a:lumMod val="85000"/>
            </a:schemeClr>
          </a:solidFill>
          <a:effectLst/>
        </p:grpSpPr>
        <p:sp>
          <p:nvSpPr>
            <p:cNvPr id="19" name="Oval 18"/>
            <p:cNvSpPr/>
            <p:nvPr/>
          </p:nvSpPr>
          <p:spPr>
            <a:xfrm>
              <a:off x="3810000" y="44196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962400" y="4800600"/>
              <a:ext cx="1295400" cy="830997"/>
            </a:xfrm>
            <a:prstGeom prst="rect">
              <a:avLst/>
            </a:prstGeom>
            <a:noFill/>
          </p:spPr>
          <p:txBody>
            <a:bodyPr wrap="square" rtlCol="0">
              <a:spAutoFit/>
            </a:bodyPr>
            <a:lstStyle/>
            <a:p>
              <a:pPr algn="ctr"/>
              <a:r>
                <a:rPr lang="en-US" sz="2400" dirty="0" smtClean="0"/>
                <a:t>Inappropriate acute care</a:t>
              </a:r>
              <a:endParaRPr lang="en-US" sz="2400" dirty="0"/>
            </a:p>
          </p:txBody>
        </p:sp>
      </p:grpSp>
      <p:grpSp>
        <p:nvGrpSpPr>
          <p:cNvPr id="21" name="Group 31"/>
          <p:cNvGrpSpPr/>
          <p:nvPr/>
        </p:nvGrpSpPr>
        <p:grpSpPr>
          <a:xfrm>
            <a:off x="6096000" y="4896570"/>
            <a:ext cx="2667000" cy="1554480"/>
            <a:chOff x="6096000" y="4343400"/>
            <a:chExt cx="1554480" cy="1554480"/>
          </a:xfrm>
          <a:solidFill>
            <a:schemeClr val="bg1">
              <a:lumMod val="85000"/>
            </a:schemeClr>
          </a:solidFill>
          <a:effectLst/>
        </p:grpSpPr>
        <p:sp>
          <p:nvSpPr>
            <p:cNvPr id="22" name="Oval 21"/>
            <p:cNvSpPr/>
            <p:nvPr/>
          </p:nvSpPr>
          <p:spPr>
            <a:xfrm>
              <a:off x="6096000" y="43434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248400" y="4537323"/>
              <a:ext cx="1295400" cy="1200329"/>
            </a:xfrm>
            <a:prstGeom prst="rect">
              <a:avLst/>
            </a:prstGeom>
            <a:noFill/>
          </p:spPr>
          <p:txBody>
            <a:bodyPr wrap="square" rtlCol="0">
              <a:spAutoFit/>
            </a:bodyPr>
            <a:lstStyle/>
            <a:p>
              <a:pPr algn="ctr"/>
              <a:r>
                <a:rPr lang="en-US" sz="2400" dirty="0" smtClean="0"/>
                <a:t>Insufficient home care support</a:t>
              </a:r>
              <a:endParaRPr lang="en-US" sz="2400" dirty="0"/>
            </a:p>
          </p:txBody>
        </p:sp>
      </p:grpSp>
      <p:sp>
        <p:nvSpPr>
          <p:cNvPr id="24" name="TextBox 23"/>
          <p:cNvSpPr txBox="1"/>
          <p:nvPr/>
        </p:nvSpPr>
        <p:spPr>
          <a:xfrm>
            <a:off x="567636" y="2681931"/>
            <a:ext cx="2057400"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Reactive</a:t>
            </a:r>
          </a:p>
          <a:p>
            <a:pPr marL="342900" indent="-342900">
              <a:buFont typeface="Arial" panose="020B0604020202020204" pitchFamily="34" charset="0"/>
              <a:buChar char="•"/>
            </a:pPr>
            <a:r>
              <a:rPr lang="en-US" sz="2200" dirty="0" smtClean="0"/>
              <a:t>No education</a:t>
            </a:r>
          </a:p>
          <a:p>
            <a:pPr marL="342900" indent="-342900">
              <a:buFont typeface="Arial" panose="020B0604020202020204" pitchFamily="34" charset="0"/>
              <a:buChar char="•"/>
            </a:pPr>
            <a:r>
              <a:rPr lang="en-US" sz="2200" dirty="0" smtClean="0"/>
              <a:t>No proactive third sector </a:t>
            </a:r>
            <a:endParaRPr lang="en-US" sz="2200" dirty="0"/>
          </a:p>
        </p:txBody>
      </p:sp>
      <p:sp>
        <p:nvSpPr>
          <p:cNvPr id="25" name="TextBox 24"/>
          <p:cNvSpPr txBox="1"/>
          <p:nvPr/>
        </p:nvSpPr>
        <p:spPr>
          <a:xfrm>
            <a:off x="3344173" y="2636324"/>
            <a:ext cx="2417320"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Traditional treatment</a:t>
            </a:r>
          </a:p>
          <a:p>
            <a:pPr marL="342900" indent="-342900">
              <a:buFont typeface="Arial" panose="020B0604020202020204" pitchFamily="34" charset="0"/>
              <a:buChar char="•"/>
            </a:pPr>
            <a:r>
              <a:rPr lang="en-US" sz="2200" dirty="0" smtClean="0"/>
              <a:t>Meds not well managed</a:t>
            </a:r>
          </a:p>
          <a:p>
            <a:pPr marL="342900" indent="-342900">
              <a:buFont typeface="Arial" charset="0"/>
              <a:buChar char="•"/>
            </a:pPr>
            <a:r>
              <a:rPr lang="en-US" sz="2200" dirty="0" smtClean="0"/>
              <a:t>Too much time </a:t>
            </a:r>
          </a:p>
          <a:p>
            <a:r>
              <a:rPr lang="en-US" sz="2200" dirty="0"/>
              <a:t> </a:t>
            </a:r>
            <a:r>
              <a:rPr lang="en-US" sz="2200" dirty="0" smtClean="0"/>
              <a:t>    in bed</a:t>
            </a:r>
            <a:endParaRPr lang="en-US" sz="2200" dirty="0"/>
          </a:p>
        </p:txBody>
      </p:sp>
      <p:sp>
        <p:nvSpPr>
          <p:cNvPr id="26" name="TextBox 25"/>
          <p:cNvSpPr txBox="1"/>
          <p:nvPr/>
        </p:nvSpPr>
        <p:spPr>
          <a:xfrm>
            <a:off x="6396612" y="2704730"/>
            <a:ext cx="2249904"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Personal distress</a:t>
            </a:r>
          </a:p>
          <a:p>
            <a:pPr marL="342900" indent="-342900">
              <a:buFont typeface="Arial" panose="020B0604020202020204" pitchFamily="34" charset="0"/>
              <a:buChar char="•"/>
            </a:pPr>
            <a:r>
              <a:rPr lang="en-US" sz="2200" dirty="0" smtClean="0"/>
              <a:t>Too much reliance on </a:t>
            </a:r>
            <a:r>
              <a:rPr lang="en-US" sz="2200" dirty="0"/>
              <a:t>a</a:t>
            </a:r>
            <a:r>
              <a:rPr lang="en-US" sz="2200" dirty="0" smtClean="0"/>
              <a:t>cute care</a:t>
            </a:r>
            <a:endParaRPr lang="en-US" sz="2200" dirty="0"/>
          </a:p>
        </p:txBody>
      </p:sp>
      <p:sp>
        <p:nvSpPr>
          <p:cNvPr id="27" name="TextBox 26"/>
          <p:cNvSpPr txBox="1"/>
          <p:nvPr/>
        </p:nvSpPr>
        <p:spPr>
          <a:xfrm>
            <a:off x="505810" y="1938650"/>
            <a:ext cx="2340054" cy="430887"/>
          </a:xfrm>
          <a:prstGeom prst="rect">
            <a:avLst/>
          </a:prstGeom>
          <a:noFill/>
        </p:spPr>
        <p:txBody>
          <a:bodyPr wrap="square" rtlCol="0">
            <a:spAutoFit/>
          </a:bodyPr>
          <a:lstStyle/>
          <a:p>
            <a:pPr algn="ctr"/>
            <a:r>
              <a:rPr lang="en-US" sz="2200" dirty="0" smtClean="0">
                <a:solidFill>
                  <a:schemeClr val="bg1"/>
                </a:solidFill>
              </a:rPr>
              <a:t>No prevention</a:t>
            </a:r>
            <a:endParaRPr lang="en-US" sz="2200" dirty="0">
              <a:solidFill>
                <a:schemeClr val="bg1"/>
              </a:solidFill>
            </a:endParaRPr>
          </a:p>
        </p:txBody>
      </p:sp>
      <p:sp>
        <p:nvSpPr>
          <p:cNvPr id="28" name="TextBox 27"/>
          <p:cNvSpPr txBox="1"/>
          <p:nvPr/>
        </p:nvSpPr>
        <p:spPr>
          <a:xfrm>
            <a:off x="3344173" y="1947276"/>
            <a:ext cx="2417320" cy="769441"/>
          </a:xfrm>
          <a:prstGeom prst="rect">
            <a:avLst/>
          </a:prstGeom>
          <a:noFill/>
        </p:spPr>
        <p:txBody>
          <a:bodyPr wrap="square" rtlCol="0">
            <a:spAutoFit/>
          </a:bodyPr>
          <a:lstStyle/>
          <a:p>
            <a:pPr algn="ctr"/>
            <a:r>
              <a:rPr lang="en-US" sz="2200" dirty="0" smtClean="0">
                <a:solidFill>
                  <a:schemeClr val="bg1"/>
                </a:solidFill>
              </a:rPr>
              <a:t>Too long in acute care</a:t>
            </a:r>
            <a:endParaRPr lang="en-US" sz="2200" dirty="0">
              <a:solidFill>
                <a:schemeClr val="bg1"/>
              </a:solidFill>
            </a:endParaRPr>
          </a:p>
        </p:txBody>
      </p:sp>
      <p:sp>
        <p:nvSpPr>
          <p:cNvPr id="29" name="TextBox 28"/>
          <p:cNvSpPr txBox="1"/>
          <p:nvPr/>
        </p:nvSpPr>
        <p:spPr>
          <a:xfrm>
            <a:off x="6429541" y="1938650"/>
            <a:ext cx="2057400" cy="769441"/>
          </a:xfrm>
          <a:prstGeom prst="rect">
            <a:avLst/>
          </a:prstGeom>
          <a:noFill/>
        </p:spPr>
        <p:txBody>
          <a:bodyPr wrap="square" rtlCol="0">
            <a:spAutoFit/>
          </a:bodyPr>
          <a:lstStyle/>
          <a:p>
            <a:pPr algn="ctr"/>
            <a:r>
              <a:rPr lang="en-US" sz="2200" dirty="0" smtClean="0">
                <a:solidFill>
                  <a:schemeClr val="bg1"/>
                </a:solidFill>
              </a:rPr>
              <a:t>Not enough support</a:t>
            </a:r>
            <a:endParaRPr lang="en-US" sz="2200" dirty="0">
              <a:solidFill>
                <a:schemeClr val="bg1"/>
              </a:solidFill>
            </a:endParaRPr>
          </a:p>
        </p:txBody>
      </p:sp>
      <p:sp>
        <p:nvSpPr>
          <p:cNvPr id="30" name="Title 6"/>
          <p:cNvSpPr>
            <a:spLocks noGrp="1"/>
          </p:cNvSpPr>
          <p:nvPr>
            <p:ph type="title"/>
          </p:nvPr>
        </p:nvSpPr>
        <p:spPr>
          <a:xfrm>
            <a:off x="412597" y="307461"/>
            <a:ext cx="7356815" cy="667725"/>
          </a:xfrm>
        </p:spPr>
        <p:txBody>
          <a:bodyPr>
            <a:normAutofit fontScale="90000"/>
          </a:bodyPr>
          <a:lstStyle/>
          <a:p>
            <a:r>
              <a:rPr lang="en-US" dirty="0" smtClean="0"/>
              <a:t>Clara and the sub-optimal pathway</a:t>
            </a:r>
            <a:endParaRPr lang="en-US"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5</a:t>
            </a:fld>
            <a:endParaRPr lang="en-US" dirty="0"/>
          </a:p>
        </p:txBody>
      </p:sp>
    </p:spTree>
    <p:extLst>
      <p:ext uri="{BB962C8B-B14F-4D97-AF65-F5344CB8AC3E}">
        <p14:creationId xmlns:p14="http://schemas.microsoft.com/office/powerpoint/2010/main" val="347386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24"/>
          <p:cNvSpPr>
            <a:spLocks noGrp="1"/>
          </p:cNvSpPr>
          <p:nvPr>
            <p:ph type="sldNum" sz="quarter" idx="12"/>
          </p:nvPr>
        </p:nvSpPr>
        <p:spPr/>
        <p:txBody>
          <a:bodyPr/>
          <a:lstStyle/>
          <a:p>
            <a:fld id="{9354E1B7-EA4B-4627-8377-47E877C4B30E}" type="slidenum">
              <a:rPr lang="en-US" smtClean="0"/>
              <a:pPr/>
              <a:t>6</a:t>
            </a:fld>
            <a:endParaRPr lang="en-US" dirty="0"/>
          </a:p>
        </p:txBody>
      </p:sp>
      <p:grpSp>
        <p:nvGrpSpPr>
          <p:cNvPr id="29" name="Group 28"/>
          <p:cNvGrpSpPr/>
          <p:nvPr/>
        </p:nvGrpSpPr>
        <p:grpSpPr>
          <a:xfrm>
            <a:off x="539261" y="2424326"/>
            <a:ext cx="762000" cy="646331"/>
            <a:chOff x="1295400" y="2895600"/>
            <a:chExt cx="762000" cy="646331"/>
          </a:xfrm>
        </p:grpSpPr>
        <p:sp>
          <p:nvSpPr>
            <p:cNvPr id="5" name="Rounded Rectangle 4"/>
            <p:cNvSpPr/>
            <p:nvPr/>
          </p:nvSpPr>
          <p:spPr>
            <a:xfrm>
              <a:off x="1295400" y="2895600"/>
              <a:ext cx="762000" cy="609600"/>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447800" y="2895600"/>
              <a:ext cx="441146" cy="646331"/>
            </a:xfrm>
            <a:prstGeom prst="rect">
              <a:avLst/>
            </a:prstGeom>
            <a:noFill/>
          </p:spPr>
          <p:txBody>
            <a:bodyPr wrap="none" rtlCol="0">
              <a:spAutoFit/>
            </a:bodyPr>
            <a:lstStyle/>
            <a:p>
              <a:r>
                <a:rPr lang="en-US" sz="3600" dirty="0" smtClean="0">
                  <a:solidFill>
                    <a:schemeClr val="bg1"/>
                  </a:solidFill>
                  <a:latin typeface="Arial Black" pitchFamily="34" charset="0"/>
                </a:rPr>
                <a:t>2</a:t>
              </a:r>
              <a:endParaRPr lang="en-US" sz="3600" dirty="0">
                <a:solidFill>
                  <a:schemeClr val="bg1"/>
                </a:solidFill>
                <a:latin typeface="Arial Black" pitchFamily="34" charset="0"/>
              </a:endParaRPr>
            </a:p>
          </p:txBody>
        </p:sp>
      </p:grpSp>
      <p:grpSp>
        <p:nvGrpSpPr>
          <p:cNvPr id="31" name="Group 30"/>
          <p:cNvGrpSpPr/>
          <p:nvPr/>
        </p:nvGrpSpPr>
        <p:grpSpPr>
          <a:xfrm>
            <a:off x="563342" y="3182426"/>
            <a:ext cx="762000" cy="646331"/>
            <a:chOff x="1295400" y="3581400"/>
            <a:chExt cx="762000" cy="646331"/>
          </a:xfrm>
        </p:grpSpPr>
        <p:sp>
          <p:nvSpPr>
            <p:cNvPr id="7" name="Rounded Rectangle 6"/>
            <p:cNvSpPr/>
            <p:nvPr/>
          </p:nvSpPr>
          <p:spPr>
            <a:xfrm>
              <a:off x="1295400" y="35814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7" name="TextBox 16"/>
            <p:cNvSpPr txBox="1"/>
            <p:nvPr/>
          </p:nvSpPr>
          <p:spPr>
            <a:xfrm>
              <a:off x="1447800" y="3581400"/>
              <a:ext cx="441146" cy="646331"/>
            </a:xfrm>
            <a:prstGeom prst="rect">
              <a:avLst/>
            </a:prstGeom>
            <a:noFill/>
          </p:spPr>
          <p:txBody>
            <a:bodyPr wrap="none" rtlCol="0">
              <a:spAutoFit/>
            </a:bodyPr>
            <a:lstStyle/>
            <a:p>
              <a:r>
                <a:rPr lang="en-US" sz="3600" dirty="0" smtClean="0">
                  <a:solidFill>
                    <a:schemeClr val="bg1"/>
                  </a:solidFill>
                  <a:latin typeface="Arial Black" pitchFamily="34" charset="0"/>
                </a:rPr>
                <a:t>3</a:t>
              </a:r>
              <a:endParaRPr lang="en-US" sz="3600" dirty="0">
                <a:solidFill>
                  <a:schemeClr val="bg1"/>
                </a:solidFill>
                <a:latin typeface="Arial Black" pitchFamily="34" charset="0"/>
              </a:endParaRPr>
            </a:p>
          </p:txBody>
        </p:sp>
      </p:grpSp>
      <p:grpSp>
        <p:nvGrpSpPr>
          <p:cNvPr id="33" name="Group 32"/>
          <p:cNvGrpSpPr/>
          <p:nvPr/>
        </p:nvGrpSpPr>
        <p:grpSpPr>
          <a:xfrm>
            <a:off x="555315" y="3903878"/>
            <a:ext cx="762000" cy="646331"/>
            <a:chOff x="1295400" y="4267200"/>
            <a:chExt cx="762000" cy="646331"/>
          </a:xfrm>
        </p:grpSpPr>
        <p:sp>
          <p:nvSpPr>
            <p:cNvPr id="13" name="Rounded Rectangle 12"/>
            <p:cNvSpPr/>
            <p:nvPr/>
          </p:nvSpPr>
          <p:spPr>
            <a:xfrm>
              <a:off x="1295400" y="42672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8" name="TextBox 17"/>
            <p:cNvSpPr txBox="1"/>
            <p:nvPr/>
          </p:nvSpPr>
          <p:spPr>
            <a:xfrm>
              <a:off x="1447800" y="4267200"/>
              <a:ext cx="441146" cy="646331"/>
            </a:xfrm>
            <a:prstGeom prst="rect">
              <a:avLst/>
            </a:prstGeom>
            <a:noFill/>
          </p:spPr>
          <p:txBody>
            <a:bodyPr wrap="none" rtlCol="0">
              <a:spAutoFit/>
            </a:bodyPr>
            <a:lstStyle/>
            <a:p>
              <a:r>
                <a:rPr lang="en-US" sz="3600" dirty="0" smtClean="0">
                  <a:solidFill>
                    <a:schemeClr val="bg1"/>
                  </a:solidFill>
                  <a:latin typeface="Arial Black" pitchFamily="34" charset="0"/>
                </a:rPr>
                <a:t>4</a:t>
              </a:r>
              <a:endParaRPr lang="en-US" sz="3600" dirty="0">
                <a:solidFill>
                  <a:schemeClr val="bg1"/>
                </a:solidFill>
                <a:latin typeface="Arial Black" pitchFamily="34" charset="0"/>
              </a:endParaRPr>
            </a:p>
          </p:txBody>
        </p:sp>
      </p:grpSp>
      <p:grpSp>
        <p:nvGrpSpPr>
          <p:cNvPr id="35" name="Group 34"/>
          <p:cNvGrpSpPr/>
          <p:nvPr/>
        </p:nvGrpSpPr>
        <p:grpSpPr>
          <a:xfrm>
            <a:off x="580247" y="4621004"/>
            <a:ext cx="762000" cy="646331"/>
            <a:chOff x="1295400" y="4953000"/>
            <a:chExt cx="762000" cy="646331"/>
          </a:xfrm>
        </p:grpSpPr>
        <p:sp>
          <p:nvSpPr>
            <p:cNvPr id="11" name="Rounded Rectangle 10"/>
            <p:cNvSpPr/>
            <p:nvPr/>
          </p:nvSpPr>
          <p:spPr>
            <a:xfrm>
              <a:off x="1295400" y="49530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9" name="TextBox 18"/>
            <p:cNvSpPr txBox="1"/>
            <p:nvPr/>
          </p:nvSpPr>
          <p:spPr>
            <a:xfrm>
              <a:off x="1447800" y="4953000"/>
              <a:ext cx="441146" cy="646331"/>
            </a:xfrm>
            <a:prstGeom prst="rect">
              <a:avLst/>
            </a:prstGeom>
            <a:noFill/>
          </p:spPr>
          <p:txBody>
            <a:bodyPr wrap="none" rtlCol="0">
              <a:spAutoFit/>
            </a:bodyPr>
            <a:lstStyle/>
            <a:p>
              <a:r>
                <a:rPr lang="en-US" sz="3600" dirty="0" smtClean="0">
                  <a:solidFill>
                    <a:schemeClr val="bg1"/>
                  </a:solidFill>
                  <a:latin typeface="Arial Black" pitchFamily="34" charset="0"/>
                </a:rPr>
                <a:t>5</a:t>
              </a:r>
              <a:endParaRPr lang="en-US" sz="3600" dirty="0">
                <a:solidFill>
                  <a:schemeClr val="bg1"/>
                </a:solidFill>
                <a:latin typeface="Arial Black" pitchFamily="34" charset="0"/>
              </a:endParaRPr>
            </a:p>
          </p:txBody>
        </p:sp>
      </p:grpSp>
      <p:grpSp>
        <p:nvGrpSpPr>
          <p:cNvPr id="27" name="Group 26"/>
          <p:cNvGrpSpPr/>
          <p:nvPr/>
        </p:nvGrpSpPr>
        <p:grpSpPr>
          <a:xfrm>
            <a:off x="563342" y="1698121"/>
            <a:ext cx="762000" cy="646331"/>
            <a:chOff x="1295400" y="2209800"/>
            <a:chExt cx="762000" cy="646331"/>
          </a:xfrm>
        </p:grpSpPr>
        <p:sp>
          <p:nvSpPr>
            <p:cNvPr id="3" name="Rounded Rectangle 2"/>
            <p:cNvSpPr/>
            <p:nvPr/>
          </p:nvSpPr>
          <p:spPr>
            <a:xfrm>
              <a:off x="1295400" y="22098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5" name="TextBox 14"/>
            <p:cNvSpPr txBox="1"/>
            <p:nvPr/>
          </p:nvSpPr>
          <p:spPr>
            <a:xfrm>
              <a:off x="1447800" y="2209800"/>
              <a:ext cx="441146" cy="646331"/>
            </a:xfrm>
            <a:prstGeom prst="rect">
              <a:avLst/>
            </a:prstGeom>
            <a:noFill/>
          </p:spPr>
          <p:txBody>
            <a:bodyPr wrap="none" rtlCol="0">
              <a:spAutoFit/>
            </a:bodyPr>
            <a:lstStyle/>
            <a:p>
              <a:r>
                <a:rPr lang="en-US" sz="3600" dirty="0" smtClean="0">
                  <a:solidFill>
                    <a:schemeClr val="bg1"/>
                  </a:solidFill>
                  <a:latin typeface="Arial Black" pitchFamily="34" charset="0"/>
                </a:rPr>
                <a:t>1</a:t>
              </a:r>
              <a:endParaRPr lang="en-US" sz="3600" dirty="0">
                <a:solidFill>
                  <a:schemeClr val="bg1"/>
                </a:solidFill>
                <a:latin typeface="Arial Black" pitchFamily="34" charset="0"/>
              </a:endParaRPr>
            </a:p>
          </p:txBody>
        </p:sp>
      </p:grpSp>
      <p:grpSp>
        <p:nvGrpSpPr>
          <p:cNvPr id="37" name="Group 36"/>
          <p:cNvGrpSpPr/>
          <p:nvPr/>
        </p:nvGrpSpPr>
        <p:grpSpPr>
          <a:xfrm>
            <a:off x="1394140" y="1716487"/>
            <a:ext cx="7384589" cy="609600"/>
            <a:chOff x="2209800" y="2209800"/>
            <a:chExt cx="5486400" cy="609600"/>
          </a:xfrm>
        </p:grpSpPr>
        <p:sp>
          <p:nvSpPr>
            <p:cNvPr id="4" name="Rectangle 3"/>
            <p:cNvSpPr/>
            <p:nvPr/>
          </p:nvSpPr>
          <p:spPr>
            <a:xfrm>
              <a:off x="2209800" y="2209800"/>
              <a:ext cx="5486400" cy="609600"/>
            </a:xfrm>
            <a:prstGeom prst="rect">
              <a:avLst/>
            </a:prstGeom>
            <a:solidFill>
              <a:schemeClr val="bg1">
                <a:lumMod val="95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p:cNvSpPr txBox="1"/>
            <p:nvPr/>
          </p:nvSpPr>
          <p:spPr>
            <a:xfrm>
              <a:off x="2362200" y="2323886"/>
              <a:ext cx="5320146" cy="338554"/>
            </a:xfrm>
            <a:prstGeom prst="rect">
              <a:avLst/>
            </a:prstGeom>
            <a:noFill/>
          </p:spPr>
          <p:txBody>
            <a:bodyPr wrap="square" rtlCol="0">
              <a:spAutoFit/>
            </a:bodyPr>
            <a:lstStyle/>
            <a:p>
              <a:r>
                <a:rPr lang="en-GB" sz="1600" dirty="0" smtClean="0"/>
                <a:t>Identifying </a:t>
              </a:r>
              <a:r>
                <a:rPr lang="en-GB" sz="1600" dirty="0"/>
                <a:t>individuals and their carers  living with </a:t>
              </a:r>
              <a:r>
                <a:rPr lang="en-GB" sz="1600" dirty="0" smtClean="0"/>
                <a:t>multimorbidity?</a:t>
              </a:r>
              <a:endParaRPr lang="en-US" sz="1600" dirty="0" smtClean="0"/>
            </a:p>
          </p:txBody>
        </p:sp>
      </p:grpSp>
      <p:grpSp>
        <p:nvGrpSpPr>
          <p:cNvPr id="30" name="Group 29"/>
          <p:cNvGrpSpPr/>
          <p:nvPr/>
        </p:nvGrpSpPr>
        <p:grpSpPr>
          <a:xfrm>
            <a:off x="1394140" y="2467984"/>
            <a:ext cx="7345158" cy="609600"/>
            <a:chOff x="2209800" y="2895600"/>
            <a:chExt cx="5486400" cy="609600"/>
          </a:xfrm>
          <a:solidFill>
            <a:schemeClr val="bg1">
              <a:lumMod val="95000"/>
            </a:schemeClr>
          </a:solidFill>
        </p:grpSpPr>
        <p:sp>
          <p:nvSpPr>
            <p:cNvPr id="6" name="Rectangle 5"/>
            <p:cNvSpPr/>
            <p:nvPr/>
          </p:nvSpPr>
          <p:spPr>
            <a:xfrm>
              <a:off x="2209800" y="2895600"/>
              <a:ext cx="548640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TextBox 20"/>
            <p:cNvSpPr txBox="1"/>
            <p:nvPr/>
          </p:nvSpPr>
          <p:spPr>
            <a:xfrm>
              <a:off x="2351166" y="3034371"/>
              <a:ext cx="5299364" cy="338554"/>
            </a:xfrm>
            <a:prstGeom prst="rect">
              <a:avLst/>
            </a:prstGeom>
            <a:grpFill/>
          </p:spPr>
          <p:txBody>
            <a:bodyPr wrap="square" rtlCol="0">
              <a:spAutoFit/>
            </a:bodyPr>
            <a:lstStyle/>
            <a:p>
              <a:r>
                <a:rPr lang="en-GB" sz="1600" dirty="0" smtClean="0"/>
                <a:t>Systematically identifying </a:t>
              </a:r>
              <a:r>
                <a:rPr lang="en-GB" sz="1600" dirty="0"/>
                <a:t>individuals living with </a:t>
              </a:r>
              <a:r>
                <a:rPr lang="en-GB" sz="1600" dirty="0" smtClean="0"/>
                <a:t>multimorbidity? </a:t>
              </a:r>
              <a:endParaRPr lang="en-US" sz="1600" dirty="0" smtClean="0"/>
            </a:p>
          </p:txBody>
        </p:sp>
      </p:grpSp>
      <p:grpSp>
        <p:nvGrpSpPr>
          <p:cNvPr id="32" name="Group 31"/>
          <p:cNvGrpSpPr/>
          <p:nvPr/>
        </p:nvGrpSpPr>
        <p:grpSpPr>
          <a:xfrm>
            <a:off x="1394139" y="3177949"/>
            <a:ext cx="7384589" cy="609600"/>
            <a:chOff x="2209800" y="3581400"/>
            <a:chExt cx="5486400" cy="609600"/>
          </a:xfrm>
        </p:grpSpPr>
        <p:sp>
          <p:nvSpPr>
            <p:cNvPr id="8" name="Rectangle 7"/>
            <p:cNvSpPr/>
            <p:nvPr/>
          </p:nvSpPr>
          <p:spPr>
            <a:xfrm>
              <a:off x="2209800" y="3581400"/>
              <a:ext cx="5486400" cy="609600"/>
            </a:xfrm>
            <a:prstGeom prst="rect">
              <a:avLst/>
            </a:prstGeom>
            <a:solidFill>
              <a:schemeClr val="bg1">
                <a:lumMod val="95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2" name="TextBox 21"/>
            <p:cNvSpPr txBox="1"/>
            <p:nvPr/>
          </p:nvSpPr>
          <p:spPr>
            <a:xfrm>
              <a:off x="2362200" y="3600890"/>
              <a:ext cx="5320146" cy="584775"/>
            </a:xfrm>
            <a:prstGeom prst="rect">
              <a:avLst/>
            </a:prstGeom>
            <a:solidFill>
              <a:schemeClr val="bg1">
                <a:lumMod val="95000"/>
              </a:schemeClr>
            </a:solidFill>
          </p:spPr>
          <p:txBody>
            <a:bodyPr wrap="square" rtlCol="0">
              <a:spAutoFit/>
            </a:bodyPr>
            <a:lstStyle/>
            <a:p>
              <a:r>
                <a:rPr lang="en-GB" sz="1600" dirty="0" smtClean="0"/>
                <a:t>Planning </a:t>
              </a:r>
              <a:r>
                <a:rPr lang="en-GB" sz="1600" dirty="0"/>
                <a:t>care models to address </a:t>
              </a:r>
              <a:r>
                <a:rPr lang="en-GB" sz="1600" dirty="0" smtClean="0"/>
                <a:t>multimorbidity</a:t>
              </a:r>
              <a:r>
                <a:rPr lang="en-GB" sz="1600" dirty="0"/>
                <a:t>, which focus on a </a:t>
              </a:r>
              <a:r>
                <a:rPr lang="en-GB" sz="1600" dirty="0" smtClean="0"/>
                <a:t>multi-morbidity </a:t>
              </a:r>
              <a:r>
                <a:rPr lang="en-GB" sz="1600" dirty="0"/>
                <a:t>approach rather than on specific single conditions?</a:t>
              </a:r>
              <a:endParaRPr lang="en-US" sz="1600" dirty="0" smtClean="0"/>
            </a:p>
          </p:txBody>
        </p:sp>
      </p:grpSp>
      <p:grpSp>
        <p:nvGrpSpPr>
          <p:cNvPr id="34" name="Group 33"/>
          <p:cNvGrpSpPr/>
          <p:nvPr/>
        </p:nvGrpSpPr>
        <p:grpSpPr>
          <a:xfrm>
            <a:off x="1394139" y="3870740"/>
            <a:ext cx="7365940" cy="617913"/>
            <a:chOff x="2209800" y="4267200"/>
            <a:chExt cx="7365940" cy="617913"/>
          </a:xfrm>
          <a:solidFill>
            <a:schemeClr val="bg1">
              <a:lumMod val="95000"/>
            </a:schemeClr>
          </a:solidFill>
        </p:grpSpPr>
        <p:sp>
          <p:nvSpPr>
            <p:cNvPr id="14" name="Rectangle 13"/>
            <p:cNvSpPr/>
            <p:nvPr/>
          </p:nvSpPr>
          <p:spPr>
            <a:xfrm>
              <a:off x="2209800" y="4267200"/>
              <a:ext cx="736594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TextBox 22"/>
            <p:cNvSpPr txBox="1"/>
            <p:nvPr/>
          </p:nvSpPr>
          <p:spPr>
            <a:xfrm>
              <a:off x="2335370" y="4300338"/>
              <a:ext cx="7232188" cy="584775"/>
            </a:xfrm>
            <a:prstGeom prst="rect">
              <a:avLst/>
            </a:prstGeom>
            <a:noFill/>
          </p:spPr>
          <p:txBody>
            <a:bodyPr wrap="square" rtlCol="0">
              <a:spAutoFit/>
            </a:bodyPr>
            <a:lstStyle/>
            <a:p>
              <a:r>
                <a:rPr lang="en-GB" sz="1600" dirty="0" smtClean="0"/>
                <a:t>Coordinating </a:t>
              </a:r>
              <a:r>
                <a:rPr lang="en-GB" sz="1600" dirty="0"/>
                <a:t>and delivering care to specifically address </a:t>
              </a:r>
              <a:r>
                <a:rPr lang="en-GB" sz="1600" dirty="0" smtClean="0"/>
                <a:t>multimorbidity </a:t>
              </a:r>
              <a:r>
                <a:rPr lang="en-GB" sz="1600" dirty="0"/>
                <a:t>for individuals?</a:t>
              </a:r>
              <a:endParaRPr lang="en-US" sz="1600" dirty="0" smtClean="0"/>
            </a:p>
          </p:txBody>
        </p:sp>
      </p:grpSp>
      <p:grpSp>
        <p:nvGrpSpPr>
          <p:cNvPr id="36" name="Group 35"/>
          <p:cNvGrpSpPr/>
          <p:nvPr/>
        </p:nvGrpSpPr>
        <p:grpSpPr>
          <a:xfrm>
            <a:off x="1394141" y="4601584"/>
            <a:ext cx="7384588" cy="619206"/>
            <a:chOff x="2209800" y="4953000"/>
            <a:chExt cx="7384588" cy="619206"/>
          </a:xfrm>
          <a:solidFill>
            <a:schemeClr val="bg1">
              <a:lumMod val="95000"/>
            </a:schemeClr>
          </a:solidFill>
        </p:grpSpPr>
        <p:sp>
          <p:nvSpPr>
            <p:cNvPr id="12" name="Rectangle 11"/>
            <p:cNvSpPr/>
            <p:nvPr/>
          </p:nvSpPr>
          <p:spPr>
            <a:xfrm>
              <a:off x="2209800" y="4953000"/>
              <a:ext cx="7384588"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TextBox 23"/>
            <p:cNvSpPr txBox="1"/>
            <p:nvPr/>
          </p:nvSpPr>
          <p:spPr>
            <a:xfrm>
              <a:off x="2362200" y="4987431"/>
              <a:ext cx="7213540" cy="584775"/>
            </a:xfrm>
            <a:prstGeom prst="rect">
              <a:avLst/>
            </a:prstGeom>
            <a:grpFill/>
          </p:spPr>
          <p:txBody>
            <a:bodyPr wrap="square" rtlCol="0">
              <a:spAutoFit/>
            </a:bodyPr>
            <a:lstStyle/>
            <a:p>
              <a:r>
                <a:rPr lang="en-GB" sz="1600" dirty="0" smtClean="0"/>
                <a:t>Has </a:t>
              </a:r>
              <a:r>
                <a:rPr lang="en-GB" sz="1600" dirty="0"/>
                <a:t>any engagement activity taken place with patients with regards to </a:t>
              </a:r>
              <a:r>
                <a:rPr lang="en-GB" sz="1600" dirty="0" smtClean="0"/>
                <a:t>multimorbidity </a:t>
              </a:r>
              <a:r>
                <a:rPr lang="en-GB" sz="1600" dirty="0"/>
                <a:t>care?</a:t>
              </a:r>
              <a:endParaRPr lang="en-US" sz="1600" dirty="0" smtClean="0"/>
            </a:p>
          </p:txBody>
        </p:sp>
      </p:grpSp>
      <p:grpSp>
        <p:nvGrpSpPr>
          <p:cNvPr id="40" name="Group 39"/>
          <p:cNvGrpSpPr/>
          <p:nvPr/>
        </p:nvGrpSpPr>
        <p:grpSpPr>
          <a:xfrm>
            <a:off x="563342" y="5312209"/>
            <a:ext cx="762000" cy="646331"/>
            <a:chOff x="1295400" y="4953000"/>
            <a:chExt cx="762000" cy="646331"/>
          </a:xfrm>
        </p:grpSpPr>
        <p:sp>
          <p:nvSpPr>
            <p:cNvPr id="41" name="Rounded Rectangle 40"/>
            <p:cNvSpPr/>
            <p:nvPr/>
          </p:nvSpPr>
          <p:spPr>
            <a:xfrm>
              <a:off x="1295400" y="49530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2" name="TextBox 41"/>
            <p:cNvSpPr txBox="1"/>
            <p:nvPr/>
          </p:nvSpPr>
          <p:spPr>
            <a:xfrm>
              <a:off x="1447800" y="4953000"/>
              <a:ext cx="492443" cy="646331"/>
            </a:xfrm>
            <a:prstGeom prst="rect">
              <a:avLst/>
            </a:prstGeom>
            <a:noFill/>
          </p:spPr>
          <p:txBody>
            <a:bodyPr wrap="none" rtlCol="0">
              <a:spAutoFit/>
            </a:bodyPr>
            <a:lstStyle/>
            <a:p>
              <a:r>
                <a:rPr lang="en-US" sz="3600" dirty="0">
                  <a:solidFill>
                    <a:schemeClr val="bg1"/>
                  </a:solidFill>
                  <a:latin typeface="Arial Black" pitchFamily="34" charset="0"/>
                </a:rPr>
                <a:t>6</a:t>
              </a:r>
            </a:p>
          </p:txBody>
        </p:sp>
      </p:grpSp>
      <p:grpSp>
        <p:nvGrpSpPr>
          <p:cNvPr id="43" name="Group 42"/>
          <p:cNvGrpSpPr/>
          <p:nvPr/>
        </p:nvGrpSpPr>
        <p:grpSpPr>
          <a:xfrm>
            <a:off x="1377888" y="5312209"/>
            <a:ext cx="7398442" cy="617913"/>
            <a:chOff x="2209800" y="4953000"/>
            <a:chExt cx="5486400" cy="617913"/>
          </a:xfrm>
          <a:solidFill>
            <a:schemeClr val="bg1">
              <a:lumMod val="95000"/>
            </a:schemeClr>
          </a:solidFill>
        </p:grpSpPr>
        <p:sp>
          <p:nvSpPr>
            <p:cNvPr id="44" name="Rectangle 43"/>
            <p:cNvSpPr/>
            <p:nvPr/>
          </p:nvSpPr>
          <p:spPr>
            <a:xfrm>
              <a:off x="2209800" y="4953000"/>
              <a:ext cx="548640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5" name="TextBox 44"/>
            <p:cNvSpPr txBox="1"/>
            <p:nvPr/>
          </p:nvSpPr>
          <p:spPr>
            <a:xfrm>
              <a:off x="2362200" y="4986138"/>
              <a:ext cx="5334000" cy="584775"/>
            </a:xfrm>
            <a:prstGeom prst="rect">
              <a:avLst/>
            </a:prstGeom>
            <a:noFill/>
          </p:spPr>
          <p:txBody>
            <a:bodyPr wrap="square" rtlCol="0">
              <a:spAutoFit/>
            </a:bodyPr>
            <a:lstStyle/>
            <a:p>
              <a:r>
                <a:rPr lang="en-GB" sz="1600" dirty="0" smtClean="0"/>
                <a:t>Do </a:t>
              </a:r>
              <a:r>
                <a:rPr lang="en-GB" sz="1600" dirty="0"/>
                <a:t>you already have valuable local data around patient experience and outcomes for </a:t>
              </a:r>
              <a:r>
                <a:rPr lang="en-GB" sz="1600" dirty="0" smtClean="0"/>
                <a:t>multimorbidity </a:t>
              </a:r>
              <a:r>
                <a:rPr lang="en-GB" sz="1600" dirty="0"/>
                <a:t>care in your area?</a:t>
              </a:r>
              <a:endParaRPr lang="en-US" sz="1600" dirty="0" smtClean="0"/>
            </a:p>
          </p:txBody>
        </p:sp>
      </p:grpSp>
      <p:grpSp>
        <p:nvGrpSpPr>
          <p:cNvPr id="46" name="Group 45"/>
          <p:cNvGrpSpPr/>
          <p:nvPr/>
        </p:nvGrpSpPr>
        <p:grpSpPr>
          <a:xfrm>
            <a:off x="1394139" y="6050143"/>
            <a:ext cx="7398442" cy="609600"/>
            <a:chOff x="2209800" y="4953000"/>
            <a:chExt cx="5486400" cy="609600"/>
          </a:xfrm>
          <a:solidFill>
            <a:schemeClr val="bg1">
              <a:lumMod val="95000"/>
            </a:schemeClr>
          </a:solidFill>
        </p:grpSpPr>
        <p:sp>
          <p:nvSpPr>
            <p:cNvPr id="47" name="Rectangle 46"/>
            <p:cNvSpPr/>
            <p:nvPr/>
          </p:nvSpPr>
          <p:spPr>
            <a:xfrm>
              <a:off x="2209800" y="4953000"/>
              <a:ext cx="548640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8" name="TextBox 47"/>
            <p:cNvSpPr txBox="1"/>
            <p:nvPr/>
          </p:nvSpPr>
          <p:spPr>
            <a:xfrm>
              <a:off x="2362200" y="5080734"/>
              <a:ext cx="5334000" cy="338554"/>
            </a:xfrm>
            <a:prstGeom prst="rect">
              <a:avLst/>
            </a:prstGeom>
            <a:noFill/>
          </p:spPr>
          <p:txBody>
            <a:bodyPr wrap="square" rtlCol="0">
              <a:spAutoFit/>
            </a:bodyPr>
            <a:lstStyle/>
            <a:p>
              <a:r>
                <a:rPr lang="en-GB" sz="1600" dirty="0" smtClean="0"/>
                <a:t>How </a:t>
              </a:r>
              <a:r>
                <a:rPr lang="en-GB" sz="1600" dirty="0"/>
                <a:t>could this local data be used to identify and drive improvements?</a:t>
              </a:r>
              <a:endParaRPr lang="en-US" sz="1600" dirty="0" smtClean="0"/>
            </a:p>
          </p:txBody>
        </p:sp>
      </p:grpSp>
      <p:grpSp>
        <p:nvGrpSpPr>
          <p:cNvPr id="49" name="Group 48"/>
          <p:cNvGrpSpPr/>
          <p:nvPr/>
        </p:nvGrpSpPr>
        <p:grpSpPr>
          <a:xfrm>
            <a:off x="555315" y="6053373"/>
            <a:ext cx="762000" cy="646331"/>
            <a:chOff x="1295400" y="4953000"/>
            <a:chExt cx="762000" cy="646331"/>
          </a:xfrm>
        </p:grpSpPr>
        <p:sp>
          <p:nvSpPr>
            <p:cNvPr id="50" name="Rounded Rectangle 49"/>
            <p:cNvSpPr/>
            <p:nvPr/>
          </p:nvSpPr>
          <p:spPr>
            <a:xfrm>
              <a:off x="1295400" y="49530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1" name="TextBox 50"/>
            <p:cNvSpPr txBox="1"/>
            <p:nvPr/>
          </p:nvSpPr>
          <p:spPr>
            <a:xfrm>
              <a:off x="1447800" y="4953000"/>
              <a:ext cx="492443" cy="646331"/>
            </a:xfrm>
            <a:prstGeom prst="rect">
              <a:avLst/>
            </a:prstGeom>
            <a:noFill/>
          </p:spPr>
          <p:txBody>
            <a:bodyPr wrap="none" rtlCol="0">
              <a:spAutoFit/>
            </a:bodyPr>
            <a:lstStyle/>
            <a:p>
              <a:r>
                <a:rPr lang="en-US" sz="3600" dirty="0">
                  <a:solidFill>
                    <a:schemeClr val="bg1"/>
                  </a:solidFill>
                  <a:latin typeface="Arial Black" pitchFamily="34" charset="0"/>
                </a:rPr>
                <a:t>7</a:t>
              </a:r>
            </a:p>
          </p:txBody>
        </p:sp>
      </p:grpSp>
      <p:sp>
        <p:nvSpPr>
          <p:cNvPr id="52" name="Title 1"/>
          <p:cNvSpPr>
            <a:spLocks noGrp="1"/>
          </p:cNvSpPr>
          <p:nvPr>
            <p:ph type="title"/>
          </p:nvPr>
        </p:nvSpPr>
        <p:spPr>
          <a:xfrm>
            <a:off x="334369" y="250646"/>
            <a:ext cx="7840640" cy="667725"/>
          </a:xfrm>
        </p:spPr>
        <p:txBody>
          <a:bodyPr>
            <a:noAutofit/>
          </a:bodyPr>
          <a:lstStyle/>
          <a:p>
            <a:r>
              <a:rPr lang="en-GB" sz="3000" dirty="0"/>
              <a:t>Questions for GPs and commissioners</a:t>
            </a:r>
            <a:endParaRPr lang="en-US" sz="3000" dirty="0"/>
          </a:p>
        </p:txBody>
      </p:sp>
      <p:sp>
        <p:nvSpPr>
          <p:cNvPr id="53" name="TextBox 52"/>
          <p:cNvSpPr txBox="1"/>
          <p:nvPr/>
        </p:nvSpPr>
        <p:spPr>
          <a:xfrm>
            <a:off x="580247" y="1114115"/>
            <a:ext cx="6845118" cy="369332"/>
          </a:xfrm>
          <a:prstGeom prst="rect">
            <a:avLst/>
          </a:prstGeom>
          <a:noFill/>
        </p:spPr>
        <p:txBody>
          <a:bodyPr wrap="square" rtlCol="0">
            <a:spAutoFit/>
          </a:bodyPr>
          <a:lstStyle/>
          <a:p>
            <a:r>
              <a:rPr lang="en-GB" dirty="0"/>
              <a:t>In the local population, who has overall responsibility for:</a:t>
            </a:r>
          </a:p>
        </p:txBody>
      </p:sp>
    </p:spTree>
    <p:extLst>
      <p:ext uri="{BB962C8B-B14F-4D97-AF65-F5344CB8AC3E}">
        <p14:creationId xmlns:p14="http://schemas.microsoft.com/office/powerpoint/2010/main" val="3406131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6004" y="6356350"/>
            <a:ext cx="3938685" cy="425096"/>
          </a:xfrm>
        </p:spPr>
        <p:txBody>
          <a:bodyPr>
            <a:noAutofit/>
          </a:bodyPr>
          <a:lstStyle/>
          <a:p>
            <a:r>
              <a:rPr lang="en-GB" sz="1600" b="0" dirty="0" smtClean="0">
                <a:solidFill>
                  <a:schemeClr val="tx1"/>
                </a:solidFill>
              </a:rPr>
              <a:t>Source: BMJ 2016;354:i4843</a:t>
            </a:r>
            <a:endParaRPr lang="en-US" sz="1600" b="0" dirty="0">
              <a:solidFill>
                <a:schemeClr val="tx1"/>
              </a:solidFill>
            </a:endParaRPr>
          </a:p>
        </p:txBody>
      </p:sp>
      <p:pic>
        <p:nvPicPr>
          <p:cNvPr id="1026" name="Picture 2" descr="This is a chart from the British Medical Journal which shows the percentage of people who have other conditions in combination with their main illness. The illnesses listed are coronary heart disease, hypertension, heart failure, stroke, atrial fibrilation, diabetes, COPD, pain, depression and dementia. For example 52 percent of people who have heart disease also have hypertension. " title="People living with multimorbid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0" y="1245476"/>
            <a:ext cx="8619111" cy="486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34369" y="250646"/>
            <a:ext cx="7840640"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3200" dirty="0" smtClean="0"/>
              <a:t>People living with multimorbidity</a:t>
            </a:r>
            <a:endParaRPr lang="en-GB" sz="3200" dirty="0"/>
          </a:p>
        </p:txBody>
      </p:sp>
      <p:sp>
        <p:nvSpPr>
          <p:cNvPr id="2" name="Slide Number Placeholder 1"/>
          <p:cNvSpPr>
            <a:spLocks noGrp="1"/>
          </p:cNvSpPr>
          <p:nvPr>
            <p:ph type="sldNum" sz="quarter" idx="12"/>
          </p:nvPr>
        </p:nvSpPr>
        <p:spPr/>
        <p:txBody>
          <a:bodyPr/>
          <a:lstStyle/>
          <a:p>
            <a:fld id="{9354E1B7-EA4B-4627-8377-47E877C4B30E}" type="slidenum">
              <a:rPr lang="en-US" smtClean="0"/>
              <a:pPr/>
              <a:t>7</a:t>
            </a:fld>
            <a:endParaRPr lang="en-US" dirty="0"/>
          </a:p>
        </p:txBody>
      </p:sp>
    </p:spTree>
    <p:extLst>
      <p:ext uri="{BB962C8B-B14F-4D97-AF65-F5344CB8AC3E}">
        <p14:creationId xmlns:p14="http://schemas.microsoft.com/office/powerpoint/2010/main" val="2455647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241384"/>
            <a:ext cx="8657622" cy="5332836"/>
          </a:xfrm>
        </p:spPr>
        <p:txBody>
          <a:bodyPr>
            <a:noAutofit/>
          </a:bodyPr>
          <a:lstStyle/>
          <a:p>
            <a:pPr>
              <a:lnSpc>
                <a:spcPct val="114000"/>
              </a:lnSpc>
              <a:spcBef>
                <a:spcPts val="0"/>
              </a:spcBef>
              <a:spcAft>
                <a:spcPts val="600"/>
              </a:spcAft>
              <a:buClr>
                <a:srgbClr val="92D050"/>
              </a:buClr>
            </a:pPr>
            <a:r>
              <a:rPr lang="en-GB" sz="1600" dirty="0">
                <a:latin typeface="Arial" panose="020B0604020202020204" pitchFamily="34" charset="0"/>
                <a:cs typeface="Arial" panose="020B0604020202020204" pitchFamily="34" charset="0"/>
              </a:rPr>
              <a:t>The story of Clara’s optimal pathway starts </a:t>
            </a:r>
            <a:r>
              <a:rPr lang="en-GB" sz="1600" b="1" dirty="0">
                <a:latin typeface="Arial" panose="020B0604020202020204" pitchFamily="34" charset="0"/>
                <a:cs typeface="Arial" panose="020B0604020202020204" pitchFamily="34" charset="0"/>
              </a:rPr>
              <a:t>two years earlier </a:t>
            </a:r>
            <a:r>
              <a:rPr lang="en-GB" sz="1600" dirty="0">
                <a:latin typeface="Arial" panose="020B0604020202020204" pitchFamily="34" charset="0"/>
                <a:cs typeface="Arial" panose="020B0604020202020204" pitchFamily="34" charset="0"/>
              </a:rPr>
              <a:t>when her GP surgery </a:t>
            </a:r>
            <a:r>
              <a:rPr lang="en-GB" sz="1600" b="1" dirty="0">
                <a:latin typeface="Arial" panose="020B0604020202020204" pitchFamily="34" charset="0"/>
                <a:cs typeface="Arial" panose="020B0604020202020204" pitchFamily="34" charset="0"/>
              </a:rPr>
              <a:t>identified moderate frailty </a:t>
            </a:r>
            <a:r>
              <a:rPr lang="en-GB" sz="1600" dirty="0">
                <a:latin typeface="Arial" panose="020B0604020202020204" pitchFamily="34" charset="0"/>
                <a:cs typeface="Arial" panose="020B0604020202020204" pitchFamily="34" charset="0"/>
              </a:rPr>
              <a:t>using the electronic Frailty Index (</a:t>
            </a:r>
            <a:r>
              <a:rPr lang="en-GB" sz="1600" dirty="0" err="1">
                <a:latin typeface="Arial" panose="020B0604020202020204" pitchFamily="34" charset="0"/>
                <a:cs typeface="Arial" panose="020B0604020202020204" pitchFamily="34" charset="0"/>
              </a:rPr>
              <a:t>eFI</a:t>
            </a:r>
            <a:r>
              <a:rPr lang="en-GB" sz="1600" dirty="0">
                <a:latin typeface="Arial" panose="020B0604020202020204" pitchFamily="34" charset="0"/>
                <a:cs typeface="Arial" panose="020B0604020202020204" pitchFamily="34" charset="0"/>
              </a:rPr>
              <a:t>) and </a:t>
            </a:r>
            <a:r>
              <a:rPr lang="en-GB" sz="1600" dirty="0" smtClean="0">
                <a:latin typeface="Arial" panose="020B0604020202020204" pitchFamily="34" charset="0"/>
                <a:cs typeface="Arial" panose="020B0604020202020204" pitchFamily="34" charset="0"/>
              </a:rPr>
              <a:t>multimorbidity</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
            </a:r>
            <a:br>
              <a:rPr lang="en-GB" sz="1600" dirty="0" smtClean="0">
                <a:latin typeface="Arial" panose="020B0604020202020204" pitchFamily="34" charset="0"/>
                <a:cs typeface="Arial" panose="020B0604020202020204" pitchFamily="34" charset="0"/>
              </a:rPr>
            </a:br>
            <a:r>
              <a:rPr lang="en-GB" sz="1600" dirty="0" smtClean="0">
                <a:latin typeface="Arial" panose="020B0604020202020204" pitchFamily="34" charset="0"/>
                <a:cs typeface="Arial" panose="020B0604020202020204" pitchFamily="34" charset="0"/>
              </a:rPr>
              <a:t>She </a:t>
            </a:r>
            <a:r>
              <a:rPr lang="en-GB" sz="1600" dirty="0">
                <a:latin typeface="Arial" panose="020B0604020202020204" pitchFamily="34" charset="0"/>
                <a:cs typeface="Arial" panose="020B0604020202020204" pitchFamily="34" charset="0"/>
              </a:rPr>
              <a:t>was identified as needing the tailored </a:t>
            </a:r>
            <a:r>
              <a:rPr lang="en-GB" sz="1600" dirty="0" smtClean="0">
                <a:latin typeface="Arial" panose="020B0604020202020204" pitchFamily="34" charset="0"/>
                <a:cs typeface="Arial" panose="020B0604020202020204" pitchFamily="34" charset="0"/>
              </a:rPr>
              <a:t>approach. (NICE guidance NG56 refers to multimorbidity</a:t>
            </a:r>
            <a:r>
              <a:rPr lang="en-GB" sz="1600" dirty="0">
                <a:latin typeface="Arial" panose="020B0604020202020204" pitchFamily="34" charset="0"/>
                <a:cs typeface="Arial" panose="020B0604020202020204" pitchFamily="34" charset="0"/>
              </a:rPr>
              <a:t>: clinical assessment and </a:t>
            </a:r>
            <a:r>
              <a:rPr lang="en-GB" sz="1600" dirty="0" smtClean="0">
                <a:latin typeface="Arial" panose="020B0604020202020204" pitchFamily="34" charset="0"/>
                <a:cs typeface="Arial" panose="020B0604020202020204" pitchFamily="34" charset="0"/>
              </a:rPr>
              <a:t>management)</a:t>
            </a:r>
            <a:endParaRPr lang="en-GB" sz="1600" dirty="0">
              <a:latin typeface="Arial" panose="020B0604020202020204" pitchFamily="34" charset="0"/>
              <a:cs typeface="Arial" panose="020B0604020202020204" pitchFamily="34" charset="0"/>
            </a:endParaRP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Clara’s </a:t>
            </a:r>
            <a:r>
              <a:rPr lang="en-GB" sz="1600" dirty="0">
                <a:latin typeface="Arial" panose="020B0604020202020204" pitchFamily="34" charset="0"/>
                <a:cs typeface="Arial" panose="020B0604020202020204" pitchFamily="34" charset="0"/>
              </a:rPr>
              <a:t>practice allocated her a </a:t>
            </a:r>
            <a:r>
              <a:rPr lang="en-GB" sz="1600" b="1" dirty="0">
                <a:latin typeface="Arial" panose="020B0604020202020204" pitchFamily="34" charset="0"/>
                <a:cs typeface="Arial" panose="020B0604020202020204" pitchFamily="34" charset="0"/>
              </a:rPr>
              <a:t>dedicated care co-ordinator</a:t>
            </a:r>
            <a:r>
              <a:rPr lang="en-GB" sz="1600" dirty="0">
                <a:latin typeface="Arial" panose="020B0604020202020204" pitchFamily="34" charset="0"/>
                <a:cs typeface="Arial" panose="020B0604020202020204" pitchFamily="34" charset="0"/>
              </a:rPr>
              <a:t>, Sarah. Clara felt at ease with her and Sarah understood that Clara had a number of different problems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arranged for </a:t>
            </a:r>
            <a:r>
              <a:rPr lang="en-GB" sz="1600" b="1" dirty="0">
                <a:latin typeface="Arial" panose="020B0604020202020204" pitchFamily="34" charset="0"/>
                <a:cs typeface="Arial" panose="020B0604020202020204" pitchFamily="34" charset="0"/>
              </a:rPr>
              <a:t>regular check-ups</a:t>
            </a:r>
          </a:p>
          <a:p>
            <a:pPr>
              <a:lnSpc>
                <a:spcPct val="114000"/>
              </a:lnSpc>
              <a:spcBef>
                <a:spcPts val="0"/>
              </a:spcBef>
              <a:spcAft>
                <a:spcPts val="600"/>
              </a:spcAft>
              <a:buClr>
                <a:srgbClr val="92D050"/>
              </a:buClr>
            </a:pPr>
            <a:r>
              <a:rPr lang="en-GB" sz="1600" dirty="0">
                <a:latin typeface="Arial" panose="020B0604020202020204" pitchFamily="34" charset="0"/>
                <a:cs typeface="Arial" panose="020B0604020202020204" pitchFamily="34" charset="0"/>
              </a:rPr>
              <a:t>Sarah also offered </a:t>
            </a:r>
            <a:r>
              <a:rPr lang="en-GB" sz="1600" b="1" dirty="0">
                <a:latin typeface="Arial" panose="020B0604020202020204" pitchFamily="34" charset="0"/>
                <a:cs typeface="Arial" panose="020B0604020202020204" pitchFamily="34" charset="0"/>
              </a:rPr>
              <a:t>support such as signposting </a:t>
            </a:r>
            <a:r>
              <a:rPr lang="en-GB" sz="1600" dirty="0">
                <a:latin typeface="Arial" panose="020B0604020202020204" pitchFamily="34" charset="0"/>
                <a:cs typeface="Arial" panose="020B0604020202020204" pitchFamily="34" charset="0"/>
              </a:rPr>
              <a:t>to financial entitlements, advice on arranging Lasting Powers of Attorney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for </a:t>
            </a:r>
            <a:r>
              <a:rPr lang="en-GB" sz="1600" dirty="0" smtClean="0">
                <a:latin typeface="Arial" panose="020B0604020202020204" pitchFamily="34" charset="0"/>
                <a:cs typeface="Arial" panose="020B0604020202020204" pitchFamily="34" charset="0"/>
              </a:rPr>
              <a:t>personal welfare, </a:t>
            </a:r>
            <a:r>
              <a:rPr lang="en-GB" sz="1600" dirty="0">
                <a:latin typeface="Arial" panose="020B0604020202020204" pitchFamily="34" charset="0"/>
                <a:cs typeface="Arial" panose="020B0604020202020204" pitchFamily="34" charset="0"/>
              </a:rPr>
              <a:t>even talking through the care Clara would like if she developed a serious </a:t>
            </a:r>
            <a:r>
              <a:rPr lang="en-GB" sz="1600" dirty="0" smtClean="0">
                <a:latin typeface="Arial" panose="020B0604020202020204" pitchFamily="34" charset="0"/>
                <a:cs typeface="Arial" panose="020B0604020202020204" pitchFamily="34" charset="0"/>
              </a:rPr>
              <a:t>illness</a:t>
            </a:r>
            <a:endParaRPr lang="en-GB" sz="1600" dirty="0">
              <a:latin typeface="Arial" panose="020B0604020202020204" pitchFamily="34" charset="0"/>
              <a:cs typeface="Arial" panose="020B0604020202020204" pitchFamily="34" charset="0"/>
            </a:endParaRPr>
          </a:p>
          <a:p>
            <a:pPr>
              <a:lnSpc>
                <a:spcPct val="114000"/>
              </a:lnSpc>
              <a:spcBef>
                <a:spcPts val="0"/>
              </a:spcBef>
              <a:spcAft>
                <a:spcPts val="600"/>
              </a:spcAft>
              <a:buClr>
                <a:srgbClr val="92D050"/>
              </a:buClr>
            </a:pPr>
            <a:r>
              <a:rPr lang="en-GB" sz="1600" dirty="0">
                <a:latin typeface="Arial" panose="020B0604020202020204" pitchFamily="34" charset="0"/>
                <a:cs typeface="Arial" panose="020B0604020202020204" pitchFamily="34" charset="0"/>
              </a:rPr>
              <a:t>Re concerns over Bella, the practice </a:t>
            </a:r>
            <a:r>
              <a:rPr lang="en-GB" sz="1600" b="1" dirty="0">
                <a:latin typeface="Arial" panose="020B0604020202020204" pitchFamily="34" charset="0"/>
                <a:cs typeface="Arial" panose="020B0604020202020204" pitchFamily="34" charset="0"/>
              </a:rPr>
              <a:t>referred her to a local charity</a:t>
            </a:r>
            <a:r>
              <a:rPr lang="en-GB" sz="1600" dirty="0">
                <a:latin typeface="Arial" panose="020B0604020202020204" pitchFamily="34" charset="0"/>
                <a:cs typeface="Arial" panose="020B0604020202020204" pitchFamily="34" charset="0"/>
              </a:rPr>
              <a:t>, which gave support including organising a local voluntary organisation to take Bella out for walks most </a:t>
            </a:r>
            <a:r>
              <a:rPr lang="en-GB" sz="1600" dirty="0" smtClean="0">
                <a:latin typeface="Arial" panose="020B0604020202020204" pitchFamily="34" charset="0"/>
                <a:cs typeface="Arial" panose="020B0604020202020204" pitchFamily="34" charset="0"/>
              </a:rPr>
              <a:t>days</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Clara </a:t>
            </a:r>
            <a:r>
              <a:rPr lang="en-GB" sz="1600" dirty="0">
                <a:latin typeface="Arial" panose="020B0604020202020204" pitchFamily="34" charset="0"/>
                <a:cs typeface="Arial" panose="020B0604020202020204" pitchFamily="34" charset="0"/>
              </a:rPr>
              <a:t>explained to Sarah that she was struggling with her medication; Sarah arranged for an </a:t>
            </a:r>
            <a:r>
              <a:rPr lang="en-GB" sz="1600" b="1" dirty="0">
                <a:latin typeface="Arial" panose="020B0604020202020204" pitchFamily="34" charset="0"/>
                <a:cs typeface="Arial" panose="020B0604020202020204" pitchFamily="34" charset="0"/>
              </a:rPr>
              <a:t>automatic pill dispenser </a:t>
            </a:r>
            <a:r>
              <a:rPr lang="en-GB" sz="1600" dirty="0" smtClean="0">
                <a:latin typeface="Arial" panose="020B0604020202020204" pitchFamily="34" charset="0"/>
                <a:cs typeface="Arial" panose="020B0604020202020204" pitchFamily="34" charset="0"/>
              </a:rPr>
              <a:t>and she </a:t>
            </a:r>
            <a:r>
              <a:rPr lang="en-GB" sz="1600" dirty="0">
                <a:latin typeface="Arial" panose="020B0604020202020204" pitchFamily="34" charset="0"/>
                <a:cs typeface="Arial" panose="020B0604020202020204" pitchFamily="34" charset="0"/>
              </a:rPr>
              <a:t>was also set up with a </a:t>
            </a:r>
            <a:r>
              <a:rPr lang="en-GB" sz="1600" b="1" dirty="0">
                <a:latin typeface="Arial" panose="020B0604020202020204" pitchFamily="34" charset="0"/>
                <a:cs typeface="Arial" panose="020B0604020202020204" pitchFamily="34" charset="0"/>
              </a:rPr>
              <a:t>telehealth system</a:t>
            </a:r>
          </a:p>
          <a:p>
            <a:pPr>
              <a:lnSpc>
                <a:spcPct val="114000"/>
              </a:lnSpc>
              <a:spcBef>
                <a:spcPts val="0"/>
              </a:spcBef>
              <a:spcAft>
                <a:spcPts val="600"/>
              </a:spcAft>
              <a:buClr>
                <a:srgbClr val="92D050"/>
              </a:buClr>
            </a:pPr>
            <a:r>
              <a:rPr lang="en-GB" sz="1600" dirty="0" smtClean="0">
                <a:latin typeface="Arial" panose="020B0604020202020204" pitchFamily="34" charset="0"/>
                <a:cs typeface="Arial" panose="020B0604020202020204" pitchFamily="34" charset="0"/>
              </a:rPr>
              <a:t>Her GP </a:t>
            </a:r>
            <a:r>
              <a:rPr lang="en-GB" sz="1600" b="1" dirty="0">
                <a:latin typeface="Arial" panose="020B0604020202020204" pitchFamily="34" charset="0"/>
                <a:cs typeface="Arial" panose="020B0604020202020204" pitchFamily="34" charset="0"/>
              </a:rPr>
              <a:t>referred her to a memory clinic </a:t>
            </a:r>
            <a:r>
              <a:rPr lang="en-GB" sz="1600" dirty="0">
                <a:latin typeface="Arial" panose="020B0604020202020204" pitchFamily="34" charset="0"/>
                <a:cs typeface="Arial" panose="020B0604020202020204" pitchFamily="34" charset="0"/>
              </a:rPr>
              <a:t>for an assessment which showed only mild cognitive impairment. This presented a valuable opportunity to alert Clara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her family to the higher risk of delirium in acute illness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to plan for this eventuality</a:t>
            </a:r>
          </a:p>
          <a:p>
            <a:pPr marL="0" indent="0">
              <a:lnSpc>
                <a:spcPct val="114000"/>
              </a:lnSpc>
              <a:spcBef>
                <a:spcPts val="0"/>
              </a:spcBef>
              <a:spcAft>
                <a:spcPts val="400"/>
              </a:spcAft>
              <a:buNone/>
            </a:pPr>
            <a:endParaRPr lang="en-GB" sz="1200" dirty="0"/>
          </a:p>
        </p:txBody>
      </p:sp>
      <p:sp>
        <p:nvSpPr>
          <p:cNvPr id="5" name="Title 6"/>
          <p:cNvSpPr>
            <a:spLocks noGrp="1"/>
          </p:cNvSpPr>
          <p:nvPr>
            <p:ph type="title"/>
          </p:nvPr>
        </p:nvSpPr>
        <p:spPr>
          <a:xfrm>
            <a:off x="412597" y="307461"/>
            <a:ext cx="7356815" cy="667725"/>
          </a:xfrm>
        </p:spPr>
        <p:txBody>
          <a:bodyPr>
            <a:normAutofit/>
          </a:bodyPr>
          <a:lstStyle/>
          <a:p>
            <a:r>
              <a:rPr lang="en-US" sz="3200" dirty="0" smtClean="0"/>
              <a:t>Clara and the optimal pathway</a:t>
            </a:r>
            <a:endParaRPr lang="en-US" sz="3200"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8</a:t>
            </a:fld>
            <a:endParaRPr lang="en-US" dirty="0"/>
          </a:p>
        </p:txBody>
      </p:sp>
    </p:spTree>
    <p:extLst>
      <p:ext uri="{BB962C8B-B14F-4D97-AF65-F5344CB8AC3E}">
        <p14:creationId xmlns:p14="http://schemas.microsoft.com/office/powerpoint/2010/main" val="1432766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241384"/>
            <a:ext cx="8747506" cy="5332836"/>
          </a:xfrm>
        </p:spPr>
        <p:txBody>
          <a:bodyPr>
            <a:noAutofit/>
          </a:bodyPr>
          <a:lstStyle/>
          <a:p>
            <a:pPr>
              <a:lnSpc>
                <a:spcPct val="114000"/>
              </a:lnSpc>
              <a:spcBef>
                <a:spcPts val="0"/>
              </a:spcBef>
              <a:spcAft>
                <a:spcPts val="400"/>
              </a:spcAft>
              <a:buClr>
                <a:srgbClr val="92D050"/>
              </a:buClr>
            </a:pPr>
            <a:r>
              <a:rPr lang="en-GB" sz="1600" dirty="0" smtClean="0">
                <a:latin typeface="Arial" panose="020B0604020202020204" pitchFamily="34" charset="0"/>
                <a:cs typeface="Arial" panose="020B0604020202020204" pitchFamily="34" charset="0"/>
              </a:rPr>
              <a:t>Clara was </a:t>
            </a:r>
            <a:r>
              <a:rPr lang="en-GB" sz="1600" dirty="0">
                <a:latin typeface="Arial" panose="020B0604020202020204" pitchFamily="34" charset="0"/>
                <a:cs typeface="Arial" panose="020B0604020202020204" pitchFamily="34" charset="0"/>
              </a:rPr>
              <a:t>also referred to a </a:t>
            </a:r>
            <a:r>
              <a:rPr lang="en-GB" sz="1600" b="1" dirty="0">
                <a:latin typeface="Arial" panose="020B0604020202020204" pitchFamily="34" charset="0"/>
                <a:cs typeface="Arial" panose="020B0604020202020204" pitchFamily="34" charset="0"/>
              </a:rPr>
              <a:t>falls risk assessment</a:t>
            </a:r>
            <a:r>
              <a:rPr lang="en-GB" sz="1600" dirty="0">
                <a:latin typeface="Arial" panose="020B0604020202020204" pitchFamily="34" charset="0"/>
                <a:cs typeface="Arial" panose="020B0604020202020204" pitchFamily="34" charset="0"/>
              </a:rPr>
              <a:t>. As a result, the </a:t>
            </a:r>
            <a:r>
              <a:rPr lang="en-GB" sz="1600" dirty="0" smtClean="0">
                <a:latin typeface="Arial" panose="020B0604020202020204" pitchFamily="34" charset="0"/>
                <a:cs typeface="Arial" panose="020B0604020202020204" pitchFamily="34" charset="0"/>
              </a:rPr>
              <a:t>council </a:t>
            </a:r>
            <a:r>
              <a:rPr lang="en-GB" sz="1600" dirty="0">
                <a:latin typeface="Arial" panose="020B0604020202020204" pitchFamily="34" charset="0"/>
                <a:cs typeface="Arial" panose="020B0604020202020204" pitchFamily="34" charset="0"/>
              </a:rPr>
              <a:t>put in place a movement sensor and a care call. </a:t>
            </a:r>
            <a:r>
              <a:rPr lang="en-GB" sz="1600" dirty="0" smtClean="0">
                <a:latin typeface="Arial" panose="020B0604020202020204" pitchFamily="34" charset="0"/>
                <a:cs typeface="Arial" panose="020B0604020202020204" pitchFamily="34" charset="0"/>
              </a:rPr>
              <a:t>She </a:t>
            </a:r>
            <a:r>
              <a:rPr lang="en-GB" sz="1600" dirty="0">
                <a:latin typeface="Arial" panose="020B0604020202020204" pitchFamily="34" charset="0"/>
                <a:cs typeface="Arial" panose="020B0604020202020204" pitchFamily="34" charset="0"/>
              </a:rPr>
              <a:t>was also referred to a </a:t>
            </a:r>
            <a:r>
              <a:rPr lang="en-GB" sz="1600" b="1" dirty="0">
                <a:latin typeface="Arial" panose="020B0604020202020204" pitchFamily="34" charset="0"/>
                <a:cs typeface="Arial" panose="020B0604020202020204" pitchFamily="34" charset="0"/>
              </a:rPr>
              <a:t>strength and balance class</a:t>
            </a: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During Clara’s chest pain </a:t>
            </a:r>
            <a:r>
              <a:rPr lang="en-GB" sz="1600" dirty="0" smtClean="0">
                <a:latin typeface="Arial" panose="020B0604020202020204" pitchFamily="34" charset="0"/>
                <a:cs typeface="Arial" panose="020B0604020202020204" pitchFamily="34" charset="0"/>
              </a:rPr>
              <a:t>and angina </a:t>
            </a:r>
            <a:r>
              <a:rPr lang="en-GB" sz="1600" dirty="0">
                <a:latin typeface="Arial" panose="020B0604020202020204" pitchFamily="34" charset="0"/>
                <a:cs typeface="Arial" panose="020B0604020202020204" pitchFamily="34" charset="0"/>
              </a:rPr>
              <a:t>episode the A&amp;E team had access to Clara’s </a:t>
            </a:r>
            <a:r>
              <a:rPr lang="en-GB" sz="1600" b="1" dirty="0">
                <a:latin typeface="Arial" panose="020B0604020202020204" pitchFamily="34" charset="0"/>
                <a:cs typeface="Arial" panose="020B0604020202020204" pitchFamily="34" charset="0"/>
              </a:rPr>
              <a:t>electronic shared record</a:t>
            </a:r>
            <a:r>
              <a:rPr lang="en-GB" sz="1600" dirty="0">
                <a:latin typeface="Arial" panose="020B0604020202020204" pitchFamily="34" charset="0"/>
                <a:cs typeface="Arial" panose="020B0604020202020204" pitchFamily="34" charset="0"/>
              </a:rPr>
              <a:t>, which showed which medicines were issued when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that she was living with frailty, and so initiated a </a:t>
            </a:r>
            <a:r>
              <a:rPr lang="en-GB" sz="1600" b="1" dirty="0" smtClean="0">
                <a:latin typeface="Arial" panose="020B0604020202020204" pitchFamily="34" charset="0"/>
                <a:cs typeface="Arial" panose="020B0604020202020204" pitchFamily="34" charset="0"/>
              </a:rPr>
              <a:t>comprehensive geriatric </a:t>
            </a:r>
            <a:r>
              <a:rPr lang="en-GB" sz="1600" b="1" dirty="0">
                <a:latin typeface="Arial" panose="020B0604020202020204" pitchFamily="34" charset="0"/>
                <a:cs typeface="Arial" panose="020B0604020202020204" pitchFamily="34" charset="0"/>
              </a:rPr>
              <a:t>assessment </a:t>
            </a: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Clara was kept in hospital </a:t>
            </a:r>
            <a:r>
              <a:rPr lang="en-GB" sz="1600" dirty="0" smtClean="0">
                <a:latin typeface="Arial" panose="020B0604020202020204" pitchFamily="34" charset="0"/>
                <a:cs typeface="Arial" panose="020B0604020202020204" pitchFamily="34" charset="0"/>
              </a:rPr>
              <a:t>overnight and given </a:t>
            </a:r>
            <a:r>
              <a:rPr lang="en-GB" sz="1600" dirty="0">
                <a:latin typeface="Arial" panose="020B0604020202020204" pitchFamily="34" charset="0"/>
                <a:cs typeface="Arial" panose="020B0604020202020204" pitchFamily="34" charset="0"/>
              </a:rPr>
              <a:t>a </a:t>
            </a:r>
            <a:r>
              <a:rPr lang="en-GB" sz="1600" b="1" dirty="0">
                <a:latin typeface="Arial" panose="020B0604020202020204" pitchFamily="34" charset="0"/>
                <a:cs typeface="Arial" panose="020B0604020202020204" pitchFamily="34" charset="0"/>
              </a:rPr>
              <a:t>medication </a:t>
            </a:r>
            <a:r>
              <a:rPr lang="en-GB" sz="1600" b="1" dirty="0" smtClean="0">
                <a:latin typeface="Arial" panose="020B0604020202020204" pitchFamily="34" charset="0"/>
                <a:cs typeface="Arial" panose="020B0604020202020204" pitchFamily="34" charset="0"/>
              </a:rPr>
              <a:t>review</a:t>
            </a:r>
            <a:endParaRPr lang="en-GB" sz="1600" b="1" dirty="0">
              <a:latin typeface="Arial" panose="020B0604020202020204" pitchFamily="34" charset="0"/>
              <a:cs typeface="Arial" panose="020B0604020202020204" pitchFamily="34" charset="0"/>
            </a:endParaRP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When Bella died her GP referred her for psychological support through the local ‘</a:t>
            </a:r>
            <a:r>
              <a:rPr lang="en-GB" sz="1600" b="1" dirty="0">
                <a:latin typeface="Arial" panose="020B0604020202020204" pitchFamily="34" charset="0"/>
                <a:cs typeface="Arial" panose="020B0604020202020204" pitchFamily="34" charset="0"/>
              </a:rPr>
              <a:t>Talking Mental Health</a:t>
            </a:r>
            <a:r>
              <a:rPr lang="en-GB" sz="1600" dirty="0">
                <a:latin typeface="Arial" panose="020B0604020202020204" pitchFamily="34" charset="0"/>
                <a:cs typeface="Arial" panose="020B0604020202020204" pitchFamily="34" charset="0"/>
              </a:rPr>
              <a:t>’ service</a:t>
            </a: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Clara began to lose weight quickly due to her increasing frailty. She was given a further holistic review, referred for assessment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was given a </a:t>
            </a:r>
            <a:r>
              <a:rPr lang="en-GB" sz="1600" b="1" dirty="0">
                <a:latin typeface="Arial" panose="020B0604020202020204" pitchFamily="34" charset="0"/>
                <a:cs typeface="Arial" panose="020B0604020202020204" pitchFamily="34" charset="0"/>
              </a:rPr>
              <a:t>care package </a:t>
            </a:r>
            <a:r>
              <a:rPr lang="en-GB" sz="1600" dirty="0">
                <a:latin typeface="Arial" panose="020B0604020202020204" pitchFamily="34" charset="0"/>
                <a:cs typeface="Arial" panose="020B0604020202020204" pitchFamily="34" charset="0"/>
              </a:rPr>
              <a:t>that included twice-daily support at home to carry out basic tasks</a:t>
            </a: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Clara fell and hurt her hip at church. She was taken to A&amp;E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the </a:t>
            </a:r>
            <a:r>
              <a:rPr lang="en-GB" sz="1600" dirty="0" smtClean="0">
                <a:latin typeface="Arial" panose="020B0604020202020204" pitchFamily="34" charset="0"/>
                <a:cs typeface="Arial" panose="020B0604020202020204" pitchFamily="34" charset="0"/>
              </a:rPr>
              <a:t>x-ray showed </a:t>
            </a:r>
            <a:r>
              <a:rPr lang="en-GB" sz="1600" dirty="0">
                <a:latin typeface="Arial" panose="020B0604020202020204" pitchFamily="34" charset="0"/>
                <a:cs typeface="Arial" panose="020B0604020202020204" pitchFamily="34" charset="0"/>
              </a:rPr>
              <a:t>nothing serious. Her up-to-date shared record showed that she was already on analgesics for her </a:t>
            </a:r>
            <a:r>
              <a:rPr lang="en-GB" sz="1600" dirty="0" smtClean="0">
                <a:latin typeface="Arial" panose="020B0604020202020204" pitchFamily="34" charset="0"/>
                <a:cs typeface="Arial" panose="020B0604020202020204" pitchFamily="34" charset="0"/>
              </a:rPr>
              <a:t>osteoarthritis, </a:t>
            </a:r>
            <a:r>
              <a:rPr lang="en-GB" sz="1600" dirty="0">
                <a:latin typeface="Arial" panose="020B0604020202020204" pitchFamily="34" charset="0"/>
                <a:cs typeface="Arial" panose="020B0604020202020204" pitchFamily="34" charset="0"/>
              </a:rPr>
              <a:t>so she was referred her to an </a:t>
            </a:r>
            <a:r>
              <a:rPr lang="en-GB" sz="1600" b="1" dirty="0">
                <a:latin typeface="Arial" panose="020B0604020202020204" pitchFamily="34" charset="0"/>
                <a:cs typeface="Arial" panose="020B0604020202020204" pitchFamily="34" charset="0"/>
              </a:rPr>
              <a:t>intermediate care team </a:t>
            </a:r>
            <a:r>
              <a:rPr lang="en-GB" sz="1600" dirty="0">
                <a:latin typeface="Arial" panose="020B0604020202020204" pitchFamily="34" charset="0"/>
                <a:cs typeface="Arial" panose="020B0604020202020204" pitchFamily="34" charset="0"/>
              </a:rPr>
              <a:t>to support her at home after discharge; she returned home the next day</a:t>
            </a:r>
          </a:p>
          <a:p>
            <a:pPr>
              <a:lnSpc>
                <a:spcPct val="114000"/>
              </a:lnSpc>
              <a:spcBef>
                <a:spcPts val="0"/>
              </a:spcBef>
              <a:spcAft>
                <a:spcPts val="400"/>
              </a:spcAft>
              <a:buClr>
                <a:srgbClr val="92D050"/>
              </a:buClr>
            </a:pPr>
            <a:r>
              <a:rPr lang="en-GB" sz="1600" dirty="0">
                <a:latin typeface="Arial" panose="020B0604020202020204" pitchFamily="34" charset="0"/>
                <a:cs typeface="Arial" panose="020B0604020202020204" pitchFamily="34" charset="0"/>
              </a:rPr>
              <a:t>As Clara’s health declined, her GP made sure they understood her </a:t>
            </a:r>
            <a:r>
              <a:rPr lang="en-GB" sz="1600" b="1" dirty="0">
                <a:latin typeface="Arial" panose="020B0604020202020204" pitchFamily="34" charset="0"/>
                <a:cs typeface="Arial" panose="020B0604020202020204" pitchFamily="34" charset="0"/>
              </a:rPr>
              <a:t>end of life wishes </a:t>
            </a:r>
            <a:r>
              <a:rPr lang="en-GB" sz="1600" dirty="0" smtClean="0">
                <a:latin typeface="Arial" panose="020B0604020202020204" pitchFamily="34" charset="0"/>
                <a:cs typeface="Arial" panose="020B0604020202020204" pitchFamily="34" charset="0"/>
              </a:rPr>
              <a:t>and </a:t>
            </a:r>
            <a:r>
              <a:rPr lang="en-GB" sz="1600" dirty="0">
                <a:latin typeface="Arial" panose="020B0604020202020204" pitchFamily="34" charset="0"/>
                <a:cs typeface="Arial" panose="020B0604020202020204" pitchFamily="34" charset="0"/>
              </a:rPr>
              <a:t>her care package was increased. Rather than being rushed to hospital she was kept at home in line with her wishes, where she </a:t>
            </a:r>
            <a:r>
              <a:rPr lang="en-GB" sz="1600" b="1" dirty="0">
                <a:latin typeface="Arial" panose="020B0604020202020204" pitchFamily="34" charset="0"/>
                <a:cs typeface="Arial" panose="020B0604020202020204" pitchFamily="34" charset="0"/>
              </a:rPr>
              <a:t>died peacefully </a:t>
            </a:r>
            <a:r>
              <a:rPr lang="en-GB" sz="1600" dirty="0">
                <a:latin typeface="Arial" panose="020B0604020202020204" pitchFamily="34" charset="0"/>
                <a:cs typeface="Arial" panose="020B0604020202020204" pitchFamily="34" charset="0"/>
              </a:rPr>
              <a:t>surrounded by her </a:t>
            </a:r>
            <a:r>
              <a:rPr lang="en-GB" sz="1600" dirty="0" smtClean="0">
                <a:latin typeface="Arial" panose="020B0604020202020204" pitchFamily="34" charset="0"/>
                <a:cs typeface="Arial" panose="020B0604020202020204" pitchFamily="34" charset="0"/>
              </a:rPr>
              <a:t>family</a:t>
            </a:r>
            <a:endParaRPr lang="en-GB" sz="1600" dirty="0">
              <a:latin typeface="Arial" panose="020B0604020202020204" pitchFamily="34" charset="0"/>
              <a:cs typeface="Arial" panose="020B0604020202020204" pitchFamily="34" charset="0"/>
            </a:endParaRPr>
          </a:p>
          <a:p>
            <a:pPr marL="0" indent="0">
              <a:lnSpc>
                <a:spcPct val="114000"/>
              </a:lnSpc>
              <a:spcBef>
                <a:spcPts val="0"/>
              </a:spcBef>
              <a:spcAft>
                <a:spcPts val="400"/>
              </a:spcAft>
              <a:buNone/>
            </a:pPr>
            <a:endParaRPr lang="en-GB" sz="1200" dirty="0"/>
          </a:p>
        </p:txBody>
      </p:sp>
      <p:sp>
        <p:nvSpPr>
          <p:cNvPr id="5" name="Title 6"/>
          <p:cNvSpPr>
            <a:spLocks noGrp="1"/>
          </p:cNvSpPr>
          <p:nvPr>
            <p:ph type="title"/>
          </p:nvPr>
        </p:nvSpPr>
        <p:spPr>
          <a:xfrm>
            <a:off x="412597" y="307461"/>
            <a:ext cx="7356815" cy="667725"/>
          </a:xfrm>
        </p:spPr>
        <p:txBody>
          <a:bodyPr>
            <a:normAutofit/>
          </a:bodyPr>
          <a:lstStyle/>
          <a:p>
            <a:r>
              <a:rPr lang="en-US" sz="3200" dirty="0" smtClean="0"/>
              <a:t>Clara and the optimal pathway</a:t>
            </a:r>
            <a:endParaRPr lang="en-US" sz="3200"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9</a:t>
            </a:fld>
            <a:endParaRPr lang="en-US" dirty="0"/>
          </a:p>
        </p:txBody>
      </p:sp>
    </p:spTree>
    <p:extLst>
      <p:ext uri="{BB962C8B-B14F-4D97-AF65-F5344CB8AC3E}">
        <p14:creationId xmlns:p14="http://schemas.microsoft.com/office/powerpoint/2010/main" val="3789966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D083DDF8B2CE45ABEDBAB4F90C7050" ma:contentTypeVersion="1" ma:contentTypeDescription="Create a new document." ma:contentTypeScope="" ma:versionID="6f0372cf94b48e3ff03ea2af8d244034">
  <xsd:schema xmlns:xsd="http://www.w3.org/2001/XMLSchema" xmlns:xs="http://www.w3.org/2001/XMLSchema" xmlns:p="http://schemas.microsoft.com/office/2006/metadata/properties" xmlns:ns2="51367701-27c8-403e-a234-85855c5cd73e" xmlns:ns3="11cf67b4-8be8-4203-926d-b1451d6a3644" targetNamespace="http://schemas.microsoft.com/office/2006/metadata/properties" ma:root="true" ma:fieldsID="6ce6b8d50e902b0a5e2178625f1a7f6a" ns2:_="" ns3:_="">
    <xsd:import namespace="51367701-27c8-403e-a234-85855c5cd73e"/>
    <xsd:import namespace="11cf67b4-8be8-4203-926d-b1451d6a364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1cf67b4-8be8-4203-926d-b1451d6a364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51367701-27c8-403e-a234-85855c5cd73e">K57F673QWXRZ-1374-53</_dlc_DocId>
    <_dlc_DocIdUrl xmlns="51367701-27c8-403e-a234-85855c5cd73e">
      <Url>https://nhsengland.sharepoint.com/TeamCentre/VisionandValues/_layouts/15/DocIdRedir.aspx?ID=K57F673QWXRZ-1374-53</Url>
      <Description>K57F673QWXRZ-1374-53</Description>
    </_dlc_DocIdUrl>
    <SharedWithUsers xmlns="11cf67b4-8be8-4203-926d-b1451d6a3644">
      <UserInfo>
        <DisplayName>Bruce Warner</DisplayName>
        <AccountId>189</AccountId>
        <AccountType/>
      </UserInfo>
      <UserInfo>
        <DisplayName>Chris Knight</DisplayName>
        <AccountId>9154</AccountId>
        <AccountType/>
      </UserInfo>
      <UserInfo>
        <DisplayName>Paulette Johnson</DisplayName>
        <AccountId>1982</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F804EF-5A13-4C78-B283-A29B4395B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11cf67b4-8be8-4203-926d-b1451d6a3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801DBD-1609-45E3-994A-CA6B05AAB272}">
  <ds:schemaRefs>
    <ds:schemaRef ds:uri="http://schemas.microsoft.com/sharepoint/events"/>
  </ds:schemaRefs>
</ds:datastoreItem>
</file>

<file path=customXml/itemProps3.xml><?xml version="1.0" encoding="utf-8"?>
<ds:datastoreItem xmlns:ds="http://schemas.openxmlformats.org/officeDocument/2006/customXml" ds:itemID="{E69D3D01-BC3D-4AA8-95B1-39B38B8CD583}">
  <ds:schemaRefs>
    <ds:schemaRef ds:uri="http://schemas.microsoft.com/office/2006/documentManagement/types"/>
    <ds:schemaRef ds:uri="http://www.w3.org/XML/1998/namespace"/>
    <ds:schemaRef ds:uri="http://purl.org/dc/elements/1.1/"/>
    <ds:schemaRef ds:uri="http://purl.org/dc/terms/"/>
    <ds:schemaRef ds:uri="11cf67b4-8be8-4203-926d-b1451d6a3644"/>
    <ds:schemaRef ds:uri="http://schemas.microsoft.com/office/infopath/2007/PartnerControls"/>
    <ds:schemaRef ds:uri="http://schemas.openxmlformats.org/package/2006/metadata/core-properties"/>
    <ds:schemaRef ds:uri="51367701-27c8-403e-a234-85855c5cd73e"/>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F2DD6C42-6644-46D0-ACEC-7B461F27A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4362</TotalTime>
  <Words>1474</Words>
  <Application>Microsoft Office PowerPoint</Application>
  <PresentationFormat>On-screen Show (4:3)</PresentationFormat>
  <Paragraphs>200</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NHS RightCare scenario:  The variation between standard and optimal pathways  </vt:lpstr>
      <vt:lpstr>Clara’s story</vt:lpstr>
      <vt:lpstr>Clara and the sub-optimal pathway</vt:lpstr>
      <vt:lpstr>Clara and the sub-optimal pathway</vt:lpstr>
      <vt:lpstr>Clara and the sub-optimal pathway</vt:lpstr>
      <vt:lpstr>Questions for GPs and commissioners</vt:lpstr>
      <vt:lpstr>Source: BMJ 2016;354:i4843</vt:lpstr>
      <vt:lpstr>Clara and the optimal pathway</vt:lpstr>
      <vt:lpstr>Clara and the optimal pathway</vt:lpstr>
      <vt:lpstr>Clara and the optimal pathway</vt:lpstr>
      <vt:lpstr>Financial information</vt:lpstr>
      <vt:lpstr>Financial information</vt:lpstr>
      <vt:lpstr>NHS RightCare Approach</vt:lpstr>
      <vt:lpstr>Further information</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lastModifiedBy>Cavanagh, Peter</cp:lastModifiedBy>
  <cp:revision>248</cp:revision>
  <cp:lastPrinted>2014-05-27T15:15:21Z</cp:lastPrinted>
  <dcterms:created xsi:type="dcterms:W3CDTF">2014-04-08T10:27:44Z</dcterms:created>
  <dcterms:modified xsi:type="dcterms:W3CDTF">2018-01-26T11:31:35Z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0x010100C8D083DDF8B2CE45ABEDBAB4F90C7050</vt:lpwstr>
  </property>
  <property fmtid="{D5CDD505-2E9C-101B-9397-08002B2CF9AE}" pid="3" name="_dlc_DocIdItemGuid">
    <vt:lpwstr>f66519ee-73cb-4d73-a16e-8576bcbee500</vt:lpwstr>
  </property>
</Properties>
</file>