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0"/>
  </p:notesMasterIdLst>
  <p:handoutMasterIdLst>
    <p:handoutMasterId r:id="rId21"/>
  </p:handoutMasterIdLst>
  <p:sldIdLst>
    <p:sldId id="265" r:id="rId6"/>
    <p:sldId id="272" r:id="rId7"/>
    <p:sldId id="275" r:id="rId8"/>
    <p:sldId id="291" r:id="rId9"/>
    <p:sldId id="276" r:id="rId10"/>
    <p:sldId id="279" r:id="rId11"/>
    <p:sldId id="285" r:id="rId12"/>
    <p:sldId id="295" r:id="rId13"/>
    <p:sldId id="281" r:id="rId14"/>
    <p:sldId id="290" r:id="rId15"/>
    <p:sldId id="293" r:id="rId16"/>
    <p:sldId id="294" r:id="rId17"/>
    <p:sldId id="292" r:id="rId18"/>
    <p:sldId id="271" r:id="rId19"/>
  </p:sldIdLst>
  <p:sldSz cx="9144000" cy="6858000" type="screen4x3"/>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265"/>
            <p14:sldId id="272"/>
            <p14:sldId id="275"/>
            <p14:sldId id="291"/>
            <p14:sldId id="276"/>
            <p14:sldId id="279"/>
            <p14:sldId id="285"/>
            <p14:sldId id="295"/>
            <p14:sldId id="281"/>
            <p14:sldId id="290"/>
            <p14:sldId id="293"/>
            <p14:sldId id="294"/>
            <p14:sldId id="292"/>
            <p14:sldId id="271"/>
          </p14:sldIdLst>
        </p14:section>
      </p14:sectionLst>
    </p:ext>
    <p:ext uri="{EFAFB233-063F-42B5-8137-9DF3F51BA10A}">
      <p15:sldGuideLst xmlns="" xmlns:p15="http://schemas.microsoft.com/office/powerpoint/2012/main">
        <p15:guide id="1" orient="horz" pos="1204">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Pudney" initials="SP" lastIdx="2" clrIdx="0"/>
  <p:cmAuthor id="1" name="Baughan, Sue" initials="SB" lastIdx="4" clrIdx="1"/>
  <p:cmAuthor id="2" name="Bruce Pollington" initials="BP" lastIdx="8"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0309" autoAdjust="0"/>
    <p:restoredTop sz="94682" autoAdjust="0"/>
  </p:normalViewPr>
  <p:slideViewPr>
    <p:cSldViewPr snapToGrid="0" snapToObjects="1">
      <p:cViewPr>
        <p:scale>
          <a:sx n="70" d="100"/>
          <a:sy n="70" d="100"/>
        </p:scale>
        <p:origin x="-1626" y="-204"/>
      </p:cViewPr>
      <p:guideLst>
        <p:guide orient="horz" pos="1204"/>
        <p:guide pos="3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49688" y="0"/>
            <a:ext cx="2946400" cy="492125"/>
          </a:xfrm>
          <a:prstGeom prst="rect">
            <a:avLst/>
          </a:prstGeom>
        </p:spPr>
        <p:txBody>
          <a:bodyPr vert="horz" lIns="91440" tIns="45720" rIns="91440" bIns="45720" rtlCol="0"/>
          <a:lstStyle>
            <a:lvl1pPr algn="r">
              <a:defRPr sz="1200"/>
            </a:lvl1pPr>
          </a:lstStyle>
          <a:p>
            <a:fld id="{A291D71F-2657-BF40-9BA8-1341E8D62F20}" type="datetime1">
              <a:rPr lang="en-GB" smtClean="0"/>
              <a:t>26/01/2018</a:t>
            </a:fld>
            <a:endParaRPr lang="en-US" dirty="0"/>
          </a:p>
        </p:txBody>
      </p:sp>
      <p:sp>
        <p:nvSpPr>
          <p:cNvPr id="4" name="Footer Placeholder 3"/>
          <p:cNvSpPr>
            <a:spLocks noGrp="1"/>
          </p:cNvSpPr>
          <p:nvPr>
            <p:ph type="ftr" sz="quarter" idx="2"/>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49688" y="9361488"/>
            <a:ext cx="2946400" cy="493712"/>
          </a:xfrm>
          <a:prstGeom prst="rect">
            <a:avLst/>
          </a:prstGeom>
        </p:spPr>
        <p:txBody>
          <a:bodyPr vert="horz" lIns="91440" tIns="45720" rIns="91440" bIns="45720" rtlCol="0" anchor="b"/>
          <a:lstStyle>
            <a:lvl1pPr algn="r">
              <a:defRPr sz="1200"/>
            </a:lvl1pPr>
          </a:lstStyle>
          <a:p>
            <a:fld id="{4F5EE869-81EB-AC4C-B612-80DE4181CDD1}" type="slidenum">
              <a:rPr lang="en-US" smtClean="0"/>
              <a:t>‹#›</a:t>
            </a:fld>
            <a:endParaRPr lang="en-US" dirty="0"/>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49688" y="0"/>
            <a:ext cx="2946400" cy="492125"/>
          </a:xfrm>
          <a:prstGeom prst="rect">
            <a:avLst/>
          </a:prstGeom>
        </p:spPr>
        <p:txBody>
          <a:bodyPr vert="horz" lIns="91440" tIns="45720" rIns="91440" bIns="45720" rtlCol="0"/>
          <a:lstStyle>
            <a:lvl1pPr algn="r">
              <a:defRPr sz="1200"/>
            </a:lvl1pPr>
          </a:lstStyle>
          <a:p>
            <a:fld id="{937A70F4-2FAD-3E41-BF6C-C5B1EEDE06E7}" type="datetime1">
              <a:rPr lang="en-GB" smtClean="0"/>
              <a:t>26/01/2018</a:t>
            </a:fld>
            <a:endParaRPr lang="en-US" dirty="0"/>
          </a:p>
        </p:txBody>
      </p:sp>
      <p:sp>
        <p:nvSpPr>
          <p:cNvPr id="4" name="Slide Image Placeholder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681538"/>
            <a:ext cx="5438775" cy="4435475"/>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49688" y="9361488"/>
            <a:ext cx="2946400" cy="493712"/>
          </a:xfrm>
          <a:prstGeom prst="rect">
            <a:avLst/>
          </a:prstGeom>
        </p:spPr>
        <p:txBody>
          <a:bodyPr vert="horz" lIns="91440" tIns="45720" rIns="91440" bIns="45720" rtlCol="0" anchor="b"/>
          <a:lstStyle>
            <a:lvl1pPr algn="r">
              <a:defRPr sz="1200"/>
            </a:lvl1pPr>
          </a:lstStyle>
          <a:p>
            <a:fld id="{4957A7B8-EAD2-9846-9761-91C91B5D58B6}" type="slidenum">
              <a:rPr lang="en-US" smtClean="0"/>
              <a:t>‹#›</a:t>
            </a:fld>
            <a:endParaRPr lang="en-US" dirty="0"/>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0A34ED-8FA2-4A1E-A503-3FEE8D85ECAC}" type="slidenum">
              <a:rPr lang="en-US" smtClean="0"/>
              <a:pPr/>
              <a:t>6</a:t>
            </a:fld>
            <a:endParaRPr lang="en-US" dirty="0"/>
          </a:p>
        </p:txBody>
      </p:sp>
    </p:spTree>
    <p:extLst>
      <p:ext uri="{BB962C8B-B14F-4D97-AF65-F5344CB8AC3E}">
        <p14:creationId xmlns:p14="http://schemas.microsoft.com/office/powerpoint/2010/main" val="3873879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932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smtClean="0"/>
              <a:t>Click to edit Master title style</a:t>
            </a:r>
            <a:endParaRPr lang="en-US" dirty="0"/>
          </a:p>
        </p:txBody>
      </p:sp>
      <p:sp>
        <p:nvSpPr>
          <p:cNvPr id="7" name="Slide Number Placeholder 2"/>
          <p:cNvSpPr>
            <a:spLocks noGrp="1"/>
          </p:cNvSpPr>
          <p:nvPr>
            <p:ph type="sldNum" sz="quarter" idx="10"/>
          </p:nvPr>
        </p:nvSpPr>
        <p:spPr>
          <a:xfrm>
            <a:off x="6553200" y="6356350"/>
            <a:ext cx="2133600" cy="365125"/>
          </a:xfrm>
        </p:spPr>
        <p:txBody>
          <a:bodyPr/>
          <a:lstStyle/>
          <a:p>
            <a:fld id="{902D5018-2030-2046-84FC-87E41EA86E42}" type="slidenum">
              <a:rPr lang="en-US" smtClean="0"/>
              <a:pPr/>
              <a:t>‹#›</a:t>
            </a:fld>
            <a:endParaRPr lang="en-US" dirty="0"/>
          </a:p>
        </p:txBody>
      </p:sp>
    </p:spTree>
    <p:extLst>
      <p:ext uri="{BB962C8B-B14F-4D97-AF65-F5344CB8AC3E}">
        <p14:creationId xmlns:p14="http://schemas.microsoft.com/office/powerpoint/2010/main" val="32328948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p>
            <a:fld id="{902D5018-2030-2046-84FC-87E41EA86E42}" type="slidenum">
              <a:rPr lang="en-US" smtClean="0"/>
              <a:pPr/>
              <a:t>‹#›</a:t>
            </a:fld>
            <a:endParaRPr lang="en-US" dirty="0"/>
          </a:p>
        </p:txBody>
      </p:sp>
      <p:sp>
        <p:nvSpPr>
          <p:cNvPr id="6" name="Title 1"/>
          <p:cNvSpPr>
            <a:spLocks noGrp="1"/>
          </p:cNvSpPr>
          <p:nvPr>
            <p:ph type="title"/>
          </p:nvPr>
        </p:nvSpPr>
        <p:spPr>
          <a:xfrm>
            <a:off x="457201" y="749912"/>
            <a:ext cx="7356815" cy="667725"/>
          </a:xfrm>
        </p:spPr>
        <p:txBody>
          <a:bodyPr/>
          <a:lstStyle/>
          <a:p>
            <a:r>
              <a:rPr lang="en-GB" dirty="0" smtClean="0"/>
              <a:t>Click to edit Master title style</a:t>
            </a:r>
            <a:endParaRPr lang="en-US" dirty="0"/>
          </a:p>
        </p:txBody>
      </p:sp>
    </p:spTree>
    <p:extLst>
      <p:ext uri="{BB962C8B-B14F-4D97-AF65-F5344CB8AC3E}">
        <p14:creationId xmlns:p14="http://schemas.microsoft.com/office/powerpoint/2010/main" val="15771806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pPr/>
              <a:t>‹#›</a:t>
            </a:fld>
            <a:endParaRPr lang="en-US" dirty="0"/>
          </a:p>
        </p:txBody>
      </p:sp>
      <p:sp>
        <p:nvSpPr>
          <p:cNvPr id="4" name="Content Placeholder 2"/>
          <p:cNvSpPr>
            <a:spLocks noGrp="1"/>
          </p:cNvSpPr>
          <p:nvPr>
            <p:ph idx="1"/>
          </p:nvPr>
        </p:nvSpPr>
        <p:spPr>
          <a:xfrm>
            <a:off x="457200" y="1680295"/>
            <a:ext cx="7841707" cy="3950736"/>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7993616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5159D5C-7180-4EB4-ABAC-B8291AE4A24B}" type="datetimeFigureOut">
              <a:rPr lang="en-US" smtClean="0"/>
              <a:pPr/>
              <a:t>1/26/2018</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9354E1B7-EA4B-4627-8377-47E877C4B30E}" type="slidenum">
              <a:rPr lang="en-US" smtClean="0"/>
              <a:pPr/>
              <a:t>‹#›</a:t>
            </a:fld>
            <a:endParaRPr lang="en-US" dirty="0"/>
          </a:p>
        </p:txBody>
      </p:sp>
    </p:spTree>
    <p:extLst>
      <p:ext uri="{BB962C8B-B14F-4D97-AF65-F5344CB8AC3E}">
        <p14:creationId xmlns:p14="http://schemas.microsoft.com/office/powerpoint/2010/main" val="263388919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42443" y="-1"/>
            <a:ext cx="3401557" cy="1526875"/>
          </a:xfrm>
          <a:prstGeom prst="rect">
            <a:avLst/>
          </a:prstGeom>
        </p:spPr>
      </p:pic>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pPr/>
              <a:t>‹#›</a:t>
            </a:fld>
            <a:endParaRPr lang="en-US" dirty="0"/>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sz="3600" b="1" dirty="0" smtClean="0">
                <a:solidFill>
                  <a:schemeClr val="tx2"/>
                </a:solidFill>
                <a:latin typeface="+mj-lt"/>
                <a:cs typeface="Arial"/>
              </a:rPr>
              <a:t>Click</a:t>
            </a:r>
            <a:r>
              <a:rPr lang="en-GB" sz="3600" b="1" baseline="0" dirty="0" smtClean="0">
                <a:solidFill>
                  <a:schemeClr val="tx2"/>
                </a:solidFill>
                <a:latin typeface="+mj-lt"/>
                <a:cs typeface="Arial"/>
              </a:rPr>
              <a:t> to edit the master title style</a:t>
            </a:r>
            <a:endParaRPr lang="en-GB" sz="3600" b="1" dirty="0">
              <a:solidFill>
                <a:schemeClr val="tx2"/>
              </a:solidFill>
              <a:latin typeface="+mj-lt"/>
              <a:cs typeface="Arial"/>
            </a:endParaRPr>
          </a:p>
        </p:txBody>
      </p:sp>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74" r:id="rId1"/>
    <p:sldLayoutId id="2147483672" r:id="rId2"/>
    <p:sldLayoutId id="2147483650" r:id="rId3"/>
    <p:sldLayoutId id="2147483678" r:id="rId4"/>
    <p:sldLayoutId id="2147483679" r:id="rId5"/>
  </p:sldLayoutIdLst>
  <p:timing>
    <p:tnLst>
      <p:par>
        <p:cTn id="1" dur="indefinite" restart="never" nodeType="tmRoot"/>
      </p:par>
    </p:tnLst>
  </p:timing>
  <p:hf sldNum="0" hdr="0" ftr="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4881"/>
            <a:ext cx="9144001" cy="4777462"/>
          </a:xfrm>
          <a:prstGeom prst="rect">
            <a:avLst/>
          </a:prstGeom>
        </p:spPr>
      </p:pic>
      <p:sp>
        <p:nvSpPr>
          <p:cNvPr id="25" name="Title 24"/>
          <p:cNvSpPr>
            <a:spLocks noGrp="1"/>
          </p:cNvSpPr>
          <p:nvPr>
            <p:ph type="title" idx="4294967295"/>
          </p:nvPr>
        </p:nvSpPr>
        <p:spPr>
          <a:xfrm>
            <a:off x="504098" y="1380107"/>
            <a:ext cx="6556269" cy="2160734"/>
          </a:xfrm>
        </p:spPr>
        <p:txBody>
          <a:bodyPr lIns="0" tIns="0" rIns="0" bIns="0" anchor="t">
            <a:noAutofit/>
          </a:bodyPr>
          <a:lstStyle/>
          <a:p>
            <a:r>
              <a:rPr lang="en-US" sz="3200" b="0" dirty="0" smtClean="0"/>
              <a:t>NHS RightCare scenario: </a:t>
            </a:r>
            <a:br>
              <a:rPr lang="en-US" sz="3200" b="0" dirty="0" smtClean="0"/>
            </a:br>
            <a:r>
              <a:rPr lang="en-US" sz="3200" dirty="0" smtClean="0"/>
              <a:t>The variation between standard and optimal pathways</a:t>
            </a:r>
            <a:br>
              <a:rPr lang="en-US" sz="3200" dirty="0" smtClean="0"/>
            </a:br>
            <a:r>
              <a:rPr lang="en-US" sz="3200" dirty="0"/>
              <a:t/>
            </a:r>
            <a:br>
              <a:rPr lang="en-US" sz="3200" dirty="0"/>
            </a:br>
            <a:endParaRPr lang="en-US" sz="3200" dirty="0"/>
          </a:p>
        </p:txBody>
      </p:sp>
      <p:sp>
        <p:nvSpPr>
          <p:cNvPr id="6" name="Content Placeholder 26"/>
          <p:cNvSpPr txBox="1">
            <a:spLocks/>
          </p:cNvSpPr>
          <p:nvPr/>
        </p:nvSpPr>
        <p:spPr>
          <a:xfrm>
            <a:off x="2863120" y="3212700"/>
            <a:ext cx="5189059" cy="2447765"/>
          </a:xfrm>
          <a:prstGeom prst="rect">
            <a:avLst/>
          </a:prstGeom>
        </p:spPr>
        <p:txBody>
          <a:bodyPr vert="horz" lIns="0" tIns="0" rIns="0" bIns="0" rtlCol="0" anchor="ctr">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smtClean="0">
                <a:solidFill>
                  <a:schemeClr val="tx2"/>
                </a:solidFill>
              </a:rPr>
              <a:t>Katie’s story: Advanced colorectal </a:t>
            </a:r>
            <a:r>
              <a:rPr lang="en-US" sz="2000" b="1" dirty="0">
                <a:solidFill>
                  <a:schemeClr val="tx2"/>
                </a:solidFill>
              </a:rPr>
              <a:t>c</a:t>
            </a:r>
            <a:r>
              <a:rPr lang="en-US" sz="2000" b="1" dirty="0" smtClean="0">
                <a:solidFill>
                  <a:schemeClr val="tx2"/>
                </a:solidFill>
              </a:rPr>
              <a:t>ancer</a:t>
            </a:r>
          </a:p>
          <a:p>
            <a:pPr marL="0" indent="0">
              <a:buFont typeface="Arial"/>
              <a:buNone/>
            </a:pPr>
            <a:r>
              <a:rPr lang="en-US" sz="2000" dirty="0" smtClean="0">
                <a:solidFill>
                  <a:schemeClr val="tx2"/>
                </a:solidFill>
              </a:rPr>
              <a:t>Appendix 1: Summary slide pack</a:t>
            </a:r>
            <a:endParaRPr lang="en-US" sz="2600" dirty="0" smtClean="0">
              <a:solidFill>
                <a:schemeClr val="tx2"/>
              </a:solidFill>
            </a:endParaRPr>
          </a:p>
        </p:txBody>
      </p:sp>
      <p:sp>
        <p:nvSpPr>
          <p:cNvPr id="8" name="Content Placeholder 26"/>
          <p:cNvSpPr txBox="1">
            <a:spLocks/>
          </p:cNvSpPr>
          <p:nvPr/>
        </p:nvSpPr>
        <p:spPr>
          <a:xfrm>
            <a:off x="6310379" y="6385427"/>
            <a:ext cx="2626046" cy="3535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endParaRPr lang="en-US" sz="1200" dirty="0" smtClean="0"/>
          </a:p>
        </p:txBody>
      </p:sp>
      <p:pic>
        <p:nvPicPr>
          <p:cNvPr id="1026" name="Picture 2" descr="A picture of the fictional patient, Katie. She is a smiling woman in her mid 40s." title="Kat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32" y="3212700"/>
            <a:ext cx="234156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2918242" y="4978564"/>
            <a:ext cx="1654076" cy="246221"/>
          </a:xfrm>
          <a:prstGeom prst="rect">
            <a:avLst/>
          </a:prstGeom>
        </p:spPr>
        <p:txBody>
          <a:bodyPr wrap="square" lIns="0" tIns="0" rIns="0" bIns="0">
            <a:spAutoFit/>
          </a:bodyPr>
          <a:lstStyle/>
          <a:p>
            <a:r>
              <a:rPr lang="en-US" sz="1600" dirty="0" smtClean="0">
                <a:solidFill>
                  <a:schemeClr val="tx2"/>
                </a:solidFill>
              </a:rPr>
              <a:t>January 2018</a:t>
            </a:r>
            <a:endParaRPr lang="en-US" sz="1600" dirty="0">
              <a:solidFill>
                <a:schemeClr val="tx2"/>
              </a:solidFill>
            </a:endParaRPr>
          </a:p>
        </p:txBody>
      </p:sp>
    </p:spTree>
    <p:extLst>
      <p:ext uri="{BB962C8B-B14F-4D97-AF65-F5344CB8AC3E}">
        <p14:creationId xmlns:p14="http://schemas.microsoft.com/office/powerpoint/2010/main" val="833375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297"/>
            <a:ext cx="7356815" cy="667725"/>
          </a:xfrm>
        </p:spPr>
        <p:txBody>
          <a:bodyPr>
            <a:normAutofit/>
          </a:bodyPr>
          <a:lstStyle/>
          <a:p>
            <a:r>
              <a:rPr lang="en-GB" sz="3200" dirty="0" smtClean="0"/>
              <a:t>Caregiver support</a:t>
            </a:r>
            <a:endParaRPr lang="en-GB" sz="3200" dirty="0"/>
          </a:p>
        </p:txBody>
      </p:sp>
      <p:sp>
        <p:nvSpPr>
          <p:cNvPr id="5" name="Content Placeholder 7"/>
          <p:cNvSpPr txBox="1">
            <a:spLocks/>
          </p:cNvSpPr>
          <p:nvPr/>
        </p:nvSpPr>
        <p:spPr>
          <a:xfrm>
            <a:off x="457200" y="1220846"/>
            <a:ext cx="8450318" cy="5425614"/>
          </a:xfrm>
          <a:prstGeom prst="rect">
            <a:avLst/>
          </a:prstGeom>
        </p:spPr>
        <p:txBody>
          <a:bodyPr>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pPr>
            <a:r>
              <a:rPr lang="en-GB" sz="1800" dirty="0"/>
              <a:t>The quality of life of a person with colorectal cancer and their family is deeply affected by the diagnosis, as a result of both the physical and psychological impact it has. </a:t>
            </a:r>
          </a:p>
          <a:p>
            <a:pPr marL="0" indent="0">
              <a:spcBef>
                <a:spcPts val="0"/>
              </a:spcBef>
              <a:spcAft>
                <a:spcPts val="600"/>
              </a:spcAft>
              <a:buNone/>
            </a:pPr>
            <a:r>
              <a:rPr lang="en-GB" sz="1800" dirty="0" smtClean="0"/>
              <a:t>Caregivers often provide uncompensated care, which is physically, emotionally, socially and financially demanding and results </a:t>
            </a:r>
            <a:r>
              <a:rPr lang="en-GB" sz="1800" dirty="0"/>
              <a:t>in the neglect of their own needs.</a:t>
            </a:r>
          </a:p>
          <a:p>
            <a:pPr marL="0" indent="0">
              <a:spcBef>
                <a:spcPts val="0"/>
              </a:spcBef>
              <a:spcAft>
                <a:spcPts val="600"/>
              </a:spcAft>
              <a:buNone/>
            </a:pPr>
            <a:r>
              <a:rPr lang="en-GB" sz="1800" dirty="0" smtClean="0"/>
              <a:t>It has been demonstrated that the psychological health of caregivers is often negatively affected, with reports of increased prevalence of both anxiety and depression.</a:t>
            </a:r>
          </a:p>
          <a:p>
            <a:pPr marL="0" indent="0">
              <a:spcBef>
                <a:spcPts val="0"/>
              </a:spcBef>
              <a:spcAft>
                <a:spcPts val="600"/>
              </a:spcAft>
              <a:buNone/>
            </a:pPr>
            <a:r>
              <a:rPr lang="en-GB" sz="1800" dirty="0" smtClean="0"/>
              <a:t>Recognising </a:t>
            </a:r>
            <a:r>
              <a:rPr lang="en-GB" sz="1800" dirty="0"/>
              <a:t>the needs of carers is extremely important, both for them and the person for whom they care, and has been shown to have positive effects on quality of life and quality of care. </a:t>
            </a:r>
            <a:endParaRPr lang="en-GB" sz="1800" dirty="0" smtClean="0"/>
          </a:p>
          <a:p>
            <a:pPr marL="0" indent="0">
              <a:spcBef>
                <a:spcPts val="0"/>
              </a:spcBef>
              <a:spcAft>
                <a:spcPts val="600"/>
              </a:spcAft>
              <a:buNone/>
            </a:pPr>
            <a:endParaRPr lang="en-GB" sz="1800" dirty="0"/>
          </a:p>
          <a:p>
            <a:pPr marL="0" indent="0">
              <a:spcBef>
                <a:spcPts val="0"/>
              </a:spcBef>
              <a:spcAft>
                <a:spcPts val="600"/>
              </a:spcAft>
              <a:buNone/>
            </a:pPr>
            <a:r>
              <a:rPr lang="en-GB" sz="1800" dirty="0"/>
              <a:t>Information available for carers:</a:t>
            </a:r>
          </a:p>
          <a:p>
            <a:pPr lvl="0">
              <a:spcBef>
                <a:spcPts val="0"/>
              </a:spcBef>
              <a:spcAft>
                <a:spcPts val="600"/>
              </a:spcAft>
              <a:buClr>
                <a:srgbClr val="92D050"/>
              </a:buClr>
            </a:pPr>
            <a:r>
              <a:rPr lang="en-GB" sz="1800" u="sng" dirty="0" smtClean="0">
                <a:solidFill>
                  <a:schemeClr val="tx2"/>
                </a:solidFill>
              </a:rPr>
              <a:t>www.carersuk.org</a:t>
            </a:r>
            <a:endParaRPr lang="en-GB" sz="1800" dirty="0">
              <a:solidFill>
                <a:schemeClr val="tx2"/>
              </a:solidFill>
            </a:endParaRPr>
          </a:p>
          <a:p>
            <a:pPr lvl="0">
              <a:spcBef>
                <a:spcPts val="0"/>
              </a:spcBef>
              <a:spcAft>
                <a:spcPts val="600"/>
              </a:spcAft>
              <a:buClr>
                <a:srgbClr val="92D050"/>
              </a:buClr>
            </a:pPr>
            <a:r>
              <a:rPr lang="en-GB" sz="1800" u="sng" dirty="0" smtClean="0">
                <a:solidFill>
                  <a:schemeClr val="tx2"/>
                </a:solidFill>
              </a:rPr>
              <a:t>www.macmillan.org.uk/information-and-support/audience/looking-after-someone-with-cancer.html</a:t>
            </a:r>
            <a:endParaRPr lang="en-GB" sz="1800" dirty="0">
              <a:solidFill>
                <a:schemeClr val="tx2"/>
              </a:solidFill>
            </a:endParaRPr>
          </a:p>
        </p:txBody>
      </p:sp>
    </p:spTree>
    <p:extLst>
      <p:ext uri="{BB962C8B-B14F-4D97-AF65-F5344CB8AC3E}">
        <p14:creationId xmlns:p14="http://schemas.microsoft.com/office/powerpoint/2010/main" val="3120695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412597" y="367771"/>
            <a:ext cx="7356815" cy="504099"/>
          </a:xfrm>
        </p:spPr>
        <p:txBody>
          <a:bodyPr>
            <a:normAutofit fontScale="90000"/>
          </a:bodyPr>
          <a:lstStyle/>
          <a:p>
            <a:r>
              <a:rPr lang="en-US" dirty="0" smtClean="0"/>
              <a:t>Financial information</a:t>
            </a:r>
            <a:endParaRPr lang="en-US" dirty="0"/>
          </a:p>
        </p:txBody>
      </p:sp>
      <p:graphicFrame>
        <p:nvGraphicFramePr>
          <p:cNvPr id="3" name="Table 2" descr="This is a table showing the cost figures for the sub-optimal and optimal pathways, broken down by provider setting. The grand total for the sub-optimal pathway is £19,626 compared to the optimal pathway of £11,726, or 59%  of the sub-optimal total" title="Analysis by provider"/>
          <p:cNvGraphicFramePr>
            <a:graphicFrameLocks noGrp="1"/>
          </p:cNvGraphicFramePr>
          <p:nvPr>
            <p:extLst>
              <p:ext uri="{D42A27DB-BD31-4B8C-83A1-F6EECF244321}">
                <p14:modId xmlns:p14="http://schemas.microsoft.com/office/powerpoint/2010/main" val="687423781"/>
              </p:ext>
            </p:extLst>
          </p:nvPr>
        </p:nvGraphicFramePr>
        <p:xfrm>
          <a:off x="476082" y="948588"/>
          <a:ext cx="8203893" cy="4276704"/>
        </p:xfrm>
        <a:graphic>
          <a:graphicData uri="http://schemas.openxmlformats.org/drawingml/2006/table">
            <a:tbl>
              <a:tblPr firstRow="1" bandRow="1">
                <a:tableStyleId>{21E4AEA4-8DFA-4A89-87EB-49C32662AFE0}</a:tableStyleId>
              </a:tblPr>
              <a:tblGrid>
                <a:gridCol w="3427059"/>
                <a:gridCol w="1681984"/>
                <a:gridCol w="1547425"/>
                <a:gridCol w="1547425"/>
              </a:tblGrid>
              <a:tr h="37547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latin typeface="+mn-lt"/>
                        </a:rPr>
                        <a:t>Analysis</a:t>
                      </a:r>
                      <a:r>
                        <a:rPr lang="en-GB" sz="2000" baseline="0" dirty="0" smtClean="0">
                          <a:latin typeface="+mn-lt"/>
                        </a:rPr>
                        <a:t> by provider</a:t>
                      </a:r>
                      <a:endParaRPr lang="en-GB" sz="2000" dirty="0" smtClean="0">
                        <a:latin typeface="+mn-lt"/>
                      </a:endParaRPr>
                    </a:p>
                  </a:txBody>
                  <a:tcPr/>
                </a:tc>
                <a:tc>
                  <a:txBody>
                    <a:bodyPr/>
                    <a:lstStyle/>
                    <a:p>
                      <a:r>
                        <a:rPr lang="en-GB" sz="2000" dirty="0" smtClean="0">
                          <a:latin typeface="+mn-lt"/>
                        </a:rPr>
                        <a:t>Sub-optimal</a:t>
                      </a:r>
                      <a:endParaRPr lang="en-GB" sz="2000" dirty="0">
                        <a:latin typeface="+mn-lt"/>
                      </a:endParaRPr>
                    </a:p>
                  </a:txBody>
                  <a:tcPr>
                    <a:solidFill>
                      <a:srgbClr val="BD92DE"/>
                    </a:solidFill>
                  </a:tcPr>
                </a:tc>
                <a:tc>
                  <a:txBody>
                    <a:bodyPr/>
                    <a:lstStyle/>
                    <a:p>
                      <a:r>
                        <a:rPr lang="en-GB" sz="2000" dirty="0" smtClean="0">
                          <a:latin typeface="+mn-lt"/>
                        </a:rPr>
                        <a:t>Optimal</a:t>
                      </a:r>
                      <a:endParaRPr lang="en-GB" sz="2000" dirty="0">
                        <a:latin typeface="+mn-lt"/>
                      </a:endParaRPr>
                    </a:p>
                  </a:txBody>
                  <a:tcPr/>
                </a:tc>
                <a:tc>
                  <a:txBody>
                    <a:bodyPr/>
                    <a:lstStyle/>
                    <a:p>
                      <a:r>
                        <a:rPr lang="en-GB" sz="2000" dirty="0" smtClean="0">
                          <a:latin typeface="+mn-lt"/>
                        </a:rPr>
                        <a:t>Optimal %</a:t>
                      </a:r>
                      <a:endParaRPr lang="en-GB" sz="2000" dirty="0">
                        <a:latin typeface="+mn-lt"/>
                      </a:endParaRPr>
                    </a:p>
                  </a:txBody>
                  <a:tcPr/>
                </a:tc>
              </a:tr>
              <a:tr h="379088">
                <a:tc>
                  <a:txBody>
                    <a:bodyPr/>
                    <a:lstStyle/>
                    <a:p>
                      <a:pPr algn="l" fontAlgn="b"/>
                      <a:r>
                        <a:rPr lang="en-GB" sz="1800" b="0" i="0" u="none" strike="noStrike" dirty="0" smtClean="0">
                          <a:solidFill>
                            <a:srgbClr val="000000"/>
                          </a:solidFill>
                          <a:effectLst/>
                          <a:latin typeface="+mn-lt"/>
                        </a:rPr>
                        <a:t>Third </a:t>
                      </a:r>
                      <a:r>
                        <a:rPr lang="en-GB" sz="1800" b="0" i="0" u="none" strike="noStrike" dirty="0">
                          <a:solidFill>
                            <a:srgbClr val="000000"/>
                          </a:solidFill>
                          <a:effectLst/>
                          <a:latin typeface="+mn-lt"/>
                        </a:rPr>
                        <a:t>s</a:t>
                      </a:r>
                      <a:r>
                        <a:rPr lang="en-GB" sz="1800" b="0" i="0" u="none" strike="noStrike" dirty="0" smtClean="0">
                          <a:solidFill>
                            <a:srgbClr val="000000"/>
                          </a:solidFill>
                          <a:effectLst/>
                          <a:latin typeface="+mn-lt"/>
                        </a:rPr>
                        <a:t>ector</a:t>
                      </a:r>
                      <a:endParaRPr lang="en-GB" sz="1800" b="0" i="0" u="none" strike="noStrike" dirty="0">
                        <a:solidFill>
                          <a:srgbClr val="000000"/>
                        </a:solidFill>
                        <a:effectLst/>
                        <a:latin typeface="+mn-lt"/>
                      </a:endParaRPr>
                    </a:p>
                  </a:txBody>
                  <a:tcPr marL="0" marR="0" marT="0" marB="0" anchor="b"/>
                </a:tc>
                <a:tc>
                  <a:txBody>
                    <a:bodyPr/>
                    <a:lstStyle/>
                    <a:p>
                      <a:pPr algn="ctr" fontAlgn="b"/>
                      <a:r>
                        <a:rPr lang="en-GB" sz="1800" b="0" i="0" u="none" strike="noStrike" dirty="0" smtClean="0">
                          <a:solidFill>
                            <a:srgbClr val="000000"/>
                          </a:solidFill>
                          <a:effectLst/>
                          <a:latin typeface="+mn-lt"/>
                        </a:rPr>
                        <a:t>£0</a:t>
                      </a:r>
                      <a:endParaRPr lang="en-GB" sz="18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800" b="0" i="0" u="none" strike="noStrike" dirty="0" smtClean="0">
                          <a:solidFill>
                            <a:srgbClr val="000000"/>
                          </a:solidFill>
                          <a:effectLst/>
                          <a:latin typeface="+mn-lt"/>
                        </a:rPr>
                        <a:t>£1,379 </a:t>
                      </a:r>
                      <a:endParaRPr lang="en-GB" sz="1800" b="0" i="0" u="none" strike="noStrike" dirty="0">
                        <a:solidFill>
                          <a:srgbClr val="000000"/>
                        </a:solidFill>
                        <a:effectLst/>
                        <a:latin typeface="+mn-lt"/>
                      </a:endParaRPr>
                    </a:p>
                  </a:txBody>
                  <a:tcPr marL="0" marR="0" marT="0" marB="0" anchor="b"/>
                </a:tc>
                <a:tc>
                  <a:txBody>
                    <a:bodyPr/>
                    <a:lstStyle/>
                    <a:p>
                      <a:pPr algn="ctr" fontAlgn="b"/>
                      <a:r>
                        <a:rPr lang="en-GB" sz="1800" b="0" i="0" u="none" strike="noStrike">
                          <a:solidFill>
                            <a:srgbClr val="0070C0"/>
                          </a:solidFill>
                          <a:effectLst/>
                          <a:latin typeface="+mn-lt"/>
                        </a:rPr>
                        <a:t>n/a</a:t>
                      </a:r>
                    </a:p>
                  </a:txBody>
                  <a:tcPr marL="0" marR="0" marT="0" marB="0" anchor="b"/>
                </a:tc>
              </a:tr>
              <a:tr h="519882">
                <a:tc>
                  <a:txBody>
                    <a:bodyPr/>
                    <a:lstStyle/>
                    <a:p>
                      <a:pPr algn="l" fontAlgn="b"/>
                      <a:r>
                        <a:rPr lang="en-GB" sz="1800" b="0" i="0" u="none" strike="noStrike" dirty="0">
                          <a:solidFill>
                            <a:srgbClr val="000000"/>
                          </a:solidFill>
                          <a:effectLst/>
                          <a:latin typeface="+mn-lt"/>
                        </a:rPr>
                        <a:t>Acute</a:t>
                      </a:r>
                    </a:p>
                  </a:txBody>
                  <a:tcPr marL="0" marR="0" marT="0" marB="0" anchor="b"/>
                </a:tc>
                <a:tc>
                  <a:txBody>
                    <a:bodyPr/>
                    <a:lstStyle/>
                    <a:p>
                      <a:pPr algn="ctr" fontAlgn="b"/>
                      <a:r>
                        <a:rPr lang="en-GB" sz="1800" b="0" i="0" u="none" strike="noStrike" dirty="0" smtClean="0">
                          <a:solidFill>
                            <a:srgbClr val="000000"/>
                          </a:solidFill>
                          <a:effectLst/>
                          <a:latin typeface="+mn-lt"/>
                        </a:rPr>
                        <a:t>                          £18,467 </a:t>
                      </a:r>
                      <a:endParaRPr lang="en-GB" sz="18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800" b="0" i="0" u="none" strike="noStrike" dirty="0" smtClean="0">
                          <a:solidFill>
                            <a:srgbClr val="000000"/>
                          </a:solidFill>
                          <a:effectLst/>
                          <a:latin typeface="+mn-lt"/>
                        </a:rPr>
                        <a:t>£4,978 </a:t>
                      </a:r>
                      <a:endParaRPr lang="en-GB" sz="1800" b="0" i="0" u="none" strike="noStrike" dirty="0">
                        <a:solidFill>
                          <a:srgbClr val="000000"/>
                        </a:solidFill>
                        <a:effectLst/>
                        <a:latin typeface="+mn-lt"/>
                      </a:endParaRPr>
                    </a:p>
                  </a:txBody>
                  <a:tcPr marL="0" marR="0" marT="0" marB="0" anchor="b"/>
                </a:tc>
                <a:tc>
                  <a:txBody>
                    <a:bodyPr/>
                    <a:lstStyle/>
                    <a:p>
                      <a:pPr algn="ctr" fontAlgn="b"/>
                      <a:r>
                        <a:rPr lang="en-GB" sz="1800" b="0" i="0" u="none" strike="noStrike" dirty="0" smtClean="0">
                          <a:solidFill>
                            <a:srgbClr val="0070C0"/>
                          </a:solidFill>
                          <a:effectLst/>
                          <a:latin typeface="+mn-lt"/>
                        </a:rPr>
                        <a:t>27%</a:t>
                      </a:r>
                      <a:endParaRPr lang="en-GB" sz="1800" b="0" i="0" u="none" strike="noStrike" dirty="0">
                        <a:solidFill>
                          <a:srgbClr val="0070C0"/>
                        </a:solidFill>
                        <a:effectLst/>
                        <a:latin typeface="+mn-lt"/>
                      </a:endParaRPr>
                    </a:p>
                  </a:txBody>
                  <a:tcPr marL="0" marR="0" marT="0" marB="0" anchor="b"/>
                </a:tc>
              </a:tr>
              <a:tr h="519882">
                <a:tc>
                  <a:txBody>
                    <a:bodyPr/>
                    <a:lstStyle/>
                    <a:p>
                      <a:pPr algn="l" fontAlgn="b"/>
                      <a:r>
                        <a:rPr lang="en-GB" sz="1800" b="0" i="0" u="none" strike="noStrike" dirty="0">
                          <a:solidFill>
                            <a:srgbClr val="000000"/>
                          </a:solidFill>
                          <a:effectLst/>
                          <a:latin typeface="+mn-lt"/>
                        </a:rPr>
                        <a:t>Ambulance </a:t>
                      </a:r>
                      <a:r>
                        <a:rPr lang="en-GB" sz="1800" b="0" i="0" u="none" strike="noStrike" dirty="0" smtClean="0">
                          <a:solidFill>
                            <a:srgbClr val="000000"/>
                          </a:solidFill>
                          <a:effectLst/>
                          <a:latin typeface="+mn-lt"/>
                        </a:rPr>
                        <a:t>service</a:t>
                      </a:r>
                      <a:endParaRPr lang="en-GB" sz="1800" b="0" i="0" u="none" strike="noStrike" dirty="0">
                        <a:solidFill>
                          <a:srgbClr val="000000"/>
                        </a:solidFill>
                        <a:effectLst/>
                        <a:latin typeface="+mn-lt"/>
                      </a:endParaRPr>
                    </a:p>
                  </a:txBody>
                  <a:tcPr marL="0" marR="0" marT="0" marB="0" anchor="b"/>
                </a:tc>
                <a:tc>
                  <a:txBody>
                    <a:bodyPr/>
                    <a:lstStyle/>
                    <a:p>
                      <a:pPr algn="ctr" fontAlgn="b"/>
                      <a:r>
                        <a:rPr lang="en-GB" sz="1800" b="0" i="0" u="none" strike="noStrike" dirty="0">
                          <a:solidFill>
                            <a:srgbClr val="000000"/>
                          </a:solidFill>
                          <a:effectLst/>
                          <a:latin typeface="+mn-lt"/>
                        </a:rPr>
                        <a:t>                                </a:t>
                      </a:r>
                      <a:r>
                        <a:rPr lang="en-GB" sz="1800" b="0" i="0" u="none" strike="noStrike" dirty="0" smtClean="0">
                          <a:solidFill>
                            <a:srgbClr val="000000"/>
                          </a:solidFill>
                          <a:effectLst/>
                          <a:latin typeface="+mn-lt"/>
                        </a:rPr>
                        <a:t>£536 </a:t>
                      </a:r>
                      <a:endParaRPr lang="en-GB" sz="18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800" b="0" i="0" u="none" strike="noStrike" dirty="0" smtClean="0">
                          <a:solidFill>
                            <a:srgbClr val="000000"/>
                          </a:solidFill>
                          <a:effectLst/>
                          <a:latin typeface="+mn-lt"/>
                        </a:rPr>
                        <a:t>£0</a:t>
                      </a:r>
                      <a:endParaRPr lang="en-GB" sz="1800" b="0" i="0" u="none" strike="noStrike" dirty="0">
                        <a:solidFill>
                          <a:srgbClr val="000000"/>
                        </a:solidFill>
                        <a:effectLst/>
                        <a:latin typeface="+mn-lt"/>
                      </a:endParaRPr>
                    </a:p>
                  </a:txBody>
                  <a:tcPr marL="0" marR="0" marT="0" marB="0" anchor="b"/>
                </a:tc>
                <a:tc>
                  <a:txBody>
                    <a:bodyPr/>
                    <a:lstStyle/>
                    <a:p>
                      <a:pPr algn="ctr" fontAlgn="b"/>
                      <a:r>
                        <a:rPr lang="en-GB" sz="1800" b="0" i="0" u="none" strike="noStrike" dirty="0">
                          <a:solidFill>
                            <a:srgbClr val="0070C0"/>
                          </a:solidFill>
                          <a:effectLst/>
                          <a:latin typeface="+mn-lt"/>
                        </a:rPr>
                        <a:t>n/a</a:t>
                      </a:r>
                    </a:p>
                  </a:txBody>
                  <a:tcPr marL="0" marR="0" marT="0" marB="0" anchor="b"/>
                </a:tc>
              </a:tr>
              <a:tr h="379088">
                <a:tc>
                  <a:txBody>
                    <a:bodyPr/>
                    <a:lstStyle/>
                    <a:p>
                      <a:pPr algn="l" fontAlgn="b"/>
                      <a:r>
                        <a:rPr lang="en-GB" sz="1800" b="0" i="0" u="none" strike="noStrike" dirty="0">
                          <a:solidFill>
                            <a:srgbClr val="000000"/>
                          </a:solidFill>
                          <a:effectLst/>
                          <a:latin typeface="+mn-lt"/>
                        </a:rPr>
                        <a:t>Carer</a:t>
                      </a:r>
                    </a:p>
                  </a:txBody>
                  <a:tcPr marL="0" marR="0" marT="0" marB="0" anchor="b"/>
                </a:tc>
                <a:tc>
                  <a:txBody>
                    <a:bodyPr/>
                    <a:lstStyle/>
                    <a:p>
                      <a:pPr algn="ctr" fontAlgn="b"/>
                      <a:r>
                        <a:rPr lang="en-GB" sz="1800" b="0" i="0" u="none" strike="noStrike" dirty="0" smtClean="0">
                          <a:solidFill>
                            <a:srgbClr val="000000"/>
                          </a:solidFill>
                          <a:effectLst/>
                          <a:latin typeface="+mn-lt"/>
                        </a:rPr>
                        <a:t>£0</a:t>
                      </a:r>
                      <a:endParaRPr lang="en-GB" sz="18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800" b="0" i="0" u="none" strike="noStrike" dirty="0" smtClean="0">
                          <a:solidFill>
                            <a:srgbClr val="000000"/>
                          </a:solidFill>
                          <a:effectLst/>
                          <a:latin typeface="+mn-lt"/>
                        </a:rPr>
                        <a:t>£1,152 </a:t>
                      </a:r>
                      <a:endParaRPr lang="en-GB" sz="1800" b="0" i="0" u="none" strike="noStrike" dirty="0">
                        <a:solidFill>
                          <a:srgbClr val="000000"/>
                        </a:solidFill>
                        <a:effectLst/>
                        <a:latin typeface="+mn-lt"/>
                      </a:endParaRPr>
                    </a:p>
                  </a:txBody>
                  <a:tcPr marL="0" marR="0" marT="0" marB="0" anchor="b"/>
                </a:tc>
                <a:tc>
                  <a:txBody>
                    <a:bodyPr/>
                    <a:lstStyle/>
                    <a:p>
                      <a:pPr algn="ctr" fontAlgn="b"/>
                      <a:r>
                        <a:rPr lang="en-GB" sz="1800" b="0" i="0" u="none" strike="noStrike" dirty="0">
                          <a:solidFill>
                            <a:srgbClr val="0070C0"/>
                          </a:solidFill>
                          <a:effectLst/>
                          <a:latin typeface="+mn-lt"/>
                        </a:rPr>
                        <a:t>n/a</a:t>
                      </a:r>
                    </a:p>
                  </a:txBody>
                  <a:tcPr marL="0" marR="0" marT="0" marB="0" anchor="b"/>
                </a:tc>
              </a:tr>
              <a:tr h="519882">
                <a:tc>
                  <a:txBody>
                    <a:bodyPr/>
                    <a:lstStyle/>
                    <a:p>
                      <a:pPr algn="l" fontAlgn="b"/>
                      <a:r>
                        <a:rPr lang="en-GB" sz="1800" b="0" i="0" u="none" strike="noStrike" dirty="0">
                          <a:solidFill>
                            <a:srgbClr val="000000"/>
                          </a:solidFill>
                          <a:effectLst/>
                          <a:latin typeface="+mn-lt"/>
                        </a:rPr>
                        <a:t>Community teams</a:t>
                      </a:r>
                    </a:p>
                  </a:txBody>
                  <a:tcPr marL="0" marR="0" marT="0" marB="0" anchor="b"/>
                </a:tc>
                <a:tc>
                  <a:txBody>
                    <a:bodyPr/>
                    <a:lstStyle/>
                    <a:p>
                      <a:pPr algn="ctr" fontAlgn="b"/>
                      <a:r>
                        <a:rPr lang="en-GB" sz="1800" b="0" i="0" u="none" strike="noStrike" dirty="0">
                          <a:solidFill>
                            <a:srgbClr val="000000"/>
                          </a:solidFill>
                          <a:effectLst/>
                          <a:latin typeface="+mn-lt"/>
                        </a:rPr>
                        <a:t>                                </a:t>
                      </a:r>
                      <a:r>
                        <a:rPr lang="en-GB" sz="1800" b="0" i="0" u="none" strike="noStrike" dirty="0" smtClean="0">
                          <a:solidFill>
                            <a:srgbClr val="000000"/>
                          </a:solidFill>
                          <a:effectLst/>
                          <a:latin typeface="+mn-lt"/>
                        </a:rPr>
                        <a:t>£321 </a:t>
                      </a:r>
                      <a:endParaRPr lang="en-GB" sz="18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800" b="0" i="0" u="none" strike="noStrike" dirty="0" smtClean="0">
                          <a:solidFill>
                            <a:srgbClr val="000000"/>
                          </a:solidFill>
                          <a:effectLst/>
                          <a:latin typeface="+mn-lt"/>
                        </a:rPr>
                        <a:t>£3,732 </a:t>
                      </a:r>
                      <a:endParaRPr lang="en-GB" sz="1800" b="0" i="0" u="none" strike="noStrike" dirty="0">
                        <a:solidFill>
                          <a:srgbClr val="000000"/>
                        </a:solidFill>
                        <a:effectLst/>
                        <a:latin typeface="+mn-lt"/>
                      </a:endParaRPr>
                    </a:p>
                  </a:txBody>
                  <a:tcPr marL="0" marR="0" marT="0" marB="0" anchor="b"/>
                </a:tc>
                <a:tc>
                  <a:txBody>
                    <a:bodyPr/>
                    <a:lstStyle/>
                    <a:p>
                      <a:pPr algn="ctr" fontAlgn="b"/>
                      <a:r>
                        <a:rPr lang="en-GB" sz="1800" b="0" i="0" u="none" strike="noStrike" dirty="0" smtClean="0">
                          <a:solidFill>
                            <a:srgbClr val="0070C0"/>
                          </a:solidFill>
                          <a:effectLst/>
                          <a:latin typeface="+mn-lt"/>
                        </a:rPr>
                        <a:t>1164%</a:t>
                      </a:r>
                      <a:endParaRPr lang="en-GB" sz="1800" b="0" i="0" u="none" strike="noStrike" dirty="0">
                        <a:solidFill>
                          <a:srgbClr val="0070C0"/>
                        </a:solidFill>
                        <a:effectLst/>
                        <a:latin typeface="+mn-lt"/>
                      </a:endParaRPr>
                    </a:p>
                  </a:txBody>
                  <a:tcPr marL="0" marR="0" marT="0" marB="0" anchor="b"/>
                </a:tc>
              </a:tr>
              <a:tr h="519882">
                <a:tc>
                  <a:txBody>
                    <a:bodyPr/>
                    <a:lstStyle/>
                    <a:p>
                      <a:pPr algn="l" fontAlgn="b"/>
                      <a:r>
                        <a:rPr lang="en-GB" sz="1800" b="0" i="0" u="none" strike="noStrike" dirty="0">
                          <a:solidFill>
                            <a:srgbClr val="000000"/>
                          </a:solidFill>
                          <a:effectLst/>
                          <a:latin typeface="+mn-lt"/>
                        </a:rPr>
                        <a:t>Patient</a:t>
                      </a:r>
                    </a:p>
                  </a:txBody>
                  <a:tcPr marL="0" marR="0" marT="0" marB="0" anchor="b"/>
                </a:tc>
                <a:tc>
                  <a:txBody>
                    <a:bodyPr/>
                    <a:lstStyle/>
                    <a:p>
                      <a:pPr marL="0" marR="0" indent="0" algn="ctr" defTabSz="457200" rtl="0" eaLnBrk="1" fontAlgn="b" latinLnBrk="0" hangingPunct="1">
                        <a:lnSpc>
                          <a:spcPct val="100000"/>
                        </a:lnSpc>
                        <a:spcBef>
                          <a:spcPts val="0"/>
                        </a:spcBef>
                        <a:spcAft>
                          <a:spcPts val="0"/>
                        </a:spcAft>
                        <a:buClrTx/>
                        <a:buSzTx/>
                        <a:buFontTx/>
                        <a:buNone/>
                        <a:tabLst/>
                        <a:defRPr/>
                      </a:pPr>
                      <a:r>
                        <a:rPr lang="en-GB" sz="1800" b="0" i="0" u="none" strike="noStrike" dirty="0">
                          <a:solidFill>
                            <a:srgbClr val="000000"/>
                          </a:solidFill>
                          <a:effectLst/>
                          <a:latin typeface="+mn-lt"/>
                        </a:rPr>
                        <a:t>                                   </a:t>
                      </a:r>
                      <a:r>
                        <a:rPr lang="en-GB" sz="1800" b="0" i="0" u="none" strike="noStrike" dirty="0" smtClean="0">
                          <a:solidFill>
                            <a:srgbClr val="000000"/>
                          </a:solidFill>
                          <a:effectLst/>
                          <a:latin typeface="+mn-lt"/>
                        </a:rPr>
                        <a:t>£0   </a:t>
                      </a:r>
                      <a:endParaRPr lang="en-GB" sz="18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800" b="0" i="0" u="none" strike="noStrike" dirty="0" smtClean="0">
                          <a:solidFill>
                            <a:srgbClr val="000000"/>
                          </a:solidFill>
                          <a:effectLst/>
                          <a:latin typeface="+mn-lt"/>
                        </a:rPr>
                        <a:t>£10 </a:t>
                      </a:r>
                      <a:endParaRPr lang="en-GB" sz="1800" b="0" i="0" u="none" strike="noStrike" dirty="0">
                        <a:solidFill>
                          <a:srgbClr val="000000"/>
                        </a:solidFill>
                        <a:effectLst/>
                        <a:latin typeface="+mn-lt"/>
                      </a:endParaRPr>
                    </a:p>
                  </a:txBody>
                  <a:tcPr marL="0" marR="0" marT="0" marB="0" anchor="b"/>
                </a:tc>
                <a:tc>
                  <a:txBody>
                    <a:bodyPr/>
                    <a:lstStyle/>
                    <a:p>
                      <a:pPr algn="ctr" fontAlgn="b"/>
                      <a:r>
                        <a:rPr lang="en-GB" sz="1800" b="0" i="0" u="none" strike="noStrike">
                          <a:solidFill>
                            <a:srgbClr val="0070C0"/>
                          </a:solidFill>
                          <a:effectLst/>
                          <a:latin typeface="+mn-lt"/>
                        </a:rPr>
                        <a:t>n/a</a:t>
                      </a:r>
                    </a:p>
                  </a:txBody>
                  <a:tcPr marL="0" marR="0" marT="0" marB="0" anchor="b"/>
                </a:tc>
              </a:tr>
              <a:tr h="519882">
                <a:tc>
                  <a:txBody>
                    <a:bodyPr/>
                    <a:lstStyle/>
                    <a:p>
                      <a:pPr algn="l" fontAlgn="b"/>
                      <a:r>
                        <a:rPr lang="en-GB" sz="1800" b="0" i="0" u="none" strike="noStrike" dirty="0">
                          <a:solidFill>
                            <a:srgbClr val="000000"/>
                          </a:solidFill>
                          <a:effectLst/>
                          <a:latin typeface="+mn-lt"/>
                        </a:rPr>
                        <a:t>Primary </a:t>
                      </a:r>
                      <a:r>
                        <a:rPr lang="en-GB" sz="1800" b="0" i="0" u="none" strike="noStrike" dirty="0" smtClean="0">
                          <a:solidFill>
                            <a:srgbClr val="000000"/>
                          </a:solidFill>
                          <a:effectLst/>
                          <a:latin typeface="+mn-lt"/>
                        </a:rPr>
                        <a:t>care</a:t>
                      </a:r>
                      <a:endParaRPr lang="en-GB" sz="1800" b="0" i="0" u="none" strike="noStrike" dirty="0">
                        <a:solidFill>
                          <a:srgbClr val="000000"/>
                        </a:solidFill>
                        <a:effectLst/>
                        <a:latin typeface="+mn-lt"/>
                      </a:endParaRPr>
                    </a:p>
                  </a:txBody>
                  <a:tcPr marL="0" marR="0" marT="0" marB="0" anchor="b"/>
                </a:tc>
                <a:tc>
                  <a:txBody>
                    <a:bodyPr/>
                    <a:lstStyle/>
                    <a:p>
                      <a:pPr algn="ctr" fontAlgn="b"/>
                      <a:r>
                        <a:rPr lang="en-GB" sz="1800" b="0" i="0" u="none" strike="noStrike" dirty="0">
                          <a:solidFill>
                            <a:srgbClr val="000000"/>
                          </a:solidFill>
                          <a:effectLst/>
                          <a:latin typeface="+mn-lt"/>
                        </a:rPr>
                        <a:t>                                </a:t>
                      </a:r>
                      <a:r>
                        <a:rPr lang="en-GB" sz="1800" b="0" i="0" u="none" strike="noStrike" dirty="0" smtClean="0">
                          <a:solidFill>
                            <a:srgbClr val="000000"/>
                          </a:solidFill>
                          <a:effectLst/>
                          <a:latin typeface="+mn-lt"/>
                        </a:rPr>
                        <a:t>£302 </a:t>
                      </a:r>
                      <a:endParaRPr lang="en-GB" sz="18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800" b="0" i="0" u="none" strike="noStrike" dirty="0" smtClean="0">
                          <a:solidFill>
                            <a:srgbClr val="000000"/>
                          </a:solidFill>
                          <a:effectLst/>
                          <a:latin typeface="+mn-lt"/>
                        </a:rPr>
                        <a:t>£459 </a:t>
                      </a:r>
                      <a:endParaRPr lang="en-GB" sz="1800" b="0" i="0" u="none" strike="noStrike" dirty="0">
                        <a:solidFill>
                          <a:srgbClr val="000000"/>
                        </a:solidFill>
                        <a:effectLst/>
                        <a:latin typeface="+mn-lt"/>
                      </a:endParaRPr>
                    </a:p>
                  </a:txBody>
                  <a:tcPr marL="0" marR="0" marT="0" marB="0" anchor="b"/>
                </a:tc>
                <a:tc>
                  <a:txBody>
                    <a:bodyPr/>
                    <a:lstStyle/>
                    <a:p>
                      <a:pPr algn="ctr" fontAlgn="b"/>
                      <a:r>
                        <a:rPr lang="en-GB" sz="1800" b="0" i="0" u="none" strike="noStrike" dirty="0" smtClean="0">
                          <a:solidFill>
                            <a:srgbClr val="0070C0"/>
                          </a:solidFill>
                          <a:effectLst/>
                          <a:latin typeface="+mn-lt"/>
                        </a:rPr>
                        <a:t>152%</a:t>
                      </a:r>
                      <a:endParaRPr lang="en-GB" sz="1800" b="0" i="0" u="none" strike="noStrike" dirty="0">
                        <a:solidFill>
                          <a:srgbClr val="0070C0"/>
                        </a:solidFill>
                        <a:effectLst/>
                        <a:latin typeface="+mn-lt"/>
                      </a:endParaRPr>
                    </a:p>
                  </a:txBody>
                  <a:tcPr marL="0" marR="0" marT="0" marB="0" anchor="b"/>
                </a:tc>
              </a:tr>
              <a:tr h="379088">
                <a:tc>
                  <a:txBody>
                    <a:bodyPr/>
                    <a:lstStyle/>
                    <a:p>
                      <a:pPr algn="l" fontAlgn="b"/>
                      <a:r>
                        <a:rPr lang="en-GB" sz="1800" b="1" u="none" strike="noStrike" dirty="0">
                          <a:effectLst/>
                          <a:latin typeface="+mn-lt"/>
                        </a:rPr>
                        <a:t>Grand </a:t>
                      </a:r>
                      <a:r>
                        <a:rPr lang="en-GB" sz="1800" b="1" u="none" strike="noStrike" dirty="0" smtClean="0">
                          <a:effectLst/>
                          <a:latin typeface="+mn-lt"/>
                        </a:rPr>
                        <a:t>total</a:t>
                      </a:r>
                      <a:endParaRPr lang="en-GB" sz="1800" b="1" i="0" u="none" strike="noStrike" dirty="0">
                        <a:solidFill>
                          <a:srgbClr val="000000"/>
                        </a:solidFill>
                        <a:effectLst/>
                        <a:latin typeface="+mn-lt"/>
                      </a:endParaRPr>
                    </a:p>
                  </a:txBody>
                  <a:tcPr marL="9525" marR="9525" marT="9525" marB="0" anchor="b"/>
                </a:tc>
                <a:tc>
                  <a:txBody>
                    <a:bodyPr/>
                    <a:lstStyle/>
                    <a:p>
                      <a:pPr algn="ctr" fontAlgn="b"/>
                      <a:r>
                        <a:rPr lang="en-GB" sz="1800" b="1" i="0" u="none" strike="noStrike" dirty="0" smtClean="0">
                          <a:solidFill>
                            <a:srgbClr val="000000"/>
                          </a:solidFill>
                          <a:effectLst/>
                          <a:latin typeface="+mn-lt"/>
                        </a:rPr>
                        <a:t>£19,626</a:t>
                      </a:r>
                      <a:endParaRPr lang="en-GB" sz="1800" b="1"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800" b="1" i="0" u="none" strike="noStrike" dirty="0" smtClean="0">
                          <a:solidFill>
                            <a:srgbClr val="000000"/>
                          </a:solidFill>
                          <a:effectLst/>
                          <a:latin typeface="+mn-lt"/>
                        </a:rPr>
                        <a:t>£11,726</a:t>
                      </a:r>
                      <a:endParaRPr lang="en-GB" sz="1800" b="1" i="0" u="none" strike="noStrike" dirty="0">
                        <a:solidFill>
                          <a:srgbClr val="000000"/>
                        </a:solidFill>
                        <a:effectLst/>
                        <a:latin typeface="+mn-lt"/>
                      </a:endParaRPr>
                    </a:p>
                  </a:txBody>
                  <a:tcPr marL="0" marR="0" marT="0" marB="0" anchor="b"/>
                </a:tc>
                <a:tc>
                  <a:txBody>
                    <a:bodyPr/>
                    <a:lstStyle/>
                    <a:p>
                      <a:pPr algn="ctr" fontAlgn="b"/>
                      <a:r>
                        <a:rPr lang="en-GB" sz="1800" b="1" i="0" u="none" strike="noStrike" dirty="0" smtClean="0">
                          <a:solidFill>
                            <a:srgbClr val="0070C0"/>
                          </a:solidFill>
                          <a:effectLst/>
                          <a:latin typeface="+mn-lt"/>
                        </a:rPr>
                        <a:t>59.7%</a:t>
                      </a:r>
                      <a:endParaRPr lang="en-GB" sz="1800" b="1" i="0" u="none" strike="noStrike" dirty="0">
                        <a:solidFill>
                          <a:srgbClr val="0070C0"/>
                        </a:solidFill>
                        <a:effectLst/>
                        <a:latin typeface="+mn-lt"/>
                      </a:endParaRPr>
                    </a:p>
                  </a:txBody>
                  <a:tcPr marL="0" marR="0" marT="0" marB="0" anchor="b"/>
                </a:tc>
              </a:tr>
            </a:tbl>
          </a:graphicData>
        </a:graphic>
      </p:graphicFrame>
      <p:sp>
        <p:nvSpPr>
          <p:cNvPr id="2" name="TextBox 1"/>
          <p:cNvSpPr txBox="1"/>
          <p:nvPr/>
        </p:nvSpPr>
        <p:spPr>
          <a:xfrm>
            <a:off x="68239" y="5313833"/>
            <a:ext cx="9075761" cy="1600438"/>
          </a:xfrm>
          <a:prstGeom prst="rect">
            <a:avLst/>
          </a:prstGeom>
          <a:noFill/>
        </p:spPr>
        <p:txBody>
          <a:bodyPr wrap="square" rtlCol="0">
            <a:spAutoFit/>
          </a:bodyPr>
          <a:lstStyle/>
          <a:p>
            <a:pPr marL="285750" indent="-285750">
              <a:buClr>
                <a:srgbClr val="92D050"/>
              </a:buClr>
              <a:buFont typeface="Arial" panose="020B0604020202020204" pitchFamily="34" charset="0"/>
              <a:buChar char="•"/>
            </a:pPr>
            <a:r>
              <a:rPr lang="en-GB" sz="1400" dirty="0"/>
              <a:t>Secondary care expenditure in the two scenarios is radically different. Acute costs in the optimal case represent only 27% of the original sub-optimal case (90% reduction in bed days) – equating to a reduction of £13.5k. </a:t>
            </a:r>
          </a:p>
          <a:p>
            <a:pPr marL="285750" indent="-285750">
              <a:buClr>
                <a:srgbClr val="92D050"/>
              </a:buClr>
              <a:buFont typeface="Arial" panose="020B0604020202020204" pitchFamily="34" charset="0"/>
              <a:buChar char="•"/>
            </a:pPr>
            <a:r>
              <a:rPr lang="en-GB" sz="1400" dirty="0"/>
              <a:t>Community teams offer a great deal more support and a personal carer is also necessarily higher in the optimal scenario as the optimal case needs to invests in these areas to ensure Katie’s care and support is as good as possible given this very difficult case. NB This also raises the importance of improved strategic budgeting across the wider health economy. </a:t>
            </a:r>
          </a:p>
        </p:txBody>
      </p:sp>
    </p:spTree>
    <p:extLst>
      <p:ext uri="{BB962C8B-B14F-4D97-AF65-F5344CB8AC3E}">
        <p14:creationId xmlns:p14="http://schemas.microsoft.com/office/powerpoint/2010/main" val="2158874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412597" y="367771"/>
            <a:ext cx="7356815" cy="504099"/>
          </a:xfrm>
        </p:spPr>
        <p:txBody>
          <a:bodyPr>
            <a:normAutofit fontScale="90000"/>
          </a:bodyPr>
          <a:lstStyle/>
          <a:p>
            <a:r>
              <a:rPr lang="en-US" dirty="0" smtClean="0"/>
              <a:t>Financial information</a:t>
            </a:r>
            <a:endParaRPr lang="en-US" dirty="0"/>
          </a:p>
        </p:txBody>
      </p:sp>
      <p:graphicFrame>
        <p:nvGraphicFramePr>
          <p:cNvPr id="3" name="Table 2" descr="This is a table showing the cost figures for the sub-optimal and optimal pathways, broken down by cost category. The grand total for the sub-optimal pathway is £19,626 compared to the optimal pathway of £11,726 or 59% of the sub-optimal total." title="Analysis by cost category"/>
          <p:cNvGraphicFramePr>
            <a:graphicFrameLocks noGrp="1"/>
          </p:cNvGraphicFramePr>
          <p:nvPr>
            <p:extLst>
              <p:ext uri="{D42A27DB-BD31-4B8C-83A1-F6EECF244321}">
                <p14:modId xmlns:p14="http://schemas.microsoft.com/office/powerpoint/2010/main" val="3199692891"/>
              </p:ext>
            </p:extLst>
          </p:nvPr>
        </p:nvGraphicFramePr>
        <p:xfrm>
          <a:off x="476082" y="1103887"/>
          <a:ext cx="8115023" cy="4194770"/>
        </p:xfrm>
        <a:graphic>
          <a:graphicData uri="http://schemas.openxmlformats.org/drawingml/2006/table">
            <a:tbl>
              <a:tblPr firstRow="1" bandRow="1">
                <a:tableStyleId>{21E4AEA4-8DFA-4A89-87EB-49C32662AFE0}</a:tableStyleId>
              </a:tblPr>
              <a:tblGrid>
                <a:gridCol w="3389935"/>
                <a:gridCol w="1663764"/>
                <a:gridCol w="1530662"/>
                <a:gridCol w="1530662"/>
              </a:tblGrid>
              <a:tr h="5747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smtClean="0">
                          <a:latin typeface="+mn-lt"/>
                        </a:rPr>
                        <a:t>Analysis</a:t>
                      </a:r>
                      <a:r>
                        <a:rPr lang="en-GB" sz="2000" baseline="0" dirty="0" smtClean="0">
                          <a:latin typeface="+mn-lt"/>
                        </a:rPr>
                        <a:t> by cost category</a:t>
                      </a:r>
                      <a:endParaRPr lang="en-GB" sz="2000" dirty="0" smtClean="0">
                        <a:latin typeface="+mn-lt"/>
                      </a:endParaRPr>
                    </a:p>
                  </a:txBody>
                  <a:tcPr/>
                </a:tc>
                <a:tc>
                  <a:txBody>
                    <a:bodyPr/>
                    <a:lstStyle/>
                    <a:p>
                      <a:r>
                        <a:rPr lang="en-GB" sz="2000" dirty="0" smtClean="0">
                          <a:latin typeface="+mn-lt"/>
                        </a:rPr>
                        <a:t>Sub-optimal</a:t>
                      </a:r>
                      <a:endParaRPr lang="en-GB" sz="2000" dirty="0">
                        <a:latin typeface="+mn-lt"/>
                      </a:endParaRPr>
                    </a:p>
                  </a:txBody>
                  <a:tcPr>
                    <a:solidFill>
                      <a:srgbClr val="BD92DE"/>
                    </a:solidFill>
                  </a:tcPr>
                </a:tc>
                <a:tc>
                  <a:txBody>
                    <a:bodyPr/>
                    <a:lstStyle/>
                    <a:p>
                      <a:r>
                        <a:rPr lang="en-GB" sz="2000" dirty="0" smtClean="0">
                          <a:latin typeface="+mn-lt"/>
                        </a:rPr>
                        <a:t>Optimal</a:t>
                      </a:r>
                      <a:endParaRPr lang="en-GB" sz="2000" dirty="0">
                        <a:latin typeface="+mn-lt"/>
                      </a:endParaRPr>
                    </a:p>
                  </a:txBody>
                  <a:tcPr/>
                </a:tc>
                <a:tc>
                  <a:txBody>
                    <a:bodyPr/>
                    <a:lstStyle/>
                    <a:p>
                      <a:r>
                        <a:rPr lang="en-GB" sz="2000" dirty="0" smtClean="0">
                          <a:latin typeface="+mn-lt"/>
                        </a:rPr>
                        <a:t>Optimal %</a:t>
                      </a:r>
                      <a:endParaRPr lang="en-GB" sz="2000" dirty="0">
                        <a:latin typeface="+mn-lt"/>
                      </a:endParaRPr>
                    </a:p>
                  </a:txBody>
                  <a:tcPr/>
                </a:tc>
              </a:tr>
              <a:tr h="375311">
                <a:tc>
                  <a:txBody>
                    <a:bodyPr/>
                    <a:lstStyle/>
                    <a:p>
                      <a:pPr algn="l" fontAlgn="b"/>
                      <a:r>
                        <a:rPr lang="en-GB" sz="1800" b="0" i="0" u="none" strike="noStrike" dirty="0">
                          <a:solidFill>
                            <a:srgbClr val="000000"/>
                          </a:solidFill>
                          <a:effectLst/>
                          <a:latin typeface="+mn-lt"/>
                        </a:rPr>
                        <a:t>Community </a:t>
                      </a:r>
                      <a:r>
                        <a:rPr lang="en-GB" sz="1800" b="0" i="0" u="none" strike="noStrike" dirty="0" smtClean="0">
                          <a:solidFill>
                            <a:srgbClr val="000000"/>
                          </a:solidFill>
                          <a:effectLst/>
                          <a:latin typeface="+mn-lt"/>
                        </a:rPr>
                        <a:t>care</a:t>
                      </a:r>
                      <a:endParaRPr lang="en-GB" sz="1800" b="0" i="0" u="none" strike="noStrike" dirty="0">
                        <a:solidFill>
                          <a:srgbClr val="000000"/>
                        </a:solidFill>
                        <a:effectLst/>
                        <a:latin typeface="+mn-lt"/>
                      </a:endParaRPr>
                    </a:p>
                  </a:txBody>
                  <a:tcPr marL="0" marR="0" marT="0" marB="0" anchor="b"/>
                </a:tc>
                <a:tc>
                  <a:txBody>
                    <a:bodyPr/>
                    <a:lstStyle/>
                    <a:p>
                      <a:pPr algn="ctr" fontAlgn="b"/>
                      <a:r>
                        <a:rPr lang="en-GB" sz="1800" b="0" i="0" u="none" strike="noStrike" dirty="0" smtClean="0">
                          <a:solidFill>
                            <a:srgbClr val="000000"/>
                          </a:solidFill>
                          <a:effectLst/>
                          <a:latin typeface="+mn-lt"/>
                        </a:rPr>
                        <a:t>£125 </a:t>
                      </a:r>
                      <a:endParaRPr lang="en-GB" sz="18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800" b="0" i="0" u="none" strike="noStrike" dirty="0" smtClean="0">
                          <a:solidFill>
                            <a:srgbClr val="000000"/>
                          </a:solidFill>
                          <a:effectLst/>
                          <a:latin typeface="+mn-lt"/>
                        </a:rPr>
                        <a:t>£2,907 </a:t>
                      </a:r>
                      <a:endParaRPr lang="en-GB" sz="1800" b="0" i="0" u="none" strike="noStrike" dirty="0">
                        <a:solidFill>
                          <a:srgbClr val="000000"/>
                        </a:solidFill>
                        <a:effectLst/>
                        <a:latin typeface="+mn-lt"/>
                      </a:endParaRPr>
                    </a:p>
                  </a:txBody>
                  <a:tcPr marL="0" marR="0" marT="0" marB="0" anchor="b"/>
                </a:tc>
                <a:tc>
                  <a:txBody>
                    <a:bodyPr/>
                    <a:lstStyle/>
                    <a:p>
                      <a:pPr algn="ctr" fontAlgn="b"/>
                      <a:r>
                        <a:rPr lang="en-GB" sz="1800" b="0" i="0" u="none" strike="noStrike" dirty="0" smtClean="0">
                          <a:solidFill>
                            <a:srgbClr val="0070C0"/>
                          </a:solidFill>
                          <a:effectLst/>
                          <a:latin typeface="+mn-lt"/>
                        </a:rPr>
                        <a:t>2333%</a:t>
                      </a:r>
                      <a:endParaRPr lang="en-GB" sz="1800" b="0" i="0" u="none" strike="noStrike" dirty="0">
                        <a:solidFill>
                          <a:srgbClr val="0070C0"/>
                        </a:solidFill>
                        <a:effectLst/>
                        <a:latin typeface="+mn-lt"/>
                      </a:endParaRPr>
                    </a:p>
                  </a:txBody>
                  <a:tcPr marL="0" marR="0" marT="0" marB="0" anchor="b"/>
                </a:tc>
              </a:tr>
              <a:tr h="375311">
                <a:tc>
                  <a:txBody>
                    <a:bodyPr/>
                    <a:lstStyle/>
                    <a:p>
                      <a:pPr algn="l" fontAlgn="b"/>
                      <a:r>
                        <a:rPr lang="en-GB" sz="1800" b="0" i="0" u="none" strike="noStrike" dirty="0">
                          <a:solidFill>
                            <a:srgbClr val="000000"/>
                          </a:solidFill>
                          <a:effectLst/>
                          <a:latin typeface="+mn-lt"/>
                        </a:rPr>
                        <a:t>Elective </a:t>
                      </a:r>
                      <a:r>
                        <a:rPr lang="en-GB" sz="1800" b="0" i="0" u="none" strike="noStrike" dirty="0" smtClean="0">
                          <a:solidFill>
                            <a:srgbClr val="000000"/>
                          </a:solidFill>
                          <a:effectLst/>
                          <a:latin typeface="+mn-lt"/>
                        </a:rPr>
                        <a:t>admissions</a:t>
                      </a:r>
                      <a:endParaRPr lang="en-GB" sz="1800" b="0" i="0" u="none" strike="noStrike" dirty="0">
                        <a:solidFill>
                          <a:srgbClr val="000000"/>
                        </a:solidFill>
                        <a:effectLst/>
                        <a:latin typeface="+mn-lt"/>
                      </a:endParaRPr>
                    </a:p>
                  </a:txBody>
                  <a:tcPr marL="0" marR="0" marT="0" marB="0" anchor="b"/>
                </a:tc>
                <a:tc>
                  <a:txBody>
                    <a:bodyPr/>
                    <a:lstStyle/>
                    <a:p>
                      <a:pPr algn="ctr" fontAlgn="b"/>
                      <a:r>
                        <a:rPr lang="en-GB" sz="1800" b="0" i="0" u="none" strike="noStrike" dirty="0" smtClean="0">
                          <a:solidFill>
                            <a:srgbClr val="000000"/>
                          </a:solidFill>
                          <a:effectLst/>
                          <a:latin typeface="+mn-lt"/>
                        </a:rPr>
                        <a:t>£0</a:t>
                      </a:r>
                      <a:endParaRPr lang="en-GB" sz="18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800" b="0" i="0" u="none" strike="noStrike" dirty="0" smtClean="0">
                          <a:solidFill>
                            <a:srgbClr val="000000"/>
                          </a:solidFill>
                          <a:effectLst/>
                          <a:latin typeface="+mn-lt"/>
                        </a:rPr>
                        <a:t>£1,000 </a:t>
                      </a:r>
                      <a:endParaRPr lang="en-GB" sz="1800" b="0" i="0" u="none" strike="noStrike" dirty="0">
                        <a:solidFill>
                          <a:srgbClr val="000000"/>
                        </a:solidFill>
                        <a:effectLst/>
                        <a:latin typeface="+mn-lt"/>
                      </a:endParaRPr>
                    </a:p>
                  </a:txBody>
                  <a:tcPr marL="0" marR="0" marT="0" marB="0" anchor="b"/>
                </a:tc>
                <a:tc>
                  <a:txBody>
                    <a:bodyPr/>
                    <a:lstStyle/>
                    <a:p>
                      <a:pPr algn="ctr" fontAlgn="b"/>
                      <a:r>
                        <a:rPr lang="en-GB" sz="1800" b="0" i="0" u="none" strike="noStrike">
                          <a:solidFill>
                            <a:srgbClr val="0070C0"/>
                          </a:solidFill>
                          <a:effectLst/>
                          <a:latin typeface="+mn-lt"/>
                        </a:rPr>
                        <a:t>n/a</a:t>
                      </a:r>
                    </a:p>
                  </a:txBody>
                  <a:tcPr marL="0" marR="0" marT="0" marB="0" anchor="b"/>
                </a:tc>
              </a:tr>
              <a:tr h="375311">
                <a:tc>
                  <a:txBody>
                    <a:bodyPr/>
                    <a:lstStyle/>
                    <a:p>
                      <a:pPr algn="l" fontAlgn="b"/>
                      <a:r>
                        <a:rPr lang="en-GB" sz="1800" b="0" i="0" u="none" strike="noStrike" dirty="0">
                          <a:solidFill>
                            <a:srgbClr val="000000"/>
                          </a:solidFill>
                          <a:effectLst/>
                          <a:latin typeface="+mn-lt"/>
                        </a:rPr>
                        <a:t>Palliative </a:t>
                      </a:r>
                      <a:r>
                        <a:rPr lang="en-GB" sz="1800" b="0" i="0" u="none" strike="noStrike" dirty="0" smtClean="0">
                          <a:solidFill>
                            <a:srgbClr val="000000"/>
                          </a:solidFill>
                          <a:effectLst/>
                          <a:latin typeface="+mn-lt"/>
                        </a:rPr>
                        <a:t>and</a:t>
                      </a:r>
                      <a:r>
                        <a:rPr lang="en-GB" sz="1800" b="0" i="0" u="none" strike="noStrike" baseline="0" dirty="0" smtClean="0">
                          <a:solidFill>
                            <a:srgbClr val="000000"/>
                          </a:solidFill>
                          <a:effectLst/>
                          <a:latin typeface="+mn-lt"/>
                        </a:rPr>
                        <a:t> </a:t>
                      </a:r>
                      <a:r>
                        <a:rPr lang="en-GB" sz="1800" b="0" i="0" u="none" strike="noStrike" dirty="0" smtClean="0">
                          <a:solidFill>
                            <a:srgbClr val="000000"/>
                          </a:solidFill>
                          <a:effectLst/>
                          <a:latin typeface="+mn-lt"/>
                        </a:rPr>
                        <a:t>End </a:t>
                      </a:r>
                      <a:r>
                        <a:rPr lang="en-GB" sz="1800" b="0" i="0" u="none" strike="noStrike" dirty="0">
                          <a:solidFill>
                            <a:srgbClr val="000000"/>
                          </a:solidFill>
                          <a:effectLst/>
                          <a:latin typeface="+mn-lt"/>
                        </a:rPr>
                        <a:t>of Life</a:t>
                      </a:r>
                    </a:p>
                  </a:txBody>
                  <a:tcPr marL="0" marR="0" marT="0" marB="0" anchor="b"/>
                </a:tc>
                <a:tc>
                  <a:txBody>
                    <a:bodyPr/>
                    <a:lstStyle/>
                    <a:p>
                      <a:pPr algn="ctr" fontAlgn="b"/>
                      <a:r>
                        <a:rPr lang="en-GB" sz="1800" b="0" i="0" u="none" strike="noStrike" dirty="0" smtClean="0">
                          <a:solidFill>
                            <a:srgbClr val="000000"/>
                          </a:solidFill>
                          <a:effectLst/>
                          <a:latin typeface="+mn-lt"/>
                        </a:rPr>
                        <a:t>£156 </a:t>
                      </a:r>
                      <a:endParaRPr lang="en-GB" sz="18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800" b="0" i="0" u="none" strike="noStrike" dirty="0">
                          <a:solidFill>
                            <a:srgbClr val="000000"/>
                          </a:solidFill>
                          <a:effectLst/>
                          <a:latin typeface="+mn-lt"/>
                        </a:rPr>
                        <a:t>£</a:t>
                      </a:r>
                      <a:r>
                        <a:rPr lang="en-GB" sz="1800" b="0" i="0" u="none" strike="noStrike" dirty="0" smtClean="0">
                          <a:solidFill>
                            <a:srgbClr val="000000"/>
                          </a:solidFill>
                          <a:effectLst/>
                          <a:latin typeface="+mn-lt"/>
                        </a:rPr>
                        <a:t>4,002 </a:t>
                      </a:r>
                      <a:endParaRPr lang="en-GB" sz="1800" b="0" i="0" u="none" strike="noStrike" dirty="0">
                        <a:solidFill>
                          <a:srgbClr val="000000"/>
                        </a:solidFill>
                        <a:effectLst/>
                        <a:latin typeface="+mn-lt"/>
                      </a:endParaRPr>
                    </a:p>
                  </a:txBody>
                  <a:tcPr marL="0" marR="0" marT="0" marB="0" anchor="b"/>
                </a:tc>
                <a:tc>
                  <a:txBody>
                    <a:bodyPr/>
                    <a:lstStyle/>
                    <a:p>
                      <a:pPr algn="ctr" fontAlgn="b"/>
                      <a:r>
                        <a:rPr lang="en-GB" sz="1800" b="0" i="0" u="none" strike="noStrike">
                          <a:solidFill>
                            <a:srgbClr val="0070C0"/>
                          </a:solidFill>
                          <a:effectLst/>
                          <a:latin typeface="+mn-lt"/>
                        </a:rPr>
                        <a:t>2558.1%</a:t>
                      </a:r>
                    </a:p>
                  </a:txBody>
                  <a:tcPr marL="0" marR="0" marT="0" marB="0" anchor="b"/>
                </a:tc>
              </a:tr>
              <a:tr h="617494">
                <a:tc>
                  <a:txBody>
                    <a:bodyPr/>
                    <a:lstStyle/>
                    <a:p>
                      <a:pPr algn="l" fontAlgn="b"/>
                      <a:r>
                        <a:rPr lang="en-GB" sz="1800" b="0" i="0" u="none" strike="noStrike" dirty="0">
                          <a:solidFill>
                            <a:srgbClr val="000000"/>
                          </a:solidFill>
                          <a:effectLst/>
                          <a:latin typeface="+mn-lt"/>
                        </a:rPr>
                        <a:t>Prescribing </a:t>
                      </a:r>
                      <a:r>
                        <a:rPr lang="en-GB" sz="1800" b="0" i="0" u="none" strike="noStrike" dirty="0" smtClean="0">
                          <a:solidFill>
                            <a:srgbClr val="000000"/>
                          </a:solidFill>
                          <a:effectLst/>
                          <a:latin typeface="+mn-lt"/>
                        </a:rPr>
                        <a:t>and</a:t>
                      </a:r>
                      <a:r>
                        <a:rPr lang="en-GB" sz="1800" b="0" i="0" u="none" strike="noStrike" baseline="0" dirty="0" smtClean="0">
                          <a:solidFill>
                            <a:srgbClr val="000000"/>
                          </a:solidFill>
                          <a:effectLst/>
                          <a:latin typeface="+mn-lt"/>
                        </a:rPr>
                        <a:t> </a:t>
                      </a:r>
                      <a:r>
                        <a:rPr lang="en-GB" sz="1800" b="0" i="0" u="none" strike="noStrike" dirty="0" smtClean="0">
                          <a:solidFill>
                            <a:srgbClr val="000000"/>
                          </a:solidFill>
                          <a:effectLst/>
                          <a:latin typeface="+mn-lt"/>
                        </a:rPr>
                        <a:t>Meds </a:t>
                      </a:r>
                      <a:r>
                        <a:rPr lang="en-GB" sz="1800" b="0" i="0" u="none" strike="noStrike" dirty="0">
                          <a:solidFill>
                            <a:srgbClr val="000000"/>
                          </a:solidFill>
                          <a:effectLst/>
                          <a:latin typeface="+mn-lt"/>
                        </a:rPr>
                        <a:t>Optimisation</a:t>
                      </a:r>
                    </a:p>
                  </a:txBody>
                  <a:tcPr marL="0" marR="0" marT="0" marB="0" anchor="b"/>
                </a:tc>
                <a:tc>
                  <a:txBody>
                    <a:bodyPr/>
                    <a:lstStyle/>
                    <a:p>
                      <a:pPr algn="ctr" fontAlgn="b"/>
                      <a:r>
                        <a:rPr lang="en-GB" sz="1800" b="0" i="0" u="none" strike="noStrike" dirty="0" smtClean="0">
                          <a:solidFill>
                            <a:srgbClr val="000000"/>
                          </a:solidFill>
                          <a:effectLst/>
                          <a:latin typeface="+mn-lt"/>
                        </a:rPr>
                        <a:t>£88 </a:t>
                      </a:r>
                      <a:endParaRPr lang="en-GB" sz="18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800" b="0" i="0" u="none" strike="noStrike" dirty="0" smtClean="0">
                          <a:solidFill>
                            <a:srgbClr val="000000"/>
                          </a:solidFill>
                          <a:effectLst/>
                          <a:latin typeface="+mn-lt"/>
                        </a:rPr>
                        <a:t>£491 </a:t>
                      </a:r>
                      <a:endParaRPr lang="en-GB" sz="1800" b="0" i="0" u="none" strike="noStrike" dirty="0">
                        <a:solidFill>
                          <a:srgbClr val="000000"/>
                        </a:solidFill>
                        <a:effectLst/>
                        <a:latin typeface="+mn-lt"/>
                      </a:endParaRPr>
                    </a:p>
                  </a:txBody>
                  <a:tcPr marL="0" marR="0" marT="0" marB="0" anchor="b"/>
                </a:tc>
                <a:tc>
                  <a:txBody>
                    <a:bodyPr/>
                    <a:lstStyle/>
                    <a:p>
                      <a:pPr algn="ctr" fontAlgn="b"/>
                      <a:r>
                        <a:rPr lang="en-GB" sz="1800" b="0" i="0" u="none" strike="noStrike">
                          <a:solidFill>
                            <a:srgbClr val="0070C0"/>
                          </a:solidFill>
                          <a:effectLst/>
                          <a:latin typeface="+mn-lt"/>
                        </a:rPr>
                        <a:t>559.5%</a:t>
                      </a:r>
                    </a:p>
                  </a:txBody>
                  <a:tcPr marL="0" marR="0" marT="0" marB="0" anchor="b"/>
                </a:tc>
              </a:tr>
              <a:tr h="375311">
                <a:tc>
                  <a:txBody>
                    <a:bodyPr/>
                    <a:lstStyle/>
                    <a:p>
                      <a:pPr algn="l" fontAlgn="b"/>
                      <a:r>
                        <a:rPr lang="en-GB" sz="1800" b="0" i="0" u="none" strike="noStrike" dirty="0">
                          <a:solidFill>
                            <a:srgbClr val="000000"/>
                          </a:solidFill>
                          <a:effectLst/>
                          <a:latin typeface="+mn-lt"/>
                        </a:rPr>
                        <a:t>Primary </a:t>
                      </a:r>
                      <a:r>
                        <a:rPr lang="en-GB" sz="1800" b="0" i="0" u="none" strike="noStrike" dirty="0" smtClean="0">
                          <a:solidFill>
                            <a:srgbClr val="000000"/>
                          </a:solidFill>
                          <a:effectLst/>
                          <a:latin typeface="+mn-lt"/>
                        </a:rPr>
                        <a:t>care management</a:t>
                      </a:r>
                      <a:endParaRPr lang="en-GB" sz="1800" b="0" i="0" u="none" strike="noStrike" dirty="0">
                        <a:solidFill>
                          <a:srgbClr val="000000"/>
                        </a:solidFill>
                        <a:effectLst/>
                        <a:latin typeface="+mn-lt"/>
                      </a:endParaRPr>
                    </a:p>
                  </a:txBody>
                  <a:tcPr marL="0" marR="0" marT="0" marB="0" anchor="b"/>
                </a:tc>
                <a:tc>
                  <a:txBody>
                    <a:bodyPr/>
                    <a:lstStyle/>
                    <a:p>
                      <a:pPr algn="ctr" fontAlgn="b"/>
                      <a:r>
                        <a:rPr lang="en-GB" sz="1800" b="0" i="0" u="none" strike="noStrike" dirty="0" smtClean="0">
                          <a:solidFill>
                            <a:srgbClr val="000000"/>
                          </a:solidFill>
                          <a:effectLst/>
                          <a:latin typeface="+mn-lt"/>
                        </a:rPr>
                        <a:t>£117 </a:t>
                      </a:r>
                      <a:endParaRPr lang="en-GB" sz="18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800" b="0" i="0" u="none" strike="noStrike" dirty="0" smtClean="0">
                          <a:solidFill>
                            <a:srgbClr val="000000"/>
                          </a:solidFill>
                          <a:effectLst/>
                          <a:latin typeface="+mn-lt"/>
                        </a:rPr>
                        <a:t>£384 </a:t>
                      </a:r>
                      <a:endParaRPr lang="en-GB" sz="1800" b="0" i="0" u="none" strike="noStrike" dirty="0">
                        <a:solidFill>
                          <a:srgbClr val="000000"/>
                        </a:solidFill>
                        <a:effectLst/>
                        <a:latin typeface="+mn-lt"/>
                      </a:endParaRPr>
                    </a:p>
                  </a:txBody>
                  <a:tcPr marL="0" marR="0" marT="0" marB="0" anchor="b"/>
                </a:tc>
                <a:tc>
                  <a:txBody>
                    <a:bodyPr/>
                    <a:lstStyle/>
                    <a:p>
                      <a:pPr algn="ctr" fontAlgn="b"/>
                      <a:r>
                        <a:rPr lang="en-GB" sz="1800" b="0" i="0" u="none" strike="noStrike" dirty="0">
                          <a:solidFill>
                            <a:srgbClr val="0070C0"/>
                          </a:solidFill>
                          <a:effectLst/>
                          <a:latin typeface="+mn-lt"/>
                        </a:rPr>
                        <a:t>329.4%</a:t>
                      </a:r>
                    </a:p>
                  </a:txBody>
                  <a:tcPr marL="0" marR="0" marT="0" marB="0" anchor="b"/>
                </a:tc>
              </a:tr>
              <a:tr h="375311">
                <a:tc>
                  <a:txBody>
                    <a:bodyPr/>
                    <a:lstStyle/>
                    <a:p>
                      <a:pPr algn="l" fontAlgn="b"/>
                      <a:r>
                        <a:rPr lang="en-GB" sz="1800" b="0" i="0" u="none" strike="noStrike" dirty="0">
                          <a:solidFill>
                            <a:srgbClr val="000000"/>
                          </a:solidFill>
                          <a:effectLst/>
                          <a:latin typeface="+mn-lt"/>
                        </a:rPr>
                        <a:t>Secondary </a:t>
                      </a:r>
                      <a:r>
                        <a:rPr lang="en-GB" sz="1800" b="0" i="0" u="none" strike="noStrike" dirty="0" smtClean="0">
                          <a:solidFill>
                            <a:srgbClr val="000000"/>
                          </a:solidFill>
                          <a:effectLst/>
                          <a:latin typeface="+mn-lt"/>
                        </a:rPr>
                        <a:t>care management</a:t>
                      </a:r>
                      <a:endParaRPr lang="en-GB" sz="1800" b="0" i="0" u="none" strike="noStrike" dirty="0">
                        <a:solidFill>
                          <a:srgbClr val="000000"/>
                        </a:solidFill>
                        <a:effectLst/>
                        <a:latin typeface="+mn-lt"/>
                      </a:endParaRPr>
                    </a:p>
                  </a:txBody>
                  <a:tcPr marL="0" marR="0" marT="0" marB="0" anchor="b"/>
                </a:tc>
                <a:tc>
                  <a:txBody>
                    <a:bodyPr/>
                    <a:lstStyle/>
                    <a:p>
                      <a:pPr algn="ctr" fontAlgn="b"/>
                      <a:r>
                        <a:rPr lang="en-GB" sz="1800" b="0" i="0" u="none" strike="noStrike" dirty="0" smtClean="0">
                          <a:solidFill>
                            <a:srgbClr val="000000"/>
                          </a:solidFill>
                          <a:effectLst/>
                          <a:latin typeface="+mn-lt"/>
                        </a:rPr>
                        <a:t>£17,719 </a:t>
                      </a:r>
                      <a:endParaRPr lang="en-GB" sz="18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800" b="0" i="0" u="none" strike="noStrike" dirty="0" smtClean="0">
                          <a:solidFill>
                            <a:srgbClr val="000000"/>
                          </a:solidFill>
                          <a:effectLst/>
                          <a:latin typeface="+mn-lt"/>
                        </a:rPr>
                        <a:t>£2,902 </a:t>
                      </a:r>
                      <a:endParaRPr lang="en-GB" sz="1800" b="0" i="0" u="none" strike="noStrike" dirty="0">
                        <a:solidFill>
                          <a:srgbClr val="000000"/>
                        </a:solidFill>
                        <a:effectLst/>
                        <a:latin typeface="+mn-lt"/>
                      </a:endParaRPr>
                    </a:p>
                  </a:txBody>
                  <a:tcPr marL="0" marR="0" marT="0" marB="0" anchor="b"/>
                </a:tc>
                <a:tc>
                  <a:txBody>
                    <a:bodyPr/>
                    <a:lstStyle/>
                    <a:p>
                      <a:pPr algn="ctr" fontAlgn="b"/>
                      <a:r>
                        <a:rPr lang="en-GB" sz="1800" b="0" i="0" u="none" strike="noStrike" dirty="0">
                          <a:solidFill>
                            <a:srgbClr val="0070C0"/>
                          </a:solidFill>
                          <a:effectLst/>
                          <a:latin typeface="+mn-lt"/>
                        </a:rPr>
                        <a:t>16.4%</a:t>
                      </a:r>
                    </a:p>
                  </a:txBody>
                  <a:tcPr marL="0" marR="0" marT="0" marB="0" anchor="b"/>
                </a:tc>
              </a:tr>
              <a:tr h="375311">
                <a:tc>
                  <a:txBody>
                    <a:bodyPr/>
                    <a:lstStyle/>
                    <a:p>
                      <a:pPr algn="l" fontAlgn="b"/>
                      <a:r>
                        <a:rPr lang="en-GB" sz="1800" b="0" i="0" u="none" strike="noStrike" dirty="0">
                          <a:solidFill>
                            <a:srgbClr val="000000"/>
                          </a:solidFill>
                          <a:effectLst/>
                          <a:latin typeface="+mn-lt"/>
                        </a:rPr>
                        <a:t>Self </a:t>
                      </a:r>
                      <a:r>
                        <a:rPr lang="en-GB" sz="1800" b="0" i="0" u="none" strike="noStrike" dirty="0" smtClean="0">
                          <a:solidFill>
                            <a:srgbClr val="000000"/>
                          </a:solidFill>
                          <a:effectLst/>
                          <a:latin typeface="+mn-lt"/>
                        </a:rPr>
                        <a:t>care</a:t>
                      </a:r>
                      <a:endParaRPr lang="en-GB" sz="1800" b="0" i="0" u="none" strike="noStrike" dirty="0">
                        <a:solidFill>
                          <a:srgbClr val="000000"/>
                        </a:solidFill>
                        <a:effectLst/>
                        <a:latin typeface="+mn-lt"/>
                      </a:endParaRPr>
                    </a:p>
                  </a:txBody>
                  <a:tcPr marL="0" marR="0" marT="0" marB="0" anchor="b"/>
                </a:tc>
                <a:tc>
                  <a:txBody>
                    <a:bodyPr/>
                    <a:lstStyle/>
                    <a:p>
                      <a:pPr algn="ctr" fontAlgn="b"/>
                      <a:r>
                        <a:rPr lang="en-GB" sz="1800" b="0" i="0" u="none" strike="noStrike" dirty="0" smtClean="0">
                          <a:solidFill>
                            <a:srgbClr val="000000"/>
                          </a:solidFill>
                          <a:effectLst/>
                          <a:latin typeface="+mn-lt"/>
                        </a:rPr>
                        <a:t>£0   </a:t>
                      </a:r>
                      <a:endParaRPr lang="en-GB" sz="18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800" b="0" i="0" u="none" strike="noStrike" dirty="0" smtClean="0">
                          <a:solidFill>
                            <a:srgbClr val="000000"/>
                          </a:solidFill>
                          <a:effectLst/>
                          <a:latin typeface="+mn-lt"/>
                        </a:rPr>
                        <a:t>£20 </a:t>
                      </a:r>
                      <a:endParaRPr lang="en-GB" sz="1800" b="0" i="0" u="none" strike="noStrike" dirty="0">
                        <a:solidFill>
                          <a:srgbClr val="000000"/>
                        </a:solidFill>
                        <a:effectLst/>
                        <a:latin typeface="+mn-lt"/>
                      </a:endParaRPr>
                    </a:p>
                  </a:txBody>
                  <a:tcPr marL="0" marR="0" marT="0" marB="0" anchor="b"/>
                </a:tc>
                <a:tc>
                  <a:txBody>
                    <a:bodyPr/>
                    <a:lstStyle/>
                    <a:p>
                      <a:pPr algn="ctr" fontAlgn="b"/>
                      <a:r>
                        <a:rPr lang="en-GB" sz="1800" b="0" i="0" u="none" strike="noStrike" dirty="0">
                          <a:solidFill>
                            <a:srgbClr val="0070C0"/>
                          </a:solidFill>
                          <a:effectLst/>
                          <a:latin typeface="+mn-lt"/>
                        </a:rPr>
                        <a:t>n/a</a:t>
                      </a:r>
                    </a:p>
                  </a:txBody>
                  <a:tcPr marL="0" marR="0" marT="0" marB="0" anchor="b"/>
                </a:tc>
              </a:tr>
              <a:tr h="375311">
                <a:tc>
                  <a:txBody>
                    <a:bodyPr/>
                    <a:lstStyle/>
                    <a:p>
                      <a:pPr algn="l" fontAlgn="b"/>
                      <a:r>
                        <a:rPr lang="en-GB" sz="1800" b="0" i="0" u="none" strike="noStrike" dirty="0">
                          <a:solidFill>
                            <a:srgbClr val="000000"/>
                          </a:solidFill>
                          <a:effectLst/>
                          <a:latin typeface="+mn-lt"/>
                        </a:rPr>
                        <a:t>Urgent </a:t>
                      </a:r>
                      <a:r>
                        <a:rPr lang="en-GB" sz="1800" b="0" i="0" u="none" strike="noStrike" dirty="0" smtClean="0">
                          <a:solidFill>
                            <a:srgbClr val="000000"/>
                          </a:solidFill>
                          <a:effectLst/>
                          <a:latin typeface="+mn-lt"/>
                        </a:rPr>
                        <a:t>and emergency </a:t>
                      </a:r>
                      <a:r>
                        <a:rPr lang="en-GB" sz="1800" b="0" i="0" u="none" strike="noStrike" dirty="0">
                          <a:solidFill>
                            <a:srgbClr val="000000"/>
                          </a:solidFill>
                          <a:effectLst/>
                          <a:latin typeface="+mn-lt"/>
                        </a:rPr>
                        <a:t>care</a:t>
                      </a:r>
                    </a:p>
                  </a:txBody>
                  <a:tcPr marL="0" marR="0" marT="0" marB="0" anchor="b"/>
                </a:tc>
                <a:tc>
                  <a:txBody>
                    <a:bodyPr/>
                    <a:lstStyle/>
                    <a:p>
                      <a:pPr algn="ctr" fontAlgn="b"/>
                      <a:r>
                        <a:rPr lang="en-GB" sz="1800" b="0" i="0" u="none" strike="noStrike" dirty="0" smtClean="0">
                          <a:solidFill>
                            <a:srgbClr val="000000"/>
                          </a:solidFill>
                          <a:effectLst/>
                          <a:latin typeface="+mn-lt"/>
                        </a:rPr>
                        <a:t>£1,421 </a:t>
                      </a:r>
                      <a:endParaRPr lang="en-GB" sz="1800" b="0"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800" b="0" i="0" u="none" strike="noStrike" dirty="0" smtClean="0">
                          <a:solidFill>
                            <a:srgbClr val="000000"/>
                          </a:solidFill>
                          <a:effectLst/>
                          <a:latin typeface="+mn-lt"/>
                        </a:rPr>
                        <a:t>£20 </a:t>
                      </a:r>
                      <a:endParaRPr lang="en-GB" sz="1800" b="0" i="0" u="none" strike="noStrike" dirty="0">
                        <a:solidFill>
                          <a:srgbClr val="000000"/>
                        </a:solidFill>
                        <a:effectLst/>
                        <a:latin typeface="+mn-lt"/>
                      </a:endParaRPr>
                    </a:p>
                  </a:txBody>
                  <a:tcPr marL="0" marR="0" marT="0" marB="0" anchor="b"/>
                </a:tc>
                <a:tc>
                  <a:txBody>
                    <a:bodyPr/>
                    <a:lstStyle/>
                    <a:p>
                      <a:pPr algn="ctr" fontAlgn="b"/>
                      <a:r>
                        <a:rPr lang="en-GB" sz="1800" b="0" i="0" u="none" strike="noStrike" dirty="0">
                          <a:solidFill>
                            <a:srgbClr val="0070C0"/>
                          </a:solidFill>
                          <a:effectLst/>
                          <a:latin typeface="+mn-lt"/>
                        </a:rPr>
                        <a:t>1.4%</a:t>
                      </a:r>
                    </a:p>
                  </a:txBody>
                  <a:tcPr marL="0" marR="0" marT="0" marB="0" anchor="b"/>
                </a:tc>
              </a:tr>
              <a:tr h="375311">
                <a:tc>
                  <a:txBody>
                    <a:bodyPr/>
                    <a:lstStyle/>
                    <a:p>
                      <a:pPr algn="l" fontAlgn="b"/>
                      <a:r>
                        <a:rPr lang="en-GB" sz="1800" b="1" i="0" u="none" strike="noStrike" dirty="0">
                          <a:solidFill>
                            <a:srgbClr val="000000"/>
                          </a:solidFill>
                          <a:effectLst/>
                          <a:latin typeface="+mn-lt"/>
                        </a:rPr>
                        <a:t>Grand </a:t>
                      </a:r>
                      <a:r>
                        <a:rPr lang="en-GB" sz="1800" b="1" i="0" u="none" strike="noStrike" dirty="0" smtClean="0">
                          <a:solidFill>
                            <a:srgbClr val="000000"/>
                          </a:solidFill>
                          <a:effectLst/>
                          <a:latin typeface="+mn-lt"/>
                        </a:rPr>
                        <a:t>total</a:t>
                      </a:r>
                      <a:endParaRPr lang="en-GB" sz="1800" b="1" i="0" u="none" strike="noStrike" dirty="0">
                        <a:solidFill>
                          <a:srgbClr val="000000"/>
                        </a:solidFill>
                        <a:effectLst/>
                        <a:latin typeface="+mn-lt"/>
                      </a:endParaRPr>
                    </a:p>
                  </a:txBody>
                  <a:tcPr marL="0" marR="0" marT="0" marB="0" anchor="b"/>
                </a:tc>
                <a:tc>
                  <a:txBody>
                    <a:bodyPr/>
                    <a:lstStyle/>
                    <a:p>
                      <a:pPr algn="ctr" fontAlgn="b"/>
                      <a:r>
                        <a:rPr lang="en-GB" sz="1800" b="1" i="0" u="none" strike="noStrike" dirty="0" smtClean="0">
                          <a:solidFill>
                            <a:srgbClr val="000000"/>
                          </a:solidFill>
                          <a:effectLst/>
                          <a:latin typeface="+mn-lt"/>
                        </a:rPr>
                        <a:t>£19,626</a:t>
                      </a:r>
                      <a:endParaRPr lang="en-GB" sz="1800" b="1" i="0" u="none" strike="noStrike" dirty="0">
                        <a:solidFill>
                          <a:srgbClr val="000000"/>
                        </a:solidFill>
                        <a:effectLst/>
                        <a:latin typeface="+mn-lt"/>
                      </a:endParaRPr>
                    </a:p>
                  </a:txBody>
                  <a:tcPr marL="0" marR="0" marT="0" marB="0" anchor="b">
                    <a:solidFill>
                      <a:srgbClr val="BD92DE"/>
                    </a:solidFill>
                  </a:tcPr>
                </a:tc>
                <a:tc>
                  <a:txBody>
                    <a:bodyPr/>
                    <a:lstStyle/>
                    <a:p>
                      <a:pPr algn="ctr" fontAlgn="b"/>
                      <a:r>
                        <a:rPr lang="en-GB" sz="1800" b="1" i="0" u="none" strike="noStrike" dirty="0" smtClean="0">
                          <a:solidFill>
                            <a:srgbClr val="000000"/>
                          </a:solidFill>
                          <a:effectLst/>
                          <a:latin typeface="+mn-lt"/>
                        </a:rPr>
                        <a:t>£11,726</a:t>
                      </a:r>
                      <a:endParaRPr lang="en-GB" sz="1800" b="1" i="0" u="none" strike="noStrike" dirty="0">
                        <a:solidFill>
                          <a:srgbClr val="000000"/>
                        </a:solidFill>
                        <a:effectLst/>
                        <a:latin typeface="+mn-lt"/>
                      </a:endParaRPr>
                    </a:p>
                  </a:txBody>
                  <a:tcPr marL="0" marR="0" marT="0" marB="0" anchor="b"/>
                </a:tc>
                <a:tc>
                  <a:txBody>
                    <a:bodyPr/>
                    <a:lstStyle/>
                    <a:p>
                      <a:pPr algn="ctr" fontAlgn="b"/>
                      <a:r>
                        <a:rPr lang="en-GB" sz="1800" b="1" i="0" u="none" strike="noStrike" dirty="0" smtClean="0">
                          <a:solidFill>
                            <a:srgbClr val="0070C0"/>
                          </a:solidFill>
                          <a:effectLst/>
                          <a:latin typeface="+mn-lt"/>
                        </a:rPr>
                        <a:t>59.7%</a:t>
                      </a:r>
                      <a:endParaRPr lang="en-GB" sz="1800" b="1" i="0" u="none" strike="noStrike" dirty="0">
                        <a:solidFill>
                          <a:srgbClr val="0070C0"/>
                        </a:solidFill>
                        <a:effectLst/>
                        <a:latin typeface="+mn-lt"/>
                      </a:endParaRPr>
                    </a:p>
                  </a:txBody>
                  <a:tcPr marL="0" marR="0" marT="0" marB="0" anchor="b"/>
                </a:tc>
              </a:tr>
            </a:tbl>
          </a:graphicData>
        </a:graphic>
      </p:graphicFrame>
      <p:sp>
        <p:nvSpPr>
          <p:cNvPr id="4" name="TextBox 3"/>
          <p:cNvSpPr txBox="1"/>
          <p:nvPr/>
        </p:nvSpPr>
        <p:spPr>
          <a:xfrm>
            <a:off x="177422" y="5677469"/>
            <a:ext cx="8816454" cy="954107"/>
          </a:xfrm>
          <a:prstGeom prst="rect">
            <a:avLst/>
          </a:prstGeom>
          <a:noFill/>
        </p:spPr>
        <p:txBody>
          <a:bodyPr wrap="square" rtlCol="0">
            <a:spAutoFit/>
          </a:bodyPr>
          <a:lstStyle/>
          <a:p>
            <a:r>
              <a:rPr lang="en-GB" sz="1400" dirty="0"/>
              <a:t>Not only is </a:t>
            </a:r>
            <a:r>
              <a:rPr lang="en-GB" sz="1400" dirty="0" smtClean="0"/>
              <a:t>Katie’s </a:t>
            </a:r>
            <a:r>
              <a:rPr lang="en-GB" sz="1400" dirty="0"/>
              <a:t>quality of care so much better in the optimal scenario, but the cost savings are also significant at £7.9k (40%). </a:t>
            </a:r>
            <a:r>
              <a:rPr lang="en-GB" sz="1400" b="1" dirty="0" smtClean="0"/>
              <a:t>NB </a:t>
            </a:r>
            <a:r>
              <a:rPr lang="en-GB" sz="1400" dirty="0"/>
              <a:t>the financial costs are calculated on a cost per patient basis and local decisions would need to take a population view of costs and </a:t>
            </a:r>
            <a:r>
              <a:rPr lang="en-GB" sz="1400" dirty="0" smtClean="0"/>
              <a:t>improvement. Plus chemotherapy </a:t>
            </a:r>
            <a:r>
              <a:rPr lang="en-GB" sz="1400" dirty="0"/>
              <a:t>costs (including drug </a:t>
            </a:r>
            <a:r>
              <a:rPr lang="en-GB" sz="1400" dirty="0" smtClean="0"/>
              <a:t>costs) </a:t>
            </a:r>
            <a:r>
              <a:rPr lang="en-GB" sz="1400" dirty="0"/>
              <a:t>are the same in both </a:t>
            </a:r>
            <a:r>
              <a:rPr lang="en-GB" sz="1400" dirty="0" smtClean="0"/>
              <a:t>scenarios. This </a:t>
            </a:r>
            <a:r>
              <a:rPr lang="en-GB" sz="1400" dirty="0"/>
              <a:t>is not a distinguishing variable in this </a:t>
            </a:r>
            <a:r>
              <a:rPr lang="en-GB" sz="1400" dirty="0" smtClean="0"/>
              <a:t>study</a:t>
            </a:r>
            <a:r>
              <a:rPr lang="en-GB" sz="1400" dirty="0"/>
              <a:t>.</a:t>
            </a:r>
          </a:p>
        </p:txBody>
      </p:sp>
    </p:spTree>
    <p:extLst>
      <p:ext uri="{BB962C8B-B14F-4D97-AF65-F5344CB8AC3E}">
        <p14:creationId xmlns:p14="http://schemas.microsoft.com/office/powerpoint/2010/main" val="819782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354E1B7-EA4B-4627-8377-47E877C4B30E}" type="slidenum">
              <a:rPr lang="en-US" smtClean="0"/>
              <a:pPr/>
              <a:t>13</a:t>
            </a:fld>
            <a:endParaRPr lang="en-US" dirty="0"/>
          </a:p>
        </p:txBody>
      </p:sp>
      <p:pic>
        <p:nvPicPr>
          <p:cNvPr id="1026" name="Picture 2" descr="Graphic showing the three approaches of NHS RightCare, where to look, what to change and how to change." title="NHS RightCare Approach"/>
          <p:cNvPicPr>
            <a:picLocks noChangeAspect="1" noChangeArrowheads="1"/>
          </p:cNvPicPr>
          <p:nvPr/>
        </p:nvPicPr>
        <p:blipFill rotWithShape="1">
          <a:blip r:embed="rId2">
            <a:extLst>
              <a:ext uri="{28A0092B-C50C-407E-A947-70E740481C1C}">
                <a14:useLocalDpi xmlns:a14="http://schemas.microsoft.com/office/drawing/2010/main" val="0"/>
              </a:ext>
            </a:extLst>
          </a:blip>
          <a:srcRect t="10344"/>
          <a:stretch/>
        </p:blipFill>
        <p:spPr bwMode="auto">
          <a:xfrm>
            <a:off x="286604" y="1501254"/>
            <a:ext cx="7519916" cy="505649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6"/>
          <p:cNvSpPr>
            <a:spLocks noGrp="1"/>
          </p:cNvSpPr>
          <p:nvPr>
            <p:ph type="title"/>
          </p:nvPr>
        </p:nvSpPr>
        <p:spPr>
          <a:xfrm>
            <a:off x="412597" y="367771"/>
            <a:ext cx="7356815" cy="504099"/>
          </a:xfrm>
        </p:spPr>
        <p:txBody>
          <a:bodyPr>
            <a:normAutofit fontScale="90000"/>
          </a:bodyPr>
          <a:lstStyle/>
          <a:p>
            <a:r>
              <a:rPr lang="en-US" dirty="0" smtClean="0"/>
              <a:t>Financial information</a:t>
            </a:r>
            <a:endParaRPr lang="en-US" dirty="0"/>
          </a:p>
        </p:txBody>
      </p:sp>
    </p:spTree>
    <p:extLst>
      <p:ext uri="{BB962C8B-B14F-4D97-AF65-F5344CB8AC3E}">
        <p14:creationId xmlns:p14="http://schemas.microsoft.com/office/powerpoint/2010/main" val="2371615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0" indent="0">
              <a:spcBef>
                <a:spcPts val="0"/>
              </a:spcBef>
              <a:spcAft>
                <a:spcPts val="600"/>
              </a:spcAft>
              <a:buNone/>
            </a:pPr>
            <a:r>
              <a:rPr lang="en-US" sz="1800" dirty="0" smtClean="0"/>
              <a:t>For more information about Katie’s journey, NHS RightCare or long term conditions you can:</a:t>
            </a:r>
          </a:p>
          <a:p>
            <a:pPr marL="0" indent="0">
              <a:spcBef>
                <a:spcPts val="0"/>
              </a:spcBef>
              <a:spcAft>
                <a:spcPts val="600"/>
              </a:spcAft>
              <a:buNone/>
            </a:pPr>
            <a:r>
              <a:rPr lang="en-US" sz="1800" dirty="0" smtClean="0"/>
              <a:t>Email</a:t>
            </a:r>
          </a:p>
          <a:p>
            <a:pPr>
              <a:spcBef>
                <a:spcPts val="0"/>
              </a:spcBef>
              <a:spcAft>
                <a:spcPts val="600"/>
              </a:spcAft>
            </a:pPr>
            <a:r>
              <a:rPr lang="en-US" sz="1800" u="sng" dirty="0" smtClean="0">
                <a:solidFill>
                  <a:schemeClr val="tx2"/>
                </a:solidFill>
              </a:rPr>
              <a:t>rightcare@nhs.net</a:t>
            </a:r>
          </a:p>
          <a:p>
            <a:pPr>
              <a:spcBef>
                <a:spcPts val="0"/>
              </a:spcBef>
              <a:spcAft>
                <a:spcPts val="600"/>
              </a:spcAft>
            </a:pPr>
            <a:r>
              <a:rPr lang="en-US" sz="1800" u="sng" dirty="0" smtClean="0">
                <a:solidFill>
                  <a:schemeClr val="tx2"/>
                </a:solidFill>
              </a:rPr>
              <a:t>england.longtermconditions@nhs.net</a:t>
            </a:r>
          </a:p>
          <a:p>
            <a:pPr marL="0" indent="0">
              <a:spcBef>
                <a:spcPts val="0"/>
              </a:spcBef>
              <a:spcAft>
                <a:spcPts val="600"/>
              </a:spcAft>
              <a:buNone/>
            </a:pPr>
            <a:r>
              <a:rPr lang="en-US" sz="1800" dirty="0" smtClean="0"/>
              <a:t>Visit</a:t>
            </a:r>
          </a:p>
          <a:p>
            <a:pPr>
              <a:spcBef>
                <a:spcPts val="0"/>
              </a:spcBef>
              <a:spcAft>
                <a:spcPts val="600"/>
              </a:spcAft>
            </a:pPr>
            <a:r>
              <a:rPr lang="en-US" sz="1800" u="sng" dirty="0" smtClean="0">
                <a:solidFill>
                  <a:schemeClr val="tx2"/>
                </a:solidFill>
              </a:rPr>
              <a:t>www.england.nhs.uk/rightcare</a:t>
            </a:r>
            <a:endParaRPr lang="en-US" sz="1800" u="sng" dirty="0" smtClean="0">
              <a:solidFill>
                <a:schemeClr val="tx2"/>
              </a:solidFill>
            </a:endParaRPr>
          </a:p>
          <a:p>
            <a:pPr marL="0" indent="0">
              <a:spcBef>
                <a:spcPts val="0"/>
              </a:spcBef>
              <a:spcAft>
                <a:spcPts val="600"/>
              </a:spcAft>
              <a:buNone/>
            </a:pPr>
            <a:r>
              <a:rPr lang="en-US" sz="1800" dirty="0" smtClean="0"/>
              <a:t>Tweet</a:t>
            </a:r>
          </a:p>
          <a:p>
            <a:pPr>
              <a:spcBef>
                <a:spcPts val="0"/>
              </a:spcBef>
              <a:spcAft>
                <a:spcPts val="600"/>
              </a:spcAft>
            </a:pPr>
            <a:r>
              <a:rPr lang="en-US" sz="1800" dirty="0" smtClean="0">
                <a:solidFill>
                  <a:schemeClr val="tx2"/>
                </a:solidFill>
              </a:rPr>
              <a:t>@NHSRightCare  </a:t>
            </a:r>
            <a:endParaRPr lang="en-US" sz="1800" dirty="0">
              <a:solidFill>
                <a:schemeClr val="tx2"/>
              </a:solidFill>
            </a:endParaRPr>
          </a:p>
        </p:txBody>
      </p:sp>
      <p:sp>
        <p:nvSpPr>
          <p:cNvPr id="7" name="Title 6"/>
          <p:cNvSpPr>
            <a:spLocks noGrp="1"/>
          </p:cNvSpPr>
          <p:nvPr>
            <p:ph type="title"/>
          </p:nvPr>
        </p:nvSpPr>
        <p:spPr>
          <a:xfrm>
            <a:off x="412597" y="531544"/>
            <a:ext cx="7356815" cy="667725"/>
          </a:xfrm>
        </p:spPr>
        <p:txBody>
          <a:bodyPr>
            <a:normAutofit/>
          </a:bodyPr>
          <a:lstStyle/>
          <a:p>
            <a:r>
              <a:rPr lang="en-US" sz="3200" dirty="0" smtClean="0"/>
              <a:t>Further information</a:t>
            </a:r>
            <a:endParaRPr lang="en-US" sz="3200" dirty="0"/>
          </a:p>
        </p:txBody>
      </p:sp>
    </p:spTree>
    <p:extLst>
      <p:ext uri="{BB962C8B-B14F-4D97-AF65-F5344CB8AC3E}">
        <p14:creationId xmlns:p14="http://schemas.microsoft.com/office/powerpoint/2010/main" val="843856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2597" y="307461"/>
            <a:ext cx="7356815" cy="667725"/>
          </a:xfrm>
        </p:spPr>
        <p:txBody>
          <a:bodyPr>
            <a:normAutofit/>
          </a:bodyPr>
          <a:lstStyle/>
          <a:p>
            <a:r>
              <a:rPr lang="en-US" sz="3200" dirty="0" smtClean="0"/>
              <a:t>Katie’s story</a:t>
            </a:r>
            <a:endParaRPr lang="en-US" sz="3200" dirty="0"/>
          </a:p>
        </p:txBody>
      </p:sp>
      <p:sp>
        <p:nvSpPr>
          <p:cNvPr id="3" name="TextBox 2"/>
          <p:cNvSpPr txBox="1"/>
          <p:nvPr/>
        </p:nvSpPr>
        <p:spPr>
          <a:xfrm>
            <a:off x="409899" y="1002197"/>
            <a:ext cx="6714231" cy="1015788"/>
          </a:xfrm>
          <a:prstGeom prst="rect">
            <a:avLst/>
          </a:prstGeom>
          <a:noFill/>
        </p:spPr>
        <p:txBody>
          <a:bodyPr wrap="square" rtlCol="0">
            <a:noAutofit/>
          </a:bodyPr>
          <a:lstStyle/>
          <a:p>
            <a:r>
              <a:rPr lang="en-GB" sz="1600" dirty="0"/>
              <a:t>This is the story of Katie’s experience of an </a:t>
            </a:r>
            <a:r>
              <a:rPr lang="en-GB" sz="1600" dirty="0" smtClean="0"/>
              <a:t>advanced </a:t>
            </a:r>
            <a:r>
              <a:rPr lang="en-GB" sz="1600" dirty="0"/>
              <a:t>colorectal </a:t>
            </a:r>
            <a:r>
              <a:rPr lang="en-GB" sz="1600" dirty="0" smtClean="0"/>
              <a:t>cancer care pathway, and how it could be so much better</a:t>
            </a:r>
            <a:endParaRPr lang="en-GB" sz="1600" dirty="0"/>
          </a:p>
        </p:txBody>
      </p:sp>
      <p:grpSp>
        <p:nvGrpSpPr>
          <p:cNvPr id="6" name="Group 46"/>
          <p:cNvGrpSpPr/>
          <p:nvPr/>
        </p:nvGrpSpPr>
        <p:grpSpPr>
          <a:xfrm>
            <a:off x="696036" y="1730516"/>
            <a:ext cx="3530672" cy="2265124"/>
            <a:chOff x="457200" y="914400"/>
            <a:chExt cx="3352800" cy="2133600"/>
          </a:xfrm>
          <a:solidFill>
            <a:schemeClr val="bg1">
              <a:lumMod val="85000"/>
            </a:schemeClr>
          </a:solidFill>
          <a:effectLst>
            <a:outerShdw blurRad="50800" dist="38100" dir="2700000" algn="tl" rotWithShape="0">
              <a:prstClr val="black">
                <a:alpha val="40000"/>
              </a:prstClr>
            </a:outerShdw>
          </a:effectLst>
        </p:grpSpPr>
        <p:sp>
          <p:nvSpPr>
            <p:cNvPr id="9" name="Rounded Rectangle 8"/>
            <p:cNvSpPr/>
            <p:nvPr/>
          </p:nvSpPr>
          <p:spPr>
            <a:xfrm>
              <a:off x="457200" y="914400"/>
              <a:ext cx="2895600" cy="1905000"/>
            </a:xfrm>
            <a:prstGeom prst="roundRect">
              <a:avLst>
                <a:gd name="adj" fmla="val 13660"/>
              </a:avLst>
            </a:prstGeom>
            <a:solidFill>
              <a:schemeClr val="bg1">
                <a:lumMod val="95000"/>
              </a:schemeClr>
            </a:solidFill>
            <a:ln w="19050">
              <a:solidFill>
                <a:schemeClr val="accent3"/>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06104" y="1112282"/>
              <a:ext cx="2743200" cy="1478518"/>
            </a:xfrm>
            <a:prstGeom prst="rect">
              <a:avLst/>
            </a:prstGeom>
            <a:solidFill>
              <a:schemeClr val="bg1">
                <a:lumMod val="95000"/>
              </a:schemeClr>
            </a:solidFill>
            <a:ln w="19050">
              <a:noFill/>
            </a:ln>
          </p:spPr>
          <p:txBody>
            <a:bodyPr wrap="square" rtlCol="0">
              <a:spAutoFit/>
            </a:bodyPr>
            <a:lstStyle/>
            <a:p>
              <a:r>
                <a:rPr lang="en-GB" sz="1600" dirty="0"/>
                <a:t>In this scenario we examine a </a:t>
              </a:r>
              <a:r>
                <a:rPr lang="en-GB" sz="1600" dirty="0" smtClean="0"/>
                <a:t>colorectal cancer care </a:t>
              </a:r>
              <a:r>
                <a:rPr lang="en-GB" sz="1600" dirty="0"/>
                <a:t>pathway, comparing a sub-optimal </a:t>
              </a:r>
              <a:r>
                <a:rPr lang="en-GB" sz="1600" dirty="0" smtClean="0"/>
                <a:t>but not atypical </a:t>
              </a:r>
              <a:r>
                <a:rPr lang="en-GB" sz="1600" dirty="0"/>
                <a:t>scenario against an ideal pathway. </a:t>
              </a:r>
            </a:p>
          </p:txBody>
        </p:sp>
        <p:sp>
          <p:nvSpPr>
            <p:cNvPr id="11" name="Oval 10"/>
            <p:cNvSpPr/>
            <p:nvPr/>
          </p:nvSpPr>
          <p:spPr>
            <a:xfrm>
              <a:off x="2895600" y="2133600"/>
              <a:ext cx="914400" cy="914400"/>
            </a:xfrm>
            <a:prstGeom prst="ellipse">
              <a:avLst/>
            </a:prstGeom>
            <a:solidFill>
              <a:schemeClr val="accent3"/>
            </a:solidFill>
            <a:ln w="19050">
              <a:solidFill>
                <a:schemeClr val="accent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rial Black" pitchFamily="34" charset="0"/>
                </a:rPr>
                <a:t>1</a:t>
              </a:r>
              <a:endParaRPr lang="en-US" sz="4000" dirty="0">
                <a:latin typeface="Arial Black" pitchFamily="34" charset="0"/>
              </a:endParaRPr>
            </a:p>
          </p:txBody>
        </p:sp>
      </p:grpSp>
      <p:grpSp>
        <p:nvGrpSpPr>
          <p:cNvPr id="12" name="Group 47"/>
          <p:cNvGrpSpPr/>
          <p:nvPr/>
        </p:nvGrpSpPr>
        <p:grpSpPr>
          <a:xfrm>
            <a:off x="696036" y="4118472"/>
            <a:ext cx="3538002" cy="2391508"/>
            <a:chOff x="511630" y="3233058"/>
            <a:chExt cx="3320142" cy="2224338"/>
          </a:xfrm>
          <a:solidFill>
            <a:schemeClr val="bg1">
              <a:lumMod val="85000"/>
            </a:schemeClr>
          </a:solidFill>
          <a:effectLst>
            <a:outerShdw blurRad="50800" dist="38100" dir="2700000" algn="tl" rotWithShape="0">
              <a:prstClr val="black">
                <a:alpha val="40000"/>
              </a:prstClr>
            </a:outerShdw>
          </a:effectLst>
        </p:grpSpPr>
        <p:sp>
          <p:nvSpPr>
            <p:cNvPr id="13" name="Rounded Rectangle 12"/>
            <p:cNvSpPr/>
            <p:nvPr/>
          </p:nvSpPr>
          <p:spPr>
            <a:xfrm>
              <a:off x="511630" y="3552396"/>
              <a:ext cx="2895600" cy="1905000"/>
            </a:xfrm>
            <a:prstGeom prst="roundRect">
              <a:avLst>
                <a:gd name="adj" fmla="val 13660"/>
              </a:avLst>
            </a:prstGeom>
            <a:solidFill>
              <a:schemeClr val="bg1">
                <a:lumMod val="95000"/>
              </a:schemeClr>
            </a:solidFill>
            <a:ln w="19050">
              <a:solidFill>
                <a:schemeClr val="accent3"/>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2917372" y="3233058"/>
              <a:ext cx="914400" cy="914400"/>
            </a:xfrm>
            <a:prstGeom prst="ellipse">
              <a:avLst/>
            </a:prstGeom>
            <a:solidFill>
              <a:schemeClr val="accent3"/>
            </a:solidFill>
            <a:ln w="19050">
              <a:solidFill>
                <a:schemeClr val="accent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rial Black" pitchFamily="34" charset="0"/>
                </a:rPr>
                <a:t>4</a:t>
              </a:r>
              <a:endParaRPr lang="en-US" sz="4000" dirty="0">
                <a:latin typeface="Arial Black" pitchFamily="34" charset="0"/>
              </a:endParaRPr>
            </a:p>
          </p:txBody>
        </p:sp>
      </p:grpSp>
      <p:sp>
        <p:nvSpPr>
          <p:cNvPr id="29" name="Rectangle 28"/>
          <p:cNvSpPr/>
          <p:nvPr/>
        </p:nvSpPr>
        <p:spPr>
          <a:xfrm>
            <a:off x="913896" y="4671155"/>
            <a:ext cx="2591304" cy="1569660"/>
          </a:xfrm>
          <a:prstGeom prst="rect">
            <a:avLst/>
          </a:prstGeom>
          <a:noFill/>
        </p:spPr>
        <p:txBody>
          <a:bodyPr wrap="square">
            <a:spAutoFit/>
          </a:bodyPr>
          <a:lstStyle/>
          <a:p>
            <a:r>
              <a:rPr lang="en-GB" sz="1600" dirty="0"/>
              <a:t>It shows how the </a:t>
            </a:r>
            <a:r>
              <a:rPr lang="en-GB" sz="1600" dirty="0" smtClean="0"/>
              <a:t>NHS RightCare </a:t>
            </a:r>
            <a:r>
              <a:rPr lang="en-GB" sz="1600" dirty="0"/>
              <a:t>methodology can help clinicians and </a:t>
            </a:r>
            <a:r>
              <a:rPr lang="en-GB" sz="1600" dirty="0" smtClean="0"/>
              <a:t>commissioners </a:t>
            </a:r>
            <a:r>
              <a:rPr lang="en-GB" sz="1600" dirty="0"/>
              <a:t>improve the value and outcomes of the care pathway.</a:t>
            </a:r>
          </a:p>
        </p:txBody>
      </p:sp>
      <p:grpSp>
        <p:nvGrpSpPr>
          <p:cNvPr id="16" name="Group 48"/>
          <p:cNvGrpSpPr/>
          <p:nvPr/>
        </p:nvGrpSpPr>
        <p:grpSpPr>
          <a:xfrm>
            <a:off x="4386438" y="4113107"/>
            <a:ext cx="3906224" cy="2478761"/>
            <a:chOff x="4114800" y="3276600"/>
            <a:chExt cx="3352796" cy="2220684"/>
          </a:xfrm>
          <a:solidFill>
            <a:schemeClr val="bg1">
              <a:lumMod val="85000"/>
            </a:schemeClr>
          </a:solidFill>
          <a:effectLst>
            <a:outerShdw blurRad="50800" dist="38100" dir="2700000" algn="tl" rotWithShape="0">
              <a:prstClr val="black">
                <a:alpha val="40000"/>
              </a:prstClr>
            </a:outerShdw>
          </a:effectLst>
        </p:grpSpPr>
        <p:sp>
          <p:nvSpPr>
            <p:cNvPr id="17" name="Rounded Rectangle 16"/>
            <p:cNvSpPr/>
            <p:nvPr/>
          </p:nvSpPr>
          <p:spPr>
            <a:xfrm>
              <a:off x="4571996" y="3592284"/>
              <a:ext cx="2895600" cy="1905000"/>
            </a:xfrm>
            <a:prstGeom prst="roundRect">
              <a:avLst>
                <a:gd name="adj" fmla="val 13660"/>
              </a:avLst>
            </a:prstGeom>
            <a:solidFill>
              <a:schemeClr val="bg1">
                <a:lumMod val="95000"/>
              </a:schemeClr>
            </a:solidFill>
            <a:ln w="19050">
              <a:solidFill>
                <a:schemeClr val="accent3"/>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4114800" y="3276600"/>
              <a:ext cx="914400" cy="914400"/>
            </a:xfrm>
            <a:prstGeom prst="ellipse">
              <a:avLst/>
            </a:prstGeom>
            <a:solidFill>
              <a:schemeClr val="accent3"/>
            </a:solidFill>
            <a:ln w="19050">
              <a:solidFill>
                <a:schemeClr val="accent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rial Black" pitchFamily="34" charset="0"/>
                </a:rPr>
                <a:t>3</a:t>
              </a:r>
              <a:endParaRPr lang="en-US" sz="4000" dirty="0">
                <a:latin typeface="Arial Black" pitchFamily="34" charset="0"/>
              </a:endParaRPr>
            </a:p>
          </p:txBody>
        </p:sp>
      </p:grpSp>
      <p:grpSp>
        <p:nvGrpSpPr>
          <p:cNvPr id="20" name="Group 45"/>
          <p:cNvGrpSpPr/>
          <p:nvPr/>
        </p:nvGrpSpPr>
        <p:grpSpPr>
          <a:xfrm>
            <a:off x="4351018" y="1719619"/>
            <a:ext cx="3941644" cy="2268385"/>
            <a:chOff x="4136572" y="947056"/>
            <a:chExt cx="3331028" cy="2100942"/>
          </a:xfrm>
          <a:solidFill>
            <a:schemeClr val="bg1">
              <a:lumMod val="85000"/>
            </a:schemeClr>
          </a:solidFill>
          <a:effectLst>
            <a:outerShdw blurRad="50800" dist="38100" dir="2700000" algn="tl" rotWithShape="0">
              <a:prstClr val="black">
                <a:alpha val="40000"/>
              </a:prstClr>
            </a:outerShdw>
          </a:effectLst>
        </p:grpSpPr>
        <p:sp>
          <p:nvSpPr>
            <p:cNvPr id="21" name="Rounded Rectangle 20"/>
            <p:cNvSpPr/>
            <p:nvPr/>
          </p:nvSpPr>
          <p:spPr>
            <a:xfrm>
              <a:off x="4572000" y="947056"/>
              <a:ext cx="2895600" cy="1905000"/>
            </a:xfrm>
            <a:prstGeom prst="roundRect">
              <a:avLst>
                <a:gd name="adj" fmla="val 13660"/>
              </a:avLst>
            </a:prstGeom>
            <a:solidFill>
              <a:schemeClr val="bg1">
                <a:lumMod val="95000"/>
              </a:schemeClr>
            </a:solidFill>
            <a:ln w="19050">
              <a:solidFill>
                <a:schemeClr val="accent3"/>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4136572" y="2133598"/>
              <a:ext cx="914400" cy="914400"/>
            </a:xfrm>
            <a:prstGeom prst="ellipse">
              <a:avLst/>
            </a:prstGeom>
            <a:solidFill>
              <a:schemeClr val="accent3"/>
            </a:solidFill>
            <a:ln w="19050">
              <a:solidFill>
                <a:schemeClr val="accent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latin typeface="Arial Black" pitchFamily="34" charset="0"/>
                </a:rPr>
                <a:t>2</a:t>
              </a:r>
              <a:endParaRPr lang="en-US" sz="4000" dirty="0">
                <a:latin typeface="Arial Black" pitchFamily="34" charset="0"/>
              </a:endParaRPr>
            </a:p>
          </p:txBody>
        </p:sp>
      </p:grpSp>
      <p:sp>
        <p:nvSpPr>
          <p:cNvPr id="27" name="Rectangle 26"/>
          <p:cNvSpPr/>
          <p:nvPr/>
        </p:nvSpPr>
        <p:spPr>
          <a:xfrm>
            <a:off x="5508646" y="1853348"/>
            <a:ext cx="2754090" cy="1815882"/>
          </a:xfrm>
          <a:prstGeom prst="rect">
            <a:avLst/>
          </a:prstGeom>
          <a:solidFill>
            <a:schemeClr val="bg1">
              <a:lumMod val="95000"/>
            </a:schemeClr>
          </a:solidFill>
        </p:spPr>
        <p:txBody>
          <a:bodyPr wrap="square">
            <a:spAutoFit/>
          </a:bodyPr>
          <a:lstStyle/>
          <a:p>
            <a:r>
              <a:rPr lang="en-GB" sz="1600" dirty="0"/>
              <a:t>At each stage we have modelled the costs of care, both financial to the </a:t>
            </a:r>
            <a:r>
              <a:rPr lang="en-GB" sz="1600" dirty="0" smtClean="0"/>
              <a:t>commissioner, and </a:t>
            </a:r>
            <a:r>
              <a:rPr lang="en-GB" sz="1600" dirty="0"/>
              <a:t>also the impact on the person and their family’s outcomes and experience. </a:t>
            </a:r>
          </a:p>
        </p:txBody>
      </p:sp>
      <p:sp>
        <p:nvSpPr>
          <p:cNvPr id="28" name="Rectangle 27"/>
          <p:cNvSpPr/>
          <p:nvPr/>
        </p:nvSpPr>
        <p:spPr>
          <a:xfrm>
            <a:off x="5469980" y="4788842"/>
            <a:ext cx="2754210" cy="1569660"/>
          </a:xfrm>
          <a:prstGeom prst="rect">
            <a:avLst/>
          </a:prstGeom>
          <a:solidFill>
            <a:schemeClr val="bg1">
              <a:lumMod val="95000"/>
            </a:schemeClr>
          </a:solidFill>
        </p:spPr>
        <p:txBody>
          <a:bodyPr wrap="square">
            <a:spAutoFit/>
          </a:bodyPr>
          <a:lstStyle/>
          <a:p>
            <a:r>
              <a:rPr lang="en-GB" sz="1600" dirty="0"/>
              <a:t>This document is intended to help commissioners and providers to understand the implications – both in terms of quality of life and costs – of shifting the care pathway </a:t>
            </a:r>
          </a:p>
        </p:txBody>
      </p:sp>
    </p:spTree>
    <p:extLst>
      <p:ext uri="{BB962C8B-B14F-4D97-AF65-F5344CB8AC3E}">
        <p14:creationId xmlns:p14="http://schemas.microsoft.com/office/powerpoint/2010/main" val="184009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900" decel="100000" fill="hold"/>
                                        <p:tgtEl>
                                          <p:spTgt spid="2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900" decel="100000" fill="hold"/>
                                        <p:tgtEl>
                                          <p:spTgt spid="1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59307" y="1220846"/>
            <a:ext cx="8761863" cy="5425614"/>
          </a:xfrm>
        </p:spPr>
        <p:txBody>
          <a:bodyPr>
            <a:noAutofit/>
          </a:bodyPr>
          <a:lstStyle/>
          <a:p>
            <a:pPr>
              <a:lnSpc>
                <a:spcPct val="114000"/>
              </a:lnSpc>
              <a:spcBef>
                <a:spcPts val="0"/>
              </a:spcBef>
              <a:spcAft>
                <a:spcPts val="400"/>
              </a:spcAft>
              <a:buClr>
                <a:srgbClr val="92D050"/>
              </a:buClr>
            </a:pPr>
            <a:r>
              <a:rPr lang="en-GB" sz="1800" dirty="0"/>
              <a:t>Katie is </a:t>
            </a:r>
            <a:r>
              <a:rPr lang="en-GB" sz="1800" dirty="0" smtClean="0"/>
              <a:t>a 46-year-old </a:t>
            </a:r>
            <a:r>
              <a:rPr lang="en-GB" sz="1800" dirty="0"/>
              <a:t>retail worker. She lives with her husband, </a:t>
            </a:r>
            <a:r>
              <a:rPr lang="en-GB" sz="1800" dirty="0" smtClean="0"/>
              <a:t>Isa</a:t>
            </a:r>
            <a:r>
              <a:rPr lang="en-GB" sz="1800" dirty="0"/>
              <a:t> </a:t>
            </a:r>
            <a:r>
              <a:rPr lang="en-GB" sz="1800" dirty="0" smtClean="0"/>
              <a:t>and </a:t>
            </a:r>
            <a:r>
              <a:rPr lang="en-GB" sz="1800" dirty="0"/>
              <a:t>two young </a:t>
            </a:r>
            <a:r>
              <a:rPr lang="en-GB" sz="1800" dirty="0" smtClean="0"/>
              <a:t>children</a:t>
            </a:r>
          </a:p>
          <a:p>
            <a:pPr>
              <a:lnSpc>
                <a:spcPct val="114000"/>
              </a:lnSpc>
              <a:spcBef>
                <a:spcPts val="0"/>
              </a:spcBef>
              <a:spcAft>
                <a:spcPts val="400"/>
              </a:spcAft>
              <a:buClr>
                <a:srgbClr val="92D050"/>
              </a:buClr>
            </a:pPr>
            <a:r>
              <a:rPr lang="en-GB" sz="1800" dirty="0" smtClean="0"/>
              <a:t>Katie had </a:t>
            </a:r>
            <a:r>
              <a:rPr lang="en-GB" sz="1800" b="1" dirty="0" smtClean="0"/>
              <a:t>surgery and adjuvant chemotherapy </a:t>
            </a:r>
            <a:r>
              <a:rPr lang="en-GB" sz="1800" dirty="0" smtClean="0"/>
              <a:t>for colorectal cancer when she was 45. Scans clear at one year and the family moved county for husband’s job</a:t>
            </a:r>
          </a:p>
          <a:p>
            <a:pPr>
              <a:lnSpc>
                <a:spcPct val="114000"/>
              </a:lnSpc>
              <a:spcBef>
                <a:spcPts val="0"/>
              </a:spcBef>
              <a:spcAft>
                <a:spcPts val="400"/>
              </a:spcAft>
              <a:buClr>
                <a:srgbClr val="92D050"/>
              </a:buClr>
            </a:pPr>
            <a:r>
              <a:rPr lang="en-GB" sz="1800" dirty="0" smtClean="0"/>
              <a:t>Katie developed </a:t>
            </a:r>
            <a:r>
              <a:rPr lang="en-GB" sz="1800" b="1" dirty="0" smtClean="0"/>
              <a:t>right </a:t>
            </a:r>
            <a:r>
              <a:rPr lang="en-GB" sz="1800" b="1" dirty="0"/>
              <a:t>upper quadrant </a:t>
            </a:r>
            <a:r>
              <a:rPr lang="en-GB" sz="1800" b="1" dirty="0" smtClean="0"/>
              <a:t>pain </a:t>
            </a:r>
            <a:r>
              <a:rPr lang="en-GB" sz="1800" dirty="0" smtClean="0"/>
              <a:t>– persisted and became more severe over a month</a:t>
            </a:r>
          </a:p>
          <a:p>
            <a:pPr>
              <a:lnSpc>
                <a:spcPct val="114000"/>
              </a:lnSpc>
              <a:spcBef>
                <a:spcPts val="0"/>
              </a:spcBef>
              <a:spcAft>
                <a:spcPts val="400"/>
              </a:spcAft>
              <a:buClr>
                <a:srgbClr val="92D050"/>
              </a:buClr>
            </a:pPr>
            <a:r>
              <a:rPr lang="en-GB" sz="1800" dirty="0" smtClean="0"/>
              <a:t>Waited </a:t>
            </a:r>
            <a:r>
              <a:rPr lang="en-GB" sz="1800" b="1" dirty="0" smtClean="0"/>
              <a:t>two weeks for GP appointment </a:t>
            </a:r>
            <a:r>
              <a:rPr lang="en-GB" sz="1800" dirty="0" smtClean="0"/>
              <a:t>– saw GP twice and out of hours GP once over next two weeks</a:t>
            </a:r>
          </a:p>
          <a:p>
            <a:pPr>
              <a:lnSpc>
                <a:spcPct val="114000"/>
              </a:lnSpc>
              <a:spcBef>
                <a:spcPts val="0"/>
              </a:spcBef>
              <a:spcAft>
                <a:spcPts val="400"/>
              </a:spcAft>
              <a:buClr>
                <a:srgbClr val="92D050"/>
              </a:buClr>
            </a:pPr>
            <a:r>
              <a:rPr lang="en-GB" sz="1800" dirty="0" smtClean="0"/>
              <a:t>Pain intensified – </a:t>
            </a:r>
            <a:r>
              <a:rPr lang="en-GB" sz="1800" b="1" dirty="0" smtClean="0"/>
              <a:t>ambulance took her to A&amp;E </a:t>
            </a:r>
            <a:r>
              <a:rPr lang="en-GB" sz="1800" dirty="0" smtClean="0"/>
              <a:t>where enlarged liver noted</a:t>
            </a:r>
          </a:p>
          <a:p>
            <a:pPr>
              <a:lnSpc>
                <a:spcPct val="114000"/>
              </a:lnSpc>
              <a:spcBef>
                <a:spcPts val="0"/>
              </a:spcBef>
              <a:spcAft>
                <a:spcPts val="400"/>
              </a:spcAft>
              <a:buClr>
                <a:srgbClr val="92D050"/>
              </a:buClr>
            </a:pPr>
            <a:r>
              <a:rPr lang="en-GB" sz="1800" dirty="0" smtClean="0"/>
              <a:t>Admitted to surgical ward – </a:t>
            </a:r>
            <a:r>
              <a:rPr lang="en-GB" sz="1800" b="1" dirty="0" smtClean="0"/>
              <a:t>inpatient for three weeks</a:t>
            </a:r>
            <a:r>
              <a:rPr lang="en-GB" sz="1800" dirty="0" smtClean="0"/>
              <a:t>. CT scan showed metastatic disease and she had liver biopsy. Katie was told the news on the ward whilst she was on her own, and </a:t>
            </a:r>
            <a:r>
              <a:rPr lang="en-GB" sz="1800" b="1" dirty="0" smtClean="0"/>
              <a:t>had to break the news to Isa herself</a:t>
            </a:r>
          </a:p>
          <a:p>
            <a:pPr>
              <a:lnSpc>
                <a:spcPct val="114000"/>
              </a:lnSpc>
              <a:spcBef>
                <a:spcPts val="0"/>
              </a:spcBef>
              <a:spcAft>
                <a:spcPts val="400"/>
              </a:spcAft>
              <a:buClr>
                <a:srgbClr val="92D050"/>
              </a:buClr>
            </a:pPr>
            <a:r>
              <a:rPr lang="en-GB" sz="1800" dirty="0"/>
              <a:t>During this time, Isa took over childcare and was struggling, </a:t>
            </a:r>
            <a:r>
              <a:rPr lang="en-GB" sz="1800" dirty="0" smtClean="0"/>
              <a:t>eventually </a:t>
            </a:r>
            <a:r>
              <a:rPr lang="en-GB" sz="1800" b="1" dirty="0"/>
              <a:t>getting sacked from his </a:t>
            </a:r>
            <a:r>
              <a:rPr lang="en-GB" sz="1800" b="1" dirty="0" smtClean="0"/>
              <a:t>job</a:t>
            </a:r>
            <a:endParaRPr lang="en-GB" sz="1800" b="1" dirty="0"/>
          </a:p>
          <a:p>
            <a:pPr>
              <a:lnSpc>
                <a:spcPct val="114000"/>
              </a:lnSpc>
              <a:spcBef>
                <a:spcPts val="0"/>
              </a:spcBef>
              <a:spcAft>
                <a:spcPts val="400"/>
              </a:spcAft>
              <a:buClr>
                <a:srgbClr val="92D050"/>
              </a:buClr>
            </a:pPr>
            <a:r>
              <a:rPr lang="en-GB" sz="1800" dirty="0" smtClean="0"/>
              <a:t>Katie was referred to oncologist as outpatient: Palliative chemotherapy planned</a:t>
            </a:r>
          </a:p>
        </p:txBody>
      </p:sp>
      <p:sp>
        <p:nvSpPr>
          <p:cNvPr id="7" name="Title 6"/>
          <p:cNvSpPr>
            <a:spLocks noGrp="1"/>
          </p:cNvSpPr>
          <p:nvPr>
            <p:ph type="title"/>
          </p:nvPr>
        </p:nvSpPr>
        <p:spPr>
          <a:xfrm>
            <a:off x="412597" y="307461"/>
            <a:ext cx="7356815" cy="667725"/>
          </a:xfrm>
        </p:spPr>
        <p:txBody>
          <a:bodyPr>
            <a:normAutofit fontScale="90000"/>
          </a:bodyPr>
          <a:lstStyle/>
          <a:p>
            <a:r>
              <a:rPr lang="en-US" sz="3200" dirty="0" smtClean="0"/>
              <a:t>Katie and the sub-optimal pathway (1)</a:t>
            </a:r>
            <a:endParaRPr lang="en-US" sz="3200" dirty="0"/>
          </a:p>
        </p:txBody>
      </p:sp>
    </p:spTree>
    <p:extLst>
      <p:ext uri="{BB962C8B-B14F-4D97-AF65-F5344CB8AC3E}">
        <p14:creationId xmlns:p14="http://schemas.microsoft.com/office/powerpoint/2010/main" val="2107324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59307" y="1138959"/>
            <a:ext cx="8734568" cy="5882814"/>
          </a:xfrm>
        </p:spPr>
        <p:txBody>
          <a:bodyPr>
            <a:noAutofit/>
          </a:bodyPr>
          <a:lstStyle/>
          <a:p>
            <a:pPr>
              <a:lnSpc>
                <a:spcPct val="114000"/>
              </a:lnSpc>
              <a:spcBef>
                <a:spcPts val="0"/>
              </a:spcBef>
              <a:spcAft>
                <a:spcPts val="400"/>
              </a:spcAft>
              <a:buClr>
                <a:srgbClr val="92D050"/>
              </a:buClr>
            </a:pPr>
            <a:r>
              <a:rPr lang="en-GB" sz="1800" dirty="0" smtClean="0"/>
              <a:t>After first cycle of chemotherapy, </a:t>
            </a:r>
            <a:r>
              <a:rPr lang="en-GB" sz="1800" b="1" dirty="0" smtClean="0"/>
              <a:t>struggled with pain and constipation</a:t>
            </a:r>
            <a:r>
              <a:rPr lang="en-GB" sz="1800" dirty="0" smtClean="0"/>
              <a:t>: Visits to A&amp;E and out of hours GP</a:t>
            </a:r>
          </a:p>
          <a:p>
            <a:pPr>
              <a:lnSpc>
                <a:spcPct val="114000"/>
              </a:lnSpc>
              <a:spcBef>
                <a:spcPts val="0"/>
              </a:spcBef>
              <a:spcAft>
                <a:spcPts val="400"/>
              </a:spcAft>
              <a:buClr>
                <a:srgbClr val="92D050"/>
              </a:buClr>
            </a:pPr>
            <a:r>
              <a:rPr lang="en-GB" sz="1800" dirty="0" smtClean="0"/>
              <a:t>After further chemotherapy and inpatient acute care</a:t>
            </a:r>
            <a:r>
              <a:rPr lang="en-GB" sz="1800" dirty="0"/>
              <a:t>, </a:t>
            </a:r>
            <a:r>
              <a:rPr lang="en-GB" sz="1800" dirty="0" smtClean="0"/>
              <a:t>follow up CT scan showed </a:t>
            </a:r>
            <a:r>
              <a:rPr lang="en-GB" sz="1800" b="1" dirty="0" smtClean="0"/>
              <a:t>no response </a:t>
            </a:r>
            <a:r>
              <a:rPr lang="en-GB" sz="1800" b="1" dirty="0"/>
              <a:t>to </a:t>
            </a:r>
            <a:r>
              <a:rPr lang="en-GB" sz="1800" b="1" dirty="0" smtClean="0"/>
              <a:t>chemotherapy </a:t>
            </a:r>
            <a:r>
              <a:rPr lang="en-GB" sz="1800" dirty="0"/>
              <a:t>and </a:t>
            </a:r>
            <a:r>
              <a:rPr lang="en-GB" sz="1800" dirty="0" smtClean="0"/>
              <a:t>her liver function deteriorating: Chemotherapy discontinued</a:t>
            </a:r>
          </a:p>
          <a:p>
            <a:pPr>
              <a:lnSpc>
                <a:spcPct val="114000"/>
              </a:lnSpc>
              <a:spcBef>
                <a:spcPts val="0"/>
              </a:spcBef>
              <a:spcAft>
                <a:spcPts val="400"/>
              </a:spcAft>
              <a:buClr>
                <a:srgbClr val="92D050"/>
              </a:buClr>
            </a:pPr>
            <a:r>
              <a:rPr lang="en-GB" sz="1800" dirty="0" smtClean="0"/>
              <a:t>The district </a:t>
            </a:r>
            <a:r>
              <a:rPr lang="en-GB" sz="1800" dirty="0"/>
              <a:t>nurse put in an application for the care package through continuing healthcare (CHC) </a:t>
            </a:r>
            <a:r>
              <a:rPr lang="en-GB" sz="1800" dirty="0" smtClean="0"/>
              <a:t>but </a:t>
            </a:r>
            <a:r>
              <a:rPr lang="en-GB" sz="1800" b="1" dirty="0" smtClean="0"/>
              <a:t>Katie’s </a:t>
            </a:r>
            <a:r>
              <a:rPr lang="en-GB" sz="1800" b="1" dirty="0"/>
              <a:t>clinical condition deteriorated </a:t>
            </a:r>
            <a:r>
              <a:rPr lang="en-GB" sz="1800" dirty="0"/>
              <a:t>prior to this care being put in </a:t>
            </a:r>
            <a:r>
              <a:rPr lang="en-GB" sz="1800" dirty="0" smtClean="0"/>
              <a:t>place</a:t>
            </a:r>
          </a:p>
          <a:p>
            <a:pPr>
              <a:lnSpc>
                <a:spcPct val="114000"/>
              </a:lnSpc>
              <a:spcBef>
                <a:spcPts val="0"/>
              </a:spcBef>
              <a:spcAft>
                <a:spcPts val="400"/>
              </a:spcAft>
              <a:buClr>
                <a:srgbClr val="92D050"/>
              </a:buClr>
            </a:pPr>
            <a:r>
              <a:rPr lang="en-GB" sz="1800" dirty="0" smtClean="0"/>
              <a:t>Further admission to acute setting with bowel obstruction: Isa </a:t>
            </a:r>
            <a:r>
              <a:rPr lang="en-GB" sz="1800" dirty="0"/>
              <a:t>was told by the nurses that as Katie was </a:t>
            </a:r>
            <a:r>
              <a:rPr lang="en-GB" sz="1800" b="1" dirty="0"/>
              <a:t>‘terminally ill…  nothing can be done.’  </a:t>
            </a:r>
            <a:r>
              <a:rPr lang="en-GB" sz="1800" dirty="0"/>
              <a:t>Isa was told he should ‘take her home to die</a:t>
            </a:r>
            <a:r>
              <a:rPr lang="en-GB" sz="1800" dirty="0" smtClean="0"/>
              <a:t>.’</a:t>
            </a:r>
          </a:p>
          <a:p>
            <a:pPr>
              <a:lnSpc>
                <a:spcPct val="114000"/>
              </a:lnSpc>
              <a:spcBef>
                <a:spcPts val="0"/>
              </a:spcBef>
              <a:spcAft>
                <a:spcPts val="400"/>
              </a:spcAft>
              <a:buClr>
                <a:srgbClr val="92D050"/>
              </a:buClr>
            </a:pPr>
            <a:r>
              <a:rPr lang="en-GB" sz="1800" dirty="0"/>
              <a:t>Katie said </a:t>
            </a:r>
            <a:r>
              <a:rPr lang="en-GB" sz="1800" dirty="0" smtClean="0"/>
              <a:t>she did not want to die at home. Her preference was for a hospice if a side room was available. She did </a:t>
            </a:r>
            <a:r>
              <a:rPr lang="en-GB" sz="1800" dirty="0"/>
              <a:t>not want to discuss Advance Care Plans </a:t>
            </a:r>
            <a:r>
              <a:rPr lang="en-GB" sz="1800" dirty="0" smtClean="0"/>
              <a:t>or </a:t>
            </a:r>
            <a:r>
              <a:rPr lang="en-GB" sz="1800" dirty="0"/>
              <a:t>decisions about Cardiopulmonary </a:t>
            </a:r>
            <a:r>
              <a:rPr lang="en-GB" sz="1800" dirty="0" smtClean="0"/>
              <a:t>Resuscitation, or see the community palliative care team – </a:t>
            </a:r>
            <a:r>
              <a:rPr lang="en-GB" sz="1800" b="1" dirty="0" smtClean="0"/>
              <a:t>still struggling with situation</a:t>
            </a:r>
          </a:p>
          <a:p>
            <a:pPr>
              <a:lnSpc>
                <a:spcPct val="114000"/>
              </a:lnSpc>
              <a:spcBef>
                <a:spcPts val="0"/>
              </a:spcBef>
              <a:spcAft>
                <a:spcPts val="400"/>
              </a:spcAft>
              <a:buClr>
                <a:srgbClr val="92D050"/>
              </a:buClr>
            </a:pPr>
            <a:r>
              <a:rPr lang="en-GB" sz="1800" dirty="0" smtClean="0"/>
              <a:t>Katie </a:t>
            </a:r>
            <a:r>
              <a:rPr lang="en-GB" sz="1800" b="1" dirty="0" smtClean="0"/>
              <a:t>died at home </a:t>
            </a:r>
            <a:r>
              <a:rPr lang="en-GB" sz="1800" dirty="0" smtClean="0"/>
              <a:t>in the end and the family situation was stressful and distressing in the extreme</a:t>
            </a:r>
            <a:endParaRPr lang="en-GB" sz="1800" dirty="0"/>
          </a:p>
        </p:txBody>
      </p:sp>
      <p:sp>
        <p:nvSpPr>
          <p:cNvPr id="7" name="Title 6"/>
          <p:cNvSpPr>
            <a:spLocks noGrp="1"/>
          </p:cNvSpPr>
          <p:nvPr>
            <p:ph type="title"/>
          </p:nvPr>
        </p:nvSpPr>
        <p:spPr>
          <a:xfrm>
            <a:off x="412597" y="307461"/>
            <a:ext cx="7356815" cy="667725"/>
          </a:xfrm>
        </p:spPr>
        <p:txBody>
          <a:bodyPr>
            <a:normAutofit fontScale="90000"/>
          </a:bodyPr>
          <a:lstStyle/>
          <a:p>
            <a:r>
              <a:rPr lang="en-US" sz="3200" dirty="0" smtClean="0"/>
              <a:t>Katie and the sub-optimal pathway (2)</a:t>
            </a:r>
            <a:endParaRPr lang="en-US" sz="3200" dirty="0"/>
          </a:p>
        </p:txBody>
      </p:sp>
    </p:spTree>
    <p:extLst>
      <p:ext uri="{BB962C8B-B14F-4D97-AF65-F5344CB8AC3E}">
        <p14:creationId xmlns:p14="http://schemas.microsoft.com/office/powerpoint/2010/main" val="1960645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6241584" y="1633850"/>
            <a:ext cx="2424752" cy="3429000"/>
          </a:xfrm>
          <a:prstGeom prst="round2DiagRect">
            <a:avLst>
              <a:gd name="adj1" fmla="val 11592"/>
              <a:gd name="adj2" fmla="val 958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252160" y="1938650"/>
            <a:ext cx="2414176"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p:nvSpPr>
        <p:spPr>
          <a:xfrm>
            <a:off x="3219421" y="1633850"/>
            <a:ext cx="2550697" cy="3429000"/>
          </a:xfrm>
          <a:prstGeom prst="round2DiagRect">
            <a:avLst>
              <a:gd name="adj1" fmla="val 11592"/>
              <a:gd name="adj2" fmla="val 958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229466" y="1938650"/>
            <a:ext cx="2540652"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 Diagonal Corner Rectangle 12"/>
          <p:cNvSpPr/>
          <p:nvPr/>
        </p:nvSpPr>
        <p:spPr>
          <a:xfrm>
            <a:off x="412597" y="1633850"/>
            <a:ext cx="2433267" cy="3429000"/>
          </a:xfrm>
          <a:prstGeom prst="round2DiagRect">
            <a:avLst>
              <a:gd name="adj1" fmla="val 11592"/>
              <a:gd name="adj2" fmla="val 958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17384" y="1938650"/>
            <a:ext cx="2428480" cy="461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29"/>
          <p:cNvGrpSpPr/>
          <p:nvPr/>
        </p:nvGrpSpPr>
        <p:grpSpPr>
          <a:xfrm>
            <a:off x="228600" y="4955062"/>
            <a:ext cx="2617264" cy="1554480"/>
            <a:chOff x="1291384" y="4419600"/>
            <a:chExt cx="1554480" cy="1554480"/>
          </a:xfrm>
          <a:effectLst/>
        </p:grpSpPr>
        <p:sp>
          <p:nvSpPr>
            <p:cNvPr id="16" name="Oval 15"/>
            <p:cNvSpPr/>
            <p:nvPr/>
          </p:nvSpPr>
          <p:spPr>
            <a:xfrm>
              <a:off x="1291384" y="4419600"/>
              <a:ext cx="1554480" cy="1554480"/>
            </a:xfrm>
            <a:prstGeom prst="ellipse">
              <a:avLst/>
            </a:prstGeom>
            <a:solidFill>
              <a:schemeClr val="bg1">
                <a:lumMod val="85000"/>
              </a:schemeClr>
            </a:solidFill>
            <a:ln>
              <a:noFill/>
            </a:ln>
            <a:effectLst/>
            <a:scene3d>
              <a:camera prst="orthographicFront"/>
              <a:lightRig rig="soft" dir="t"/>
            </a:scene3d>
            <a:sp3d prstMaterial="clear">
              <a:bevelT w="777240" h="777240"/>
              <a:bevelB w="777240" h="7772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1456028" y="4551218"/>
              <a:ext cx="1295400" cy="1200329"/>
            </a:xfrm>
            <a:prstGeom prst="rect">
              <a:avLst/>
            </a:prstGeom>
            <a:noFill/>
          </p:spPr>
          <p:txBody>
            <a:bodyPr wrap="square" rtlCol="0">
              <a:spAutoFit/>
            </a:bodyPr>
            <a:lstStyle/>
            <a:p>
              <a:pPr algn="ctr"/>
              <a:r>
                <a:rPr lang="en-US" sz="2400" dirty="0" smtClean="0"/>
                <a:t>Reactive rather than proactive</a:t>
              </a:r>
              <a:endParaRPr lang="en-US" sz="2400" dirty="0"/>
            </a:p>
          </p:txBody>
        </p:sp>
      </p:grpSp>
      <p:grpSp>
        <p:nvGrpSpPr>
          <p:cNvPr id="18" name="Group 30"/>
          <p:cNvGrpSpPr/>
          <p:nvPr/>
        </p:nvGrpSpPr>
        <p:grpSpPr>
          <a:xfrm>
            <a:off x="3219422" y="4896570"/>
            <a:ext cx="2550697" cy="1554480"/>
            <a:chOff x="3810000" y="4419600"/>
            <a:chExt cx="1554480" cy="1554480"/>
          </a:xfrm>
          <a:solidFill>
            <a:schemeClr val="bg1">
              <a:lumMod val="85000"/>
            </a:schemeClr>
          </a:solidFill>
          <a:effectLst/>
        </p:grpSpPr>
        <p:sp>
          <p:nvSpPr>
            <p:cNvPr id="19" name="Oval 18"/>
            <p:cNvSpPr/>
            <p:nvPr/>
          </p:nvSpPr>
          <p:spPr>
            <a:xfrm>
              <a:off x="3810000" y="4419600"/>
              <a:ext cx="1554480" cy="1554480"/>
            </a:xfrm>
            <a:prstGeom prst="ellipse">
              <a:avLst/>
            </a:prstGeom>
            <a:grpFill/>
            <a:ln>
              <a:noFill/>
            </a:ln>
            <a:scene3d>
              <a:camera prst="orthographicFront"/>
              <a:lightRig rig="soft" dir="t"/>
            </a:scene3d>
            <a:sp3d prstMaterial="clear">
              <a:bevelT w="777240" h="777240"/>
              <a:bevelB w="777240" h="7772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3962400" y="4800600"/>
              <a:ext cx="1295400" cy="830997"/>
            </a:xfrm>
            <a:prstGeom prst="rect">
              <a:avLst/>
            </a:prstGeom>
            <a:noFill/>
          </p:spPr>
          <p:txBody>
            <a:bodyPr wrap="square" rtlCol="0">
              <a:spAutoFit/>
            </a:bodyPr>
            <a:lstStyle/>
            <a:p>
              <a:pPr algn="ctr"/>
              <a:r>
                <a:rPr lang="en-US" sz="2400" dirty="0" smtClean="0"/>
                <a:t>Inappropriate  care</a:t>
              </a:r>
              <a:endParaRPr lang="en-US" sz="2400" dirty="0"/>
            </a:p>
          </p:txBody>
        </p:sp>
      </p:grpSp>
      <p:grpSp>
        <p:nvGrpSpPr>
          <p:cNvPr id="21" name="Group 31"/>
          <p:cNvGrpSpPr/>
          <p:nvPr/>
        </p:nvGrpSpPr>
        <p:grpSpPr>
          <a:xfrm>
            <a:off x="6096000" y="4896570"/>
            <a:ext cx="2667000" cy="1554480"/>
            <a:chOff x="6096000" y="4343400"/>
            <a:chExt cx="1554480" cy="1554480"/>
          </a:xfrm>
          <a:solidFill>
            <a:schemeClr val="bg1">
              <a:lumMod val="85000"/>
            </a:schemeClr>
          </a:solidFill>
          <a:effectLst/>
        </p:grpSpPr>
        <p:sp>
          <p:nvSpPr>
            <p:cNvPr id="22" name="Oval 21"/>
            <p:cNvSpPr/>
            <p:nvPr/>
          </p:nvSpPr>
          <p:spPr>
            <a:xfrm>
              <a:off x="6096000" y="4343400"/>
              <a:ext cx="1554480" cy="1554480"/>
            </a:xfrm>
            <a:prstGeom prst="ellipse">
              <a:avLst/>
            </a:prstGeom>
            <a:grpFill/>
            <a:ln>
              <a:noFill/>
            </a:ln>
            <a:scene3d>
              <a:camera prst="orthographicFront"/>
              <a:lightRig rig="soft" dir="t"/>
            </a:scene3d>
            <a:sp3d prstMaterial="clear">
              <a:bevelT w="777240" h="777240"/>
              <a:bevelB w="777240" h="7772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6248400" y="4537323"/>
              <a:ext cx="1295400" cy="1200329"/>
            </a:xfrm>
            <a:prstGeom prst="rect">
              <a:avLst/>
            </a:prstGeom>
            <a:noFill/>
          </p:spPr>
          <p:txBody>
            <a:bodyPr wrap="square" rtlCol="0">
              <a:spAutoFit/>
            </a:bodyPr>
            <a:lstStyle/>
            <a:p>
              <a:pPr algn="ctr"/>
              <a:r>
                <a:rPr lang="en-US" sz="2400" dirty="0" smtClean="0"/>
                <a:t>Insufficient community care support</a:t>
              </a:r>
              <a:endParaRPr lang="en-US" sz="2400" dirty="0"/>
            </a:p>
          </p:txBody>
        </p:sp>
      </p:grpSp>
      <p:sp>
        <p:nvSpPr>
          <p:cNvPr id="24" name="TextBox 23"/>
          <p:cNvSpPr txBox="1"/>
          <p:nvPr/>
        </p:nvSpPr>
        <p:spPr>
          <a:xfrm>
            <a:off x="417384" y="2681931"/>
            <a:ext cx="2428480" cy="2123658"/>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Healthcare communication &amp; patient education could be improved </a:t>
            </a:r>
            <a:endParaRPr lang="en-US" sz="2200" dirty="0"/>
          </a:p>
        </p:txBody>
      </p:sp>
      <p:sp>
        <p:nvSpPr>
          <p:cNvPr id="25" name="TextBox 24"/>
          <p:cNvSpPr txBox="1"/>
          <p:nvPr/>
        </p:nvSpPr>
        <p:spPr>
          <a:xfrm>
            <a:off x="3344173" y="2636324"/>
            <a:ext cx="2417320" cy="2123658"/>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Traditional treatment</a:t>
            </a:r>
          </a:p>
          <a:p>
            <a:pPr marL="342900" indent="-342900">
              <a:buFont typeface="Arial" panose="020B0604020202020204" pitchFamily="34" charset="0"/>
              <a:buChar char="•"/>
            </a:pPr>
            <a:r>
              <a:rPr lang="en-US" sz="2200" dirty="0" smtClean="0"/>
              <a:t>Pathway flow not </a:t>
            </a:r>
            <a:r>
              <a:rPr lang="en-US" sz="2200" dirty="0" err="1" smtClean="0"/>
              <a:t>optimised</a:t>
            </a:r>
            <a:endParaRPr lang="en-US" sz="2200" dirty="0" smtClean="0"/>
          </a:p>
          <a:p>
            <a:pPr marL="342900" indent="-342900">
              <a:buFont typeface="Arial" panose="020B0604020202020204" pitchFamily="34" charset="0"/>
              <a:buChar char="•"/>
            </a:pPr>
            <a:r>
              <a:rPr lang="en-US" sz="2200" dirty="0" smtClean="0"/>
              <a:t>Lack of patient choice</a:t>
            </a:r>
          </a:p>
        </p:txBody>
      </p:sp>
      <p:sp>
        <p:nvSpPr>
          <p:cNvPr id="26" name="TextBox 25"/>
          <p:cNvSpPr txBox="1"/>
          <p:nvPr/>
        </p:nvSpPr>
        <p:spPr>
          <a:xfrm>
            <a:off x="6252160" y="2704730"/>
            <a:ext cx="2394356" cy="1785104"/>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Too much reliance on </a:t>
            </a:r>
            <a:r>
              <a:rPr lang="en-US" sz="2200" dirty="0"/>
              <a:t>a</a:t>
            </a:r>
            <a:r>
              <a:rPr lang="en-US" sz="2200" dirty="0" smtClean="0"/>
              <a:t>cute care</a:t>
            </a:r>
          </a:p>
          <a:p>
            <a:pPr marL="342900" indent="-342900">
              <a:buFont typeface="Arial" panose="020B0604020202020204" pitchFamily="34" charset="0"/>
              <a:buChar char="•"/>
            </a:pPr>
            <a:r>
              <a:rPr lang="en-US" sz="2200" dirty="0" smtClean="0"/>
              <a:t>Devastating consequences</a:t>
            </a:r>
            <a:endParaRPr lang="en-US" sz="2200" dirty="0"/>
          </a:p>
        </p:txBody>
      </p:sp>
      <p:sp>
        <p:nvSpPr>
          <p:cNvPr id="27" name="TextBox 26"/>
          <p:cNvSpPr txBox="1"/>
          <p:nvPr/>
        </p:nvSpPr>
        <p:spPr>
          <a:xfrm>
            <a:off x="417384" y="1938650"/>
            <a:ext cx="2428480" cy="461665"/>
          </a:xfrm>
          <a:prstGeom prst="rect">
            <a:avLst/>
          </a:prstGeom>
          <a:noFill/>
        </p:spPr>
        <p:txBody>
          <a:bodyPr wrap="square" rtlCol="0">
            <a:spAutoFit/>
          </a:bodyPr>
          <a:lstStyle/>
          <a:p>
            <a:pPr algn="ctr"/>
            <a:r>
              <a:rPr lang="en-US" sz="2400" dirty="0" smtClean="0">
                <a:solidFill>
                  <a:schemeClr val="bg1"/>
                </a:solidFill>
              </a:rPr>
              <a:t>Slow diagnosis</a:t>
            </a:r>
            <a:endParaRPr lang="en-US" sz="2400" dirty="0">
              <a:solidFill>
                <a:schemeClr val="bg1"/>
              </a:solidFill>
            </a:endParaRPr>
          </a:p>
        </p:txBody>
      </p:sp>
      <p:sp>
        <p:nvSpPr>
          <p:cNvPr id="28" name="TextBox 27"/>
          <p:cNvSpPr txBox="1"/>
          <p:nvPr/>
        </p:nvSpPr>
        <p:spPr>
          <a:xfrm>
            <a:off x="3229466" y="1947276"/>
            <a:ext cx="2532027" cy="461665"/>
          </a:xfrm>
          <a:prstGeom prst="rect">
            <a:avLst/>
          </a:prstGeom>
          <a:noFill/>
        </p:spPr>
        <p:txBody>
          <a:bodyPr wrap="square" rtlCol="0">
            <a:spAutoFit/>
          </a:bodyPr>
          <a:lstStyle/>
          <a:p>
            <a:pPr algn="ctr"/>
            <a:r>
              <a:rPr lang="en-US" sz="2400" dirty="0" smtClean="0">
                <a:solidFill>
                  <a:schemeClr val="bg1"/>
                </a:solidFill>
              </a:rPr>
              <a:t>Care integration</a:t>
            </a:r>
            <a:endParaRPr lang="en-US" sz="2400" dirty="0">
              <a:solidFill>
                <a:schemeClr val="bg1"/>
              </a:solidFill>
            </a:endParaRPr>
          </a:p>
        </p:txBody>
      </p:sp>
      <p:sp>
        <p:nvSpPr>
          <p:cNvPr id="29" name="TextBox 28"/>
          <p:cNvSpPr txBox="1"/>
          <p:nvPr/>
        </p:nvSpPr>
        <p:spPr>
          <a:xfrm>
            <a:off x="6429541" y="1938650"/>
            <a:ext cx="2057400" cy="461665"/>
          </a:xfrm>
          <a:prstGeom prst="rect">
            <a:avLst/>
          </a:prstGeom>
          <a:noFill/>
        </p:spPr>
        <p:txBody>
          <a:bodyPr wrap="square" rtlCol="0">
            <a:spAutoFit/>
          </a:bodyPr>
          <a:lstStyle/>
          <a:p>
            <a:pPr algn="ctr"/>
            <a:r>
              <a:rPr lang="en-US" sz="2400" dirty="0" smtClean="0">
                <a:solidFill>
                  <a:schemeClr val="bg1"/>
                </a:solidFill>
              </a:rPr>
              <a:t>Too late</a:t>
            </a:r>
            <a:endParaRPr lang="en-US" sz="2400" dirty="0">
              <a:solidFill>
                <a:schemeClr val="bg1"/>
              </a:solidFill>
            </a:endParaRPr>
          </a:p>
        </p:txBody>
      </p:sp>
      <p:sp>
        <p:nvSpPr>
          <p:cNvPr id="30" name="Title 6"/>
          <p:cNvSpPr>
            <a:spLocks noGrp="1"/>
          </p:cNvSpPr>
          <p:nvPr>
            <p:ph type="title"/>
          </p:nvPr>
        </p:nvSpPr>
        <p:spPr>
          <a:xfrm>
            <a:off x="412597" y="307461"/>
            <a:ext cx="7356815" cy="667725"/>
          </a:xfrm>
        </p:spPr>
        <p:txBody>
          <a:bodyPr>
            <a:normAutofit/>
          </a:bodyPr>
          <a:lstStyle/>
          <a:p>
            <a:r>
              <a:rPr lang="en-US" sz="3200" dirty="0" smtClean="0"/>
              <a:t>Katie and the sub-optimal pathway</a:t>
            </a:r>
            <a:endParaRPr lang="en-US" sz="3200" dirty="0"/>
          </a:p>
        </p:txBody>
      </p:sp>
    </p:spTree>
    <p:extLst>
      <p:ext uri="{BB962C8B-B14F-4D97-AF65-F5344CB8AC3E}">
        <p14:creationId xmlns:p14="http://schemas.microsoft.com/office/powerpoint/2010/main" val="34738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anim calcmode="lin" valueType="num">
                                      <p:cBhvr>
                                        <p:cTn id="23" dur="500" fill="hold"/>
                                        <p:tgtEl>
                                          <p:spTgt spid="24"/>
                                        </p:tgtEl>
                                        <p:attrNameLst>
                                          <p:attrName>ppt_x</p:attrName>
                                        </p:attrNameLst>
                                      </p:cBhvr>
                                      <p:tavLst>
                                        <p:tav tm="0">
                                          <p:val>
                                            <p:strVal val="#ppt_x"/>
                                          </p:val>
                                        </p:tav>
                                        <p:tav tm="100000">
                                          <p:val>
                                            <p:strVal val="#ppt_x"/>
                                          </p:val>
                                        </p:tav>
                                      </p:tavLst>
                                    </p:anim>
                                    <p:anim calcmode="lin" valueType="num">
                                      <p:cBhvr>
                                        <p:cTn id="24" dur="500" fill="hold"/>
                                        <p:tgtEl>
                                          <p:spTgt spid="2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anim calcmode="lin" valueType="num">
                                      <p:cBhvr>
                                        <p:cTn id="28" dur="500" fill="hold"/>
                                        <p:tgtEl>
                                          <p:spTgt spid="27"/>
                                        </p:tgtEl>
                                        <p:attrNameLst>
                                          <p:attrName>ppt_x</p:attrName>
                                        </p:attrNameLst>
                                      </p:cBhvr>
                                      <p:tavLst>
                                        <p:tav tm="0">
                                          <p:val>
                                            <p:strVal val="#ppt_x"/>
                                          </p:val>
                                        </p:tav>
                                        <p:tav tm="100000">
                                          <p:val>
                                            <p:strVal val="#ppt_x"/>
                                          </p:val>
                                        </p:tav>
                                      </p:tavLst>
                                    </p:anim>
                                    <p:anim calcmode="lin" valueType="num">
                                      <p:cBhvr>
                                        <p:cTn id="2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anim calcmode="lin" valueType="num">
                                      <p:cBhvr>
                                        <p:cTn id="35" dur="500" fill="hold"/>
                                        <p:tgtEl>
                                          <p:spTgt spid="11"/>
                                        </p:tgtEl>
                                        <p:attrNameLst>
                                          <p:attrName>ppt_x</p:attrName>
                                        </p:attrNameLst>
                                      </p:cBhvr>
                                      <p:tavLst>
                                        <p:tav tm="0">
                                          <p:val>
                                            <p:strVal val="#ppt_x"/>
                                          </p:val>
                                        </p:tav>
                                        <p:tav tm="100000">
                                          <p:val>
                                            <p:strVal val="#ppt_x"/>
                                          </p:val>
                                        </p:tav>
                                      </p:tavLst>
                                    </p:anim>
                                    <p:anim calcmode="lin" valueType="num">
                                      <p:cBhvr>
                                        <p:cTn id="36" dur="500" fill="hold"/>
                                        <p:tgtEl>
                                          <p:spTgt spid="11"/>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strVal val="#ppt_x"/>
                                          </p:val>
                                        </p:tav>
                                        <p:tav tm="100000">
                                          <p:val>
                                            <p:strVal val="#ppt_x"/>
                                          </p:val>
                                        </p:tav>
                                      </p:tavLst>
                                    </p:anim>
                                    <p:anim calcmode="lin" valueType="num">
                                      <p:cBhvr>
                                        <p:cTn id="41" dur="500" fill="hold"/>
                                        <p:tgtEl>
                                          <p:spTgt spid="12"/>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anim calcmode="lin" valueType="num">
                                      <p:cBhvr>
                                        <p:cTn id="45" dur="500" fill="hold"/>
                                        <p:tgtEl>
                                          <p:spTgt spid="18"/>
                                        </p:tgtEl>
                                        <p:attrNameLst>
                                          <p:attrName>ppt_x</p:attrName>
                                        </p:attrNameLst>
                                      </p:cBhvr>
                                      <p:tavLst>
                                        <p:tav tm="0">
                                          <p:val>
                                            <p:strVal val="#ppt_x"/>
                                          </p:val>
                                        </p:tav>
                                        <p:tav tm="100000">
                                          <p:val>
                                            <p:strVal val="#ppt_x"/>
                                          </p:val>
                                        </p:tav>
                                      </p:tavLst>
                                    </p:anim>
                                    <p:anim calcmode="lin" valueType="num">
                                      <p:cBhvr>
                                        <p:cTn id="46" dur="500" fill="hold"/>
                                        <p:tgtEl>
                                          <p:spTgt spid="18"/>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anim calcmode="lin" valueType="num">
                                      <p:cBhvr>
                                        <p:cTn id="50" dur="500" fill="hold"/>
                                        <p:tgtEl>
                                          <p:spTgt spid="25"/>
                                        </p:tgtEl>
                                        <p:attrNameLst>
                                          <p:attrName>ppt_x</p:attrName>
                                        </p:attrNameLst>
                                      </p:cBhvr>
                                      <p:tavLst>
                                        <p:tav tm="0">
                                          <p:val>
                                            <p:strVal val="#ppt_x"/>
                                          </p:val>
                                        </p:tav>
                                        <p:tav tm="100000">
                                          <p:val>
                                            <p:strVal val="#ppt_x"/>
                                          </p:val>
                                        </p:tav>
                                      </p:tavLst>
                                    </p:anim>
                                    <p:anim calcmode="lin" valueType="num">
                                      <p:cBhvr>
                                        <p:cTn id="51" dur="500" fill="hold"/>
                                        <p:tgtEl>
                                          <p:spTgt spid="25"/>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anim calcmode="lin" valueType="num">
                                      <p:cBhvr>
                                        <p:cTn id="55" dur="500" fill="hold"/>
                                        <p:tgtEl>
                                          <p:spTgt spid="28"/>
                                        </p:tgtEl>
                                        <p:attrNameLst>
                                          <p:attrName>ppt_x</p:attrName>
                                        </p:attrNameLst>
                                      </p:cBhvr>
                                      <p:tavLst>
                                        <p:tav tm="0">
                                          <p:val>
                                            <p:strVal val="#ppt_x"/>
                                          </p:val>
                                        </p:tav>
                                        <p:tav tm="100000">
                                          <p:val>
                                            <p:strVal val="#ppt_x"/>
                                          </p:val>
                                        </p:tav>
                                      </p:tavLst>
                                    </p:anim>
                                    <p:anim calcmode="lin" valueType="num">
                                      <p:cBhvr>
                                        <p:cTn id="56"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anim calcmode="lin" valueType="num">
                                      <p:cBhvr>
                                        <p:cTn id="62" dur="500" fill="hold"/>
                                        <p:tgtEl>
                                          <p:spTgt spid="9"/>
                                        </p:tgtEl>
                                        <p:attrNameLst>
                                          <p:attrName>ppt_x</p:attrName>
                                        </p:attrNameLst>
                                      </p:cBhvr>
                                      <p:tavLst>
                                        <p:tav tm="0">
                                          <p:val>
                                            <p:strVal val="#ppt_x"/>
                                          </p:val>
                                        </p:tav>
                                        <p:tav tm="100000">
                                          <p:val>
                                            <p:strVal val="#ppt_x"/>
                                          </p:val>
                                        </p:tav>
                                      </p:tavLst>
                                    </p:anim>
                                    <p:anim calcmode="lin" valueType="num">
                                      <p:cBhvr>
                                        <p:cTn id="63" dur="500" fill="hold"/>
                                        <p:tgtEl>
                                          <p:spTgt spid="9"/>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anim calcmode="lin" valueType="num">
                                      <p:cBhvr>
                                        <p:cTn id="67" dur="500" fill="hold"/>
                                        <p:tgtEl>
                                          <p:spTgt spid="10"/>
                                        </p:tgtEl>
                                        <p:attrNameLst>
                                          <p:attrName>ppt_x</p:attrName>
                                        </p:attrNameLst>
                                      </p:cBhvr>
                                      <p:tavLst>
                                        <p:tav tm="0">
                                          <p:val>
                                            <p:strVal val="#ppt_x"/>
                                          </p:val>
                                        </p:tav>
                                        <p:tav tm="100000">
                                          <p:val>
                                            <p:strVal val="#ppt_x"/>
                                          </p:val>
                                        </p:tav>
                                      </p:tavLst>
                                    </p:anim>
                                    <p:anim calcmode="lin" valueType="num">
                                      <p:cBhvr>
                                        <p:cTn id="68" dur="500" fill="hold"/>
                                        <p:tgtEl>
                                          <p:spTgt spid="10"/>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anim calcmode="lin" valueType="num">
                                      <p:cBhvr>
                                        <p:cTn id="72" dur="500" fill="hold"/>
                                        <p:tgtEl>
                                          <p:spTgt spid="21"/>
                                        </p:tgtEl>
                                        <p:attrNameLst>
                                          <p:attrName>ppt_x</p:attrName>
                                        </p:attrNameLst>
                                      </p:cBhvr>
                                      <p:tavLst>
                                        <p:tav tm="0">
                                          <p:val>
                                            <p:strVal val="#ppt_x"/>
                                          </p:val>
                                        </p:tav>
                                        <p:tav tm="100000">
                                          <p:val>
                                            <p:strVal val="#ppt_x"/>
                                          </p:val>
                                        </p:tav>
                                      </p:tavLst>
                                    </p:anim>
                                    <p:anim calcmode="lin" valueType="num">
                                      <p:cBhvr>
                                        <p:cTn id="73" dur="500" fill="hold"/>
                                        <p:tgtEl>
                                          <p:spTgt spid="21"/>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anim calcmode="lin" valueType="num">
                                      <p:cBhvr>
                                        <p:cTn id="77" dur="500" fill="hold"/>
                                        <p:tgtEl>
                                          <p:spTgt spid="26"/>
                                        </p:tgtEl>
                                        <p:attrNameLst>
                                          <p:attrName>ppt_x</p:attrName>
                                        </p:attrNameLst>
                                      </p:cBhvr>
                                      <p:tavLst>
                                        <p:tav tm="0">
                                          <p:val>
                                            <p:strVal val="#ppt_x"/>
                                          </p:val>
                                        </p:tav>
                                        <p:tav tm="100000">
                                          <p:val>
                                            <p:strVal val="#ppt_x"/>
                                          </p:val>
                                        </p:tav>
                                      </p:tavLst>
                                    </p:anim>
                                    <p:anim calcmode="lin" valueType="num">
                                      <p:cBhvr>
                                        <p:cTn id="78" dur="500" fill="hold"/>
                                        <p:tgtEl>
                                          <p:spTgt spid="26"/>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anim calcmode="lin" valueType="num">
                                      <p:cBhvr>
                                        <p:cTn id="82" dur="500" fill="hold"/>
                                        <p:tgtEl>
                                          <p:spTgt spid="29"/>
                                        </p:tgtEl>
                                        <p:attrNameLst>
                                          <p:attrName>ppt_x</p:attrName>
                                        </p:attrNameLst>
                                      </p:cBhvr>
                                      <p:tavLst>
                                        <p:tav tm="0">
                                          <p:val>
                                            <p:strVal val="#ppt_x"/>
                                          </p:val>
                                        </p:tav>
                                        <p:tav tm="100000">
                                          <p:val>
                                            <p:strVal val="#ppt_x"/>
                                          </p:val>
                                        </p:tav>
                                      </p:tavLst>
                                    </p:anim>
                                    <p:anim calcmode="lin" valueType="num">
                                      <p:cBhvr>
                                        <p:cTn id="83"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4" grpId="0"/>
      <p:bldP spid="25" grpId="0"/>
      <p:bldP spid="26" grpId="0"/>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539261" y="2424326"/>
            <a:ext cx="762000" cy="646331"/>
            <a:chOff x="1295400" y="2895600"/>
            <a:chExt cx="762000" cy="646331"/>
          </a:xfrm>
        </p:grpSpPr>
        <p:sp>
          <p:nvSpPr>
            <p:cNvPr id="5" name="Rounded Rectangle 4"/>
            <p:cNvSpPr/>
            <p:nvPr/>
          </p:nvSpPr>
          <p:spPr>
            <a:xfrm>
              <a:off x="1295400" y="2895600"/>
              <a:ext cx="762000" cy="609600"/>
            </a:xfrm>
            <a:prstGeom prst="round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1447800" y="2895600"/>
              <a:ext cx="441146" cy="646331"/>
            </a:xfrm>
            <a:prstGeom prst="rect">
              <a:avLst/>
            </a:prstGeom>
            <a:noFill/>
          </p:spPr>
          <p:txBody>
            <a:bodyPr wrap="none" rtlCol="0">
              <a:spAutoFit/>
            </a:bodyPr>
            <a:lstStyle/>
            <a:p>
              <a:r>
                <a:rPr lang="en-US" sz="3600" dirty="0" smtClean="0">
                  <a:solidFill>
                    <a:schemeClr val="bg1"/>
                  </a:solidFill>
                  <a:latin typeface="Arial Black" pitchFamily="34" charset="0"/>
                </a:rPr>
                <a:t>2</a:t>
              </a:r>
              <a:endParaRPr lang="en-US" sz="3600" dirty="0">
                <a:solidFill>
                  <a:schemeClr val="bg1"/>
                </a:solidFill>
                <a:latin typeface="Arial Black" pitchFamily="34" charset="0"/>
              </a:endParaRPr>
            </a:p>
          </p:txBody>
        </p:sp>
      </p:grpSp>
      <p:grpSp>
        <p:nvGrpSpPr>
          <p:cNvPr id="31" name="Group 30"/>
          <p:cNvGrpSpPr/>
          <p:nvPr/>
        </p:nvGrpSpPr>
        <p:grpSpPr>
          <a:xfrm>
            <a:off x="563342" y="3182426"/>
            <a:ext cx="762000" cy="646331"/>
            <a:chOff x="1295400" y="3581400"/>
            <a:chExt cx="762000" cy="646331"/>
          </a:xfrm>
        </p:grpSpPr>
        <p:sp>
          <p:nvSpPr>
            <p:cNvPr id="7" name="Rounded Rectangle 6"/>
            <p:cNvSpPr/>
            <p:nvPr/>
          </p:nvSpPr>
          <p:spPr>
            <a:xfrm>
              <a:off x="1295400" y="3581400"/>
              <a:ext cx="762000" cy="609600"/>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7" name="TextBox 16"/>
            <p:cNvSpPr txBox="1"/>
            <p:nvPr/>
          </p:nvSpPr>
          <p:spPr>
            <a:xfrm>
              <a:off x="1447800" y="3581400"/>
              <a:ext cx="441146" cy="646331"/>
            </a:xfrm>
            <a:prstGeom prst="rect">
              <a:avLst/>
            </a:prstGeom>
            <a:noFill/>
          </p:spPr>
          <p:txBody>
            <a:bodyPr wrap="none" rtlCol="0">
              <a:spAutoFit/>
            </a:bodyPr>
            <a:lstStyle/>
            <a:p>
              <a:r>
                <a:rPr lang="en-US" sz="3600" dirty="0" smtClean="0">
                  <a:solidFill>
                    <a:schemeClr val="bg1"/>
                  </a:solidFill>
                  <a:latin typeface="Arial Black" pitchFamily="34" charset="0"/>
                </a:rPr>
                <a:t>3</a:t>
              </a:r>
              <a:endParaRPr lang="en-US" sz="3600" dirty="0">
                <a:solidFill>
                  <a:schemeClr val="bg1"/>
                </a:solidFill>
                <a:latin typeface="Arial Black" pitchFamily="34" charset="0"/>
              </a:endParaRPr>
            </a:p>
          </p:txBody>
        </p:sp>
      </p:grpSp>
      <p:grpSp>
        <p:nvGrpSpPr>
          <p:cNvPr id="33" name="Group 32"/>
          <p:cNvGrpSpPr/>
          <p:nvPr/>
        </p:nvGrpSpPr>
        <p:grpSpPr>
          <a:xfrm>
            <a:off x="555315" y="3903878"/>
            <a:ext cx="762000" cy="646331"/>
            <a:chOff x="1295400" y="4267200"/>
            <a:chExt cx="762000" cy="646331"/>
          </a:xfrm>
        </p:grpSpPr>
        <p:sp>
          <p:nvSpPr>
            <p:cNvPr id="13" name="Rounded Rectangle 12"/>
            <p:cNvSpPr/>
            <p:nvPr/>
          </p:nvSpPr>
          <p:spPr>
            <a:xfrm>
              <a:off x="1295400" y="4267200"/>
              <a:ext cx="762000" cy="609600"/>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8" name="TextBox 17"/>
            <p:cNvSpPr txBox="1"/>
            <p:nvPr/>
          </p:nvSpPr>
          <p:spPr>
            <a:xfrm>
              <a:off x="1447800" y="4267200"/>
              <a:ext cx="441146" cy="646331"/>
            </a:xfrm>
            <a:prstGeom prst="rect">
              <a:avLst/>
            </a:prstGeom>
            <a:noFill/>
          </p:spPr>
          <p:txBody>
            <a:bodyPr wrap="none" rtlCol="0">
              <a:spAutoFit/>
            </a:bodyPr>
            <a:lstStyle/>
            <a:p>
              <a:r>
                <a:rPr lang="en-US" sz="3600" dirty="0" smtClean="0">
                  <a:solidFill>
                    <a:schemeClr val="bg1"/>
                  </a:solidFill>
                  <a:latin typeface="Arial Black" pitchFamily="34" charset="0"/>
                </a:rPr>
                <a:t>4</a:t>
              </a:r>
              <a:endParaRPr lang="en-US" sz="3600" dirty="0">
                <a:solidFill>
                  <a:schemeClr val="bg1"/>
                </a:solidFill>
                <a:latin typeface="Arial Black" pitchFamily="34" charset="0"/>
              </a:endParaRPr>
            </a:p>
          </p:txBody>
        </p:sp>
      </p:grpSp>
      <p:grpSp>
        <p:nvGrpSpPr>
          <p:cNvPr id="35" name="Group 34"/>
          <p:cNvGrpSpPr/>
          <p:nvPr/>
        </p:nvGrpSpPr>
        <p:grpSpPr>
          <a:xfrm>
            <a:off x="580247" y="4621004"/>
            <a:ext cx="762000" cy="646331"/>
            <a:chOff x="1295400" y="4953000"/>
            <a:chExt cx="762000" cy="646331"/>
          </a:xfrm>
        </p:grpSpPr>
        <p:sp>
          <p:nvSpPr>
            <p:cNvPr id="11" name="Rounded Rectangle 10"/>
            <p:cNvSpPr/>
            <p:nvPr/>
          </p:nvSpPr>
          <p:spPr>
            <a:xfrm>
              <a:off x="1295400" y="4953000"/>
              <a:ext cx="762000" cy="609600"/>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9" name="TextBox 18"/>
            <p:cNvSpPr txBox="1"/>
            <p:nvPr/>
          </p:nvSpPr>
          <p:spPr>
            <a:xfrm>
              <a:off x="1447800" y="4953000"/>
              <a:ext cx="441146" cy="646331"/>
            </a:xfrm>
            <a:prstGeom prst="rect">
              <a:avLst/>
            </a:prstGeom>
            <a:noFill/>
          </p:spPr>
          <p:txBody>
            <a:bodyPr wrap="none" rtlCol="0">
              <a:spAutoFit/>
            </a:bodyPr>
            <a:lstStyle/>
            <a:p>
              <a:r>
                <a:rPr lang="en-US" sz="3600" dirty="0" smtClean="0">
                  <a:solidFill>
                    <a:schemeClr val="bg1"/>
                  </a:solidFill>
                  <a:latin typeface="Arial Black" pitchFamily="34" charset="0"/>
                </a:rPr>
                <a:t>5</a:t>
              </a:r>
              <a:endParaRPr lang="en-US" sz="3600" dirty="0">
                <a:solidFill>
                  <a:schemeClr val="bg1"/>
                </a:solidFill>
                <a:latin typeface="Arial Black" pitchFamily="34" charset="0"/>
              </a:endParaRPr>
            </a:p>
          </p:txBody>
        </p:sp>
      </p:grpSp>
      <p:grpSp>
        <p:nvGrpSpPr>
          <p:cNvPr id="27" name="Group 26"/>
          <p:cNvGrpSpPr/>
          <p:nvPr/>
        </p:nvGrpSpPr>
        <p:grpSpPr>
          <a:xfrm>
            <a:off x="563342" y="1698121"/>
            <a:ext cx="762000" cy="646331"/>
            <a:chOff x="1295400" y="2209800"/>
            <a:chExt cx="762000" cy="646331"/>
          </a:xfrm>
        </p:grpSpPr>
        <p:sp>
          <p:nvSpPr>
            <p:cNvPr id="3" name="Rounded Rectangle 2"/>
            <p:cNvSpPr/>
            <p:nvPr/>
          </p:nvSpPr>
          <p:spPr>
            <a:xfrm>
              <a:off x="1295400" y="2209800"/>
              <a:ext cx="762000" cy="609600"/>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15" name="TextBox 14"/>
            <p:cNvSpPr txBox="1"/>
            <p:nvPr/>
          </p:nvSpPr>
          <p:spPr>
            <a:xfrm>
              <a:off x="1447800" y="2209800"/>
              <a:ext cx="441146" cy="646331"/>
            </a:xfrm>
            <a:prstGeom prst="rect">
              <a:avLst/>
            </a:prstGeom>
            <a:noFill/>
          </p:spPr>
          <p:txBody>
            <a:bodyPr wrap="none" rtlCol="0">
              <a:spAutoFit/>
            </a:bodyPr>
            <a:lstStyle/>
            <a:p>
              <a:r>
                <a:rPr lang="en-US" sz="3600" dirty="0" smtClean="0">
                  <a:solidFill>
                    <a:schemeClr val="bg1"/>
                  </a:solidFill>
                  <a:latin typeface="Arial Black" pitchFamily="34" charset="0"/>
                </a:rPr>
                <a:t>1</a:t>
              </a:r>
              <a:endParaRPr lang="en-US" sz="3600" dirty="0">
                <a:solidFill>
                  <a:schemeClr val="bg1"/>
                </a:solidFill>
                <a:latin typeface="Arial Black" pitchFamily="34" charset="0"/>
              </a:endParaRPr>
            </a:p>
          </p:txBody>
        </p:sp>
      </p:grpSp>
      <p:grpSp>
        <p:nvGrpSpPr>
          <p:cNvPr id="37" name="Group 36"/>
          <p:cNvGrpSpPr/>
          <p:nvPr/>
        </p:nvGrpSpPr>
        <p:grpSpPr>
          <a:xfrm>
            <a:off x="1394140" y="1716487"/>
            <a:ext cx="7384589" cy="620031"/>
            <a:chOff x="2209800" y="2209800"/>
            <a:chExt cx="5486400" cy="620031"/>
          </a:xfrm>
        </p:grpSpPr>
        <p:sp>
          <p:nvSpPr>
            <p:cNvPr id="4" name="Rectangle 3"/>
            <p:cNvSpPr/>
            <p:nvPr/>
          </p:nvSpPr>
          <p:spPr>
            <a:xfrm>
              <a:off x="2209800" y="2209800"/>
              <a:ext cx="5486400" cy="609600"/>
            </a:xfrm>
            <a:prstGeom prst="rect">
              <a:avLst/>
            </a:prstGeom>
            <a:solidFill>
              <a:schemeClr val="bg1">
                <a:lumMod val="95000"/>
              </a:schemeClr>
            </a:solid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0" name="TextBox 19"/>
            <p:cNvSpPr txBox="1"/>
            <p:nvPr/>
          </p:nvSpPr>
          <p:spPr>
            <a:xfrm>
              <a:off x="2311500" y="2245056"/>
              <a:ext cx="5320146" cy="584775"/>
            </a:xfrm>
            <a:prstGeom prst="rect">
              <a:avLst/>
            </a:prstGeom>
            <a:noFill/>
          </p:spPr>
          <p:txBody>
            <a:bodyPr wrap="square" rtlCol="0">
              <a:spAutoFit/>
            </a:bodyPr>
            <a:lstStyle/>
            <a:p>
              <a:r>
                <a:rPr lang="en-GB" sz="1600" dirty="0" smtClean="0"/>
                <a:t>Leading </a:t>
              </a:r>
              <a:r>
                <a:rPr lang="en-GB" sz="1600" dirty="0"/>
                <a:t>the Ambitions Framework and realising the DH Choice Commitment for the local system?</a:t>
              </a:r>
              <a:endParaRPr lang="en-US" sz="1600" dirty="0" smtClean="0"/>
            </a:p>
          </p:txBody>
        </p:sp>
      </p:grpSp>
      <p:grpSp>
        <p:nvGrpSpPr>
          <p:cNvPr id="30" name="Group 29"/>
          <p:cNvGrpSpPr/>
          <p:nvPr/>
        </p:nvGrpSpPr>
        <p:grpSpPr>
          <a:xfrm>
            <a:off x="1394140" y="2467982"/>
            <a:ext cx="7345158" cy="662155"/>
            <a:chOff x="2209800" y="2895600"/>
            <a:chExt cx="5486400" cy="609600"/>
          </a:xfrm>
          <a:solidFill>
            <a:schemeClr val="bg1">
              <a:lumMod val="95000"/>
            </a:schemeClr>
          </a:solidFill>
        </p:grpSpPr>
        <p:sp>
          <p:nvSpPr>
            <p:cNvPr id="6" name="Rectangle 5"/>
            <p:cNvSpPr/>
            <p:nvPr/>
          </p:nvSpPr>
          <p:spPr>
            <a:xfrm>
              <a:off x="2209800" y="2895600"/>
              <a:ext cx="5486400" cy="609600"/>
            </a:xfrm>
            <a:prstGeom prst="rect">
              <a:avLst/>
            </a:prstGeom>
            <a:grp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1" name="TextBox 20"/>
            <p:cNvSpPr txBox="1"/>
            <p:nvPr/>
          </p:nvSpPr>
          <p:spPr>
            <a:xfrm>
              <a:off x="2273475" y="2931217"/>
              <a:ext cx="5388089" cy="538361"/>
            </a:xfrm>
            <a:prstGeom prst="rect">
              <a:avLst/>
            </a:prstGeom>
            <a:grpFill/>
          </p:spPr>
          <p:txBody>
            <a:bodyPr wrap="square" rtlCol="0">
              <a:spAutoFit/>
            </a:bodyPr>
            <a:lstStyle/>
            <a:p>
              <a:r>
                <a:rPr lang="en-GB" sz="1600" dirty="0"/>
                <a:t>Ensuring the identification </a:t>
              </a:r>
              <a:r>
                <a:rPr lang="en-GB" sz="1600" dirty="0" smtClean="0"/>
                <a:t>and </a:t>
              </a:r>
              <a:r>
                <a:rPr lang="en-GB" sz="1600" dirty="0"/>
                <a:t>registration of people with life-limiting illness on a locality register and multi-disciplinary meetings to optimise holistic care</a:t>
              </a:r>
              <a:r>
                <a:rPr lang="en-GB" sz="1600" dirty="0" smtClean="0"/>
                <a:t>?</a:t>
              </a:r>
              <a:endParaRPr lang="en-US" sz="1600" dirty="0" smtClean="0"/>
            </a:p>
          </p:txBody>
        </p:sp>
      </p:grpSp>
      <p:grpSp>
        <p:nvGrpSpPr>
          <p:cNvPr id="32" name="Group 31"/>
          <p:cNvGrpSpPr/>
          <p:nvPr/>
        </p:nvGrpSpPr>
        <p:grpSpPr>
          <a:xfrm>
            <a:off x="1401065" y="3213205"/>
            <a:ext cx="7384589" cy="609600"/>
            <a:chOff x="2209800" y="3581400"/>
            <a:chExt cx="5486400" cy="609600"/>
          </a:xfrm>
        </p:grpSpPr>
        <p:sp>
          <p:nvSpPr>
            <p:cNvPr id="8" name="Rectangle 7"/>
            <p:cNvSpPr/>
            <p:nvPr/>
          </p:nvSpPr>
          <p:spPr>
            <a:xfrm>
              <a:off x="2209800" y="3581400"/>
              <a:ext cx="5486400" cy="609600"/>
            </a:xfrm>
            <a:prstGeom prst="rect">
              <a:avLst/>
            </a:prstGeom>
            <a:solidFill>
              <a:schemeClr val="bg1">
                <a:lumMod val="95000"/>
              </a:schemeClr>
            </a:solid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2" name="TextBox 21"/>
            <p:cNvSpPr txBox="1"/>
            <p:nvPr/>
          </p:nvSpPr>
          <p:spPr>
            <a:xfrm>
              <a:off x="2301360" y="3712192"/>
              <a:ext cx="5320146" cy="338554"/>
            </a:xfrm>
            <a:prstGeom prst="rect">
              <a:avLst/>
            </a:prstGeom>
            <a:solidFill>
              <a:schemeClr val="bg1">
                <a:lumMod val="95000"/>
              </a:schemeClr>
            </a:solidFill>
          </p:spPr>
          <p:txBody>
            <a:bodyPr wrap="square" rtlCol="0">
              <a:spAutoFit/>
            </a:bodyPr>
            <a:lstStyle/>
            <a:p>
              <a:r>
                <a:rPr lang="en-GB" sz="1600" dirty="0" smtClean="0"/>
                <a:t>Ensuring </a:t>
              </a:r>
              <a:r>
                <a:rPr lang="en-GB" sz="1600" dirty="0"/>
                <a:t>discussion, shared decision making &amp;</a:t>
              </a:r>
              <a:r>
                <a:rPr lang="en-GB" sz="1600" dirty="0" smtClean="0"/>
                <a:t> </a:t>
              </a:r>
              <a:r>
                <a:rPr lang="en-GB" sz="1600" dirty="0"/>
                <a:t>documentation of </a:t>
              </a:r>
              <a:r>
                <a:rPr lang="en-GB" sz="1600" dirty="0" smtClean="0"/>
                <a:t>care </a:t>
              </a:r>
              <a:r>
                <a:rPr lang="en-GB" sz="1600" dirty="0"/>
                <a:t>plans?</a:t>
              </a:r>
              <a:endParaRPr lang="en-US" sz="1600" dirty="0" smtClean="0"/>
            </a:p>
          </p:txBody>
        </p:sp>
      </p:grpSp>
      <p:grpSp>
        <p:nvGrpSpPr>
          <p:cNvPr id="34" name="Group 33"/>
          <p:cNvGrpSpPr/>
          <p:nvPr/>
        </p:nvGrpSpPr>
        <p:grpSpPr>
          <a:xfrm>
            <a:off x="1394139" y="3898323"/>
            <a:ext cx="7384588" cy="609600"/>
            <a:chOff x="2209800" y="4267200"/>
            <a:chExt cx="7384588" cy="609600"/>
          </a:xfrm>
          <a:solidFill>
            <a:schemeClr val="bg1">
              <a:lumMod val="95000"/>
            </a:schemeClr>
          </a:solidFill>
        </p:grpSpPr>
        <p:sp>
          <p:nvSpPr>
            <p:cNvPr id="14" name="Rectangle 13"/>
            <p:cNvSpPr/>
            <p:nvPr/>
          </p:nvSpPr>
          <p:spPr>
            <a:xfrm>
              <a:off x="2209800" y="4267200"/>
              <a:ext cx="7365940" cy="609600"/>
            </a:xfrm>
            <a:prstGeom prst="rect">
              <a:avLst/>
            </a:prstGeom>
            <a:grp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3" name="TextBox 22"/>
            <p:cNvSpPr txBox="1"/>
            <p:nvPr/>
          </p:nvSpPr>
          <p:spPr>
            <a:xfrm>
              <a:off x="2362200" y="4300338"/>
              <a:ext cx="7232188" cy="338554"/>
            </a:xfrm>
            <a:prstGeom prst="rect">
              <a:avLst/>
            </a:prstGeom>
            <a:noFill/>
          </p:spPr>
          <p:txBody>
            <a:bodyPr wrap="square" rtlCol="0">
              <a:spAutoFit/>
            </a:bodyPr>
            <a:lstStyle/>
            <a:p>
              <a:endParaRPr lang="en-US" sz="1600" dirty="0" smtClean="0"/>
            </a:p>
          </p:txBody>
        </p:sp>
      </p:grpSp>
      <p:grpSp>
        <p:nvGrpSpPr>
          <p:cNvPr id="36" name="Group 35"/>
          <p:cNvGrpSpPr/>
          <p:nvPr/>
        </p:nvGrpSpPr>
        <p:grpSpPr>
          <a:xfrm>
            <a:off x="1394141" y="4601584"/>
            <a:ext cx="7384588" cy="616607"/>
            <a:chOff x="2209800" y="4953000"/>
            <a:chExt cx="7384588" cy="616607"/>
          </a:xfrm>
          <a:solidFill>
            <a:schemeClr val="bg1">
              <a:lumMod val="95000"/>
            </a:schemeClr>
          </a:solidFill>
        </p:grpSpPr>
        <p:sp>
          <p:nvSpPr>
            <p:cNvPr id="12" name="Rectangle 11"/>
            <p:cNvSpPr/>
            <p:nvPr/>
          </p:nvSpPr>
          <p:spPr>
            <a:xfrm>
              <a:off x="2209800" y="4953000"/>
              <a:ext cx="7384588" cy="609600"/>
            </a:xfrm>
            <a:prstGeom prst="rect">
              <a:avLst/>
            </a:prstGeom>
            <a:grp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4" name="TextBox 23"/>
            <p:cNvSpPr txBox="1"/>
            <p:nvPr/>
          </p:nvSpPr>
          <p:spPr>
            <a:xfrm>
              <a:off x="2295047" y="4984832"/>
              <a:ext cx="7213540" cy="584775"/>
            </a:xfrm>
            <a:prstGeom prst="rect">
              <a:avLst/>
            </a:prstGeom>
            <a:grpFill/>
          </p:spPr>
          <p:txBody>
            <a:bodyPr wrap="square" rtlCol="0">
              <a:spAutoFit/>
            </a:bodyPr>
            <a:lstStyle/>
            <a:p>
              <a:r>
                <a:rPr lang="en-GB" sz="1600" dirty="0" smtClean="0"/>
                <a:t>Ensuring </a:t>
              </a:r>
              <a:r>
                <a:rPr lang="en-GB" sz="1600" dirty="0"/>
                <a:t>that care is personalised for the individual, including the offer of personal health budgets for people who might benefit from one?</a:t>
              </a:r>
              <a:endParaRPr lang="en-US" sz="1600" dirty="0" smtClean="0"/>
            </a:p>
          </p:txBody>
        </p:sp>
      </p:grpSp>
      <p:grpSp>
        <p:nvGrpSpPr>
          <p:cNvPr id="40" name="Group 39"/>
          <p:cNvGrpSpPr/>
          <p:nvPr/>
        </p:nvGrpSpPr>
        <p:grpSpPr>
          <a:xfrm>
            <a:off x="563342" y="5312209"/>
            <a:ext cx="762000" cy="646331"/>
            <a:chOff x="1295400" y="4953000"/>
            <a:chExt cx="762000" cy="646331"/>
          </a:xfrm>
        </p:grpSpPr>
        <p:sp>
          <p:nvSpPr>
            <p:cNvPr id="41" name="Rounded Rectangle 40"/>
            <p:cNvSpPr/>
            <p:nvPr/>
          </p:nvSpPr>
          <p:spPr>
            <a:xfrm>
              <a:off x="1295400" y="4953000"/>
              <a:ext cx="762000" cy="609600"/>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42" name="TextBox 41"/>
            <p:cNvSpPr txBox="1"/>
            <p:nvPr/>
          </p:nvSpPr>
          <p:spPr>
            <a:xfrm>
              <a:off x="1447800" y="4953000"/>
              <a:ext cx="492443" cy="646331"/>
            </a:xfrm>
            <a:prstGeom prst="rect">
              <a:avLst/>
            </a:prstGeom>
            <a:noFill/>
          </p:spPr>
          <p:txBody>
            <a:bodyPr wrap="none" rtlCol="0">
              <a:spAutoFit/>
            </a:bodyPr>
            <a:lstStyle/>
            <a:p>
              <a:r>
                <a:rPr lang="en-US" sz="3600" dirty="0">
                  <a:solidFill>
                    <a:schemeClr val="bg1"/>
                  </a:solidFill>
                  <a:latin typeface="Arial Black" pitchFamily="34" charset="0"/>
                </a:rPr>
                <a:t>6</a:t>
              </a:r>
            </a:p>
          </p:txBody>
        </p:sp>
      </p:grpSp>
      <p:grpSp>
        <p:nvGrpSpPr>
          <p:cNvPr id="43" name="Group 42"/>
          <p:cNvGrpSpPr/>
          <p:nvPr/>
        </p:nvGrpSpPr>
        <p:grpSpPr>
          <a:xfrm>
            <a:off x="1377888" y="5312209"/>
            <a:ext cx="7398442" cy="879901"/>
            <a:chOff x="2209800" y="4953000"/>
            <a:chExt cx="5486400" cy="879901"/>
          </a:xfrm>
          <a:solidFill>
            <a:schemeClr val="bg1">
              <a:lumMod val="95000"/>
            </a:schemeClr>
          </a:solidFill>
        </p:grpSpPr>
        <p:sp>
          <p:nvSpPr>
            <p:cNvPr id="44" name="Rectangle 43"/>
            <p:cNvSpPr/>
            <p:nvPr/>
          </p:nvSpPr>
          <p:spPr>
            <a:xfrm>
              <a:off x="2209800" y="4953000"/>
              <a:ext cx="5486400" cy="609600"/>
            </a:xfrm>
            <a:prstGeom prst="rect">
              <a:avLst/>
            </a:prstGeom>
            <a:grp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5" name="TextBox 44"/>
            <p:cNvSpPr txBox="1"/>
            <p:nvPr/>
          </p:nvSpPr>
          <p:spPr>
            <a:xfrm>
              <a:off x="2311595" y="5001904"/>
              <a:ext cx="5334000" cy="830997"/>
            </a:xfrm>
            <a:prstGeom prst="rect">
              <a:avLst/>
            </a:prstGeom>
            <a:noFill/>
          </p:spPr>
          <p:txBody>
            <a:bodyPr wrap="square" rtlCol="0">
              <a:spAutoFit/>
            </a:bodyPr>
            <a:lstStyle/>
            <a:p>
              <a:r>
                <a:rPr lang="en-GB" sz="1600" dirty="0"/>
                <a:t>Ensuring commissioners utilise the suite of contemporary tools and guidance available aimed at reducing unwarranted variation and improving experience</a:t>
              </a:r>
              <a:endParaRPr lang="en-US" sz="1600" dirty="0"/>
            </a:p>
            <a:p>
              <a:endParaRPr lang="en-US" sz="1600" dirty="0" smtClean="0"/>
            </a:p>
          </p:txBody>
        </p:sp>
      </p:grpSp>
      <p:grpSp>
        <p:nvGrpSpPr>
          <p:cNvPr id="46" name="Group 45"/>
          <p:cNvGrpSpPr/>
          <p:nvPr/>
        </p:nvGrpSpPr>
        <p:grpSpPr>
          <a:xfrm>
            <a:off x="1394139" y="6050143"/>
            <a:ext cx="7398442" cy="633679"/>
            <a:chOff x="2209800" y="4953000"/>
            <a:chExt cx="5486400" cy="633679"/>
          </a:xfrm>
          <a:solidFill>
            <a:schemeClr val="bg1">
              <a:lumMod val="95000"/>
            </a:schemeClr>
          </a:solidFill>
        </p:grpSpPr>
        <p:sp>
          <p:nvSpPr>
            <p:cNvPr id="47" name="Rectangle 46"/>
            <p:cNvSpPr/>
            <p:nvPr/>
          </p:nvSpPr>
          <p:spPr>
            <a:xfrm>
              <a:off x="2209800" y="4953000"/>
              <a:ext cx="5486400" cy="609600"/>
            </a:xfrm>
            <a:prstGeom prst="rect">
              <a:avLst/>
            </a:prstGeom>
            <a:grp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8" name="TextBox 47"/>
            <p:cNvSpPr txBox="1"/>
            <p:nvPr/>
          </p:nvSpPr>
          <p:spPr>
            <a:xfrm>
              <a:off x="2331837" y="5001904"/>
              <a:ext cx="5334000" cy="584775"/>
            </a:xfrm>
            <a:prstGeom prst="rect">
              <a:avLst/>
            </a:prstGeom>
            <a:noFill/>
          </p:spPr>
          <p:txBody>
            <a:bodyPr wrap="square" rtlCol="0">
              <a:spAutoFit/>
            </a:bodyPr>
            <a:lstStyle/>
            <a:p>
              <a:r>
                <a:rPr lang="en-GB" sz="1600" dirty="0" smtClean="0"/>
                <a:t>Involving </a:t>
              </a:r>
              <a:r>
                <a:rPr lang="en-GB" sz="1600" dirty="0"/>
                <a:t>patients in planning improvements in the care provided for people with </a:t>
              </a:r>
              <a:r>
                <a:rPr lang="en-GB" sz="1600" dirty="0" smtClean="0"/>
                <a:t>advanced colorectal cancer and palliative care needs?</a:t>
              </a:r>
              <a:endParaRPr lang="en-US" sz="1600" dirty="0" smtClean="0"/>
            </a:p>
          </p:txBody>
        </p:sp>
      </p:grpSp>
      <p:grpSp>
        <p:nvGrpSpPr>
          <p:cNvPr id="49" name="Group 48"/>
          <p:cNvGrpSpPr/>
          <p:nvPr/>
        </p:nvGrpSpPr>
        <p:grpSpPr>
          <a:xfrm>
            <a:off x="555315" y="6053373"/>
            <a:ext cx="762000" cy="646331"/>
            <a:chOff x="1295400" y="4953000"/>
            <a:chExt cx="762000" cy="646331"/>
          </a:xfrm>
        </p:grpSpPr>
        <p:sp>
          <p:nvSpPr>
            <p:cNvPr id="50" name="Rounded Rectangle 49"/>
            <p:cNvSpPr/>
            <p:nvPr/>
          </p:nvSpPr>
          <p:spPr>
            <a:xfrm>
              <a:off x="1295400" y="4953000"/>
              <a:ext cx="762000" cy="609600"/>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51" name="TextBox 50"/>
            <p:cNvSpPr txBox="1"/>
            <p:nvPr/>
          </p:nvSpPr>
          <p:spPr>
            <a:xfrm>
              <a:off x="1447800" y="4953000"/>
              <a:ext cx="492443" cy="646331"/>
            </a:xfrm>
            <a:prstGeom prst="rect">
              <a:avLst/>
            </a:prstGeom>
            <a:noFill/>
          </p:spPr>
          <p:txBody>
            <a:bodyPr wrap="none" rtlCol="0">
              <a:spAutoFit/>
            </a:bodyPr>
            <a:lstStyle/>
            <a:p>
              <a:r>
                <a:rPr lang="en-US" sz="3600" dirty="0" smtClean="0">
                  <a:solidFill>
                    <a:schemeClr val="bg1"/>
                  </a:solidFill>
                  <a:latin typeface="Arial Black" pitchFamily="34" charset="0"/>
                </a:rPr>
                <a:t>7</a:t>
              </a:r>
              <a:endParaRPr lang="en-US" sz="3600" dirty="0">
                <a:solidFill>
                  <a:schemeClr val="bg1"/>
                </a:solidFill>
                <a:latin typeface="Arial Black" pitchFamily="34" charset="0"/>
              </a:endParaRPr>
            </a:p>
          </p:txBody>
        </p:sp>
      </p:grpSp>
      <p:sp>
        <p:nvSpPr>
          <p:cNvPr id="10" name="Rectangle 9"/>
          <p:cNvSpPr/>
          <p:nvPr/>
        </p:nvSpPr>
        <p:spPr>
          <a:xfrm>
            <a:off x="1546538" y="3917961"/>
            <a:ext cx="7273657" cy="584775"/>
          </a:xfrm>
          <a:prstGeom prst="rect">
            <a:avLst/>
          </a:prstGeom>
        </p:spPr>
        <p:txBody>
          <a:bodyPr wrap="square">
            <a:spAutoFit/>
          </a:bodyPr>
          <a:lstStyle/>
          <a:p>
            <a:r>
              <a:rPr lang="en-GB" sz="1600" dirty="0"/>
              <a:t>Implementing digital solutions including electronic palliative care coordination systems? </a:t>
            </a:r>
          </a:p>
        </p:txBody>
      </p:sp>
      <p:sp>
        <p:nvSpPr>
          <p:cNvPr id="52" name="Title 1"/>
          <p:cNvSpPr>
            <a:spLocks noGrp="1"/>
          </p:cNvSpPr>
          <p:nvPr>
            <p:ph type="title"/>
          </p:nvPr>
        </p:nvSpPr>
        <p:spPr>
          <a:xfrm>
            <a:off x="334369" y="250646"/>
            <a:ext cx="7840640" cy="667725"/>
          </a:xfrm>
        </p:spPr>
        <p:txBody>
          <a:bodyPr>
            <a:noAutofit/>
          </a:bodyPr>
          <a:lstStyle/>
          <a:p>
            <a:r>
              <a:rPr lang="en-GB" sz="3000" dirty="0"/>
              <a:t>Questions for GPs and commissioners</a:t>
            </a:r>
            <a:endParaRPr lang="en-US" sz="3000" dirty="0"/>
          </a:p>
        </p:txBody>
      </p:sp>
      <p:sp>
        <p:nvSpPr>
          <p:cNvPr id="53" name="TextBox 52"/>
          <p:cNvSpPr txBox="1"/>
          <p:nvPr/>
        </p:nvSpPr>
        <p:spPr>
          <a:xfrm>
            <a:off x="580247" y="1114115"/>
            <a:ext cx="6845118" cy="369332"/>
          </a:xfrm>
          <a:prstGeom prst="rect">
            <a:avLst/>
          </a:prstGeom>
          <a:noFill/>
        </p:spPr>
        <p:txBody>
          <a:bodyPr wrap="square" rtlCol="0">
            <a:spAutoFit/>
          </a:bodyPr>
          <a:lstStyle/>
          <a:p>
            <a:r>
              <a:rPr lang="en-GB" dirty="0"/>
              <a:t>In the local population, who has overall responsibility for:</a:t>
            </a:r>
          </a:p>
        </p:txBody>
      </p:sp>
    </p:spTree>
    <p:extLst>
      <p:ext uri="{BB962C8B-B14F-4D97-AF65-F5344CB8AC3E}">
        <p14:creationId xmlns:p14="http://schemas.microsoft.com/office/powerpoint/2010/main" val="34061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anim calcmode="lin" valueType="num">
                                      <p:cBhvr>
                                        <p:cTn id="19" dur="500" fill="hold"/>
                                        <p:tgtEl>
                                          <p:spTgt spid="29"/>
                                        </p:tgtEl>
                                        <p:attrNameLst>
                                          <p:attrName>ppt_x</p:attrName>
                                        </p:attrNameLst>
                                      </p:cBhvr>
                                      <p:tavLst>
                                        <p:tav tm="0">
                                          <p:val>
                                            <p:strVal val="#ppt_x"/>
                                          </p:val>
                                        </p:tav>
                                        <p:tav tm="100000">
                                          <p:val>
                                            <p:strVal val="#ppt_x"/>
                                          </p:val>
                                        </p:tav>
                                      </p:tavLst>
                                    </p:anim>
                                    <p:anim calcmode="lin" valueType="num">
                                      <p:cBhvr>
                                        <p:cTn id="20" dur="500" fill="hold"/>
                                        <p:tgtEl>
                                          <p:spTgt spid="29"/>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anim calcmode="lin" valueType="num">
                                      <p:cBhvr>
                                        <p:cTn id="30" dur="500" fill="hold"/>
                                        <p:tgtEl>
                                          <p:spTgt spid="31"/>
                                        </p:tgtEl>
                                        <p:attrNameLst>
                                          <p:attrName>ppt_x</p:attrName>
                                        </p:attrNameLst>
                                      </p:cBhvr>
                                      <p:tavLst>
                                        <p:tav tm="0">
                                          <p:val>
                                            <p:strVal val="#ppt_x"/>
                                          </p:val>
                                        </p:tav>
                                        <p:tav tm="100000">
                                          <p:val>
                                            <p:strVal val="#ppt_x"/>
                                          </p:val>
                                        </p:tav>
                                      </p:tavLst>
                                    </p:anim>
                                    <p:anim calcmode="lin" valueType="num">
                                      <p:cBhvr>
                                        <p:cTn id="31" dur="500" fill="hold"/>
                                        <p:tgtEl>
                                          <p:spTgt spid="31"/>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anim calcmode="lin" valueType="num">
                                      <p:cBhvr>
                                        <p:cTn id="41" dur="500" fill="hold"/>
                                        <p:tgtEl>
                                          <p:spTgt spid="33"/>
                                        </p:tgtEl>
                                        <p:attrNameLst>
                                          <p:attrName>ppt_x</p:attrName>
                                        </p:attrNameLst>
                                      </p:cBhvr>
                                      <p:tavLst>
                                        <p:tav tm="0">
                                          <p:val>
                                            <p:strVal val="#ppt_x"/>
                                          </p:val>
                                        </p:tav>
                                        <p:tav tm="100000">
                                          <p:val>
                                            <p:strVal val="#ppt_x"/>
                                          </p:val>
                                        </p:tav>
                                      </p:tavLst>
                                    </p:anim>
                                    <p:anim calcmode="lin" valueType="num">
                                      <p:cBhvr>
                                        <p:cTn id="42" dur="500" fill="hold"/>
                                        <p:tgtEl>
                                          <p:spTgt spid="33"/>
                                        </p:tgtEl>
                                        <p:attrNameLst>
                                          <p:attrName>ppt_y</p:attrName>
                                        </p:attrNameLst>
                                      </p:cBhvr>
                                      <p:tavLst>
                                        <p:tav tm="0">
                                          <p:val>
                                            <p:strVal val="#ppt_y-.1"/>
                                          </p:val>
                                        </p:tav>
                                        <p:tav tm="100000">
                                          <p:val>
                                            <p:strVal val="#ppt_y"/>
                                          </p:val>
                                        </p:tav>
                                      </p:tavLst>
                                    </p:anim>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anim calcmode="lin" valueType="num">
                                      <p:cBhvr>
                                        <p:cTn id="52" dur="500" fill="hold"/>
                                        <p:tgtEl>
                                          <p:spTgt spid="35"/>
                                        </p:tgtEl>
                                        <p:attrNameLst>
                                          <p:attrName>ppt_x</p:attrName>
                                        </p:attrNameLst>
                                      </p:cBhvr>
                                      <p:tavLst>
                                        <p:tav tm="0">
                                          <p:val>
                                            <p:strVal val="#ppt_x"/>
                                          </p:val>
                                        </p:tav>
                                        <p:tav tm="100000">
                                          <p:val>
                                            <p:strVal val="#ppt_x"/>
                                          </p:val>
                                        </p:tav>
                                      </p:tavLst>
                                    </p:anim>
                                    <p:anim calcmode="lin" valueType="num">
                                      <p:cBhvr>
                                        <p:cTn id="53" dur="500" fill="hold"/>
                                        <p:tgtEl>
                                          <p:spTgt spid="35"/>
                                        </p:tgtEl>
                                        <p:attrNameLst>
                                          <p:attrName>ppt_y</p:attrName>
                                        </p:attrNameLst>
                                      </p:cBhvr>
                                      <p:tavLst>
                                        <p:tav tm="0">
                                          <p:val>
                                            <p:strVal val="#ppt_y-.1"/>
                                          </p:val>
                                        </p:tav>
                                        <p:tav tm="100000">
                                          <p:val>
                                            <p:strVal val="#ppt_y"/>
                                          </p:val>
                                        </p:tav>
                                      </p:tavLst>
                                    </p:anim>
                                  </p:childTnLst>
                                </p:cTn>
                              </p:par>
                            </p:childTnLst>
                          </p:cTn>
                        </p:par>
                        <p:par>
                          <p:cTn id="54" fill="hold">
                            <p:stCondLst>
                              <p:cond delay="2500"/>
                            </p:stCondLst>
                            <p:childTnLst>
                              <p:par>
                                <p:cTn id="55" presetID="22" presetClass="entr" presetSubtype="8"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anim calcmode="lin" valueType="num">
                                      <p:cBhvr>
                                        <p:cTn id="63" dur="500" fill="hold"/>
                                        <p:tgtEl>
                                          <p:spTgt spid="40"/>
                                        </p:tgtEl>
                                        <p:attrNameLst>
                                          <p:attrName>ppt_x</p:attrName>
                                        </p:attrNameLst>
                                      </p:cBhvr>
                                      <p:tavLst>
                                        <p:tav tm="0">
                                          <p:val>
                                            <p:strVal val="#ppt_x"/>
                                          </p:val>
                                        </p:tav>
                                        <p:tav tm="100000">
                                          <p:val>
                                            <p:strVal val="#ppt_x"/>
                                          </p:val>
                                        </p:tav>
                                      </p:tavLst>
                                    </p:anim>
                                    <p:anim calcmode="lin" valueType="num">
                                      <p:cBhvr>
                                        <p:cTn id="64" dur="5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500"/>
                            </p:stCondLst>
                            <p:childTnLst>
                              <p:par>
                                <p:cTn id="66" presetID="22" presetClass="entr" presetSubtype="8" fill="hold"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left)">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strVal val="#ppt_x"/>
                                          </p:val>
                                        </p:tav>
                                        <p:tav tm="100000">
                                          <p:val>
                                            <p:strVal val="#ppt_x"/>
                                          </p:val>
                                        </p:tav>
                                      </p:tavLst>
                                    </p:anim>
                                    <p:anim calcmode="lin" valueType="num">
                                      <p:cBhvr>
                                        <p:cTn id="79"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73420" y="1243199"/>
            <a:ext cx="8797159" cy="4794993"/>
          </a:xfrm>
        </p:spPr>
        <p:txBody>
          <a:bodyPr>
            <a:noAutofit/>
          </a:bodyPr>
          <a:lstStyle/>
          <a:p>
            <a:pPr>
              <a:lnSpc>
                <a:spcPct val="114000"/>
              </a:lnSpc>
              <a:spcBef>
                <a:spcPts val="0"/>
              </a:spcBef>
              <a:spcAft>
                <a:spcPts val="600"/>
              </a:spcAft>
              <a:buClr>
                <a:srgbClr val="92D050"/>
              </a:buClr>
              <a:buFont typeface="Arial" panose="020B0604020202020204" pitchFamily="34" charset="0"/>
              <a:buChar char="•"/>
            </a:pPr>
            <a:r>
              <a:rPr lang="en-GB" sz="1800" dirty="0"/>
              <a:t>Katie </a:t>
            </a:r>
            <a:r>
              <a:rPr lang="en-GB" sz="1800" dirty="0" smtClean="0"/>
              <a:t>and </a:t>
            </a:r>
            <a:r>
              <a:rPr lang="en-GB" sz="1800" dirty="0"/>
              <a:t>her family moved to their new home in January, having </a:t>
            </a:r>
            <a:r>
              <a:rPr lang="en-GB" sz="1800" b="1" dirty="0"/>
              <a:t>finished her chemotherapy </a:t>
            </a:r>
            <a:r>
              <a:rPr lang="en-GB" sz="1800" dirty="0" smtClean="0"/>
              <a:t>for </a:t>
            </a:r>
            <a:r>
              <a:rPr lang="en-GB" sz="1800" dirty="0"/>
              <a:t>colorectal cancer a year </a:t>
            </a:r>
            <a:r>
              <a:rPr lang="en-GB" sz="1800" dirty="0" smtClean="0"/>
              <a:t>earlier</a:t>
            </a:r>
          </a:p>
          <a:p>
            <a:pPr>
              <a:lnSpc>
                <a:spcPct val="114000"/>
              </a:lnSpc>
              <a:spcBef>
                <a:spcPts val="0"/>
              </a:spcBef>
              <a:spcAft>
                <a:spcPts val="600"/>
              </a:spcAft>
              <a:buClr>
                <a:srgbClr val="92D050"/>
              </a:buClr>
              <a:buFont typeface="Arial" panose="020B0604020202020204" pitchFamily="34" charset="0"/>
              <a:buChar char="•"/>
            </a:pPr>
            <a:r>
              <a:rPr lang="en-GB" sz="1800" dirty="0" smtClean="0"/>
              <a:t>When registered, </a:t>
            </a:r>
            <a:r>
              <a:rPr lang="en-GB" sz="1800" dirty="0"/>
              <a:t>her </a:t>
            </a:r>
            <a:r>
              <a:rPr lang="en-GB" sz="1800" dirty="0" smtClean="0"/>
              <a:t>new </a:t>
            </a:r>
            <a:r>
              <a:rPr lang="en-GB" sz="1800" b="1" dirty="0" smtClean="0"/>
              <a:t>GP promptly </a:t>
            </a:r>
            <a:r>
              <a:rPr lang="en-GB" sz="1800" b="1" dirty="0"/>
              <a:t>referred her</a:t>
            </a:r>
            <a:r>
              <a:rPr lang="en-GB" sz="1800" dirty="0"/>
              <a:t> to a local nurse-led colorectal cancer follow-up </a:t>
            </a:r>
            <a:r>
              <a:rPr lang="en-GB" sz="1800" dirty="0" smtClean="0"/>
              <a:t>clinic and forwarded </a:t>
            </a:r>
            <a:r>
              <a:rPr lang="en-GB" sz="1800" dirty="0"/>
              <a:t>her </a:t>
            </a:r>
            <a:r>
              <a:rPr lang="en-GB" sz="1800" dirty="0" smtClean="0"/>
              <a:t>notes and images</a:t>
            </a:r>
          </a:p>
          <a:p>
            <a:pPr>
              <a:lnSpc>
                <a:spcPct val="114000"/>
              </a:lnSpc>
              <a:spcBef>
                <a:spcPts val="0"/>
              </a:spcBef>
              <a:spcAft>
                <a:spcPts val="600"/>
              </a:spcAft>
              <a:buClr>
                <a:srgbClr val="92D050"/>
              </a:buClr>
              <a:buFont typeface="Arial" panose="020B0604020202020204" pitchFamily="34" charset="0"/>
              <a:buChar char="•"/>
            </a:pPr>
            <a:r>
              <a:rPr lang="en-GB" sz="1800" dirty="0" smtClean="0"/>
              <a:t>When she developed persistent abdominal pain a year later, Katie rang </a:t>
            </a:r>
            <a:r>
              <a:rPr lang="en-GB" sz="1800" dirty="0"/>
              <a:t>the </a:t>
            </a:r>
            <a:r>
              <a:rPr lang="en-GB" sz="1800" b="1" dirty="0"/>
              <a:t>colorectal </a:t>
            </a:r>
            <a:r>
              <a:rPr lang="en-GB" sz="1800" b="1" dirty="0" smtClean="0"/>
              <a:t>nurse specialist </a:t>
            </a:r>
            <a:r>
              <a:rPr lang="en-GB" sz="1800" dirty="0" smtClean="0"/>
              <a:t>directly – this triggered </a:t>
            </a:r>
            <a:r>
              <a:rPr lang="en-GB" sz="1800" dirty="0"/>
              <a:t>the locally agreed </a:t>
            </a:r>
            <a:r>
              <a:rPr lang="en-GB" sz="1800" dirty="0" smtClean="0"/>
              <a:t>pathway </a:t>
            </a:r>
            <a:r>
              <a:rPr lang="en-GB" sz="1800" dirty="0"/>
              <a:t>and a CT scan </a:t>
            </a:r>
            <a:r>
              <a:rPr lang="en-GB" sz="1800" dirty="0" smtClean="0"/>
              <a:t>and </a:t>
            </a:r>
            <a:r>
              <a:rPr lang="en-GB" sz="1800" dirty="0"/>
              <a:t>bloods were </a:t>
            </a:r>
            <a:r>
              <a:rPr lang="en-GB" sz="1800" dirty="0" smtClean="0"/>
              <a:t>organised</a:t>
            </a:r>
          </a:p>
          <a:p>
            <a:pPr>
              <a:lnSpc>
                <a:spcPct val="114000"/>
              </a:lnSpc>
              <a:spcBef>
                <a:spcPts val="0"/>
              </a:spcBef>
              <a:spcAft>
                <a:spcPts val="600"/>
              </a:spcAft>
              <a:buClr>
                <a:srgbClr val="92D050"/>
              </a:buClr>
              <a:buFont typeface="Arial" panose="020B0604020202020204" pitchFamily="34" charset="0"/>
              <a:buChar char="•"/>
            </a:pPr>
            <a:r>
              <a:rPr lang="en-GB" sz="1800" b="1" dirty="0" smtClean="0"/>
              <a:t>MDT discussion </a:t>
            </a:r>
            <a:r>
              <a:rPr lang="en-GB" sz="1800" dirty="0" smtClean="0"/>
              <a:t>took place following results of CT scan and then of liver biopsy. </a:t>
            </a:r>
          </a:p>
          <a:p>
            <a:pPr>
              <a:lnSpc>
                <a:spcPct val="114000"/>
              </a:lnSpc>
              <a:spcBef>
                <a:spcPts val="0"/>
              </a:spcBef>
              <a:spcAft>
                <a:spcPts val="600"/>
              </a:spcAft>
              <a:buClr>
                <a:srgbClr val="92D050"/>
              </a:buClr>
              <a:buFont typeface="Arial" panose="020B0604020202020204" pitchFamily="34" charset="0"/>
              <a:buChar char="•"/>
            </a:pPr>
            <a:r>
              <a:rPr lang="en-GB" sz="1800" dirty="0" smtClean="0"/>
              <a:t>On each occasion, Katie was </a:t>
            </a:r>
            <a:r>
              <a:rPr lang="en-GB" sz="1800" b="1" dirty="0" smtClean="0"/>
              <a:t>offered appointment at results clinic </a:t>
            </a:r>
            <a:r>
              <a:rPr lang="en-GB" sz="1800" dirty="0" smtClean="0"/>
              <a:t>and opportunity to bring somebody with her</a:t>
            </a:r>
          </a:p>
          <a:p>
            <a:pPr>
              <a:lnSpc>
                <a:spcPct val="114000"/>
              </a:lnSpc>
              <a:spcBef>
                <a:spcPts val="0"/>
              </a:spcBef>
              <a:spcAft>
                <a:spcPts val="600"/>
              </a:spcAft>
              <a:buClr>
                <a:srgbClr val="92D050"/>
              </a:buClr>
              <a:buFont typeface="Arial" panose="020B0604020202020204" pitchFamily="34" charset="0"/>
              <a:buChar char="•"/>
            </a:pPr>
            <a:r>
              <a:rPr lang="en-GB" sz="1800" dirty="0" smtClean="0"/>
              <a:t>Katie </a:t>
            </a:r>
            <a:r>
              <a:rPr lang="en-GB" sz="1800" dirty="0"/>
              <a:t>was </a:t>
            </a:r>
            <a:r>
              <a:rPr lang="en-GB" sz="1800" dirty="0" smtClean="0"/>
              <a:t>given a </a:t>
            </a:r>
            <a:r>
              <a:rPr lang="en-GB" sz="1800" b="1" dirty="0" smtClean="0"/>
              <a:t>double appointment in </a:t>
            </a:r>
            <a:r>
              <a:rPr lang="en-GB" sz="1800" b="1" dirty="0"/>
              <a:t>her GP surgery </a:t>
            </a:r>
            <a:r>
              <a:rPr lang="en-GB" sz="1800" dirty="0" smtClean="0"/>
              <a:t>to </a:t>
            </a:r>
            <a:r>
              <a:rPr lang="en-GB" sz="1800" dirty="0"/>
              <a:t>allow </a:t>
            </a:r>
            <a:r>
              <a:rPr lang="en-GB" sz="1800" dirty="0" smtClean="0"/>
              <a:t>time for </a:t>
            </a:r>
            <a:r>
              <a:rPr lang="en-GB" sz="1800" dirty="0"/>
              <a:t>questions and discussion. A personalised care and support plan was </a:t>
            </a:r>
            <a:r>
              <a:rPr lang="en-GB" sz="1800" dirty="0" smtClean="0"/>
              <a:t>documented using </a:t>
            </a:r>
            <a:r>
              <a:rPr lang="en-GB" sz="1800" dirty="0"/>
              <a:t>the enhanced section of </a:t>
            </a:r>
            <a:r>
              <a:rPr lang="en-GB" sz="1800" dirty="0" smtClean="0"/>
              <a:t>summary </a:t>
            </a:r>
            <a:r>
              <a:rPr lang="en-GB" sz="1800" dirty="0"/>
              <a:t>care </a:t>
            </a:r>
            <a:r>
              <a:rPr lang="en-GB" sz="1800" dirty="0" smtClean="0"/>
              <a:t>records</a:t>
            </a:r>
            <a:endParaRPr lang="en-GB" sz="1800" dirty="0"/>
          </a:p>
        </p:txBody>
      </p:sp>
      <p:sp>
        <p:nvSpPr>
          <p:cNvPr id="5" name="Title 6"/>
          <p:cNvSpPr>
            <a:spLocks noGrp="1"/>
          </p:cNvSpPr>
          <p:nvPr>
            <p:ph type="title"/>
          </p:nvPr>
        </p:nvSpPr>
        <p:spPr>
          <a:xfrm>
            <a:off x="412597" y="307461"/>
            <a:ext cx="7356815" cy="667725"/>
          </a:xfrm>
        </p:spPr>
        <p:txBody>
          <a:bodyPr>
            <a:normAutofit/>
          </a:bodyPr>
          <a:lstStyle/>
          <a:p>
            <a:r>
              <a:rPr lang="en-US" sz="3200" dirty="0" smtClean="0"/>
              <a:t>Katie and the optimal pathway (1)</a:t>
            </a:r>
            <a:endParaRPr lang="en-US" sz="3200" dirty="0"/>
          </a:p>
        </p:txBody>
      </p:sp>
    </p:spTree>
    <p:extLst>
      <p:ext uri="{BB962C8B-B14F-4D97-AF65-F5344CB8AC3E}">
        <p14:creationId xmlns:p14="http://schemas.microsoft.com/office/powerpoint/2010/main" val="2677472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252248" y="1227434"/>
            <a:ext cx="8702566" cy="5630566"/>
          </a:xfrm>
        </p:spPr>
        <p:txBody>
          <a:bodyPr>
            <a:noAutofit/>
          </a:bodyPr>
          <a:lstStyle/>
          <a:p>
            <a:pPr>
              <a:lnSpc>
                <a:spcPct val="114000"/>
              </a:lnSpc>
              <a:spcBef>
                <a:spcPts val="0"/>
              </a:spcBef>
              <a:spcAft>
                <a:spcPts val="600"/>
              </a:spcAft>
              <a:buClr>
                <a:srgbClr val="92D050"/>
              </a:buClr>
              <a:buFont typeface="Arial" panose="020B0604020202020204" pitchFamily="34" charset="0"/>
              <a:buChar char="•"/>
            </a:pPr>
            <a:r>
              <a:rPr lang="en-GB" sz="1800" dirty="0" smtClean="0"/>
              <a:t>Katie was seen by the </a:t>
            </a:r>
            <a:r>
              <a:rPr lang="en-GB" sz="1800" b="1" dirty="0" smtClean="0"/>
              <a:t>enhanced </a:t>
            </a:r>
            <a:r>
              <a:rPr lang="en-GB" sz="1800" b="1" dirty="0"/>
              <a:t>supportive care </a:t>
            </a:r>
            <a:r>
              <a:rPr lang="en-GB" sz="1800" b="1" dirty="0" smtClean="0"/>
              <a:t>service </a:t>
            </a:r>
            <a:r>
              <a:rPr lang="en-GB" sz="1800" dirty="0" smtClean="0"/>
              <a:t>in hospital and palliative </a:t>
            </a:r>
            <a:r>
              <a:rPr lang="en-GB" sz="1800" dirty="0"/>
              <a:t>nature of the treatment </a:t>
            </a:r>
            <a:r>
              <a:rPr lang="en-GB" sz="1800" dirty="0" smtClean="0"/>
              <a:t>plan and symptom management discussed</a:t>
            </a:r>
            <a:r>
              <a:rPr lang="en-GB" sz="1800" dirty="0"/>
              <a:t>. Community palliative care team and local hospice family support team supported Katie and her family at </a:t>
            </a:r>
            <a:r>
              <a:rPr lang="en-GB" sz="1800" dirty="0" smtClean="0"/>
              <a:t>home</a:t>
            </a:r>
          </a:p>
          <a:p>
            <a:pPr>
              <a:lnSpc>
                <a:spcPct val="114000"/>
              </a:lnSpc>
              <a:spcBef>
                <a:spcPts val="0"/>
              </a:spcBef>
              <a:spcAft>
                <a:spcPts val="600"/>
              </a:spcAft>
              <a:buClr>
                <a:srgbClr val="92D050"/>
              </a:buClr>
              <a:buFont typeface="Arial" panose="020B0604020202020204" pitchFamily="34" charset="0"/>
              <a:buChar char="•"/>
            </a:pPr>
            <a:r>
              <a:rPr lang="en-GB" sz="1800" dirty="0"/>
              <a:t>K</a:t>
            </a:r>
            <a:r>
              <a:rPr lang="en-GB" sz="1800" dirty="0" smtClean="0"/>
              <a:t>atie’s pain </a:t>
            </a:r>
            <a:r>
              <a:rPr lang="en-GB" sz="1800" dirty="0"/>
              <a:t>settled so she was </a:t>
            </a:r>
            <a:r>
              <a:rPr lang="en-GB" sz="1800" b="1" dirty="0"/>
              <a:t>able to return to work </a:t>
            </a:r>
            <a:r>
              <a:rPr lang="en-GB" sz="1800" dirty="0" smtClean="0"/>
              <a:t>part-time, undergoing two cycles of chemotherapy</a:t>
            </a:r>
          </a:p>
          <a:p>
            <a:pPr>
              <a:lnSpc>
                <a:spcPct val="114000"/>
              </a:lnSpc>
              <a:spcBef>
                <a:spcPts val="0"/>
              </a:spcBef>
              <a:spcAft>
                <a:spcPts val="600"/>
              </a:spcAft>
              <a:buClr>
                <a:srgbClr val="92D050"/>
              </a:buClr>
              <a:buFont typeface="Arial" panose="020B0604020202020204" pitchFamily="34" charset="0"/>
              <a:buChar char="•"/>
            </a:pPr>
            <a:r>
              <a:rPr lang="en-GB" sz="1800" dirty="0" smtClean="0"/>
              <a:t>Follow up </a:t>
            </a:r>
            <a:r>
              <a:rPr lang="en-GB" sz="1800" b="1" dirty="0" smtClean="0"/>
              <a:t>CT </a:t>
            </a:r>
            <a:r>
              <a:rPr lang="en-GB" sz="1800" b="1" dirty="0"/>
              <a:t>scan results </a:t>
            </a:r>
            <a:r>
              <a:rPr lang="en-GB" sz="1800" dirty="0"/>
              <a:t>showed that her cancer was not responding </a:t>
            </a:r>
            <a:r>
              <a:rPr lang="en-GB" sz="1800" dirty="0" smtClean="0"/>
              <a:t>- Katie decided to stop chemotherapy</a:t>
            </a:r>
          </a:p>
          <a:p>
            <a:pPr>
              <a:lnSpc>
                <a:spcPct val="114000"/>
              </a:lnSpc>
              <a:spcBef>
                <a:spcPts val="0"/>
              </a:spcBef>
              <a:spcAft>
                <a:spcPts val="600"/>
              </a:spcAft>
              <a:buClr>
                <a:srgbClr val="92D050"/>
              </a:buClr>
              <a:buFont typeface="Arial" panose="020B0604020202020204" pitchFamily="34" charset="0"/>
              <a:buChar char="•"/>
            </a:pPr>
            <a:r>
              <a:rPr lang="en-GB" sz="1800" dirty="0" smtClean="0"/>
              <a:t>Katie </a:t>
            </a:r>
            <a:r>
              <a:rPr lang="en-GB" sz="1800" dirty="0"/>
              <a:t>was introduced to the concept of a </a:t>
            </a:r>
            <a:r>
              <a:rPr lang="en-GB" sz="1800" b="1" dirty="0"/>
              <a:t>personal health budget </a:t>
            </a:r>
            <a:r>
              <a:rPr lang="en-GB" sz="1800" dirty="0" smtClean="0"/>
              <a:t>and later used it to pay her neighbour to help with her care</a:t>
            </a:r>
          </a:p>
          <a:p>
            <a:pPr>
              <a:lnSpc>
                <a:spcPct val="114000"/>
              </a:lnSpc>
              <a:spcBef>
                <a:spcPts val="0"/>
              </a:spcBef>
              <a:spcAft>
                <a:spcPts val="600"/>
              </a:spcAft>
              <a:buClr>
                <a:srgbClr val="92D050"/>
              </a:buClr>
              <a:buFont typeface="Arial" panose="020B0604020202020204" pitchFamily="34" charset="0"/>
              <a:buChar char="•"/>
            </a:pPr>
            <a:r>
              <a:rPr lang="en-GB" sz="1800" dirty="0" smtClean="0"/>
              <a:t>Towards the end (two months later than the suboptimal scenario), although Katie’s care was not perfect (as a hospice side room was not available when she needed it), she and her family were </a:t>
            </a:r>
            <a:r>
              <a:rPr lang="en-GB" sz="1800" b="1" dirty="0" smtClean="0"/>
              <a:t>well prepared and well supported</a:t>
            </a:r>
          </a:p>
          <a:p>
            <a:pPr>
              <a:lnSpc>
                <a:spcPct val="114000"/>
              </a:lnSpc>
              <a:spcBef>
                <a:spcPts val="0"/>
              </a:spcBef>
              <a:spcAft>
                <a:spcPts val="600"/>
              </a:spcAft>
              <a:buClr>
                <a:srgbClr val="92D050"/>
              </a:buClr>
              <a:buFont typeface="Arial" panose="020B0604020202020204" pitchFamily="34" charset="0"/>
              <a:buChar char="•"/>
            </a:pPr>
            <a:r>
              <a:rPr lang="en-GB" sz="1800" dirty="0" smtClean="0"/>
              <a:t>Katie was able to </a:t>
            </a:r>
            <a:r>
              <a:rPr lang="en-GB" sz="1800" b="1" dirty="0" smtClean="0"/>
              <a:t>die peacefully in hospital </a:t>
            </a:r>
            <a:r>
              <a:rPr lang="en-GB" sz="1800" dirty="0" smtClean="0"/>
              <a:t>(importantly not at home) and the whole process was well managed, including the provision of family </a:t>
            </a:r>
            <a:r>
              <a:rPr lang="en-GB" sz="1800" dirty="0"/>
              <a:t>bereavement </a:t>
            </a:r>
            <a:r>
              <a:rPr lang="en-GB" sz="1800" dirty="0" smtClean="0"/>
              <a:t>support</a:t>
            </a:r>
            <a:endParaRPr lang="en-GB" sz="1800" dirty="0"/>
          </a:p>
        </p:txBody>
      </p:sp>
      <p:sp>
        <p:nvSpPr>
          <p:cNvPr id="5" name="Title 6"/>
          <p:cNvSpPr>
            <a:spLocks noGrp="1"/>
          </p:cNvSpPr>
          <p:nvPr>
            <p:ph type="title"/>
          </p:nvPr>
        </p:nvSpPr>
        <p:spPr>
          <a:xfrm>
            <a:off x="412597" y="307461"/>
            <a:ext cx="7356815" cy="667725"/>
          </a:xfrm>
        </p:spPr>
        <p:txBody>
          <a:bodyPr>
            <a:normAutofit/>
          </a:bodyPr>
          <a:lstStyle/>
          <a:p>
            <a:r>
              <a:rPr lang="en-US" sz="3200" dirty="0" smtClean="0"/>
              <a:t>Katie and the optimal pathway (2)</a:t>
            </a:r>
            <a:endParaRPr lang="en-US" sz="3200" dirty="0"/>
          </a:p>
        </p:txBody>
      </p:sp>
    </p:spTree>
    <p:extLst>
      <p:ext uri="{BB962C8B-B14F-4D97-AF65-F5344CB8AC3E}">
        <p14:creationId xmlns:p14="http://schemas.microsoft.com/office/powerpoint/2010/main" val="36273858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 Diagonal Corner Rectangle 9"/>
          <p:cNvSpPr/>
          <p:nvPr/>
        </p:nvSpPr>
        <p:spPr>
          <a:xfrm>
            <a:off x="5998746" y="1321181"/>
            <a:ext cx="2788771" cy="3595361"/>
          </a:xfrm>
          <a:prstGeom prst="round2DiagRect">
            <a:avLst>
              <a:gd name="adj1" fmla="val 11592"/>
              <a:gd name="adj2" fmla="val 958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988626" y="1626005"/>
            <a:ext cx="2774373"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 Diagonal Corner Rectangle 13"/>
          <p:cNvSpPr/>
          <p:nvPr/>
        </p:nvSpPr>
        <p:spPr>
          <a:xfrm>
            <a:off x="3182040" y="1303700"/>
            <a:ext cx="2622715" cy="3574579"/>
          </a:xfrm>
          <a:prstGeom prst="round2DiagRect">
            <a:avLst>
              <a:gd name="adj1" fmla="val 11592"/>
              <a:gd name="adj2" fmla="val 958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230740" y="1627390"/>
            <a:ext cx="2539378"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0"/>
          <p:cNvGrpSpPr/>
          <p:nvPr/>
        </p:nvGrpSpPr>
        <p:grpSpPr>
          <a:xfrm>
            <a:off x="3219422" y="4866633"/>
            <a:ext cx="2550697" cy="1554480"/>
            <a:chOff x="3810000" y="4419600"/>
            <a:chExt cx="1554480" cy="1554480"/>
          </a:xfrm>
          <a:solidFill>
            <a:schemeClr val="bg1">
              <a:lumMod val="95000"/>
            </a:schemeClr>
          </a:solidFill>
          <a:effectLst/>
        </p:grpSpPr>
        <p:sp>
          <p:nvSpPr>
            <p:cNvPr id="19" name="Oval 18"/>
            <p:cNvSpPr/>
            <p:nvPr/>
          </p:nvSpPr>
          <p:spPr>
            <a:xfrm>
              <a:off x="3810000" y="4419600"/>
              <a:ext cx="1554480" cy="1554480"/>
            </a:xfrm>
            <a:prstGeom prst="ellipse">
              <a:avLst/>
            </a:prstGeom>
            <a:grpFill/>
            <a:ln>
              <a:noFill/>
            </a:ln>
            <a:scene3d>
              <a:camera prst="orthographicFront"/>
              <a:lightRig rig="soft" dir="t"/>
            </a:scene3d>
            <a:sp3d prstMaterial="clear">
              <a:bevelT w="777240" h="777240"/>
              <a:bevelB w="777240" h="7772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3962400" y="4800600"/>
              <a:ext cx="1295400" cy="830997"/>
            </a:xfrm>
            <a:prstGeom prst="rect">
              <a:avLst/>
            </a:prstGeom>
            <a:noFill/>
          </p:spPr>
          <p:txBody>
            <a:bodyPr wrap="square" rtlCol="0">
              <a:spAutoFit/>
            </a:bodyPr>
            <a:lstStyle/>
            <a:p>
              <a:pPr algn="ctr"/>
              <a:r>
                <a:rPr lang="en-US" sz="2400" dirty="0" smtClean="0"/>
                <a:t>Great </a:t>
              </a:r>
              <a:r>
                <a:rPr lang="en-US" sz="2400" dirty="0"/>
                <a:t>h</a:t>
              </a:r>
              <a:r>
                <a:rPr lang="en-US" sz="2400" dirty="0" smtClean="0"/>
                <a:t>olistic care</a:t>
              </a:r>
              <a:endParaRPr lang="en-US" sz="2400" dirty="0"/>
            </a:p>
          </p:txBody>
        </p:sp>
      </p:grpSp>
      <p:grpSp>
        <p:nvGrpSpPr>
          <p:cNvPr id="5" name="Group 31"/>
          <p:cNvGrpSpPr/>
          <p:nvPr/>
        </p:nvGrpSpPr>
        <p:grpSpPr>
          <a:xfrm>
            <a:off x="6096000" y="4914133"/>
            <a:ext cx="2667000" cy="1554480"/>
            <a:chOff x="6096000" y="4343400"/>
            <a:chExt cx="1554480" cy="1554480"/>
          </a:xfrm>
          <a:solidFill>
            <a:schemeClr val="bg1">
              <a:lumMod val="95000"/>
            </a:schemeClr>
          </a:solidFill>
          <a:effectLst>
            <a:reflection blurRad="6350" stA="52000" endA="300" endPos="35000" dir="5400000" sy="-100000" algn="bl" rotWithShape="0"/>
          </a:effectLst>
        </p:grpSpPr>
        <p:sp>
          <p:nvSpPr>
            <p:cNvPr id="20" name="Oval 19"/>
            <p:cNvSpPr/>
            <p:nvPr/>
          </p:nvSpPr>
          <p:spPr>
            <a:xfrm>
              <a:off x="6096000" y="4343400"/>
              <a:ext cx="1554480" cy="1554480"/>
            </a:xfrm>
            <a:prstGeom prst="ellipse">
              <a:avLst/>
            </a:prstGeom>
            <a:grpFill/>
            <a:ln>
              <a:noFill/>
            </a:ln>
            <a:scene3d>
              <a:camera prst="orthographicFront"/>
              <a:lightRig rig="soft" dir="t"/>
            </a:scene3d>
            <a:sp3d prstMaterial="clear">
              <a:bevelT w="777240" h="777240"/>
              <a:bevelB w="777240" h="7772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p:nvPr/>
          </p:nvSpPr>
          <p:spPr>
            <a:xfrm>
              <a:off x="6244754" y="4520475"/>
              <a:ext cx="1295400" cy="1200329"/>
            </a:xfrm>
            <a:prstGeom prst="rect">
              <a:avLst/>
            </a:prstGeom>
            <a:noFill/>
          </p:spPr>
          <p:txBody>
            <a:bodyPr wrap="square" rtlCol="0">
              <a:spAutoFit/>
            </a:bodyPr>
            <a:lstStyle/>
            <a:p>
              <a:pPr algn="ctr"/>
              <a:r>
                <a:rPr lang="en-US" sz="2400" dirty="0" smtClean="0"/>
                <a:t>Great community </a:t>
              </a:r>
              <a:r>
                <a:rPr lang="en-US" sz="2400" dirty="0"/>
                <a:t>c</a:t>
              </a:r>
              <a:r>
                <a:rPr lang="en-US" sz="2400" dirty="0" smtClean="0"/>
                <a:t>are</a:t>
              </a:r>
              <a:endParaRPr lang="en-US" sz="2400" dirty="0"/>
            </a:p>
          </p:txBody>
        </p:sp>
      </p:grpSp>
      <p:sp>
        <p:nvSpPr>
          <p:cNvPr id="25" name="TextBox 24"/>
          <p:cNvSpPr txBox="1"/>
          <p:nvPr/>
        </p:nvSpPr>
        <p:spPr>
          <a:xfrm>
            <a:off x="3089189" y="2106230"/>
            <a:ext cx="2680929" cy="255454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t>Strong co-ordination between primary and secondary care</a:t>
            </a:r>
          </a:p>
          <a:p>
            <a:pPr marL="342900" indent="-342900">
              <a:buFont typeface="Arial" charset="0"/>
              <a:buChar char="•"/>
            </a:pPr>
            <a:r>
              <a:rPr lang="en-US" sz="2000" dirty="0" smtClean="0"/>
              <a:t>MDT working</a:t>
            </a:r>
          </a:p>
          <a:p>
            <a:pPr marL="342900" indent="-342900">
              <a:buFont typeface="Arial" charset="0"/>
              <a:buChar char="•"/>
            </a:pPr>
            <a:r>
              <a:rPr lang="en-US" sz="2000" dirty="0" smtClean="0"/>
              <a:t>Patient choice</a:t>
            </a:r>
          </a:p>
          <a:p>
            <a:pPr marL="342900" indent="-342900">
              <a:buFont typeface="Arial" charset="0"/>
              <a:buChar char="•"/>
            </a:pPr>
            <a:r>
              <a:rPr lang="en-US" sz="2000" dirty="0" smtClean="0"/>
              <a:t>Shared decision making</a:t>
            </a:r>
            <a:endParaRPr lang="en-US" sz="2000" dirty="0"/>
          </a:p>
        </p:txBody>
      </p:sp>
      <p:sp>
        <p:nvSpPr>
          <p:cNvPr id="26" name="TextBox 25"/>
          <p:cNvSpPr txBox="1"/>
          <p:nvPr/>
        </p:nvSpPr>
        <p:spPr>
          <a:xfrm>
            <a:off x="6102926" y="2117014"/>
            <a:ext cx="2641023" cy="2462213"/>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Support mechanisms in place</a:t>
            </a:r>
          </a:p>
          <a:p>
            <a:pPr marL="342900" indent="-342900">
              <a:buFont typeface="Arial" panose="020B0604020202020204" pitchFamily="34" charset="0"/>
              <a:buChar char="•"/>
            </a:pPr>
            <a:r>
              <a:rPr lang="en-US" sz="2200" dirty="0" smtClean="0"/>
              <a:t>Trusted system</a:t>
            </a:r>
          </a:p>
          <a:p>
            <a:pPr marL="342900" indent="-342900">
              <a:buFont typeface="Arial" panose="020B0604020202020204" pitchFamily="34" charset="0"/>
              <a:buChar char="•"/>
            </a:pPr>
            <a:r>
              <a:rPr lang="en-US" sz="2200" dirty="0" smtClean="0"/>
              <a:t>Happier and healthier experience</a:t>
            </a:r>
          </a:p>
        </p:txBody>
      </p:sp>
      <p:sp>
        <p:nvSpPr>
          <p:cNvPr id="27" name="TextBox 26"/>
          <p:cNvSpPr txBox="1"/>
          <p:nvPr/>
        </p:nvSpPr>
        <p:spPr>
          <a:xfrm>
            <a:off x="624816" y="1090348"/>
            <a:ext cx="2362200" cy="461665"/>
          </a:xfrm>
          <a:prstGeom prst="rect">
            <a:avLst/>
          </a:prstGeom>
          <a:noFill/>
        </p:spPr>
        <p:txBody>
          <a:bodyPr wrap="square" rtlCol="0">
            <a:spAutoFit/>
          </a:bodyPr>
          <a:lstStyle/>
          <a:p>
            <a:pPr algn="ctr"/>
            <a:r>
              <a:rPr lang="en-US" sz="2400" dirty="0" smtClean="0">
                <a:solidFill>
                  <a:schemeClr val="bg1"/>
                </a:solidFill>
              </a:rPr>
              <a:t>Prevention Focus</a:t>
            </a:r>
            <a:endParaRPr lang="en-US" sz="2400" dirty="0">
              <a:solidFill>
                <a:schemeClr val="bg1"/>
              </a:solidFill>
            </a:endParaRPr>
          </a:p>
        </p:txBody>
      </p:sp>
      <p:sp>
        <p:nvSpPr>
          <p:cNvPr id="28" name="TextBox 27"/>
          <p:cNvSpPr txBox="1"/>
          <p:nvPr/>
        </p:nvSpPr>
        <p:spPr>
          <a:xfrm>
            <a:off x="3219422" y="1593821"/>
            <a:ext cx="2539378" cy="461665"/>
          </a:xfrm>
          <a:prstGeom prst="rect">
            <a:avLst/>
          </a:prstGeom>
          <a:noFill/>
        </p:spPr>
        <p:txBody>
          <a:bodyPr wrap="square" rtlCol="0">
            <a:spAutoFit/>
          </a:bodyPr>
          <a:lstStyle/>
          <a:p>
            <a:pPr algn="ctr"/>
            <a:r>
              <a:rPr lang="en-US" sz="2000" dirty="0" smtClean="0">
                <a:solidFill>
                  <a:schemeClr val="bg1"/>
                </a:solidFill>
              </a:rPr>
              <a:t>Efficient processes</a:t>
            </a:r>
            <a:r>
              <a:rPr lang="en-US" sz="2400" dirty="0" smtClean="0">
                <a:solidFill>
                  <a:schemeClr val="bg1"/>
                </a:solidFill>
              </a:rPr>
              <a:t> </a:t>
            </a:r>
            <a:endParaRPr lang="en-US" sz="2400" dirty="0">
              <a:solidFill>
                <a:schemeClr val="bg1"/>
              </a:solidFill>
            </a:endParaRPr>
          </a:p>
        </p:txBody>
      </p:sp>
      <p:sp>
        <p:nvSpPr>
          <p:cNvPr id="29" name="TextBox 28"/>
          <p:cNvSpPr txBox="1"/>
          <p:nvPr/>
        </p:nvSpPr>
        <p:spPr>
          <a:xfrm>
            <a:off x="6174445" y="1648413"/>
            <a:ext cx="2399271" cy="400110"/>
          </a:xfrm>
          <a:prstGeom prst="rect">
            <a:avLst/>
          </a:prstGeom>
          <a:noFill/>
        </p:spPr>
        <p:txBody>
          <a:bodyPr wrap="square" rtlCol="0">
            <a:spAutoFit/>
          </a:bodyPr>
          <a:lstStyle/>
          <a:p>
            <a:pPr algn="ctr"/>
            <a:r>
              <a:rPr lang="en-US" sz="2000" dirty="0" smtClean="0">
                <a:solidFill>
                  <a:schemeClr val="bg1"/>
                </a:solidFill>
              </a:rPr>
              <a:t>Appropriate</a:t>
            </a:r>
            <a:endParaRPr lang="en-US" sz="2000" dirty="0">
              <a:solidFill>
                <a:schemeClr val="bg1"/>
              </a:solidFill>
            </a:endParaRPr>
          </a:p>
        </p:txBody>
      </p:sp>
      <p:sp>
        <p:nvSpPr>
          <p:cNvPr id="32" name="Round Diagonal Corner Rectangle 31"/>
          <p:cNvSpPr/>
          <p:nvPr/>
        </p:nvSpPr>
        <p:spPr>
          <a:xfrm>
            <a:off x="388755" y="1321181"/>
            <a:ext cx="2556235" cy="3583328"/>
          </a:xfrm>
          <a:prstGeom prst="round2DiagRect">
            <a:avLst>
              <a:gd name="adj1" fmla="val 11592"/>
              <a:gd name="adj2" fmla="val 958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376878" y="2253953"/>
            <a:ext cx="2551448" cy="1785104"/>
          </a:xfrm>
          <a:prstGeom prst="rect">
            <a:avLst/>
          </a:prstGeom>
          <a:noFill/>
        </p:spPr>
        <p:txBody>
          <a:bodyPr wrap="square" rtlCol="0">
            <a:spAutoFit/>
          </a:bodyPr>
          <a:lstStyle/>
          <a:p>
            <a:pPr marL="342900" indent="-342900">
              <a:buFont typeface="Arial" panose="020B0604020202020204" pitchFamily="34" charset="0"/>
              <a:buChar char="•"/>
            </a:pPr>
            <a:r>
              <a:rPr lang="en-US" sz="2200" dirty="0" smtClean="0"/>
              <a:t>Proactive education and </a:t>
            </a:r>
            <a:r>
              <a:rPr lang="en-US" sz="2200" dirty="0"/>
              <a:t>c</a:t>
            </a:r>
            <a:r>
              <a:rPr lang="en-US" sz="2200" dirty="0" smtClean="0"/>
              <a:t>ommunication</a:t>
            </a:r>
          </a:p>
          <a:p>
            <a:pPr marL="342900" indent="-342900">
              <a:buFont typeface="Arial" panose="020B0604020202020204" pitchFamily="34" charset="0"/>
              <a:buChar char="•"/>
            </a:pPr>
            <a:r>
              <a:rPr lang="en-US" sz="2200" dirty="0"/>
              <a:t>T</a:t>
            </a:r>
            <a:r>
              <a:rPr lang="en-US" sz="2200" dirty="0" smtClean="0"/>
              <a:t>hird sector engagement</a:t>
            </a:r>
            <a:endParaRPr lang="en-US" sz="2200" dirty="0"/>
          </a:p>
        </p:txBody>
      </p:sp>
      <p:sp>
        <p:nvSpPr>
          <p:cNvPr id="37" name="Rectangle 36"/>
          <p:cNvSpPr/>
          <p:nvPr/>
        </p:nvSpPr>
        <p:spPr>
          <a:xfrm>
            <a:off x="393542" y="1630446"/>
            <a:ext cx="2551448"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376880" y="1627390"/>
            <a:ext cx="2551448" cy="400110"/>
          </a:xfrm>
          <a:prstGeom prst="rect">
            <a:avLst/>
          </a:prstGeom>
          <a:noFill/>
        </p:spPr>
        <p:txBody>
          <a:bodyPr wrap="square" rtlCol="0">
            <a:spAutoFit/>
          </a:bodyPr>
          <a:lstStyle/>
          <a:p>
            <a:pPr algn="ctr"/>
            <a:r>
              <a:rPr lang="en-US" sz="2000" dirty="0" smtClean="0">
                <a:solidFill>
                  <a:schemeClr val="bg1"/>
                </a:solidFill>
              </a:rPr>
              <a:t>Right first time focus</a:t>
            </a:r>
            <a:endParaRPr lang="en-US" sz="2000" dirty="0">
              <a:solidFill>
                <a:schemeClr val="bg1"/>
              </a:solidFill>
            </a:endParaRPr>
          </a:p>
        </p:txBody>
      </p:sp>
      <p:grpSp>
        <p:nvGrpSpPr>
          <p:cNvPr id="3" name="Group 29"/>
          <p:cNvGrpSpPr/>
          <p:nvPr/>
        </p:nvGrpSpPr>
        <p:grpSpPr>
          <a:xfrm>
            <a:off x="228600" y="4890383"/>
            <a:ext cx="2617264" cy="1554480"/>
            <a:chOff x="1291384" y="4419600"/>
            <a:chExt cx="1554480" cy="1554480"/>
          </a:xfrm>
          <a:solidFill>
            <a:schemeClr val="bg1">
              <a:lumMod val="95000"/>
            </a:schemeClr>
          </a:solidFill>
          <a:effectLst/>
        </p:grpSpPr>
        <p:sp>
          <p:nvSpPr>
            <p:cNvPr id="18" name="Oval 17"/>
            <p:cNvSpPr/>
            <p:nvPr/>
          </p:nvSpPr>
          <p:spPr>
            <a:xfrm>
              <a:off x="1291384" y="4419600"/>
              <a:ext cx="1554480" cy="1554480"/>
            </a:xfrm>
            <a:prstGeom prst="ellipse">
              <a:avLst/>
            </a:prstGeom>
            <a:grpFill/>
            <a:ln>
              <a:noFill/>
            </a:ln>
            <a:scene3d>
              <a:camera prst="orthographicFront"/>
              <a:lightRig rig="soft" dir="t"/>
            </a:scene3d>
            <a:sp3d prstMaterial="clear">
              <a:bevelT w="777240" h="777240"/>
              <a:bevelB w="777240" h="7772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1379451" y="4551218"/>
              <a:ext cx="1466412" cy="1200329"/>
            </a:xfrm>
            <a:prstGeom prst="rect">
              <a:avLst/>
            </a:prstGeom>
            <a:noFill/>
          </p:spPr>
          <p:txBody>
            <a:bodyPr wrap="square" rtlCol="0">
              <a:spAutoFit/>
            </a:bodyPr>
            <a:lstStyle/>
            <a:p>
              <a:pPr algn="ctr"/>
              <a:r>
                <a:rPr lang="en-US" sz="2400" dirty="0" smtClean="0"/>
                <a:t>Proactive </a:t>
              </a:r>
              <a:br>
                <a:rPr lang="en-US" sz="2400" dirty="0" smtClean="0"/>
              </a:br>
              <a:r>
                <a:rPr lang="en-US" sz="2400" dirty="0" smtClean="0"/>
                <a:t>and </a:t>
              </a:r>
              <a:r>
                <a:rPr lang="en-US" sz="2400" dirty="0"/>
                <a:t>g</a:t>
              </a:r>
              <a:r>
                <a:rPr lang="en-US" sz="2400" dirty="0" smtClean="0"/>
                <a:t>reat </a:t>
              </a:r>
              <a:r>
                <a:rPr lang="en-US" sz="2400" dirty="0"/>
                <a:t>c</a:t>
              </a:r>
              <a:r>
                <a:rPr lang="en-US" sz="2400" dirty="0" smtClean="0"/>
                <a:t>ommunication</a:t>
              </a:r>
              <a:endParaRPr lang="en-US" sz="2400" dirty="0"/>
            </a:p>
          </p:txBody>
        </p:sp>
      </p:grpSp>
      <p:sp>
        <p:nvSpPr>
          <p:cNvPr id="30" name="Title 6"/>
          <p:cNvSpPr>
            <a:spLocks noGrp="1"/>
          </p:cNvSpPr>
          <p:nvPr>
            <p:ph type="title"/>
          </p:nvPr>
        </p:nvSpPr>
        <p:spPr>
          <a:xfrm>
            <a:off x="412597" y="307461"/>
            <a:ext cx="7356815" cy="667725"/>
          </a:xfrm>
        </p:spPr>
        <p:txBody>
          <a:bodyPr>
            <a:normAutofit/>
          </a:bodyPr>
          <a:lstStyle/>
          <a:p>
            <a:r>
              <a:rPr lang="en-US" sz="3200" dirty="0"/>
              <a:t>K</a:t>
            </a:r>
            <a:r>
              <a:rPr lang="en-US" sz="3200" dirty="0" smtClean="0"/>
              <a:t>atie and the optimal pathway</a:t>
            </a:r>
            <a:endParaRPr lang="en-US" sz="3200" dirty="0"/>
          </a:p>
        </p:txBody>
      </p:sp>
    </p:spTree>
    <p:extLst>
      <p:ext uri="{BB962C8B-B14F-4D97-AF65-F5344CB8AC3E}">
        <p14:creationId xmlns:p14="http://schemas.microsoft.com/office/powerpoint/2010/main" val="706961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anim calcmode="lin" valueType="num">
                                      <p:cBhvr>
                                        <p:cTn id="13" dur="500" fill="hold"/>
                                        <p:tgtEl>
                                          <p:spTgt spid="27"/>
                                        </p:tgtEl>
                                        <p:attrNameLst>
                                          <p:attrName>ppt_x</p:attrName>
                                        </p:attrNameLst>
                                      </p:cBhvr>
                                      <p:tavLst>
                                        <p:tav tm="0">
                                          <p:val>
                                            <p:strVal val="#ppt_x"/>
                                          </p:val>
                                        </p:tav>
                                        <p:tav tm="100000">
                                          <p:val>
                                            <p:strVal val="#ppt_x"/>
                                          </p:val>
                                        </p:tav>
                                      </p:tavLst>
                                    </p:anim>
                                    <p:anim calcmode="lin" valueType="num">
                                      <p:cBhvr>
                                        <p:cTn id="1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anim calcmode="lin" valueType="num">
                                      <p:cBhvr>
                                        <p:cTn id="20" dur="500" fill="hold"/>
                                        <p:tgtEl>
                                          <p:spTgt spid="14"/>
                                        </p:tgtEl>
                                        <p:attrNameLst>
                                          <p:attrName>ppt_x</p:attrName>
                                        </p:attrNameLst>
                                      </p:cBhvr>
                                      <p:tavLst>
                                        <p:tav tm="0">
                                          <p:val>
                                            <p:strVal val="#ppt_x"/>
                                          </p:val>
                                        </p:tav>
                                        <p:tav tm="100000">
                                          <p:val>
                                            <p:strVal val="#ppt_x"/>
                                          </p:val>
                                        </p:tav>
                                      </p:tavLst>
                                    </p:anim>
                                    <p:anim calcmode="lin" valueType="num">
                                      <p:cBhvr>
                                        <p:cTn id="21" dur="500" fill="hold"/>
                                        <p:tgtEl>
                                          <p:spTgt spid="14"/>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strVal val="#ppt_x"/>
                                          </p:val>
                                        </p:tav>
                                        <p:tav tm="100000">
                                          <p:val>
                                            <p:strVal val="#ppt_x"/>
                                          </p:val>
                                        </p:tav>
                                      </p:tavLst>
                                    </p:anim>
                                    <p:anim calcmode="lin" valueType="num">
                                      <p:cBhvr>
                                        <p:cTn id="26" dur="500" fill="hold"/>
                                        <p:tgtEl>
                                          <p:spTgt spid="15"/>
                                        </p:tgtEl>
                                        <p:attrNameLst>
                                          <p:attrName>ppt_y</p:attrName>
                                        </p:attrNameLst>
                                      </p:cBhvr>
                                      <p:tavLst>
                                        <p:tav tm="0">
                                          <p:val>
                                            <p:strVal val="#ppt_y-.1"/>
                                          </p:val>
                                        </p:tav>
                                        <p:tav tm="100000">
                                          <p:val>
                                            <p:strVal val="#ppt_y"/>
                                          </p:val>
                                        </p:tav>
                                      </p:tavLst>
                                    </p:anim>
                                  </p:childTnLst>
                                </p:cTn>
                              </p:par>
                              <p:par>
                                <p:cTn id="27" presetID="47"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anim calcmode="lin" valueType="num">
                                      <p:cBhvr>
                                        <p:cTn id="30" dur="500" fill="hold"/>
                                        <p:tgtEl>
                                          <p:spTgt spid="4"/>
                                        </p:tgtEl>
                                        <p:attrNameLst>
                                          <p:attrName>ppt_x</p:attrName>
                                        </p:attrNameLst>
                                      </p:cBhvr>
                                      <p:tavLst>
                                        <p:tav tm="0">
                                          <p:val>
                                            <p:strVal val="#ppt_x"/>
                                          </p:val>
                                        </p:tav>
                                        <p:tav tm="100000">
                                          <p:val>
                                            <p:strVal val="#ppt_x"/>
                                          </p:val>
                                        </p:tav>
                                      </p:tavLst>
                                    </p:anim>
                                    <p:anim calcmode="lin" valueType="num">
                                      <p:cBhvr>
                                        <p:cTn id="31" dur="5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anim calcmode="lin" valueType="num">
                                      <p:cBhvr>
                                        <p:cTn id="35" dur="500" fill="hold"/>
                                        <p:tgtEl>
                                          <p:spTgt spid="25"/>
                                        </p:tgtEl>
                                        <p:attrNameLst>
                                          <p:attrName>ppt_x</p:attrName>
                                        </p:attrNameLst>
                                      </p:cBhvr>
                                      <p:tavLst>
                                        <p:tav tm="0">
                                          <p:val>
                                            <p:strVal val="#ppt_x"/>
                                          </p:val>
                                        </p:tav>
                                        <p:tav tm="100000">
                                          <p:val>
                                            <p:strVal val="#ppt_x"/>
                                          </p:val>
                                        </p:tav>
                                      </p:tavLst>
                                    </p:anim>
                                    <p:anim calcmode="lin" valueType="num">
                                      <p:cBhvr>
                                        <p:cTn id="36" dur="500" fill="hold"/>
                                        <p:tgtEl>
                                          <p:spTgt spid="25"/>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anim calcmode="lin" valueType="num">
                                      <p:cBhvr>
                                        <p:cTn id="40" dur="500" fill="hold"/>
                                        <p:tgtEl>
                                          <p:spTgt spid="28"/>
                                        </p:tgtEl>
                                        <p:attrNameLst>
                                          <p:attrName>ppt_x</p:attrName>
                                        </p:attrNameLst>
                                      </p:cBhvr>
                                      <p:tavLst>
                                        <p:tav tm="0">
                                          <p:val>
                                            <p:strVal val="#ppt_x"/>
                                          </p:val>
                                        </p:tav>
                                        <p:tav tm="100000">
                                          <p:val>
                                            <p:strVal val="#ppt_x"/>
                                          </p:val>
                                        </p:tav>
                                      </p:tavLst>
                                    </p:anim>
                                    <p:anim calcmode="lin" valueType="num">
                                      <p:cBhvr>
                                        <p:cTn id="41"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anim calcmode="lin" valueType="num">
                                      <p:cBhvr>
                                        <p:cTn id="47" dur="500" fill="hold"/>
                                        <p:tgtEl>
                                          <p:spTgt spid="10"/>
                                        </p:tgtEl>
                                        <p:attrNameLst>
                                          <p:attrName>ppt_x</p:attrName>
                                        </p:attrNameLst>
                                      </p:cBhvr>
                                      <p:tavLst>
                                        <p:tav tm="0">
                                          <p:val>
                                            <p:strVal val="#ppt_x"/>
                                          </p:val>
                                        </p:tav>
                                        <p:tav tm="100000">
                                          <p:val>
                                            <p:strVal val="#ppt_x"/>
                                          </p:val>
                                        </p:tav>
                                      </p:tavLst>
                                    </p:anim>
                                    <p:anim calcmode="lin" valueType="num">
                                      <p:cBhvr>
                                        <p:cTn id="48" dur="500" fill="hold"/>
                                        <p:tgtEl>
                                          <p:spTgt spid="1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strVal val="#ppt_x"/>
                                          </p:val>
                                        </p:tav>
                                        <p:tav tm="100000">
                                          <p:val>
                                            <p:strVal val="#ppt_x"/>
                                          </p:val>
                                        </p:tav>
                                      </p:tavLst>
                                    </p:anim>
                                    <p:anim calcmode="lin" valueType="num">
                                      <p:cBhvr>
                                        <p:cTn id="53" dur="500" fill="hold"/>
                                        <p:tgtEl>
                                          <p:spTgt spid="13"/>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fade">
                                      <p:cBhvr>
                                        <p:cTn id="56" dur="500"/>
                                        <p:tgtEl>
                                          <p:spTgt spid="5"/>
                                        </p:tgtEl>
                                      </p:cBhvr>
                                    </p:animEffect>
                                    <p:anim calcmode="lin" valueType="num">
                                      <p:cBhvr>
                                        <p:cTn id="57" dur="500" fill="hold"/>
                                        <p:tgtEl>
                                          <p:spTgt spid="5"/>
                                        </p:tgtEl>
                                        <p:attrNameLst>
                                          <p:attrName>ppt_x</p:attrName>
                                        </p:attrNameLst>
                                      </p:cBhvr>
                                      <p:tavLst>
                                        <p:tav tm="0">
                                          <p:val>
                                            <p:strVal val="#ppt_x"/>
                                          </p:val>
                                        </p:tav>
                                        <p:tav tm="100000">
                                          <p:val>
                                            <p:strVal val="#ppt_x"/>
                                          </p:val>
                                        </p:tav>
                                      </p:tavLst>
                                    </p:anim>
                                    <p:anim calcmode="lin" valueType="num">
                                      <p:cBhvr>
                                        <p:cTn id="58" dur="500" fill="hold"/>
                                        <p:tgtEl>
                                          <p:spTgt spid="5"/>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anim calcmode="lin" valueType="num">
                                      <p:cBhvr>
                                        <p:cTn id="62" dur="500" fill="hold"/>
                                        <p:tgtEl>
                                          <p:spTgt spid="26"/>
                                        </p:tgtEl>
                                        <p:attrNameLst>
                                          <p:attrName>ppt_x</p:attrName>
                                        </p:attrNameLst>
                                      </p:cBhvr>
                                      <p:tavLst>
                                        <p:tav tm="0">
                                          <p:val>
                                            <p:strVal val="#ppt_x"/>
                                          </p:val>
                                        </p:tav>
                                        <p:tav tm="100000">
                                          <p:val>
                                            <p:strVal val="#ppt_x"/>
                                          </p:val>
                                        </p:tav>
                                      </p:tavLst>
                                    </p:anim>
                                    <p:anim calcmode="lin" valueType="num">
                                      <p:cBhvr>
                                        <p:cTn id="63" dur="500" fill="hold"/>
                                        <p:tgtEl>
                                          <p:spTgt spid="26"/>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anim calcmode="lin" valueType="num">
                                      <p:cBhvr>
                                        <p:cTn id="67" dur="500" fill="hold"/>
                                        <p:tgtEl>
                                          <p:spTgt spid="29"/>
                                        </p:tgtEl>
                                        <p:attrNameLst>
                                          <p:attrName>ppt_x</p:attrName>
                                        </p:attrNameLst>
                                      </p:cBhvr>
                                      <p:tavLst>
                                        <p:tav tm="0">
                                          <p:val>
                                            <p:strVal val="#ppt_x"/>
                                          </p:val>
                                        </p:tav>
                                        <p:tav tm="100000">
                                          <p:val>
                                            <p:strVal val="#ppt_x"/>
                                          </p:val>
                                        </p:tav>
                                      </p:tavLst>
                                    </p:anim>
                                    <p:anim calcmode="lin" valueType="num">
                                      <p:cBhvr>
                                        <p:cTn id="68"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7" presetClass="entr" presetSubtype="0" fill="hold" grpId="0" nodeType="click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strVal val="#ppt_x"/>
                                          </p:val>
                                        </p:tav>
                                        <p:tav tm="100000">
                                          <p:val>
                                            <p:strVal val="#ppt_x"/>
                                          </p:val>
                                        </p:tav>
                                      </p:tavLst>
                                    </p:anim>
                                    <p:anim calcmode="lin" valueType="num">
                                      <p:cBhvr>
                                        <p:cTn id="75" dur="500" fill="hold"/>
                                        <p:tgtEl>
                                          <p:spTgt spid="32"/>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anim calcmode="lin" valueType="num">
                                      <p:cBhvr>
                                        <p:cTn id="79" dur="500" fill="hold"/>
                                        <p:tgtEl>
                                          <p:spTgt spid="34"/>
                                        </p:tgtEl>
                                        <p:attrNameLst>
                                          <p:attrName>ppt_x</p:attrName>
                                        </p:attrNameLst>
                                      </p:cBhvr>
                                      <p:tavLst>
                                        <p:tav tm="0">
                                          <p:val>
                                            <p:strVal val="#ppt_x"/>
                                          </p:val>
                                        </p:tav>
                                        <p:tav tm="100000">
                                          <p:val>
                                            <p:strVal val="#ppt_x"/>
                                          </p:val>
                                        </p:tav>
                                      </p:tavLst>
                                    </p:anim>
                                    <p:anim calcmode="lin" valueType="num">
                                      <p:cBhvr>
                                        <p:cTn id="80" dur="500" fill="hold"/>
                                        <p:tgtEl>
                                          <p:spTgt spid="34"/>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anim calcmode="lin" valueType="num">
                                      <p:cBhvr>
                                        <p:cTn id="84" dur="500" fill="hold"/>
                                        <p:tgtEl>
                                          <p:spTgt spid="35"/>
                                        </p:tgtEl>
                                        <p:attrNameLst>
                                          <p:attrName>ppt_x</p:attrName>
                                        </p:attrNameLst>
                                      </p:cBhvr>
                                      <p:tavLst>
                                        <p:tav tm="0">
                                          <p:val>
                                            <p:strVal val="#ppt_x"/>
                                          </p:val>
                                        </p:tav>
                                        <p:tav tm="100000">
                                          <p:val>
                                            <p:strVal val="#ppt_x"/>
                                          </p:val>
                                        </p:tav>
                                      </p:tavLst>
                                    </p:anim>
                                    <p:anim calcmode="lin" valueType="num">
                                      <p:cBhvr>
                                        <p:cTn id="85" dur="500" fill="hold"/>
                                        <p:tgtEl>
                                          <p:spTgt spid="35"/>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500"/>
                                        <p:tgtEl>
                                          <p:spTgt spid="37"/>
                                        </p:tgtEl>
                                      </p:cBhvr>
                                    </p:animEffect>
                                    <p:anim calcmode="lin" valueType="num">
                                      <p:cBhvr>
                                        <p:cTn id="89" dur="500" fill="hold"/>
                                        <p:tgtEl>
                                          <p:spTgt spid="37"/>
                                        </p:tgtEl>
                                        <p:attrNameLst>
                                          <p:attrName>ppt_x</p:attrName>
                                        </p:attrNameLst>
                                      </p:cBhvr>
                                      <p:tavLst>
                                        <p:tav tm="0">
                                          <p:val>
                                            <p:strVal val="#ppt_x"/>
                                          </p:val>
                                        </p:tav>
                                        <p:tav tm="100000">
                                          <p:val>
                                            <p:strVal val="#ppt_x"/>
                                          </p:val>
                                        </p:tav>
                                      </p:tavLst>
                                    </p:anim>
                                    <p:anim calcmode="lin" valueType="num">
                                      <p:cBhvr>
                                        <p:cTn id="90"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P spid="15" grpId="0" animBg="1"/>
      <p:bldP spid="25" grpId="0"/>
      <p:bldP spid="26" grpId="0"/>
      <p:bldP spid="27" grpId="0"/>
      <p:bldP spid="28" grpId="0"/>
      <p:bldP spid="29" grpId="0"/>
      <p:bldP spid="32" grpId="0" animBg="1"/>
      <p:bldP spid="34" grpId="0"/>
      <p:bldP spid="37" grpId="0" animBg="1"/>
      <p:bldP spid="35" grpId="0"/>
    </p:bldLst>
  </p:timing>
</p:sld>
</file>

<file path=ppt/theme/theme1.xml><?xml version="1.0" encoding="utf-8"?>
<a:theme xmlns:a="http://schemas.openxmlformats.org/drawingml/2006/main" name="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D083DDF8B2CE45ABEDBAB4F90C7050" ma:contentTypeVersion="1" ma:contentTypeDescription="Create a new document." ma:contentTypeScope="" ma:versionID="6f0372cf94b48e3ff03ea2af8d244034">
  <xsd:schema xmlns:xsd="http://www.w3.org/2001/XMLSchema" xmlns:xs="http://www.w3.org/2001/XMLSchema" xmlns:p="http://schemas.microsoft.com/office/2006/metadata/properties" xmlns:ns2="51367701-27c8-403e-a234-85855c5cd73e" xmlns:ns3="11cf67b4-8be8-4203-926d-b1451d6a3644" targetNamespace="http://schemas.microsoft.com/office/2006/metadata/properties" ma:root="true" ma:fieldsID="6ce6b8d50e902b0a5e2178625f1a7f6a" ns2:_="" ns3:_="">
    <xsd:import namespace="51367701-27c8-403e-a234-85855c5cd73e"/>
    <xsd:import namespace="11cf67b4-8be8-4203-926d-b1451d6a3644"/>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67701-27c8-403e-a234-85855c5cd73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1cf67b4-8be8-4203-926d-b1451d6a364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51367701-27c8-403e-a234-85855c5cd73e">K57F673QWXRZ-1374-53</_dlc_DocId>
    <_dlc_DocIdUrl xmlns="51367701-27c8-403e-a234-85855c5cd73e">
      <Url>https://nhsengland.sharepoint.com/TeamCentre/VisionandValues/_layouts/15/DocIdRedir.aspx?ID=K57F673QWXRZ-1374-53</Url>
      <Description>K57F673QWXRZ-1374-53</Description>
    </_dlc_DocIdUrl>
    <SharedWithUsers xmlns="11cf67b4-8be8-4203-926d-b1451d6a3644">
      <UserInfo>
        <DisplayName>Bruce Warner</DisplayName>
        <AccountId>189</AccountId>
        <AccountType/>
      </UserInfo>
      <UserInfo>
        <DisplayName>Chris Knight</DisplayName>
        <AccountId>9154</AccountId>
        <AccountType/>
      </UserInfo>
      <UserInfo>
        <DisplayName>Paulette Johnson</DisplayName>
        <AccountId>1982</AccountId>
        <AccountType/>
      </UserInfo>
    </SharedWithUser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F804EF-5A13-4C78-B283-A29B4395B6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67701-27c8-403e-a234-85855c5cd73e"/>
    <ds:schemaRef ds:uri="11cf67b4-8be8-4203-926d-b1451d6a3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801DBD-1609-45E3-994A-CA6B05AAB272}">
  <ds:schemaRefs>
    <ds:schemaRef ds:uri="http://schemas.microsoft.com/sharepoint/events"/>
  </ds:schemaRefs>
</ds:datastoreItem>
</file>

<file path=customXml/itemProps3.xml><?xml version="1.0" encoding="utf-8"?>
<ds:datastoreItem xmlns:ds="http://schemas.openxmlformats.org/officeDocument/2006/customXml" ds:itemID="{E69D3D01-BC3D-4AA8-95B1-39B38B8CD583}">
  <ds:schemaRefs>
    <ds:schemaRef ds:uri="http://schemas.microsoft.com/office/2006/documentManagement/types"/>
    <ds:schemaRef ds:uri="11cf67b4-8be8-4203-926d-b1451d6a3644"/>
    <ds:schemaRef ds:uri="http://schemas.microsoft.com/office/infopath/2007/PartnerControls"/>
    <ds:schemaRef ds:uri="http://schemas.microsoft.com/office/2006/metadata/properties"/>
    <ds:schemaRef ds:uri="http://www.w3.org/XML/1998/namespace"/>
    <ds:schemaRef ds:uri="http://schemas.openxmlformats.org/package/2006/metadata/core-properties"/>
    <ds:schemaRef ds:uri="http://purl.org/dc/elements/1.1/"/>
    <ds:schemaRef ds:uri="51367701-27c8-403e-a234-85855c5cd73e"/>
    <ds:schemaRef ds:uri="http://purl.org/dc/dcmitype/"/>
    <ds:schemaRef ds:uri="http://purl.org/dc/terms/"/>
  </ds:schemaRefs>
</ds:datastoreItem>
</file>

<file path=customXml/itemProps4.xml><?xml version="1.0" encoding="utf-8"?>
<ds:datastoreItem xmlns:ds="http://schemas.openxmlformats.org/officeDocument/2006/customXml" ds:itemID="{F2DD6C42-6644-46D0-ACEC-7B461F27AF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2643</TotalTime>
  <Words>1600</Words>
  <Application>Microsoft Office PowerPoint</Application>
  <PresentationFormat>On-screen Show (4:3)</PresentationFormat>
  <Paragraphs>192</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NHS RightCare scenario:  The variation between standard and optimal pathways  </vt:lpstr>
      <vt:lpstr>Katie’s story</vt:lpstr>
      <vt:lpstr>Katie and the sub-optimal pathway (1)</vt:lpstr>
      <vt:lpstr>Katie and the sub-optimal pathway (2)</vt:lpstr>
      <vt:lpstr>Katie and the sub-optimal pathway</vt:lpstr>
      <vt:lpstr>Questions for GPs and commissioners</vt:lpstr>
      <vt:lpstr>Katie and the optimal pathway (1)</vt:lpstr>
      <vt:lpstr>Katie and the optimal pathway (2)</vt:lpstr>
      <vt:lpstr>Katie and the optimal pathway</vt:lpstr>
      <vt:lpstr>Caregiver support</vt:lpstr>
      <vt:lpstr>Financial information</vt:lpstr>
      <vt:lpstr>Financial information</vt:lpstr>
      <vt:lpstr>Financial information</vt:lpstr>
      <vt:lpstr>Further information</vt:lpstr>
    </vt:vector>
  </TitlesOfParts>
  <Company>Smith &amp; Milton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England Powerpoint Template</dc:title>
  <dc:creator>Kevin O'Brien</dc:creator>
  <cp:lastModifiedBy>Cavanagh, Peter</cp:lastModifiedBy>
  <cp:revision>206</cp:revision>
  <cp:lastPrinted>2014-05-27T15:15:21Z</cp:lastPrinted>
  <dcterms:created xsi:type="dcterms:W3CDTF">2014-04-08T10:27:44Z</dcterms:created>
  <dcterms:modified xsi:type="dcterms:W3CDTF">2018-01-26T13:47:34Z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0x010100C8D083DDF8B2CE45ABEDBAB4F90C7050</vt:lpwstr>
  </property>
  <property fmtid="{D5CDD505-2E9C-101B-9397-08002B2CF9AE}" pid="3" name="_dlc_DocIdItemGuid">
    <vt:lpwstr>f66519ee-73cb-4d73-a16e-8576bcbee500</vt:lpwstr>
  </property>
</Properties>
</file>