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90" r:id="rId6"/>
    <p:sldId id="275" r:id="rId7"/>
    <p:sldId id="277" r:id="rId8"/>
    <p:sldId id="285" r:id="rId9"/>
    <p:sldId id="287" r:id="rId10"/>
    <p:sldId id="288" r:id="rId11"/>
    <p:sldId id="291" r:id="rId12"/>
    <p:sldId id="292" r:id="rId13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90"/>
            <p14:sldId id="275"/>
            <p14:sldId id="277"/>
            <p14:sldId id="285"/>
            <p14:sldId id="287"/>
            <p14:sldId id="288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Pudney" initials="SP" lastIdx="2" clrIdx="0"/>
  <p:cmAuthor id="1" name="Baughan, Sue" initials="S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7" autoAdjust="0"/>
    <p:restoredTop sz="94682" autoAdjust="0"/>
  </p:normalViewPr>
  <p:slideViewPr>
    <p:cSldViewPr snapToGrid="0" snapToObjects="1">
      <p:cViewPr>
        <p:scale>
          <a:sx n="60" d="100"/>
          <a:sy n="60" d="100"/>
        </p:scale>
        <p:origin x="-1620" y="-408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26/01/2018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26/01/2018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(rate of falls &amp; 10 days)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7E450-6DF0-4865-9C93-F4F1549764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9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59D5C-7180-4EB4-ABAC-B8291AE4A24B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8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43" y="-1"/>
            <a:ext cx="3401557" cy="15268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50" r:id="rId3"/>
    <p:sldLayoutId id="2147483678" r:id="rId4"/>
    <p:sldLayoutId id="2147483679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CzkoQ2MtQI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14881"/>
            <a:ext cx="9144001" cy="4777462"/>
          </a:xfrm>
          <a:prstGeom prst="rect">
            <a:avLst/>
          </a:prstGeom>
        </p:spPr>
      </p:pic>
      <p:sp>
        <p:nvSpPr>
          <p:cNvPr id="25" name="Title 24"/>
          <p:cNvSpPr>
            <a:spLocks noGrp="1"/>
          </p:cNvSpPr>
          <p:nvPr>
            <p:ph type="title" idx="4294967295"/>
          </p:nvPr>
        </p:nvSpPr>
        <p:spPr>
          <a:xfrm>
            <a:off x="504098" y="1380107"/>
            <a:ext cx="6556269" cy="2160734"/>
          </a:xfrm>
        </p:spPr>
        <p:txBody>
          <a:bodyPr lIns="0" tIns="0" rIns="0" bIns="0" anchor="t">
            <a:noAutofit/>
          </a:bodyPr>
          <a:lstStyle/>
          <a:p>
            <a:r>
              <a:rPr lang="en-US" sz="3200" b="0" dirty="0"/>
              <a:t>NHS RightCare scenario: </a:t>
            </a:r>
            <a:br>
              <a:rPr lang="en-US" sz="3200" b="0" dirty="0"/>
            </a:br>
            <a:r>
              <a:rPr lang="en-US" sz="3200" dirty="0"/>
              <a:t>The variation between standard and optimal pathways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Content Placeholder 26"/>
          <p:cNvSpPr txBox="1">
            <a:spLocks/>
          </p:cNvSpPr>
          <p:nvPr/>
        </p:nvSpPr>
        <p:spPr>
          <a:xfrm>
            <a:off x="2949619" y="3212700"/>
            <a:ext cx="4609229" cy="24477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Sarah’s </a:t>
            </a:r>
            <a:r>
              <a:rPr lang="en-US" sz="2000" b="1" dirty="0">
                <a:solidFill>
                  <a:schemeClr val="tx2"/>
                </a:solidFill>
              </a:rPr>
              <a:t>story: </a:t>
            </a:r>
            <a:r>
              <a:rPr lang="en-US" sz="2000" b="1" dirty="0" smtClean="0">
                <a:solidFill>
                  <a:schemeClr val="tx2"/>
                </a:solidFill>
              </a:rPr>
              <a:t>Parkinson’s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Appendix </a:t>
            </a:r>
            <a:r>
              <a:rPr lang="en-US" sz="2000" dirty="0" smtClean="0">
                <a:solidFill>
                  <a:schemeClr val="tx2"/>
                </a:solidFill>
              </a:rPr>
              <a:t>2: Short summary </a:t>
            </a:r>
            <a:r>
              <a:rPr lang="en-US" sz="2000" dirty="0">
                <a:solidFill>
                  <a:schemeClr val="tx2"/>
                </a:solidFill>
              </a:rPr>
              <a:t>slide pack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8" name="Content Placeholder 26"/>
          <p:cNvSpPr txBox="1">
            <a:spLocks/>
          </p:cNvSpPr>
          <p:nvPr/>
        </p:nvSpPr>
        <p:spPr>
          <a:xfrm>
            <a:off x="6310379" y="6385427"/>
            <a:ext cx="2626046" cy="353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2949774" y="4978564"/>
            <a:ext cx="165407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January 2018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0" name="Picture 9" descr="A picture of the fictional patient, Sarah. She is a smiling woman in her early 70s" title="Sara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03524">
            <a:off x="762001" y="3246160"/>
            <a:ext cx="1842685" cy="2346339"/>
          </a:xfrm>
          <a:prstGeom prst="rect">
            <a:avLst/>
          </a:prstGeom>
          <a:ln>
            <a:noFill/>
          </a:ln>
          <a:effectLst>
            <a:outerShdw blurRad="101600" dist="38100" dir="5400000" sx="102000" sy="102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39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8364" y="1046617"/>
            <a:ext cx="8789158" cy="5731146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Sarah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, a 70-year-old retired librarian, lives with her husband Ian. She is an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active volunteer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in the community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Sarah first visited her GP in March of year one – she had noticed ‘slowing down’. At the third visit in July, her GP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started to suspect Parkinson’s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and organised investigations and treatment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diagnosis of Parkinson’s </a:t>
            </a:r>
            <a:r>
              <a:rPr lang="en-GB" sz="1450" dirty="0">
                <a:latin typeface="Arial" panose="020B0604020202020204" pitchFamily="34" charset="0"/>
                <a:cs typeface="Arial" panose="020B0604020202020204" pitchFamily="34" charset="0"/>
              </a:rPr>
              <a:t>was confirmed by the neurologist almost a year later and her medication changed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Sarah and Ian tried to come to terms with her diagnosis but her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life was diminished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of symptoms causing her embarrassment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In year six, Sarah was admitted for surgery on her troublesome bunion. The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Parkinson’s medication was omitted pre-op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 and not reinstated quickly enough post-op, causing significant physical regression and led to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prolonged hospital stay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In year seven, the caring situation at home was reaching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crisis point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and Sarah was admitted to a Community Intermediate Care bed for respite – where she started on an antidepressant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There was a catalogue of primary and secondary care events which were distressing for both Sarah and Ian and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affected quality of life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for both of them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>
                <a:latin typeface="Arial" panose="020B0604020202020204" pitchFamily="34" charset="0"/>
                <a:cs typeface="Arial" panose="020B0604020202020204" pitchFamily="34" charset="0"/>
              </a:rPr>
              <a:t>By May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of year nine, Sarah’s condition was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deteriorating relentlessly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. Her care package was increased but they still struggled to cope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When she deteriorated acutely, she was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transferred </a:t>
            </a: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to the acute medical unit </a:t>
            </a:r>
            <a:r>
              <a:rPr lang="en-GB" sz="145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died </a:t>
            </a:r>
            <a:r>
              <a:rPr lang="en-GB" sz="1450" dirty="0">
                <a:latin typeface="Arial" panose="020B0604020202020204" pitchFamily="34" charset="0"/>
                <a:cs typeface="Arial" panose="020B0604020202020204" pitchFamily="34" charset="0"/>
              </a:rPr>
              <a:t>there 18 hours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later; staff </a:t>
            </a:r>
            <a:r>
              <a:rPr lang="en-GB" sz="1450" dirty="0">
                <a:latin typeface="Arial" panose="020B0604020202020204" pitchFamily="34" charset="0"/>
                <a:cs typeface="Arial" panose="020B0604020202020204" pitchFamily="34" charset="0"/>
              </a:rPr>
              <a:t>hadn’t had time to get to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know or support her or Ian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Ian was very </a:t>
            </a:r>
            <a:r>
              <a:rPr lang="en-GB" sz="1450" dirty="0">
                <a:latin typeface="Arial" panose="020B0604020202020204" pitchFamily="34" charset="0"/>
                <a:cs typeface="Arial" panose="020B0604020202020204" pitchFamily="34" charset="0"/>
              </a:rPr>
              <a:t>distressed and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became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depressed </a:t>
            </a: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and mentally unwell </a:t>
            </a:r>
            <a:r>
              <a:rPr lang="en-GB" sz="1450" dirty="0">
                <a:latin typeface="Arial" panose="020B0604020202020204" pitchFamily="34" charset="0"/>
                <a:cs typeface="Arial" panose="020B0604020202020204" pitchFamily="34" charset="0"/>
              </a:rPr>
              <a:t>for over a year after </a:t>
            </a:r>
            <a:r>
              <a:rPr lang="en-GB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Sarah’s death</a:t>
            </a:r>
            <a:endParaRPr lang="en-GB" sz="1450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GB" sz="180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</a:pPr>
            <a:endParaRPr lang="en-GB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Sarah and the sub-optimal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667725"/>
          </a:xfrm>
        </p:spPr>
        <p:txBody>
          <a:bodyPr>
            <a:noAutofit/>
          </a:bodyPr>
          <a:lstStyle/>
          <a:p>
            <a:r>
              <a:rPr lang="en-GB" sz="2000" dirty="0" smtClean="0"/>
              <a:t>An integrated Parkinson’s pathway. Care </a:t>
            </a:r>
            <a:r>
              <a:rPr lang="en-GB" sz="2000" dirty="0"/>
              <a:t>needs can be made explicit </a:t>
            </a:r>
            <a:r>
              <a:rPr lang="en-GB" sz="2000" dirty="0" smtClean="0"/>
              <a:t>and </a:t>
            </a:r>
            <a:r>
              <a:rPr lang="en-GB" sz="2000" dirty="0"/>
              <a:t>coordinated between team </a:t>
            </a:r>
            <a:r>
              <a:rPr lang="en-GB" sz="2000" dirty="0" smtClean="0"/>
              <a:t>members </a:t>
            </a:r>
            <a:endParaRPr lang="en-US" sz="2000" dirty="0"/>
          </a:p>
        </p:txBody>
      </p:sp>
      <p:pic>
        <p:nvPicPr>
          <p:cNvPr id="2" name="Picture 2" descr="The diagram shows an overview of a Parkinson's pathway, from diagnosis to maintenance to end of life. It begins with the patient and incorporates the voluntary sector, social care, medicines management, acute care and multi-disciplinary teams." title="An integrated Parkinson's pathw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6" t="2649" r="156" b="679"/>
          <a:stretch/>
        </p:blipFill>
        <p:spPr bwMode="auto">
          <a:xfrm>
            <a:off x="830680" y="1111825"/>
            <a:ext cx="7079206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9450" y="6431003"/>
            <a:ext cx="49200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Source: Peel et al (</a:t>
            </a:r>
            <a:r>
              <a:rPr lang="en-GB" sz="1400" dirty="0"/>
              <a:t>2013) </a:t>
            </a:r>
            <a:r>
              <a:rPr lang="en-GB" sz="1400" dirty="0" smtClean="0"/>
              <a:t>BJNN, 9(6): 292-300 </a:t>
            </a:r>
            <a:endParaRPr lang="en-GB" sz="140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fld id="{902D5018-2030-2046-84FC-87E41EA86E42}" type="slidenum">
              <a:rPr lang="en-US" sz="1200" smtClean="0">
                <a:solidFill>
                  <a:schemeClr val="tx2"/>
                </a:solidFill>
              </a:rPr>
              <a:pPr algn="r"/>
              <a:t>3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0124" y="1195910"/>
            <a:ext cx="8867751" cy="5525565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In April, Sarah saw her GP who suspected Parkinson's and </a:t>
            </a:r>
            <a:r>
              <a:rPr lang="en-GB" sz="1450" b="1" dirty="0" smtClean="0"/>
              <a:t>immediately referred her</a:t>
            </a:r>
            <a:r>
              <a:rPr lang="en-GB" sz="1450" dirty="0" smtClean="0"/>
              <a:t>, untreated, to the local neurology clinic. Treatment was initiated quickly using shared decision making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The </a:t>
            </a:r>
            <a:r>
              <a:rPr lang="en-GB" sz="1450" b="1" dirty="0" smtClean="0"/>
              <a:t>Parkinson’s nurse specialist </a:t>
            </a:r>
            <a:r>
              <a:rPr lang="en-GB" sz="1450" dirty="0" smtClean="0"/>
              <a:t>provided excellent support around medication, links to therapists, signposting to the Parkinson’s UK website and introduced the idea of advance care planning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Sarah had </a:t>
            </a:r>
            <a:r>
              <a:rPr lang="en-GB" sz="1450" b="1" dirty="0" smtClean="0"/>
              <a:t>structured reviews with her practice nurse </a:t>
            </a:r>
            <a:r>
              <a:rPr lang="en-GB" sz="1450" dirty="0" smtClean="0"/>
              <a:t>and GP in between annual reviews at the neurology clinic, with the Parkinson’s nurse specialist available directly by phone at any time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Sarah undertook exercise classes in the community and Ian joined a </a:t>
            </a:r>
            <a:r>
              <a:rPr lang="en-GB" sz="1450" b="1" dirty="0" smtClean="0"/>
              <a:t>carer support group </a:t>
            </a:r>
            <a:r>
              <a:rPr lang="en-GB" sz="1450" dirty="0" smtClean="0"/>
              <a:t>run by the local Parkinson’s UK branch for social activities and mutual support, attending regularly over that year. This support was very valuable and continued for four years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Sarah’s hospital stay for her bunion surgery was minimal (four days) and uneventful because her </a:t>
            </a:r>
            <a:r>
              <a:rPr lang="en-GB" sz="1450" b="1" dirty="0" smtClean="0"/>
              <a:t>medication regime was tightly managed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There were a series of primary and secondary care interventions to support both Sarah and Ian as her condition began to deteriorate. The </a:t>
            </a:r>
            <a:r>
              <a:rPr lang="en-GB" sz="1450" b="1" dirty="0" smtClean="0"/>
              <a:t>specialist palliative care team</a:t>
            </a:r>
            <a:r>
              <a:rPr lang="en-GB" sz="1450" dirty="0" smtClean="0"/>
              <a:t>, primary care team and other specialists worked together to support her and Ian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Sarah was regularly discussed at MDT meetings, her records updated on the Electronic Palliative Care Coordinating System and her </a:t>
            </a:r>
            <a:r>
              <a:rPr lang="en-GB" sz="1450" b="1" dirty="0" smtClean="0"/>
              <a:t>care package increased </a:t>
            </a:r>
            <a:r>
              <a:rPr lang="en-GB" sz="1450" dirty="0" smtClean="0"/>
              <a:t>to meet her needs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In year 10 Sarah died peacefully at home </a:t>
            </a:r>
            <a:r>
              <a:rPr lang="en-GB" sz="1450" b="1" dirty="0" smtClean="0"/>
              <a:t>with Ian at her side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50" dirty="0" smtClean="0"/>
              <a:t>Three months after Sarah’s death the Parkinson’s nurse specialist visited Ian, who expressed his gratitude for </a:t>
            </a:r>
            <a:r>
              <a:rPr lang="en-GB" sz="1450" b="1" dirty="0" smtClean="0"/>
              <a:t>all the care they both received</a:t>
            </a:r>
            <a:endParaRPr lang="en-GB" sz="1400" b="1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170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17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Sarah and the optimal pathway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74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04707"/>
            <a:ext cx="7356815" cy="504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  <p:graphicFrame>
        <p:nvGraphicFramePr>
          <p:cNvPr id="3" name="Table 2" descr="This is a table showing the cost figures for the sub-optimal and optimal pathways, broken down by provider setting. The grand total for the sub-optimal pathway is £68,004 compared to the optimal pathway of £24,282, or 36%  of the sub-optimal total" title="Analysis by provi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16387"/>
              </p:ext>
            </p:extLst>
          </p:nvPr>
        </p:nvGraphicFramePr>
        <p:xfrm>
          <a:off x="452332" y="946672"/>
          <a:ext cx="8115023" cy="48429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9935"/>
                <a:gridCol w="1663764"/>
                <a:gridCol w="1530662"/>
                <a:gridCol w="1530662"/>
              </a:tblGrid>
              <a:tr h="4538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+mn-lt"/>
                        </a:rPr>
                        <a:t>Analysis</a:t>
                      </a:r>
                      <a:r>
                        <a:rPr lang="en-GB" sz="2000" baseline="0" dirty="0" smtClean="0">
                          <a:latin typeface="+mn-lt"/>
                        </a:rPr>
                        <a:t> by provider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+mn-lt"/>
                        </a:rPr>
                        <a:t>Sub-optimal</a:t>
                      </a:r>
                      <a:endParaRPr lang="en-GB" sz="2000" dirty="0">
                        <a:latin typeface="+mn-lt"/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+mn-lt"/>
                        </a:rPr>
                        <a:t>Optimal</a:t>
                      </a:r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+mn-lt"/>
                        </a:rPr>
                        <a:t>Optimal %</a:t>
                      </a:r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</a:tr>
              <a:tr h="509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Third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Sector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£2,880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£1,219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42%</a:t>
                      </a:r>
                      <a:endParaRPr lang="en-GB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09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£50,757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£3,542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b"/>
                </a:tc>
              </a:tr>
              <a:tr h="509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Ambulance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£2,330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b"/>
                </a:tc>
              </a:tr>
              <a:tr h="509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hospital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£3,843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£2,404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0" marR="0" marT="0" marB="0" anchor="b"/>
                </a:tc>
              </a:tr>
              <a:tr h="509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teams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£3,025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£7,351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243%</a:t>
                      </a:r>
                      <a:endParaRPr lang="en-GB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09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Primary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£702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£1,552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221%</a:t>
                      </a:r>
                      <a:endParaRPr lang="en-GB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09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£4,466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£8,214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184%</a:t>
                      </a:r>
                      <a:endParaRPr lang="en-GB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09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Grand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£68,004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£24,282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36%</a:t>
                      </a:r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328" y="5831614"/>
            <a:ext cx="90075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Secondary </a:t>
            </a:r>
            <a:r>
              <a:rPr lang="en-GB" sz="1050" dirty="0"/>
              <a:t>care expenditure in </a:t>
            </a:r>
            <a:r>
              <a:rPr lang="en-GB" sz="1050" dirty="0" smtClean="0"/>
              <a:t>the </a:t>
            </a:r>
            <a:r>
              <a:rPr lang="en-GB" sz="1050" dirty="0"/>
              <a:t>scenarios is radically </a:t>
            </a:r>
            <a:r>
              <a:rPr lang="en-GB" sz="1050" dirty="0" smtClean="0"/>
              <a:t>different. The </a:t>
            </a:r>
            <a:r>
              <a:rPr lang="en-GB" sz="1050" dirty="0"/>
              <a:t>optimal case </a:t>
            </a:r>
            <a:r>
              <a:rPr lang="en-GB" sz="1050" dirty="0" smtClean="0"/>
              <a:t>represents </a:t>
            </a:r>
            <a:r>
              <a:rPr lang="en-GB" sz="1050" dirty="0"/>
              <a:t>only 7% of the original sub-optimal case </a:t>
            </a:r>
            <a:r>
              <a:rPr lang="en-GB" sz="1050" dirty="0" smtClean="0"/>
              <a:t>– </a:t>
            </a:r>
            <a:r>
              <a:rPr lang="en-GB" sz="1050" dirty="0"/>
              <a:t>a reduction </a:t>
            </a:r>
            <a:r>
              <a:rPr lang="en-GB" sz="1050" dirty="0" smtClean="0"/>
              <a:t>of £47k</a:t>
            </a:r>
            <a:r>
              <a:rPr lang="en-GB" sz="1050" dirty="0"/>
              <a:t>. </a:t>
            </a:r>
          </a:p>
          <a:p>
            <a:r>
              <a:rPr lang="en-GB" sz="1050" dirty="0" smtClean="0"/>
              <a:t>Primary </a:t>
            </a:r>
            <a:r>
              <a:rPr lang="en-GB" sz="1050" dirty="0"/>
              <a:t>care and social care expenditure are necessarily higher in the optimal scenario as the optimal case invests in early intervention, community teams, practice-level support and social services (which raises the importance of improved strategic budgeting across the wider health economy). This is more than offset by the secondary care </a:t>
            </a:r>
            <a:r>
              <a:rPr lang="en-GB" sz="1050" dirty="0" smtClean="0"/>
              <a:t>savings. However, please note the </a:t>
            </a:r>
            <a:r>
              <a:rPr lang="en-GB" sz="1050" dirty="0"/>
              <a:t>financial costs are calculated on a cost per patient basis and local decisions would need to take a population view of costs and improvement. </a:t>
            </a:r>
          </a:p>
        </p:txBody>
      </p:sp>
    </p:spTree>
    <p:extLst>
      <p:ext uri="{BB962C8B-B14F-4D97-AF65-F5344CB8AC3E}">
        <p14:creationId xmlns:p14="http://schemas.microsoft.com/office/powerpoint/2010/main" val="5819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 descr="This is a table showing the cost figures for the sub-optimal and optimal pathways, broken down by cost category. The grand total for the sub-optimal pathway is £68,004 compared to the optimal pathway of £24,282, or 36%  of the sub-optimal total" title="Analysis by cost category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798577"/>
              </p:ext>
            </p:extLst>
          </p:nvPr>
        </p:nvGraphicFramePr>
        <p:xfrm>
          <a:off x="498762" y="1130670"/>
          <a:ext cx="8051471" cy="44698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63387"/>
                <a:gridCol w="1650734"/>
                <a:gridCol w="1518675"/>
                <a:gridCol w="1518675"/>
              </a:tblGrid>
              <a:tr h="5926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Analysis</a:t>
                      </a:r>
                      <a:r>
                        <a:rPr lang="en-GB" sz="2000" baseline="0" dirty="0" smtClean="0"/>
                        <a:t> by cost category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Sub-optimal</a:t>
                      </a:r>
                      <a:endParaRPr lang="en-GB" sz="20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Optimal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Optimal %</a:t>
                      </a:r>
                      <a:endParaRPr lang="en-GB" sz="2000" dirty="0"/>
                    </a:p>
                  </a:txBody>
                  <a:tcPr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£8,732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£10,718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123%</a:t>
                      </a:r>
                      <a:endParaRPr lang="en-GB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Elective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admissions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£1,600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200%</a:t>
                      </a: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Intermediate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£3,607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£2,404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67%</a:t>
                      </a:r>
                      <a:endParaRPr lang="en-GB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Non-elective admissions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£13,600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Palliative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e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life 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£480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£2,958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617%</a:t>
                      </a:r>
                      <a:endParaRPr lang="en-GB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Prescribing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 meds optimisation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£313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£2,015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644%</a:t>
                      </a:r>
                      <a:endParaRPr lang="en-GB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Prevention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public health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£457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Primary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 management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£360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£879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245%</a:t>
                      </a:r>
                      <a:endParaRPr lang="en-GB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£5,768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£1,362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24%</a:t>
                      </a:r>
                      <a:endParaRPr lang="en-GB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Secondary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 management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£32,692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£1,609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  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£155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Urgent and emergency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£1,654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£125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GB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8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Grand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£68,004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£24,282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36%</a:t>
                      </a:r>
                      <a:endParaRPr lang="en-GB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5750" y="5819775"/>
            <a:ext cx="865822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is a scenario that clearly highlights that proactive planning and correct signposting to well trained (and equipped) teams is important - there is a significant impact on patient outcomes, quality and finance. Care can be improved by investigating the root cause of sub-optimal care and working with clinicians to design an improved evidence-based pathway. </a:t>
            </a:r>
            <a:endParaRPr lang="en-GB" sz="1100" dirty="0" smtClean="0"/>
          </a:p>
          <a:p>
            <a:endParaRPr lang="en-GB" sz="1100" dirty="0"/>
          </a:p>
          <a:p>
            <a:r>
              <a:rPr lang="en-GB" sz="1100" dirty="0" smtClean="0"/>
              <a:t>Not </a:t>
            </a:r>
            <a:r>
              <a:rPr lang="en-GB" sz="1100" dirty="0"/>
              <a:t>only is Sarah’s health and quality of life much better in the optimal scenario, the cost savings are significant.</a:t>
            </a:r>
          </a:p>
          <a:p>
            <a:endParaRPr lang="en-GB" sz="12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fld id="{902D5018-2030-2046-84FC-87E41EA86E42}" type="slidenum">
              <a:rPr lang="en-US" sz="1200" smtClean="0">
                <a:solidFill>
                  <a:schemeClr val="tx2"/>
                </a:solidFill>
              </a:rPr>
              <a:pPr algn="r"/>
              <a:t>6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304707"/>
            <a:ext cx="7356815" cy="504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Graphic showing the three approaches of NHS RightCare, where to look, what to change and how to change." title="NHS RightCare Approa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3"/>
          <a:stretch/>
        </p:blipFill>
        <p:spPr bwMode="auto">
          <a:xfrm>
            <a:off x="409903" y="1481959"/>
            <a:ext cx="7614745" cy="512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09903" y="556756"/>
            <a:ext cx="7356815" cy="504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NHS RightCare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50411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For more information about Sarah’s journey, NHS RightCare or long term conditions you can: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Email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u="sng" dirty="0" smtClean="0">
                <a:solidFill>
                  <a:schemeClr val="tx2"/>
                </a:solidFill>
              </a:rPr>
              <a:t>rightcare@nhs.net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u="sng" dirty="0" smtClean="0">
                <a:solidFill>
                  <a:schemeClr val="tx2"/>
                </a:solidFill>
              </a:rPr>
              <a:t>england.longtermconditions@nhs.net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Visit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u="sng" smtClean="0">
                <a:solidFill>
                  <a:schemeClr val="tx2"/>
                </a:solidFill>
              </a:rPr>
              <a:t>www.england.nhs.uk/rightcare</a:t>
            </a:r>
            <a:endParaRPr lang="en-US" sz="1800" u="sng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Tweet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dirty="0" smtClean="0">
                <a:solidFill>
                  <a:schemeClr val="tx2"/>
                </a:solidFill>
              </a:rPr>
              <a:t>@</a:t>
            </a:r>
            <a:r>
              <a:rPr lang="en-US" sz="1800" dirty="0" err="1" smtClean="0">
                <a:solidFill>
                  <a:schemeClr val="tx2"/>
                </a:solidFill>
              </a:rPr>
              <a:t>NHSRightCare</a:t>
            </a:r>
            <a:r>
              <a:rPr lang="en-US" sz="1800" dirty="0" smtClean="0">
                <a:solidFill>
                  <a:schemeClr val="tx2"/>
                </a:solidFill>
              </a:rPr>
              <a:t> 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sz="1800" dirty="0" smtClean="0"/>
              <a:t>You can watch the supporting video on the </a:t>
            </a:r>
            <a:r>
              <a:rPr lang="en-GB" sz="1800" dirty="0" smtClean="0">
                <a:ea typeface="Calibri"/>
                <a:cs typeface="Times New Roman"/>
                <a:hlinkClick r:id="rId2"/>
              </a:rPr>
              <a:t>NHS </a:t>
            </a:r>
            <a:r>
              <a:rPr lang="en-GB" sz="1800" dirty="0">
                <a:ea typeface="Calibri"/>
                <a:cs typeface="Times New Roman"/>
                <a:hlinkClick r:id="rId2"/>
              </a:rPr>
              <a:t>RightCare YouTube </a:t>
            </a:r>
            <a:r>
              <a:rPr lang="en-GB" sz="1800" dirty="0" smtClean="0">
                <a:ea typeface="Calibri"/>
                <a:cs typeface="Times New Roman"/>
                <a:hlinkClick r:id="rId2"/>
              </a:rPr>
              <a:t>page</a:t>
            </a: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531544"/>
            <a:ext cx="7356815" cy="667725"/>
          </a:xfrm>
        </p:spPr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367701-27c8-403e-a234-85855c5cd73e">K57F673QWXRZ-1374-53</_dlc_DocId>
    <_dlc_DocIdUrl xmlns="51367701-27c8-403e-a234-85855c5cd73e">
      <Url>https://nhsengland.sharepoint.com/TeamCentre/VisionandValues/_layouts/15/DocIdRedir.aspx?ID=K57F673QWXRZ-1374-53</Url>
      <Description>K57F673QWXRZ-1374-53</Description>
    </_dlc_DocIdUrl>
    <SharedWithUsers xmlns="11cf67b4-8be8-4203-926d-b1451d6a3644">
      <UserInfo>
        <DisplayName>Bruce Warner</DisplayName>
        <AccountId>189</AccountId>
        <AccountType/>
      </UserInfo>
      <UserInfo>
        <DisplayName>Chris Knight</DisplayName>
        <AccountId>9154</AccountId>
        <AccountType/>
      </UserInfo>
      <UserInfo>
        <DisplayName>Paulette Johnson</DisplayName>
        <AccountId>1982</AccountId>
        <AccountType/>
      </UserInfo>
    </SharedWithUsers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083DDF8B2CE45ABEDBAB4F90C7050" ma:contentTypeVersion="1" ma:contentTypeDescription="Create a new document." ma:contentTypeScope="" ma:versionID="6f0372cf94b48e3ff03ea2af8d244034">
  <xsd:schema xmlns:xsd="http://www.w3.org/2001/XMLSchema" xmlns:xs="http://www.w3.org/2001/XMLSchema" xmlns:p="http://schemas.microsoft.com/office/2006/metadata/properties" xmlns:ns2="51367701-27c8-403e-a234-85855c5cd73e" xmlns:ns3="11cf67b4-8be8-4203-926d-b1451d6a3644" targetNamespace="http://schemas.microsoft.com/office/2006/metadata/properties" ma:root="true" ma:fieldsID="6ce6b8d50e902b0a5e2178625f1a7f6a" ns2:_="" ns3:_="">
    <xsd:import namespace="51367701-27c8-403e-a234-85855c5cd73e"/>
    <xsd:import namespace="11cf67b4-8be8-4203-926d-b1451d6a36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f67b4-8be8-4203-926d-b1451d6a3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9D3D01-BC3D-4AA8-95B1-39B38B8CD583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51367701-27c8-403e-a234-85855c5cd73e"/>
    <ds:schemaRef ds:uri="11cf67b4-8be8-4203-926d-b1451d6a364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801DBD-1609-45E3-994A-CA6B05AAB27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CF804EF-5A13-4C78-B283-A29B4395B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11cf67b4-8be8-4203-926d-b1451d6a3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2DD6C42-6644-46D0-ACEC-7B461F27AF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3503</TotalTime>
  <Words>1049</Words>
  <Application>Microsoft Office PowerPoint</Application>
  <PresentationFormat>On-screen Show (4:3)</PresentationFormat>
  <Paragraphs>145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NHS RightCare scenario:  The variation between standard and optimal pathways  </vt:lpstr>
      <vt:lpstr>Sarah and the sub-optimal pathway</vt:lpstr>
      <vt:lpstr>An integrated Parkinson’s pathway. Care needs can be made explicit and coordinated between team members </vt:lpstr>
      <vt:lpstr>Sarah and the optimal pathway</vt:lpstr>
      <vt:lpstr>Financial information</vt:lpstr>
      <vt:lpstr>Financial information</vt:lpstr>
      <vt:lpstr>NHS RightCare Approach</vt:lpstr>
      <vt:lpstr>Further information</vt:lpstr>
    </vt:vector>
  </TitlesOfParts>
  <Company>Smith &amp; 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England Powerpoint Template</dc:title>
  <dc:creator>Kevin O'Brien</dc:creator>
  <cp:lastModifiedBy>Cavanagh, Peter</cp:lastModifiedBy>
  <cp:revision>199</cp:revision>
  <cp:lastPrinted>2014-05-27T15:15:21Z</cp:lastPrinted>
  <dcterms:created xsi:type="dcterms:W3CDTF">2014-04-08T10:27:44Z</dcterms:created>
  <dcterms:modified xsi:type="dcterms:W3CDTF">2018-01-26T11:59:04Z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0x010100C8D083DDF8B2CE45ABEDBAB4F90C7050</vt:lpwstr>
  </property>
  <property fmtid="{D5CDD505-2E9C-101B-9397-08002B2CF9AE}" pid="3" name="_dlc_DocIdItemGuid">
    <vt:lpwstr>f66519ee-73cb-4d73-a16e-8576bcbee500</vt:lpwstr>
  </property>
</Properties>
</file>