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8"/>
  </p:notesMasterIdLst>
  <p:handoutMasterIdLst>
    <p:handoutMasterId r:id="rId19"/>
  </p:handoutMasterIdLst>
  <p:sldIdLst>
    <p:sldId id="290" r:id="rId6"/>
    <p:sldId id="272" r:id="rId7"/>
    <p:sldId id="275" r:id="rId8"/>
    <p:sldId id="276" r:id="rId9"/>
    <p:sldId id="279" r:id="rId10"/>
    <p:sldId id="277" r:id="rId11"/>
    <p:sldId id="285" r:id="rId12"/>
    <p:sldId id="281" r:id="rId13"/>
    <p:sldId id="287" r:id="rId14"/>
    <p:sldId id="288" r:id="rId15"/>
    <p:sldId id="291" r:id="rId16"/>
    <p:sldId id="271" r:id="rId17"/>
  </p:sldIdLst>
  <p:sldSz cx="9144000" cy="6858000" type="screen4x3"/>
  <p:notesSz cx="6797675" cy="98567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6C807DBC-8C92-7C42-84D5-1C59FCFB9E44}">
          <p14:sldIdLst>
            <p14:sldId id="290"/>
            <p14:sldId id="272"/>
            <p14:sldId id="275"/>
            <p14:sldId id="276"/>
            <p14:sldId id="279"/>
            <p14:sldId id="277"/>
            <p14:sldId id="285"/>
            <p14:sldId id="281"/>
            <p14:sldId id="287"/>
            <p14:sldId id="288"/>
            <p14:sldId id="291"/>
            <p14:sldId id="27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204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rah Pudney" initials="SP" lastIdx="2" clrIdx="0"/>
  <p:cmAuthor id="1" name="Baughan, Sue" initials="SB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821" autoAdjust="0"/>
    <p:restoredTop sz="94682" autoAdjust="0"/>
  </p:normalViewPr>
  <p:slideViewPr>
    <p:cSldViewPr snapToGrid="0" snapToObjects="1">
      <p:cViewPr>
        <p:scale>
          <a:sx n="60" d="100"/>
          <a:sy n="60" d="100"/>
        </p:scale>
        <p:origin x="-1896" y="-408"/>
      </p:cViewPr>
      <p:guideLst>
        <p:guide orient="horz" pos="1204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1D71F-2657-BF40-9BA8-1341E8D62F20}" type="datetime1">
              <a:rPr lang="en-GB" smtClean="0"/>
              <a:t>26/01/2018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EE869-81EB-AC4C-B612-80DE4181CD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4458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A70F4-2FAD-3E41-BF6C-C5B1EEDE06E7}" type="datetime1">
              <a:rPr lang="en-GB" smtClean="0"/>
              <a:t>26/01/2018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1538"/>
            <a:ext cx="5438775" cy="44354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7A7B8-EAD2-9846-9761-91C91B5D58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2408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A34ED-8FA2-4A1E-A503-3FEE8D85ECA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879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(rate of falls &amp; 10 days)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7E450-6DF0-4865-9C93-F4F1549764E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273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693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2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02D5018-2030-2046-84FC-87E41EA86E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894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02D5018-2030-2046-84FC-87E41EA86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1" y="749912"/>
            <a:ext cx="7356815" cy="66772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180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arrow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5018-2030-2046-84FC-87E41EA86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80295"/>
            <a:ext cx="7841707" cy="3950736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361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159D5C-7180-4EB4-ABAC-B8291AE4A24B}" type="datetimeFigureOut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E1B7-EA4B-4627-8377-47E877C4B3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889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443" y="-1"/>
            <a:ext cx="3401557" cy="152687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80295"/>
            <a:ext cx="7841707" cy="3950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902D5018-2030-2046-84FC-87E41EA86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457201" y="749912"/>
            <a:ext cx="7356815" cy="667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b="1" dirty="0" smtClean="0">
                <a:solidFill>
                  <a:schemeClr val="tx2"/>
                </a:solidFill>
                <a:latin typeface="+mj-lt"/>
                <a:cs typeface="Arial"/>
              </a:rPr>
              <a:t>Click</a:t>
            </a:r>
            <a:r>
              <a:rPr lang="en-GB" sz="3600" b="1" baseline="0" dirty="0" smtClean="0">
                <a:solidFill>
                  <a:schemeClr val="tx2"/>
                </a:solidFill>
                <a:latin typeface="+mj-lt"/>
                <a:cs typeface="Arial"/>
              </a:rPr>
              <a:t> to edit the master title style</a:t>
            </a:r>
            <a:endParaRPr lang="en-GB" sz="3600" b="1" dirty="0">
              <a:solidFill>
                <a:schemeClr val="tx2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118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2" r:id="rId2"/>
    <p:sldLayoutId id="2147483650" r:id="rId3"/>
    <p:sldLayoutId id="2147483678" r:id="rId4"/>
    <p:sldLayoutId id="2147483679" r:id="rId5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1" latinLnBrk="0" hangingPunct="1">
        <a:spcBef>
          <a:spcPct val="0"/>
        </a:spcBef>
        <a:buNone/>
        <a:defRPr lang="en-GB" sz="3600" b="1" i="0" kern="1200" baseline="0" smtClean="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lCzkoQ2MtQI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4881"/>
            <a:ext cx="9144001" cy="4777462"/>
          </a:xfrm>
          <a:prstGeom prst="rect">
            <a:avLst/>
          </a:prstGeom>
        </p:spPr>
      </p:pic>
      <p:sp>
        <p:nvSpPr>
          <p:cNvPr id="25" name="Title 24"/>
          <p:cNvSpPr>
            <a:spLocks noGrp="1"/>
          </p:cNvSpPr>
          <p:nvPr>
            <p:ph type="title" idx="4294967295"/>
          </p:nvPr>
        </p:nvSpPr>
        <p:spPr>
          <a:xfrm>
            <a:off x="504098" y="1380107"/>
            <a:ext cx="6556269" cy="2160734"/>
          </a:xfrm>
        </p:spPr>
        <p:txBody>
          <a:bodyPr lIns="0" tIns="0" rIns="0" bIns="0" anchor="t">
            <a:noAutofit/>
          </a:bodyPr>
          <a:lstStyle/>
          <a:p>
            <a:r>
              <a:rPr lang="en-US" sz="3200" b="0" dirty="0"/>
              <a:t>NHS RightCare scenario: </a:t>
            </a:r>
            <a:br>
              <a:rPr lang="en-US" sz="3200" b="0" dirty="0"/>
            </a:br>
            <a:r>
              <a:rPr lang="en-US" sz="3200" dirty="0"/>
              <a:t>The variation between standard and optimal pathways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6" name="Content Placeholder 26"/>
          <p:cNvSpPr txBox="1">
            <a:spLocks/>
          </p:cNvSpPr>
          <p:nvPr/>
        </p:nvSpPr>
        <p:spPr>
          <a:xfrm>
            <a:off x="2949619" y="3212700"/>
            <a:ext cx="4609229" cy="244776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Sarah’s </a:t>
            </a:r>
            <a:r>
              <a:rPr lang="en-US" sz="2000" b="1" dirty="0">
                <a:solidFill>
                  <a:schemeClr val="tx2"/>
                </a:solidFill>
              </a:rPr>
              <a:t>story: </a:t>
            </a:r>
            <a:r>
              <a:rPr lang="en-US" sz="2000" b="1" dirty="0" smtClean="0">
                <a:solidFill>
                  <a:schemeClr val="tx2"/>
                </a:solidFill>
              </a:rPr>
              <a:t>Parkinson’s</a:t>
            </a:r>
            <a:endParaRPr lang="en-US" sz="20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Appendix 1: Summary slide pack</a:t>
            </a:r>
            <a:endParaRPr lang="en-US" sz="2600" dirty="0">
              <a:solidFill>
                <a:schemeClr val="tx2"/>
              </a:solidFill>
            </a:endParaRPr>
          </a:p>
        </p:txBody>
      </p:sp>
      <p:sp>
        <p:nvSpPr>
          <p:cNvPr id="8" name="Content Placeholder 26"/>
          <p:cNvSpPr txBox="1">
            <a:spLocks/>
          </p:cNvSpPr>
          <p:nvPr/>
        </p:nvSpPr>
        <p:spPr>
          <a:xfrm>
            <a:off x="6310379" y="6385427"/>
            <a:ext cx="2626046" cy="353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/>
              <a:buNone/>
            </a:pPr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2949774" y="4978564"/>
            <a:ext cx="165407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January 2018</a:t>
            </a: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10" name="Picture 9" descr="A picture of the fictional patient, Sarah. She is a smiling woman in her early 70s" title="Sarah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403524">
            <a:off x="762001" y="3246160"/>
            <a:ext cx="1842685" cy="2346339"/>
          </a:xfrm>
          <a:prstGeom prst="rect">
            <a:avLst/>
          </a:prstGeom>
          <a:ln>
            <a:noFill/>
          </a:ln>
          <a:effectLst>
            <a:outerShdw blurRad="101600" dist="38100" dir="5400000" sx="102000" sy="102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3397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 descr="This is a table showing the cost figures for the sub-optimal and optimal pathways, broken down by cost category. The grand total for the sub-optimal pathway is £68,004 compared to the optimal pathway of £24,282, or 36%  of the sub-optimal total" title="Analysis by cost category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138994"/>
              </p:ext>
            </p:extLst>
          </p:nvPr>
        </p:nvGraphicFramePr>
        <p:xfrm>
          <a:off x="498762" y="1130670"/>
          <a:ext cx="8051471" cy="44698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63387"/>
                <a:gridCol w="1650734"/>
                <a:gridCol w="1518675"/>
                <a:gridCol w="1518675"/>
              </a:tblGrid>
              <a:tr h="59264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Analysis</a:t>
                      </a:r>
                      <a:r>
                        <a:rPr lang="en-GB" sz="2000" baseline="0" dirty="0" smtClean="0"/>
                        <a:t> by cost category</a:t>
                      </a:r>
                      <a:endParaRPr lang="en-GB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Sub-optimal</a:t>
                      </a:r>
                      <a:endParaRPr lang="en-GB" sz="2000" dirty="0"/>
                    </a:p>
                  </a:txBody>
                  <a:tcPr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Optimal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Optimal %</a:t>
                      </a:r>
                      <a:endParaRPr lang="en-GB" sz="2000" dirty="0"/>
                    </a:p>
                  </a:txBody>
                  <a:tcPr/>
                </a:tc>
              </a:tr>
              <a:tr h="29824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Community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£8,732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£10,718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123%</a:t>
                      </a:r>
                      <a:endParaRPr lang="en-GB" sz="16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9824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Elective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admissions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£800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£1,600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200%</a:t>
                      </a:r>
                    </a:p>
                  </a:txBody>
                  <a:tcPr marL="0" marR="0" marT="0" marB="0" anchor="b"/>
                </a:tc>
              </a:tr>
              <a:tr h="29824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Intermediate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£3,607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£2,404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67%</a:t>
                      </a:r>
                      <a:endParaRPr lang="en-GB" sz="16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9824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Non-elective admissions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£13,600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0" marR="0" marT="0" marB="0" anchor="b"/>
                </a:tc>
              </a:tr>
              <a:tr h="29824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Palliative</a:t>
                      </a:r>
                      <a:r>
                        <a:rPr lang="en-GB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and e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nd 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life </a:t>
                      </a:r>
                      <a:r>
                        <a:rPr lang="en-GB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£480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£2,958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617%</a:t>
                      </a:r>
                      <a:endParaRPr lang="en-GB" sz="16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9824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Prescribing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 meds optimisation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£313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£2,015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644%</a:t>
                      </a:r>
                      <a:endParaRPr lang="en-GB" sz="16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9824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Prevention</a:t>
                      </a:r>
                      <a:r>
                        <a:rPr lang="en-GB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and public health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£457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0" marR="0" marT="0" marB="0" anchor="b"/>
                </a:tc>
              </a:tr>
              <a:tr h="29824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Primary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care management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£360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£879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245%</a:t>
                      </a:r>
                      <a:endParaRPr lang="en-GB" sz="16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9824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Rehabilitation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£5,768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£1,362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24%</a:t>
                      </a:r>
                      <a:endParaRPr lang="en-GB" sz="16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9824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Secondary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care management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£32,692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£1,609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0" marR="0" marT="0" marB="0" anchor="b"/>
                </a:tc>
              </a:tr>
              <a:tr h="29824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Self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£0  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£155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0" marR="0" marT="0" marB="0" anchor="b"/>
                </a:tc>
              </a:tr>
              <a:tr h="29824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Urgent and emergency 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£1,654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£125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</a:t>
                      </a:r>
                      <a:r>
                        <a:rPr lang="en-GB" sz="16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GB" sz="16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9824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Grand </a:t>
                      </a:r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£68,004 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</a:t>
                      </a:r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£24,282 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36%</a:t>
                      </a:r>
                      <a:endParaRPr lang="en-GB" sz="16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85750" y="5819775"/>
            <a:ext cx="8658225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This is a scenario that clearly highlights that proactive planning and correct signposting to well trained (and equipped) teams is important - there is a significant impact on patient outcomes, quality and finance. Care can be improved by investigating the root cause of sub-optimal care and working with clinicians to design an improved evidence-based pathway. </a:t>
            </a:r>
            <a:endParaRPr lang="en-GB" sz="1100" dirty="0" smtClean="0"/>
          </a:p>
          <a:p>
            <a:endParaRPr lang="en-GB" sz="1100" dirty="0"/>
          </a:p>
          <a:p>
            <a:r>
              <a:rPr lang="en-GB" sz="1100" dirty="0" smtClean="0"/>
              <a:t>Not </a:t>
            </a:r>
            <a:r>
              <a:rPr lang="en-GB" sz="1100" dirty="0"/>
              <a:t>only is Sarah’s health and quality of life much better in the optimal scenario, the cost savings are significant.</a:t>
            </a:r>
          </a:p>
          <a:p>
            <a:endParaRPr lang="en-GB" sz="120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algn="r"/>
            <a:fld id="{902D5018-2030-2046-84FC-87E41EA86E42}" type="slidenum">
              <a:rPr lang="en-US" sz="1200" smtClean="0">
                <a:solidFill>
                  <a:schemeClr val="tx2"/>
                </a:solidFill>
              </a:rPr>
              <a:pPr algn="r"/>
              <a:t>10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2597" y="304707"/>
            <a:ext cx="7356815" cy="5040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Financial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14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E1B7-EA4B-4627-8377-47E877C4B30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26" name="Picture 2" descr="Grpahic showing the three approaches of NHS RightCare, where to look, what to change and how to change." title="NHS RightCare Approac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 bwMode="auto">
          <a:xfrm>
            <a:off x="378372" y="1466193"/>
            <a:ext cx="7567449" cy="510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412597" y="304707"/>
            <a:ext cx="7356815" cy="5040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NHS RightCare 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05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80295"/>
            <a:ext cx="7841707" cy="504118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 smtClean="0"/>
              <a:t>For more information about Sarah’s journey, NHS RightCare or long term conditions you can: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 smtClean="0"/>
              <a:t>Email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</a:pPr>
            <a:r>
              <a:rPr lang="en-US" sz="1800" u="sng" dirty="0" smtClean="0">
                <a:solidFill>
                  <a:schemeClr val="tx2"/>
                </a:solidFill>
              </a:rPr>
              <a:t>rightcare@nhs.net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</a:pPr>
            <a:r>
              <a:rPr lang="en-US" sz="1800" u="sng" dirty="0" smtClean="0">
                <a:solidFill>
                  <a:schemeClr val="tx2"/>
                </a:solidFill>
              </a:rPr>
              <a:t>england.longtermconditions@nhs.net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 smtClean="0"/>
              <a:t>Visit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</a:pPr>
            <a:r>
              <a:rPr lang="en-US" sz="1800" u="sng" smtClean="0">
                <a:solidFill>
                  <a:schemeClr val="tx2"/>
                </a:solidFill>
              </a:rPr>
              <a:t>www.england.nhs.uk/rightcare</a:t>
            </a:r>
            <a:endParaRPr lang="en-US" sz="1800" u="sng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 smtClean="0"/>
              <a:t>Tweet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</a:pPr>
            <a:r>
              <a:rPr lang="en-US" sz="1800" dirty="0" smtClean="0">
                <a:solidFill>
                  <a:schemeClr val="tx2"/>
                </a:solidFill>
              </a:rPr>
              <a:t>@</a:t>
            </a:r>
            <a:r>
              <a:rPr lang="en-US" sz="1800" dirty="0" err="1" smtClean="0">
                <a:solidFill>
                  <a:schemeClr val="tx2"/>
                </a:solidFill>
              </a:rPr>
              <a:t>NHSRightCare</a:t>
            </a:r>
            <a:r>
              <a:rPr lang="en-US" sz="1800" dirty="0" smtClean="0">
                <a:solidFill>
                  <a:schemeClr val="tx2"/>
                </a:solidFill>
              </a:rPr>
              <a:t> 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</a:pPr>
            <a:endParaRPr lang="en-US" sz="1800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None/>
            </a:pPr>
            <a:r>
              <a:rPr lang="en-US" sz="1800" dirty="0" smtClean="0"/>
              <a:t>You can watch the supporting video on the </a:t>
            </a:r>
            <a:r>
              <a:rPr lang="en-GB" sz="1800" dirty="0" smtClean="0">
                <a:ea typeface="Calibri"/>
                <a:cs typeface="Times New Roman"/>
                <a:hlinkClick r:id="rId2"/>
              </a:rPr>
              <a:t>NHS </a:t>
            </a:r>
            <a:r>
              <a:rPr lang="en-GB" sz="1800" dirty="0">
                <a:ea typeface="Calibri"/>
                <a:cs typeface="Times New Roman"/>
                <a:hlinkClick r:id="rId2"/>
              </a:rPr>
              <a:t>RightCare YouTube </a:t>
            </a:r>
            <a:r>
              <a:rPr lang="en-GB" sz="1800" dirty="0" smtClean="0">
                <a:ea typeface="Calibri"/>
                <a:cs typeface="Times New Roman"/>
                <a:hlinkClick r:id="rId2"/>
              </a:rPr>
              <a:t>page</a:t>
            </a:r>
            <a:endParaRPr lang="en-US" sz="18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2597" y="531544"/>
            <a:ext cx="7356815" cy="667725"/>
          </a:xfrm>
        </p:spPr>
        <p:txBody>
          <a:bodyPr/>
          <a:lstStyle/>
          <a:p>
            <a:r>
              <a:rPr lang="en-US" dirty="0" smtClean="0"/>
              <a:t>Further information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02D5018-2030-2046-84FC-87E41EA86E4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85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2597" y="307461"/>
            <a:ext cx="7356815" cy="667725"/>
          </a:xfrm>
        </p:spPr>
        <p:txBody>
          <a:bodyPr>
            <a:normAutofit/>
          </a:bodyPr>
          <a:lstStyle/>
          <a:p>
            <a:r>
              <a:rPr lang="en-US" dirty="0" smtClean="0"/>
              <a:t>Sarah’s story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09900" y="1002197"/>
            <a:ext cx="6700348" cy="10157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600" dirty="0" smtClean="0"/>
              <a:t>This is the story of Sarah’s experience of a Parkinson's care pathway, and how it could be so much better.</a:t>
            </a:r>
            <a:endParaRPr lang="en-GB" sz="1600" dirty="0"/>
          </a:p>
        </p:txBody>
      </p:sp>
      <p:grpSp>
        <p:nvGrpSpPr>
          <p:cNvPr id="6" name="Group 46"/>
          <p:cNvGrpSpPr/>
          <p:nvPr/>
        </p:nvGrpSpPr>
        <p:grpSpPr>
          <a:xfrm>
            <a:off x="696036" y="1730516"/>
            <a:ext cx="3530672" cy="2265124"/>
            <a:chOff x="457200" y="914400"/>
            <a:chExt cx="3352800" cy="2133600"/>
          </a:xfr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Rounded Rectangle 8"/>
            <p:cNvSpPr/>
            <p:nvPr/>
          </p:nvSpPr>
          <p:spPr>
            <a:xfrm>
              <a:off x="457200" y="914400"/>
              <a:ext cx="2895600" cy="1905000"/>
            </a:xfrm>
            <a:prstGeom prst="roundRect">
              <a:avLst>
                <a:gd name="adj" fmla="val 13660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6104" y="1225050"/>
              <a:ext cx="2743200" cy="12465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In this scenario we examine a </a:t>
              </a:r>
              <a:r>
                <a:rPr lang="en-GB" sz="1600" dirty="0" smtClean="0"/>
                <a:t>Parkinson's </a:t>
              </a:r>
              <a:r>
                <a:rPr lang="en-GB" sz="1600" dirty="0"/>
                <a:t>care pathway, comparing a sub-optimal but </a:t>
              </a:r>
              <a:r>
                <a:rPr lang="en-GB" sz="1600" dirty="0" smtClean="0"/>
                <a:t>not atypical </a:t>
              </a:r>
              <a:r>
                <a:rPr lang="en-GB" sz="1600" dirty="0"/>
                <a:t>scenario against an ideal pathway. 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2895600" y="2133600"/>
              <a:ext cx="914400" cy="914400"/>
            </a:xfrm>
            <a:prstGeom prst="ellipse">
              <a:avLst/>
            </a:prstGeom>
            <a:solidFill>
              <a:schemeClr val="accent3"/>
            </a:solidFill>
            <a:ln w="19050">
              <a:solidFill>
                <a:schemeClr val="accent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atin typeface="Arial Black" pitchFamily="34" charset="0"/>
                </a:rPr>
                <a:t>1</a:t>
              </a:r>
              <a:endParaRPr lang="en-US" sz="4000" dirty="0">
                <a:latin typeface="Arial Black" pitchFamily="34" charset="0"/>
              </a:endParaRPr>
            </a:p>
          </p:txBody>
        </p:sp>
      </p:grpSp>
      <p:grpSp>
        <p:nvGrpSpPr>
          <p:cNvPr id="12" name="Group 47"/>
          <p:cNvGrpSpPr/>
          <p:nvPr/>
        </p:nvGrpSpPr>
        <p:grpSpPr>
          <a:xfrm>
            <a:off x="696036" y="4118472"/>
            <a:ext cx="3538002" cy="2391508"/>
            <a:chOff x="511630" y="3233058"/>
            <a:chExt cx="3320142" cy="2224338"/>
          </a:xfr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Rounded Rectangle 12"/>
            <p:cNvSpPr/>
            <p:nvPr/>
          </p:nvSpPr>
          <p:spPr>
            <a:xfrm>
              <a:off x="511630" y="3552396"/>
              <a:ext cx="2895600" cy="1905000"/>
            </a:xfrm>
            <a:prstGeom prst="roundRect">
              <a:avLst>
                <a:gd name="adj" fmla="val 13660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917372" y="3233058"/>
              <a:ext cx="914400" cy="914400"/>
            </a:xfrm>
            <a:prstGeom prst="ellipse">
              <a:avLst/>
            </a:prstGeom>
            <a:solidFill>
              <a:schemeClr val="accent3"/>
            </a:solidFill>
            <a:ln w="19050">
              <a:solidFill>
                <a:schemeClr val="accent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atin typeface="Arial Black" pitchFamily="34" charset="0"/>
                </a:rPr>
                <a:t>4</a:t>
              </a:r>
              <a:endParaRPr lang="en-US" sz="4000" dirty="0">
                <a:latin typeface="Arial Black" pitchFamily="34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913896" y="4671155"/>
            <a:ext cx="25913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It shows how </a:t>
            </a:r>
            <a:r>
              <a:rPr lang="en-GB" sz="1600" dirty="0" smtClean="0"/>
              <a:t>the NHS </a:t>
            </a:r>
            <a:r>
              <a:rPr lang="en-GB" sz="1600" dirty="0"/>
              <a:t>RightCare methodology can help clinicians and </a:t>
            </a:r>
            <a:r>
              <a:rPr lang="en-GB" sz="1600" dirty="0" smtClean="0"/>
              <a:t>commissioners </a:t>
            </a:r>
            <a:r>
              <a:rPr lang="en-GB" sz="1600" dirty="0"/>
              <a:t>improve the value and outcomes of the care pathway.</a:t>
            </a:r>
          </a:p>
        </p:txBody>
      </p:sp>
      <p:grpSp>
        <p:nvGrpSpPr>
          <p:cNvPr id="16" name="Group 48"/>
          <p:cNvGrpSpPr/>
          <p:nvPr/>
        </p:nvGrpSpPr>
        <p:grpSpPr>
          <a:xfrm>
            <a:off x="4386438" y="4113107"/>
            <a:ext cx="3906224" cy="2478761"/>
            <a:chOff x="4114800" y="3276600"/>
            <a:chExt cx="3352796" cy="2220684"/>
          </a:xfr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Rounded Rectangle 16"/>
            <p:cNvSpPr/>
            <p:nvPr/>
          </p:nvSpPr>
          <p:spPr>
            <a:xfrm>
              <a:off x="4571996" y="3592284"/>
              <a:ext cx="2895600" cy="1905000"/>
            </a:xfrm>
            <a:prstGeom prst="roundRect">
              <a:avLst>
                <a:gd name="adj" fmla="val 13660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4114800" y="3276600"/>
              <a:ext cx="914400" cy="914400"/>
            </a:xfrm>
            <a:prstGeom prst="ellipse">
              <a:avLst/>
            </a:prstGeom>
            <a:solidFill>
              <a:schemeClr val="accent3"/>
            </a:solidFill>
            <a:ln w="19050">
              <a:solidFill>
                <a:schemeClr val="accent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atin typeface="Arial Black" pitchFamily="34" charset="0"/>
                </a:rPr>
                <a:t>3</a:t>
              </a:r>
              <a:endParaRPr lang="en-US" sz="4000" dirty="0">
                <a:latin typeface="Arial Black" pitchFamily="34" charset="0"/>
              </a:endParaRPr>
            </a:p>
          </p:txBody>
        </p:sp>
      </p:grpSp>
      <p:grpSp>
        <p:nvGrpSpPr>
          <p:cNvPr id="20" name="Group 45"/>
          <p:cNvGrpSpPr/>
          <p:nvPr/>
        </p:nvGrpSpPr>
        <p:grpSpPr>
          <a:xfrm>
            <a:off x="4351018" y="1719619"/>
            <a:ext cx="3941644" cy="2268385"/>
            <a:chOff x="4136572" y="947056"/>
            <a:chExt cx="3331028" cy="2100942"/>
          </a:xfr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Rounded Rectangle 20"/>
            <p:cNvSpPr/>
            <p:nvPr/>
          </p:nvSpPr>
          <p:spPr>
            <a:xfrm>
              <a:off x="4572000" y="947056"/>
              <a:ext cx="2895600" cy="1905000"/>
            </a:xfrm>
            <a:prstGeom prst="roundRect">
              <a:avLst>
                <a:gd name="adj" fmla="val 13660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4136572" y="2133598"/>
              <a:ext cx="914400" cy="914400"/>
            </a:xfrm>
            <a:prstGeom prst="ellipse">
              <a:avLst/>
            </a:prstGeom>
            <a:solidFill>
              <a:schemeClr val="accent3"/>
            </a:solidFill>
            <a:ln w="19050">
              <a:solidFill>
                <a:schemeClr val="accent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atin typeface="Arial Black" pitchFamily="34" charset="0"/>
                </a:rPr>
                <a:t>2</a:t>
              </a:r>
              <a:endParaRPr lang="en-US" sz="4000" dirty="0">
                <a:latin typeface="Arial Black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5508646" y="1853348"/>
            <a:ext cx="2754090" cy="1815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GB" sz="1600" dirty="0"/>
              <a:t>At each stage we have modelled the costs of care, both financial to the </a:t>
            </a:r>
            <a:r>
              <a:rPr lang="en-GB" sz="1600" dirty="0" smtClean="0"/>
              <a:t>commissioner, and </a:t>
            </a:r>
            <a:r>
              <a:rPr lang="en-GB" sz="1600" dirty="0"/>
              <a:t>also the impact on the person and their family’s outcomes and experience.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469980" y="4788842"/>
            <a:ext cx="2754210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GB" sz="1600" dirty="0"/>
              <a:t>This document is intended to help commissioners and providers to understand the </a:t>
            </a:r>
            <a:r>
              <a:rPr lang="en-GB" sz="1600" dirty="0" smtClean="0"/>
              <a:t>implications, both </a:t>
            </a:r>
            <a:r>
              <a:rPr lang="en-GB" sz="1600" dirty="0"/>
              <a:t>in terms of quality of life and </a:t>
            </a:r>
            <a:r>
              <a:rPr lang="en-GB" sz="1600" dirty="0" smtClean="0"/>
              <a:t>costs, </a:t>
            </a:r>
            <a:br>
              <a:rPr lang="en-GB" sz="1600" dirty="0" smtClean="0"/>
            </a:br>
            <a:r>
              <a:rPr lang="en-GB" sz="1600" dirty="0" smtClean="0"/>
              <a:t>of </a:t>
            </a:r>
            <a:r>
              <a:rPr lang="en-GB" sz="1600" dirty="0"/>
              <a:t>shifting the care </a:t>
            </a:r>
            <a:r>
              <a:rPr lang="en-GB" sz="1600" dirty="0" smtClean="0"/>
              <a:t>pathway. </a:t>
            </a:r>
            <a:endParaRPr lang="en-GB" sz="1600" dirty="0"/>
          </a:p>
        </p:txBody>
      </p:sp>
      <p:sp>
        <p:nvSpPr>
          <p:cNvPr id="2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02D5018-2030-2046-84FC-87E41EA86E4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0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8364" y="1046617"/>
            <a:ext cx="8789158" cy="5731146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>
                <a:srgbClr val="92D050"/>
              </a:buClr>
            </a:pPr>
            <a:r>
              <a:rPr lang="en-GB" sz="145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Sarah</a:t>
            </a:r>
            <a:r>
              <a:rPr lang="en-GB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, a 70-year-old retired librarian, lives with her husband Ian. She is an </a:t>
            </a:r>
            <a:r>
              <a:rPr lang="en-GB" sz="145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active volunteer </a:t>
            </a:r>
            <a:r>
              <a:rPr lang="en-GB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in the community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>
                <a:srgbClr val="92D050"/>
              </a:buClr>
            </a:pPr>
            <a:r>
              <a:rPr lang="en-GB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Sarah first visited her GP in March of year one – she had noticed ‘slowing down’. At the third visit in July, her GP </a:t>
            </a:r>
            <a:r>
              <a:rPr lang="en-GB" sz="145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started to suspect Parkinson’s </a:t>
            </a:r>
            <a:r>
              <a:rPr lang="en-GB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and organised investigations and treatment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>
                <a:srgbClr val="92D050"/>
              </a:buClr>
            </a:pPr>
            <a:r>
              <a:rPr lang="en-GB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45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diagnosis of Parkinson’s </a:t>
            </a:r>
            <a:r>
              <a:rPr lang="en-GB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was confirmed by the neurologist </a:t>
            </a:r>
            <a:r>
              <a:rPr lang="en-GB" sz="1450" dirty="0">
                <a:latin typeface="Arial" panose="020B0604020202020204" pitchFamily="34" charset="0"/>
                <a:cs typeface="Arial" panose="020B0604020202020204" pitchFamily="34" charset="0"/>
              </a:rPr>
              <a:t>almost a year </a:t>
            </a:r>
            <a:r>
              <a:rPr lang="en-GB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later and her medication changed 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>
                <a:srgbClr val="92D050"/>
              </a:buClr>
            </a:pPr>
            <a:r>
              <a:rPr lang="en-GB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Sarah and Ian tried to come to terms with her diagnosis but her </a:t>
            </a:r>
            <a:r>
              <a:rPr lang="en-GB" sz="145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social life was diminished </a:t>
            </a:r>
            <a:r>
              <a:rPr lang="en-GB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because of symptoms causing her embarrassment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>
                <a:srgbClr val="92D050"/>
              </a:buClr>
            </a:pPr>
            <a:r>
              <a:rPr lang="en-GB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In year six, Sarah was admitted for surgery on her troublesome bunion. The </a:t>
            </a:r>
            <a:r>
              <a:rPr lang="en-GB" sz="145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Parkinson’s medication was omitted pre-op</a:t>
            </a:r>
            <a:r>
              <a:rPr lang="en-GB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 and not reinstated quickly enough post-op, causing significant physical regression and led to </a:t>
            </a:r>
            <a:r>
              <a:rPr lang="en-GB" sz="145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prolonged hospital stay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>
                <a:srgbClr val="92D050"/>
              </a:buClr>
            </a:pPr>
            <a:r>
              <a:rPr lang="en-GB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In year seven, the caring situation at home was reaching </a:t>
            </a:r>
            <a:r>
              <a:rPr lang="en-GB" sz="145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crisis point </a:t>
            </a:r>
            <a:r>
              <a:rPr lang="en-GB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and Sarah was admitted to a Community Intermediate Care bed for respite – where she started on an antidepressant 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>
                <a:srgbClr val="92D050"/>
              </a:buClr>
            </a:pPr>
            <a:r>
              <a:rPr lang="en-GB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There was a catalogue of primary and secondary care events which were distressing for both Sarah and Ian and </a:t>
            </a:r>
            <a:r>
              <a:rPr lang="en-GB" sz="1450" b="1" dirty="0" smtClean="0">
                <a:latin typeface="Arial" panose="020B0604020202020204" pitchFamily="34" charset="0"/>
                <a:cs typeface="Arial" panose="020B0604020202020204" pitchFamily="34" charset="0"/>
              </a:rPr>
              <a:t>affected quality of life </a:t>
            </a:r>
            <a:r>
              <a:rPr lang="en-GB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for both of them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>
                <a:srgbClr val="92D050"/>
              </a:buClr>
            </a:pPr>
            <a:r>
              <a:rPr lang="en-GB" sz="1450" dirty="0">
                <a:latin typeface="Arial" panose="020B0604020202020204" pitchFamily="34" charset="0"/>
                <a:cs typeface="Arial" panose="020B0604020202020204" pitchFamily="34" charset="0"/>
              </a:rPr>
              <a:t>By May </a:t>
            </a:r>
            <a:r>
              <a:rPr lang="en-GB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of year nine, Sarah’s condition was </a:t>
            </a:r>
            <a:r>
              <a:rPr lang="en-GB" sz="145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deteriorating relentlessly</a:t>
            </a:r>
            <a:r>
              <a:rPr lang="en-GB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. Her care package was increased but they still struggled to cope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>
                <a:srgbClr val="92D050"/>
              </a:buClr>
            </a:pPr>
            <a:r>
              <a:rPr lang="en-GB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When she deteriorated acutely, she was </a:t>
            </a:r>
            <a:r>
              <a:rPr lang="en-GB" sz="145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transferred </a:t>
            </a:r>
            <a:r>
              <a:rPr lang="en-GB" sz="1450" b="1" dirty="0">
                <a:latin typeface="Arial" panose="020B0604020202020204" pitchFamily="34" charset="0"/>
                <a:cs typeface="Arial" panose="020B0604020202020204" pitchFamily="34" charset="0"/>
              </a:rPr>
              <a:t>to the acute medical unit </a:t>
            </a:r>
            <a:r>
              <a:rPr lang="en-GB" sz="1450" dirty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GB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died </a:t>
            </a:r>
            <a:r>
              <a:rPr lang="en-GB" sz="1450" dirty="0">
                <a:latin typeface="Arial" panose="020B0604020202020204" pitchFamily="34" charset="0"/>
                <a:cs typeface="Arial" panose="020B0604020202020204" pitchFamily="34" charset="0"/>
              </a:rPr>
              <a:t>there 18 hours </a:t>
            </a:r>
            <a:r>
              <a:rPr lang="en-GB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later; staff </a:t>
            </a:r>
            <a:r>
              <a:rPr lang="en-GB" sz="1450" dirty="0">
                <a:latin typeface="Arial" panose="020B0604020202020204" pitchFamily="34" charset="0"/>
                <a:cs typeface="Arial" panose="020B0604020202020204" pitchFamily="34" charset="0"/>
              </a:rPr>
              <a:t>hadn’t had time to get to </a:t>
            </a:r>
            <a:r>
              <a:rPr lang="en-GB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know or support her or Ian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>
                <a:srgbClr val="92D050"/>
              </a:buClr>
            </a:pPr>
            <a:r>
              <a:rPr lang="en-GB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Ian was very </a:t>
            </a:r>
            <a:r>
              <a:rPr lang="en-GB" sz="1450" dirty="0">
                <a:latin typeface="Arial" panose="020B0604020202020204" pitchFamily="34" charset="0"/>
                <a:cs typeface="Arial" panose="020B0604020202020204" pitchFamily="34" charset="0"/>
              </a:rPr>
              <a:t>distressed and </a:t>
            </a:r>
            <a:r>
              <a:rPr lang="en-GB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became </a:t>
            </a:r>
            <a:r>
              <a:rPr lang="en-GB" sz="145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depressed </a:t>
            </a:r>
            <a:r>
              <a:rPr lang="en-GB" sz="1450" b="1" dirty="0">
                <a:latin typeface="Arial" panose="020B0604020202020204" pitchFamily="34" charset="0"/>
                <a:cs typeface="Arial" panose="020B0604020202020204" pitchFamily="34" charset="0"/>
              </a:rPr>
              <a:t>and mentally unwell </a:t>
            </a:r>
            <a:r>
              <a:rPr lang="en-GB" sz="1450" dirty="0">
                <a:latin typeface="Arial" panose="020B0604020202020204" pitchFamily="34" charset="0"/>
                <a:cs typeface="Arial" panose="020B0604020202020204" pitchFamily="34" charset="0"/>
              </a:rPr>
              <a:t>for over a year after </a:t>
            </a:r>
            <a:r>
              <a:rPr lang="en-GB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Sarah’s death</a:t>
            </a:r>
            <a:endParaRPr lang="en-GB" sz="1450" dirty="0" smtClean="0"/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en-GB" sz="1800" dirty="0" smtClean="0"/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</a:pPr>
            <a:endParaRPr lang="en-GB" sz="18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2597" y="307461"/>
            <a:ext cx="7356815" cy="6677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Sarah and the sub-optimal pathway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3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6241584" y="1633850"/>
            <a:ext cx="2424752" cy="3429000"/>
          </a:xfrm>
          <a:prstGeom prst="round2DiagRect">
            <a:avLst>
              <a:gd name="adj1" fmla="val 11592"/>
              <a:gd name="adj2" fmla="val 9586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52160" y="1938650"/>
            <a:ext cx="2414176" cy="6976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 Diagonal Corner Rectangle 10"/>
          <p:cNvSpPr/>
          <p:nvPr/>
        </p:nvSpPr>
        <p:spPr>
          <a:xfrm>
            <a:off x="3219421" y="1633850"/>
            <a:ext cx="2550697" cy="3429000"/>
          </a:xfrm>
          <a:prstGeom prst="round2DiagRect">
            <a:avLst>
              <a:gd name="adj1" fmla="val 11592"/>
              <a:gd name="adj2" fmla="val 9586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229466" y="1938649"/>
            <a:ext cx="2540652" cy="7694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 Diagonal Corner Rectangle 12"/>
          <p:cNvSpPr/>
          <p:nvPr/>
        </p:nvSpPr>
        <p:spPr>
          <a:xfrm>
            <a:off x="412597" y="1633850"/>
            <a:ext cx="2433267" cy="3429000"/>
          </a:xfrm>
          <a:prstGeom prst="round2DiagRect">
            <a:avLst>
              <a:gd name="adj1" fmla="val 11592"/>
              <a:gd name="adj2" fmla="val 9586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17384" y="1938650"/>
            <a:ext cx="2428480" cy="6976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29"/>
          <p:cNvGrpSpPr/>
          <p:nvPr/>
        </p:nvGrpSpPr>
        <p:grpSpPr>
          <a:xfrm>
            <a:off x="228600" y="4955062"/>
            <a:ext cx="2617264" cy="1554480"/>
            <a:chOff x="1291384" y="4419600"/>
            <a:chExt cx="1554480" cy="1554480"/>
          </a:xfrm>
          <a:effectLst/>
        </p:grpSpPr>
        <p:sp>
          <p:nvSpPr>
            <p:cNvPr id="16" name="Oval 15"/>
            <p:cNvSpPr/>
            <p:nvPr/>
          </p:nvSpPr>
          <p:spPr>
            <a:xfrm>
              <a:off x="1291384" y="4419600"/>
              <a:ext cx="1554480" cy="15544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scene3d>
              <a:camera prst="orthographicFront"/>
              <a:lightRig rig="soft" dir="t"/>
            </a:scene3d>
            <a:sp3d prstMaterial="clear">
              <a:bevelT w="777240" h="777240"/>
              <a:bevelB w="777240" h="7772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56028" y="4551218"/>
              <a:ext cx="1295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No risk profiling and identification</a:t>
              </a:r>
              <a:endParaRPr lang="en-US" sz="2400" dirty="0"/>
            </a:p>
          </p:txBody>
        </p:sp>
      </p:grpSp>
      <p:grpSp>
        <p:nvGrpSpPr>
          <p:cNvPr id="18" name="Group 30"/>
          <p:cNvGrpSpPr/>
          <p:nvPr/>
        </p:nvGrpSpPr>
        <p:grpSpPr>
          <a:xfrm>
            <a:off x="3219422" y="4896570"/>
            <a:ext cx="2550697" cy="1554480"/>
            <a:chOff x="3810000" y="4419600"/>
            <a:chExt cx="1554480" cy="1554480"/>
          </a:xfrm>
          <a:solidFill>
            <a:schemeClr val="bg1">
              <a:lumMod val="85000"/>
            </a:schemeClr>
          </a:solidFill>
          <a:effectLst/>
        </p:grpSpPr>
        <p:sp>
          <p:nvSpPr>
            <p:cNvPr id="19" name="Oval 18"/>
            <p:cNvSpPr/>
            <p:nvPr/>
          </p:nvSpPr>
          <p:spPr>
            <a:xfrm>
              <a:off x="3810000" y="4419600"/>
              <a:ext cx="1554480" cy="155448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soft" dir="t"/>
            </a:scene3d>
            <a:sp3d prstMaterial="clear">
              <a:bevelT w="777240" h="777240"/>
              <a:bevelB w="777240" h="7772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62400" y="4800600"/>
              <a:ext cx="1295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Inappropriate acute care</a:t>
              </a:r>
              <a:endParaRPr lang="en-US" sz="2400" dirty="0"/>
            </a:p>
          </p:txBody>
        </p:sp>
      </p:grpSp>
      <p:grpSp>
        <p:nvGrpSpPr>
          <p:cNvPr id="21" name="Group 31"/>
          <p:cNvGrpSpPr/>
          <p:nvPr/>
        </p:nvGrpSpPr>
        <p:grpSpPr>
          <a:xfrm>
            <a:off x="6096000" y="4896570"/>
            <a:ext cx="2667000" cy="1554480"/>
            <a:chOff x="6096000" y="4343400"/>
            <a:chExt cx="1554480" cy="1554480"/>
          </a:xfrm>
          <a:solidFill>
            <a:schemeClr val="bg1">
              <a:lumMod val="85000"/>
            </a:schemeClr>
          </a:solidFill>
          <a:effectLst/>
        </p:grpSpPr>
        <p:sp>
          <p:nvSpPr>
            <p:cNvPr id="22" name="Oval 21"/>
            <p:cNvSpPr/>
            <p:nvPr/>
          </p:nvSpPr>
          <p:spPr>
            <a:xfrm>
              <a:off x="6096000" y="4343400"/>
              <a:ext cx="1554480" cy="155448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soft" dir="t"/>
            </a:scene3d>
            <a:sp3d prstMaterial="clear">
              <a:bevelT w="777240" h="777240"/>
              <a:bevelB w="777240" h="7772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48400" y="4537323"/>
              <a:ext cx="1295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Insufficient home care support</a:t>
              </a:r>
              <a:endParaRPr lang="en-US" sz="2400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67636" y="2681931"/>
            <a:ext cx="2057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Reactive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No education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No proactive third sector </a:t>
            </a:r>
            <a:endParaRPr lang="en-US" sz="2200" dirty="0"/>
          </a:p>
        </p:txBody>
      </p:sp>
      <p:sp>
        <p:nvSpPr>
          <p:cNvPr id="25" name="TextBox 24"/>
          <p:cNvSpPr txBox="1"/>
          <p:nvPr/>
        </p:nvSpPr>
        <p:spPr>
          <a:xfrm>
            <a:off x="3344173" y="2715154"/>
            <a:ext cx="24173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Traditional treatment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Meds not well managed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/>
              <a:t>Too much time 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  in bed</a:t>
            </a:r>
            <a:endParaRPr lang="en-US" sz="2200" dirty="0"/>
          </a:p>
        </p:txBody>
      </p:sp>
      <p:sp>
        <p:nvSpPr>
          <p:cNvPr id="26" name="TextBox 25"/>
          <p:cNvSpPr txBox="1"/>
          <p:nvPr/>
        </p:nvSpPr>
        <p:spPr>
          <a:xfrm>
            <a:off x="6396612" y="2799326"/>
            <a:ext cx="224990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Personal distress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Too much reliance on </a:t>
            </a:r>
            <a:r>
              <a:rPr lang="en-US" sz="2200" dirty="0"/>
              <a:t>a</a:t>
            </a:r>
            <a:r>
              <a:rPr lang="en-US" sz="2200" dirty="0" smtClean="0"/>
              <a:t>cute care</a:t>
            </a:r>
            <a:endParaRPr lang="en-US" sz="2200" dirty="0"/>
          </a:p>
        </p:txBody>
      </p:sp>
      <p:sp>
        <p:nvSpPr>
          <p:cNvPr id="27" name="TextBox 26"/>
          <p:cNvSpPr txBox="1"/>
          <p:nvPr/>
        </p:nvSpPr>
        <p:spPr>
          <a:xfrm>
            <a:off x="505810" y="1938650"/>
            <a:ext cx="23400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No prevention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44173" y="1947276"/>
            <a:ext cx="2417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Too long in acute care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29541" y="1938650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Not enough support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30" name="Title 6"/>
          <p:cNvSpPr>
            <a:spLocks noGrp="1"/>
          </p:cNvSpPr>
          <p:nvPr>
            <p:ph type="title"/>
          </p:nvPr>
        </p:nvSpPr>
        <p:spPr>
          <a:xfrm>
            <a:off x="412597" y="307461"/>
            <a:ext cx="7356815" cy="6677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Sarah and the sub-optimal pathway</a:t>
            </a:r>
            <a:endParaRPr lang="en-US" dirty="0"/>
          </a:p>
        </p:txBody>
      </p:sp>
      <p:sp>
        <p:nvSpPr>
          <p:cNvPr id="31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02D5018-2030-2046-84FC-87E41EA86E4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8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539261" y="2424326"/>
            <a:ext cx="762000" cy="646331"/>
            <a:chOff x="1295400" y="2895600"/>
            <a:chExt cx="762000" cy="646331"/>
          </a:xfrm>
        </p:grpSpPr>
        <p:sp>
          <p:nvSpPr>
            <p:cNvPr id="5" name="Rounded Rectangle 4"/>
            <p:cNvSpPr/>
            <p:nvPr/>
          </p:nvSpPr>
          <p:spPr>
            <a:xfrm>
              <a:off x="1295400" y="2895600"/>
              <a:ext cx="762000" cy="60960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47800" y="2895600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Arial Black" pitchFamily="34" charset="0"/>
                </a:rPr>
                <a:t>2</a:t>
              </a:r>
              <a:endParaRPr lang="en-US" sz="36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63342" y="3182426"/>
            <a:ext cx="762000" cy="646331"/>
            <a:chOff x="1295400" y="3581400"/>
            <a:chExt cx="762000" cy="646331"/>
          </a:xfrm>
        </p:grpSpPr>
        <p:sp>
          <p:nvSpPr>
            <p:cNvPr id="7" name="Rounded Rectangle 6"/>
            <p:cNvSpPr/>
            <p:nvPr/>
          </p:nvSpPr>
          <p:spPr>
            <a:xfrm>
              <a:off x="1295400" y="3581400"/>
              <a:ext cx="762000" cy="60960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47800" y="3581400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Arial Black" pitchFamily="34" charset="0"/>
                </a:rPr>
                <a:t>3</a:t>
              </a:r>
              <a:endParaRPr lang="en-US" sz="36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55315" y="3903878"/>
            <a:ext cx="762000" cy="646331"/>
            <a:chOff x="1295400" y="4267200"/>
            <a:chExt cx="762000" cy="646331"/>
          </a:xfrm>
        </p:grpSpPr>
        <p:sp>
          <p:nvSpPr>
            <p:cNvPr id="13" name="Rounded Rectangle 12"/>
            <p:cNvSpPr/>
            <p:nvPr/>
          </p:nvSpPr>
          <p:spPr>
            <a:xfrm>
              <a:off x="1295400" y="4267200"/>
              <a:ext cx="762000" cy="60960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47800" y="4267200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Arial Black" pitchFamily="34" charset="0"/>
                </a:rPr>
                <a:t>4</a:t>
              </a:r>
              <a:endParaRPr lang="en-US" sz="36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80247" y="4621004"/>
            <a:ext cx="762000" cy="646331"/>
            <a:chOff x="1295400" y="4953000"/>
            <a:chExt cx="762000" cy="646331"/>
          </a:xfrm>
        </p:grpSpPr>
        <p:sp>
          <p:nvSpPr>
            <p:cNvPr id="11" name="Rounded Rectangle 10"/>
            <p:cNvSpPr/>
            <p:nvPr/>
          </p:nvSpPr>
          <p:spPr>
            <a:xfrm>
              <a:off x="1295400" y="4953000"/>
              <a:ext cx="762000" cy="60960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47800" y="4953000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Arial Black" pitchFamily="34" charset="0"/>
                </a:rPr>
                <a:t>5</a:t>
              </a:r>
              <a:endParaRPr lang="en-US" sz="36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63342" y="1698121"/>
            <a:ext cx="762000" cy="646331"/>
            <a:chOff x="1295400" y="2209800"/>
            <a:chExt cx="762000" cy="646331"/>
          </a:xfrm>
        </p:grpSpPr>
        <p:sp>
          <p:nvSpPr>
            <p:cNvPr id="3" name="Rounded Rectangle 2"/>
            <p:cNvSpPr/>
            <p:nvPr/>
          </p:nvSpPr>
          <p:spPr>
            <a:xfrm>
              <a:off x="1295400" y="2209800"/>
              <a:ext cx="762000" cy="60960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47800" y="2209800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Arial Black" pitchFamily="34" charset="0"/>
                </a:rPr>
                <a:t>1</a:t>
              </a:r>
              <a:endParaRPr lang="en-US" sz="36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394140" y="1716487"/>
            <a:ext cx="7384589" cy="609600"/>
            <a:chOff x="2209800" y="2209800"/>
            <a:chExt cx="5486400" cy="609600"/>
          </a:xfrm>
        </p:grpSpPr>
        <p:sp>
          <p:nvSpPr>
            <p:cNvPr id="4" name="Rectangle 3"/>
            <p:cNvSpPr/>
            <p:nvPr/>
          </p:nvSpPr>
          <p:spPr>
            <a:xfrm>
              <a:off x="2209800" y="2209800"/>
              <a:ext cx="5486400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62200" y="2339652"/>
              <a:ext cx="53201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Identifying </a:t>
              </a:r>
              <a:r>
                <a:rPr lang="en-GB" sz="1600" dirty="0"/>
                <a:t>individuals and their </a:t>
              </a:r>
              <a:r>
                <a:rPr lang="en-GB" sz="1600" dirty="0" smtClean="0"/>
                <a:t>carers </a:t>
              </a:r>
              <a:r>
                <a:rPr lang="en-GB" sz="1600" dirty="0"/>
                <a:t>living with Parkinson’s?</a:t>
              </a:r>
              <a:endParaRPr lang="en-US" sz="1600" dirty="0" smtClean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394140" y="2467984"/>
            <a:ext cx="7345158" cy="613184"/>
            <a:chOff x="2209800" y="2895600"/>
            <a:chExt cx="5486400" cy="613184"/>
          </a:xfrm>
          <a:solidFill>
            <a:schemeClr val="bg1">
              <a:lumMod val="95000"/>
            </a:schemeClr>
          </a:solidFill>
        </p:grpSpPr>
        <p:sp>
          <p:nvSpPr>
            <p:cNvPr id="6" name="Rectangle 5"/>
            <p:cNvSpPr/>
            <p:nvPr/>
          </p:nvSpPr>
          <p:spPr>
            <a:xfrm>
              <a:off x="2209800" y="2895600"/>
              <a:ext cx="5486400" cy="609600"/>
            </a:xfrm>
            <a:prstGeom prst="rect">
              <a:avLst/>
            </a:prstGeom>
            <a:grpFill/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51166" y="2924009"/>
              <a:ext cx="5299364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Planning </a:t>
              </a:r>
              <a:r>
                <a:rPr lang="en-GB" sz="1600" dirty="0"/>
                <a:t>care models to address key stages of diagnosis, </a:t>
              </a:r>
              <a:r>
                <a:rPr lang="en-GB" sz="1600" dirty="0" smtClean="0"/>
                <a:t>maintenance, </a:t>
              </a:r>
              <a:r>
                <a:rPr lang="en-GB" sz="1600" dirty="0"/>
                <a:t>complex and palliative care?</a:t>
              </a:r>
              <a:endParaRPr lang="en-US" sz="1600" dirty="0" smtClean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394139" y="3177949"/>
            <a:ext cx="7384589" cy="609600"/>
            <a:chOff x="2209800" y="3581400"/>
            <a:chExt cx="5486400" cy="609600"/>
          </a:xfrm>
        </p:grpSpPr>
        <p:sp>
          <p:nvSpPr>
            <p:cNvPr id="8" name="Rectangle 7"/>
            <p:cNvSpPr/>
            <p:nvPr/>
          </p:nvSpPr>
          <p:spPr>
            <a:xfrm>
              <a:off x="2209800" y="3581400"/>
              <a:ext cx="5486400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62200" y="3600890"/>
              <a:ext cx="5320146" cy="5847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Identifying </a:t>
              </a:r>
              <a:r>
                <a:rPr lang="en-GB" sz="1600" dirty="0"/>
                <a:t>and reporting on measurable positive and negative associated outcomes?</a:t>
              </a:r>
              <a:endParaRPr lang="en-US" sz="1600" dirty="0" smtClean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394139" y="3870740"/>
            <a:ext cx="7365940" cy="609600"/>
            <a:chOff x="2209800" y="4267200"/>
            <a:chExt cx="7365940" cy="609600"/>
          </a:xfrm>
          <a:solidFill>
            <a:schemeClr val="bg1">
              <a:lumMod val="95000"/>
            </a:schemeClr>
          </a:solidFill>
        </p:grpSpPr>
        <p:sp>
          <p:nvSpPr>
            <p:cNvPr id="14" name="Rectangle 13"/>
            <p:cNvSpPr/>
            <p:nvPr/>
          </p:nvSpPr>
          <p:spPr>
            <a:xfrm>
              <a:off x="2209800" y="4267200"/>
              <a:ext cx="7365940" cy="609600"/>
            </a:xfrm>
            <a:prstGeom prst="rect">
              <a:avLst/>
            </a:prstGeom>
            <a:grpFill/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335370" y="4394934"/>
              <a:ext cx="72321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Quality </a:t>
              </a:r>
              <a:r>
                <a:rPr lang="en-GB" sz="1600" dirty="0"/>
                <a:t>assurance and value for money of Parkinson’s care? </a:t>
              </a:r>
              <a:endParaRPr lang="en-US" sz="1600" dirty="0" smtClean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394141" y="4601584"/>
            <a:ext cx="7384588" cy="609600"/>
            <a:chOff x="2209800" y="4953000"/>
            <a:chExt cx="7384588" cy="609600"/>
          </a:xfrm>
          <a:solidFill>
            <a:schemeClr val="bg1">
              <a:lumMod val="95000"/>
            </a:schemeClr>
          </a:solidFill>
        </p:grpSpPr>
        <p:sp>
          <p:nvSpPr>
            <p:cNvPr id="12" name="Rectangle 11"/>
            <p:cNvSpPr/>
            <p:nvPr/>
          </p:nvSpPr>
          <p:spPr>
            <a:xfrm>
              <a:off x="2209800" y="4953000"/>
              <a:ext cx="7384588" cy="609600"/>
            </a:xfrm>
            <a:prstGeom prst="rect">
              <a:avLst/>
            </a:prstGeom>
            <a:grpFill/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62200" y="4971665"/>
              <a:ext cx="721354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Has </a:t>
              </a:r>
              <a:r>
                <a:rPr lang="en-GB" sz="1600" dirty="0"/>
                <a:t>any engagement activity taken place with patients with regards to </a:t>
              </a:r>
              <a:r>
                <a:rPr lang="en-GB" sz="1600" dirty="0" smtClean="0"/>
                <a:t>Parkinson's </a:t>
              </a:r>
              <a:r>
                <a:rPr lang="en-GB" sz="1600" dirty="0"/>
                <a:t>care?</a:t>
              </a:r>
              <a:endParaRPr lang="en-US" sz="1600" dirty="0" smtClean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63342" y="5312209"/>
            <a:ext cx="762000" cy="646331"/>
            <a:chOff x="1295400" y="4953000"/>
            <a:chExt cx="762000" cy="646331"/>
          </a:xfrm>
        </p:grpSpPr>
        <p:sp>
          <p:nvSpPr>
            <p:cNvPr id="41" name="Rounded Rectangle 40"/>
            <p:cNvSpPr/>
            <p:nvPr/>
          </p:nvSpPr>
          <p:spPr>
            <a:xfrm>
              <a:off x="1295400" y="4953000"/>
              <a:ext cx="762000" cy="60960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447800" y="4953000"/>
              <a:ext cx="4924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Arial Black" pitchFamily="34" charset="0"/>
                </a:rPr>
                <a:t>6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377888" y="5312209"/>
            <a:ext cx="7398442" cy="617913"/>
            <a:chOff x="2209800" y="4953000"/>
            <a:chExt cx="5486400" cy="617913"/>
          </a:xfrm>
          <a:solidFill>
            <a:schemeClr val="bg1">
              <a:lumMod val="95000"/>
            </a:schemeClr>
          </a:solidFill>
        </p:grpSpPr>
        <p:sp>
          <p:nvSpPr>
            <p:cNvPr id="44" name="Rectangle 43"/>
            <p:cNvSpPr/>
            <p:nvPr/>
          </p:nvSpPr>
          <p:spPr>
            <a:xfrm>
              <a:off x="2209800" y="4953000"/>
              <a:ext cx="5486400" cy="609600"/>
            </a:xfrm>
            <a:prstGeom prst="rect">
              <a:avLst/>
            </a:prstGeom>
            <a:grpFill/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4986138"/>
              <a:ext cx="5334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Do </a:t>
              </a:r>
              <a:r>
                <a:rPr lang="en-GB" sz="1600" dirty="0"/>
                <a:t>you already have </a:t>
              </a:r>
              <a:r>
                <a:rPr lang="en-GB" sz="1600" dirty="0" smtClean="0"/>
                <a:t>local </a:t>
              </a:r>
              <a:r>
                <a:rPr lang="en-GB" sz="1600" dirty="0"/>
                <a:t>data around patient experience and outcomes for </a:t>
              </a:r>
              <a:r>
                <a:rPr lang="en-GB" sz="1600" dirty="0" smtClean="0"/>
                <a:t>Parkinson's </a:t>
              </a:r>
              <a:r>
                <a:rPr lang="en-GB" sz="1600" dirty="0"/>
                <a:t>care in your area?</a:t>
              </a:r>
              <a:endParaRPr lang="en-US" sz="1600" dirty="0" smtClean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394139" y="6050143"/>
            <a:ext cx="7398442" cy="617913"/>
            <a:chOff x="2209800" y="4953000"/>
            <a:chExt cx="5486400" cy="617913"/>
          </a:xfrm>
          <a:solidFill>
            <a:schemeClr val="bg1">
              <a:lumMod val="95000"/>
            </a:schemeClr>
          </a:solidFill>
        </p:grpSpPr>
        <p:sp>
          <p:nvSpPr>
            <p:cNvPr id="47" name="Rectangle 46"/>
            <p:cNvSpPr/>
            <p:nvPr/>
          </p:nvSpPr>
          <p:spPr>
            <a:xfrm>
              <a:off x="2209800" y="4953000"/>
              <a:ext cx="5486400" cy="609600"/>
            </a:xfrm>
            <a:prstGeom prst="rect">
              <a:avLst/>
            </a:prstGeom>
            <a:grpFill/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362200" y="4986138"/>
              <a:ext cx="5334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How </a:t>
              </a:r>
              <a:r>
                <a:rPr lang="en-GB" sz="1600" dirty="0"/>
                <a:t>could this </a:t>
              </a:r>
              <a:r>
                <a:rPr lang="en-GB" sz="1600" dirty="0" smtClean="0"/>
                <a:t>valuable</a:t>
              </a:r>
              <a:r>
                <a:rPr lang="en-GB" sz="1600" dirty="0" smtClean="0">
                  <a:solidFill>
                    <a:srgbClr val="FF0000"/>
                  </a:solidFill>
                </a:rPr>
                <a:t> </a:t>
              </a:r>
              <a:r>
                <a:rPr lang="en-GB" sz="1600" dirty="0" smtClean="0"/>
                <a:t>local </a:t>
              </a:r>
              <a:r>
                <a:rPr lang="en-GB" sz="1600" dirty="0"/>
                <a:t>data be used to identify and drive improvements?</a:t>
              </a:r>
              <a:endParaRPr lang="en-US" sz="1600" dirty="0" smtClean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55315" y="6053373"/>
            <a:ext cx="762000" cy="646331"/>
            <a:chOff x="1295400" y="4953000"/>
            <a:chExt cx="762000" cy="646331"/>
          </a:xfrm>
        </p:grpSpPr>
        <p:sp>
          <p:nvSpPr>
            <p:cNvPr id="50" name="Rounded Rectangle 49"/>
            <p:cNvSpPr/>
            <p:nvPr/>
          </p:nvSpPr>
          <p:spPr>
            <a:xfrm>
              <a:off x="1295400" y="4953000"/>
              <a:ext cx="762000" cy="60960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447800" y="4953000"/>
              <a:ext cx="4924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Arial Black" pitchFamily="34" charset="0"/>
                </a:rPr>
                <a:t>7</a:t>
              </a:r>
            </a:p>
          </p:txBody>
        </p:sp>
      </p:grpSp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334369" y="250646"/>
            <a:ext cx="7840640" cy="667725"/>
          </a:xfrm>
        </p:spPr>
        <p:txBody>
          <a:bodyPr>
            <a:noAutofit/>
          </a:bodyPr>
          <a:lstStyle/>
          <a:p>
            <a:r>
              <a:rPr lang="en-GB" sz="3000" dirty="0"/>
              <a:t>Questions for GPs and commissioners</a:t>
            </a:r>
            <a:endParaRPr lang="en-US" sz="3000" dirty="0"/>
          </a:p>
        </p:txBody>
      </p:sp>
      <p:sp>
        <p:nvSpPr>
          <p:cNvPr id="53" name="TextBox 52"/>
          <p:cNvSpPr txBox="1"/>
          <p:nvPr/>
        </p:nvSpPr>
        <p:spPr>
          <a:xfrm>
            <a:off x="580247" y="1114115"/>
            <a:ext cx="6845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the local population, who has overall responsibility for:</a:t>
            </a:r>
          </a:p>
        </p:txBody>
      </p:sp>
    </p:spTree>
    <p:extLst>
      <p:ext uri="{BB962C8B-B14F-4D97-AF65-F5344CB8AC3E}">
        <p14:creationId xmlns:p14="http://schemas.microsoft.com/office/powerpoint/2010/main" val="340613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2597" y="367771"/>
            <a:ext cx="7356815" cy="667725"/>
          </a:xfrm>
        </p:spPr>
        <p:txBody>
          <a:bodyPr>
            <a:noAutofit/>
          </a:bodyPr>
          <a:lstStyle/>
          <a:p>
            <a:r>
              <a:rPr lang="en-GB" sz="2000" dirty="0" smtClean="0"/>
              <a:t>An integrated Parkinson’s pathway. Care </a:t>
            </a:r>
            <a:r>
              <a:rPr lang="en-GB" sz="2000" dirty="0"/>
              <a:t>needs can be made explicit </a:t>
            </a:r>
            <a:r>
              <a:rPr lang="en-GB" sz="2000" dirty="0" smtClean="0"/>
              <a:t>and </a:t>
            </a:r>
            <a:r>
              <a:rPr lang="en-GB" sz="2000" dirty="0"/>
              <a:t>coordinated between team </a:t>
            </a:r>
            <a:r>
              <a:rPr lang="en-GB" sz="2000" dirty="0" smtClean="0"/>
              <a:t>members </a:t>
            </a:r>
            <a:endParaRPr lang="en-US" sz="2000" dirty="0"/>
          </a:p>
        </p:txBody>
      </p:sp>
      <p:pic>
        <p:nvPicPr>
          <p:cNvPr id="2" name="Picture 2" descr="The diagram shows an overview of a Parkinson's pathway, from diagnosis to maintenance to end of life. It begins with the patient and incorporates the voluntary sector, social care, medicines management, acute care and multi-disciplinary teams." title="An integrated Parkinson's pathwa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6" t="2649" r="156" b="679"/>
          <a:stretch/>
        </p:blipFill>
        <p:spPr bwMode="auto">
          <a:xfrm>
            <a:off x="830680" y="1111825"/>
            <a:ext cx="7079206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949450" y="6431003"/>
            <a:ext cx="49200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Source: Peel et al (</a:t>
            </a:r>
            <a:r>
              <a:rPr lang="en-GB" sz="1400" dirty="0"/>
              <a:t>2013) </a:t>
            </a:r>
            <a:r>
              <a:rPr lang="en-GB" sz="1400" dirty="0" smtClean="0"/>
              <a:t>BJNN, 9(6): 292-300 </a:t>
            </a:r>
            <a:endParaRPr lang="en-GB" sz="1400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algn="r"/>
            <a:fld id="{902D5018-2030-2046-84FC-87E41EA86E42}" type="slidenum">
              <a:rPr lang="en-US" sz="1200" smtClean="0">
                <a:solidFill>
                  <a:schemeClr val="tx2"/>
                </a:solidFill>
              </a:rPr>
              <a:pPr algn="r"/>
              <a:t>6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64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0124" y="1195910"/>
            <a:ext cx="8867751" cy="5525565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1450" dirty="0" smtClean="0"/>
              <a:t>In April, Sarah saw her GP who suspected Parkinson's and </a:t>
            </a:r>
            <a:r>
              <a:rPr lang="en-GB" sz="1450" b="1" dirty="0" smtClean="0"/>
              <a:t>immediately referred her</a:t>
            </a:r>
            <a:r>
              <a:rPr lang="en-GB" sz="1450" dirty="0" smtClean="0"/>
              <a:t>, untreated, to the local neurology clinic. Treatment was initiated quickly using shared decision making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1450" dirty="0" smtClean="0"/>
              <a:t>The </a:t>
            </a:r>
            <a:r>
              <a:rPr lang="en-GB" sz="1450" b="1" dirty="0" smtClean="0"/>
              <a:t>Parkinson’s nurse specialist </a:t>
            </a:r>
            <a:r>
              <a:rPr lang="en-GB" sz="1450" dirty="0" smtClean="0"/>
              <a:t>provided excellent support around medication, links to therapists, signposting to the Parkinson’s UK website and introduced the idea of advance care planning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1450" dirty="0" smtClean="0"/>
              <a:t>Sarah had </a:t>
            </a:r>
            <a:r>
              <a:rPr lang="en-GB" sz="1450" b="1" dirty="0" smtClean="0"/>
              <a:t>structured reviews with her practice nurse </a:t>
            </a:r>
            <a:r>
              <a:rPr lang="en-GB" sz="1450" dirty="0" smtClean="0"/>
              <a:t>and GP in between annual reviews at the neurology clinic, with the Parkinson’s nurse specialist available directly by phone at any time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1450" dirty="0" smtClean="0"/>
              <a:t>Sarah undertook exercise classes in the community and Ian joined a </a:t>
            </a:r>
            <a:r>
              <a:rPr lang="en-GB" sz="1450" b="1" dirty="0" smtClean="0"/>
              <a:t>carer support group </a:t>
            </a:r>
            <a:r>
              <a:rPr lang="en-GB" sz="1450" dirty="0" smtClean="0"/>
              <a:t>run by the local Parkinson’s UK branch for social activities and mutual support, attending regularly over that year. This support was very valuable and continued for four years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1450" dirty="0" smtClean="0"/>
              <a:t>Sarah’s hospital stay for her bunion surgery was minimal (four days) and uneventful because her </a:t>
            </a:r>
            <a:r>
              <a:rPr lang="en-GB" sz="1450" b="1" dirty="0" smtClean="0"/>
              <a:t>medication regime was tightly managed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1450" dirty="0" smtClean="0"/>
              <a:t>There were a series of primary and secondary care interventions to support both Sarah and Ian as her condition began to deteriorate. The </a:t>
            </a:r>
            <a:r>
              <a:rPr lang="en-GB" sz="1450" b="1" dirty="0" smtClean="0"/>
              <a:t>specialist palliative care team</a:t>
            </a:r>
            <a:r>
              <a:rPr lang="en-GB" sz="1450" dirty="0" smtClean="0"/>
              <a:t>, primary care team and other specialists worked together to support her and Ian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1450" dirty="0" smtClean="0"/>
              <a:t>Sarah was regularly discussed at MDT meetings, her records updated on the Electronic Palliative Care Coordinating System and her </a:t>
            </a:r>
            <a:r>
              <a:rPr lang="en-GB" sz="1450" b="1" dirty="0" smtClean="0"/>
              <a:t>care package increased </a:t>
            </a:r>
            <a:r>
              <a:rPr lang="en-GB" sz="1450" dirty="0" smtClean="0"/>
              <a:t>to meet her needs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1450" dirty="0" smtClean="0"/>
              <a:t>In year 10 Sarah died peacefully at home </a:t>
            </a:r>
            <a:r>
              <a:rPr lang="en-GB" sz="1450" b="1" dirty="0" smtClean="0"/>
              <a:t>with Ian at her side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1450" dirty="0" smtClean="0"/>
              <a:t>Three months after Sarah’s death the Parkinson’s nurse specialist visited Ian, who expressed his gratitude for </a:t>
            </a:r>
            <a:r>
              <a:rPr lang="en-GB" sz="1450" b="1" dirty="0" smtClean="0"/>
              <a:t>all the care they both received</a:t>
            </a:r>
            <a:endParaRPr lang="en-GB" sz="1400" b="1" dirty="0" smtClean="0"/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GB" sz="1700" dirty="0" smtClean="0"/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GB" sz="1700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02D5018-2030-2046-84FC-87E41EA86E4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412597" y="307461"/>
            <a:ext cx="7356815" cy="6677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Sarah and the optimal pathway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7747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Diagonal Corner Rectangle 9"/>
          <p:cNvSpPr/>
          <p:nvPr/>
        </p:nvSpPr>
        <p:spPr>
          <a:xfrm>
            <a:off x="5998746" y="1321181"/>
            <a:ext cx="2788771" cy="3595361"/>
          </a:xfrm>
          <a:prstGeom prst="round2DiagRect">
            <a:avLst>
              <a:gd name="adj1" fmla="val 11592"/>
              <a:gd name="adj2" fmla="val 9586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988626" y="1626005"/>
            <a:ext cx="2774373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 Diagonal Corner Rectangle 13"/>
          <p:cNvSpPr/>
          <p:nvPr/>
        </p:nvSpPr>
        <p:spPr>
          <a:xfrm>
            <a:off x="3219421" y="1321181"/>
            <a:ext cx="2550697" cy="3574579"/>
          </a:xfrm>
          <a:prstGeom prst="round2DiagRect">
            <a:avLst>
              <a:gd name="adj1" fmla="val 11592"/>
              <a:gd name="adj2" fmla="val 9586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230740" y="1627390"/>
            <a:ext cx="2539378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0"/>
          <p:cNvGrpSpPr/>
          <p:nvPr/>
        </p:nvGrpSpPr>
        <p:grpSpPr>
          <a:xfrm>
            <a:off x="3219422" y="4866633"/>
            <a:ext cx="2550697" cy="1554480"/>
            <a:chOff x="3810000" y="4419600"/>
            <a:chExt cx="1554480" cy="1554480"/>
          </a:xfrm>
          <a:solidFill>
            <a:schemeClr val="bg1">
              <a:lumMod val="95000"/>
            </a:schemeClr>
          </a:solidFill>
          <a:effectLst/>
        </p:grpSpPr>
        <p:sp>
          <p:nvSpPr>
            <p:cNvPr id="19" name="Oval 18"/>
            <p:cNvSpPr/>
            <p:nvPr/>
          </p:nvSpPr>
          <p:spPr>
            <a:xfrm>
              <a:off x="3810000" y="4419600"/>
              <a:ext cx="1554480" cy="155448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soft" dir="t"/>
            </a:scene3d>
            <a:sp3d prstMaterial="clear">
              <a:bevelT w="777240" h="777240"/>
              <a:bevelB w="777240" h="7772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14504" y="4483685"/>
              <a:ext cx="141278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Great acute care / knowledgeable</a:t>
              </a:r>
              <a:endParaRPr lang="en-US" sz="2400" dirty="0"/>
            </a:p>
          </p:txBody>
        </p:sp>
      </p:grpSp>
      <p:grpSp>
        <p:nvGrpSpPr>
          <p:cNvPr id="5" name="Group 31"/>
          <p:cNvGrpSpPr/>
          <p:nvPr/>
        </p:nvGrpSpPr>
        <p:grpSpPr>
          <a:xfrm>
            <a:off x="6096000" y="4914133"/>
            <a:ext cx="2667000" cy="1554480"/>
            <a:chOff x="6096000" y="4343400"/>
            <a:chExt cx="1554480" cy="1554480"/>
          </a:xfrm>
          <a:solidFill>
            <a:schemeClr val="bg1">
              <a:lumMod val="95000"/>
            </a:schemeClr>
          </a:solidFill>
          <a:effectLst>
            <a:reflection blurRad="6350" stA="52000" endA="300" endPos="35000" dir="5400000" sy="-100000" algn="bl" rotWithShape="0"/>
          </a:effectLst>
        </p:grpSpPr>
        <p:sp>
          <p:nvSpPr>
            <p:cNvPr id="20" name="Oval 19"/>
            <p:cNvSpPr/>
            <p:nvPr/>
          </p:nvSpPr>
          <p:spPr>
            <a:xfrm>
              <a:off x="6096000" y="4343400"/>
              <a:ext cx="1554480" cy="155448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soft" dir="t"/>
            </a:scene3d>
            <a:sp3d prstMaterial="clear">
              <a:bevelT w="777240" h="777240"/>
              <a:bevelB w="777240" h="7772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48400" y="4701099"/>
              <a:ext cx="1295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Great home care support</a:t>
              </a:r>
              <a:endParaRPr lang="en-US" sz="2400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291769" y="2124969"/>
            <a:ext cx="24173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Diagnosis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Appropriate medication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Greater understanding of need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Minimal time in acute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5998746" y="2135203"/>
            <a:ext cx="29314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Support </a:t>
            </a:r>
            <a:br>
              <a:rPr lang="en-US" sz="2000" dirty="0" smtClean="0"/>
            </a:br>
            <a:r>
              <a:rPr lang="en-US" sz="2000" dirty="0" smtClean="0"/>
              <a:t>mechanisms in </a:t>
            </a:r>
            <a:br>
              <a:rPr lang="en-US" sz="2000" dirty="0" smtClean="0"/>
            </a:br>
            <a:r>
              <a:rPr lang="en-US" sz="2000" dirty="0" smtClean="0"/>
              <a:t>place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Trusted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Personalised</a:t>
            </a:r>
            <a:r>
              <a:rPr lang="en-US" sz="2000" dirty="0" smtClean="0"/>
              <a:t> care planning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Happier and healthier experience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469490" y="1630446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Fast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74445" y="1621117"/>
            <a:ext cx="2399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Appropriate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2" name="Round Diagonal Corner Rectangle 31"/>
          <p:cNvSpPr/>
          <p:nvPr/>
        </p:nvSpPr>
        <p:spPr>
          <a:xfrm>
            <a:off x="388755" y="1321181"/>
            <a:ext cx="2556235" cy="3583328"/>
          </a:xfrm>
          <a:prstGeom prst="round2DiagRect">
            <a:avLst>
              <a:gd name="adj1" fmla="val 11592"/>
              <a:gd name="adj2" fmla="val 9586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88756" y="2600286"/>
            <a:ext cx="25562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Proactive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Choice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Education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Shared decision making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</a:t>
            </a:r>
            <a:r>
              <a:rPr lang="en-US" sz="2000" dirty="0" smtClean="0"/>
              <a:t>hird sector </a:t>
            </a:r>
            <a:endParaRPr lang="en-US" sz="2000" dirty="0"/>
          </a:p>
        </p:txBody>
      </p:sp>
      <p:sp>
        <p:nvSpPr>
          <p:cNvPr id="37" name="Rectangle 36"/>
          <p:cNvSpPr/>
          <p:nvPr/>
        </p:nvSpPr>
        <p:spPr>
          <a:xfrm>
            <a:off x="393542" y="1630445"/>
            <a:ext cx="2551448" cy="7659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04800" y="1694082"/>
            <a:ext cx="2682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Right first time </a:t>
            </a:r>
            <a:r>
              <a:rPr lang="en-US" sz="2200" dirty="0">
                <a:solidFill>
                  <a:schemeClr val="bg1"/>
                </a:solidFill>
              </a:rPr>
              <a:t>f</a:t>
            </a:r>
            <a:r>
              <a:rPr lang="en-US" sz="2200" dirty="0" smtClean="0">
                <a:solidFill>
                  <a:schemeClr val="bg1"/>
                </a:solidFill>
              </a:rPr>
              <a:t>ocus</a:t>
            </a:r>
            <a:endParaRPr lang="en-US" sz="2200" dirty="0">
              <a:solidFill>
                <a:schemeClr val="bg1"/>
              </a:solidFill>
            </a:endParaRPr>
          </a:p>
        </p:txBody>
      </p:sp>
      <p:grpSp>
        <p:nvGrpSpPr>
          <p:cNvPr id="3" name="Group 29"/>
          <p:cNvGrpSpPr/>
          <p:nvPr/>
        </p:nvGrpSpPr>
        <p:grpSpPr>
          <a:xfrm>
            <a:off x="228600" y="4890383"/>
            <a:ext cx="2617264" cy="1554480"/>
            <a:chOff x="1291384" y="4419600"/>
            <a:chExt cx="1554480" cy="1554480"/>
          </a:xfrm>
          <a:solidFill>
            <a:schemeClr val="bg1">
              <a:lumMod val="95000"/>
            </a:schemeClr>
          </a:solidFill>
          <a:effectLst/>
        </p:grpSpPr>
        <p:sp>
          <p:nvSpPr>
            <p:cNvPr id="18" name="Oval 17"/>
            <p:cNvSpPr/>
            <p:nvPr/>
          </p:nvSpPr>
          <p:spPr>
            <a:xfrm>
              <a:off x="1291384" y="4419600"/>
              <a:ext cx="1554480" cy="155448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soft" dir="t"/>
            </a:scene3d>
            <a:sp3d prstMaterial="clear">
              <a:bevelT w="777240" h="777240"/>
              <a:bevelB w="777240" h="7772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41867" y="4615697"/>
              <a:ext cx="1295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GP awareness and identification</a:t>
              </a:r>
              <a:endParaRPr lang="en-US" sz="2400" dirty="0"/>
            </a:p>
          </p:txBody>
        </p:sp>
      </p:grpSp>
      <p:sp>
        <p:nvSpPr>
          <p:cNvPr id="30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algn="r"/>
            <a:fld id="{902D5018-2030-2046-84FC-87E41EA86E42}" type="slidenum">
              <a:rPr lang="en-US" sz="1200" smtClean="0">
                <a:solidFill>
                  <a:schemeClr val="tx2"/>
                </a:solidFill>
              </a:rPr>
              <a:pPr algn="r"/>
              <a:t>8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33" name="Title 6"/>
          <p:cNvSpPr>
            <a:spLocks noGrp="1"/>
          </p:cNvSpPr>
          <p:nvPr>
            <p:ph type="title"/>
          </p:nvPr>
        </p:nvSpPr>
        <p:spPr>
          <a:xfrm>
            <a:off x="412597" y="307461"/>
            <a:ext cx="7356815" cy="6677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Sarah and the optimal pathway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0696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412597" y="304707"/>
            <a:ext cx="7356815" cy="5040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Financial information</a:t>
            </a:r>
            <a:endParaRPr lang="en-US" dirty="0"/>
          </a:p>
        </p:txBody>
      </p:sp>
      <p:graphicFrame>
        <p:nvGraphicFramePr>
          <p:cNvPr id="3" name="Table 2" descr="This is a table showing the cost figures for the sub-optimal and optimal pathways, broken down by provider setting. The grand total for the sub-optimal pathway is £68,004 compared to the optimal pathway of £24,282, or 36%  of the sub-optimal total" title="Analysis by provider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025492"/>
              </p:ext>
            </p:extLst>
          </p:nvPr>
        </p:nvGraphicFramePr>
        <p:xfrm>
          <a:off x="452332" y="946672"/>
          <a:ext cx="8115023" cy="484294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89935"/>
                <a:gridCol w="1663764"/>
                <a:gridCol w="1530662"/>
                <a:gridCol w="1530662"/>
              </a:tblGrid>
              <a:tr h="45382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latin typeface="+mn-lt"/>
                        </a:rPr>
                        <a:t>Analysis</a:t>
                      </a:r>
                      <a:r>
                        <a:rPr lang="en-GB" sz="2000" baseline="0" dirty="0" smtClean="0">
                          <a:latin typeface="+mn-lt"/>
                        </a:rPr>
                        <a:t> by provider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+mn-lt"/>
                        </a:rPr>
                        <a:t>Sub-optimal</a:t>
                      </a:r>
                      <a:endParaRPr lang="en-GB" sz="2000" dirty="0">
                        <a:latin typeface="+mn-lt"/>
                      </a:endParaRPr>
                    </a:p>
                  </a:txBody>
                  <a:tcPr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+mn-lt"/>
                        </a:rPr>
                        <a:t>Optimal</a:t>
                      </a:r>
                      <a:endParaRPr lang="en-GB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+mn-lt"/>
                        </a:rPr>
                        <a:t>Optimal %</a:t>
                      </a:r>
                      <a:endParaRPr lang="en-GB" sz="2000" dirty="0">
                        <a:latin typeface="+mn-lt"/>
                      </a:endParaRPr>
                    </a:p>
                  </a:txBody>
                  <a:tcPr/>
                </a:tc>
              </a:tr>
              <a:tr h="509654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Third </a:t>
                      </a: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ector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£2,880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£1,219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42%</a:t>
                      </a:r>
                      <a:endParaRPr lang="en-GB" sz="18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509654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Acute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£50,757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£3,542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0" marR="0" marT="0" marB="0" anchor="b"/>
                </a:tc>
              </a:tr>
              <a:tr h="509654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Ambulance 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service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£2,330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0" marR="0" marT="0" marB="0" anchor="b"/>
                </a:tc>
              </a:tr>
              <a:tr h="509654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Community 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hospital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£3,843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£2,404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63%</a:t>
                      </a:r>
                    </a:p>
                  </a:txBody>
                  <a:tcPr marL="0" marR="0" marT="0" marB="0" anchor="b"/>
                </a:tc>
              </a:tr>
              <a:tr h="509654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Community teams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£3,025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£7,351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243%</a:t>
                      </a:r>
                      <a:endParaRPr lang="en-GB" sz="18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509654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Primary 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   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£702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£1,552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221%</a:t>
                      </a:r>
                      <a:endParaRPr lang="en-GB" sz="18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509654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Social 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services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£4,466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£8,214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184%</a:t>
                      </a:r>
                      <a:endParaRPr lang="en-GB" sz="18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509654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  <a:latin typeface="+mn-lt"/>
                        </a:rPr>
                        <a:t>Grand </a:t>
                      </a:r>
                      <a:r>
                        <a:rPr lang="en-GB" sz="1800" b="1" u="none" strike="noStrike" dirty="0" smtClean="0">
                          <a:effectLst/>
                          <a:latin typeface="+mn-lt"/>
                        </a:rPr>
                        <a:t>total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</a:t>
                      </a:r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£68,004 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£24,282 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36%</a:t>
                      </a:r>
                      <a:endParaRPr lang="en-GB" sz="18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9328" y="5831614"/>
            <a:ext cx="900752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Secondary </a:t>
            </a:r>
            <a:r>
              <a:rPr lang="en-GB" sz="1050" dirty="0"/>
              <a:t>care expenditure in </a:t>
            </a:r>
            <a:r>
              <a:rPr lang="en-GB" sz="1050" dirty="0" smtClean="0"/>
              <a:t>the </a:t>
            </a:r>
            <a:r>
              <a:rPr lang="en-GB" sz="1050" dirty="0"/>
              <a:t>scenarios is radically </a:t>
            </a:r>
            <a:r>
              <a:rPr lang="en-GB" sz="1050" dirty="0" smtClean="0"/>
              <a:t>different. The </a:t>
            </a:r>
            <a:r>
              <a:rPr lang="en-GB" sz="1050" dirty="0"/>
              <a:t>optimal case </a:t>
            </a:r>
            <a:r>
              <a:rPr lang="en-GB" sz="1050" dirty="0" smtClean="0"/>
              <a:t>represents </a:t>
            </a:r>
            <a:r>
              <a:rPr lang="en-GB" sz="1050" dirty="0"/>
              <a:t>only 7% of the original sub-optimal case </a:t>
            </a:r>
            <a:r>
              <a:rPr lang="en-GB" sz="1050" dirty="0" smtClean="0"/>
              <a:t>– </a:t>
            </a:r>
            <a:r>
              <a:rPr lang="en-GB" sz="1050" dirty="0"/>
              <a:t>a reduction </a:t>
            </a:r>
            <a:r>
              <a:rPr lang="en-GB" sz="1050" dirty="0" smtClean="0"/>
              <a:t>of £47k</a:t>
            </a:r>
            <a:r>
              <a:rPr lang="en-GB" sz="1050" dirty="0"/>
              <a:t>. </a:t>
            </a:r>
          </a:p>
          <a:p>
            <a:r>
              <a:rPr lang="en-GB" sz="1050" dirty="0" smtClean="0"/>
              <a:t>Primary </a:t>
            </a:r>
            <a:r>
              <a:rPr lang="en-GB" sz="1050" dirty="0"/>
              <a:t>care and social care expenditure are necessarily higher in the optimal scenario as the optimal case invests in early intervention, community teams, practice-level support and social services (which raises the importance of improved strategic budgeting across the wider health economy). This is more than offset by the secondary care </a:t>
            </a:r>
            <a:r>
              <a:rPr lang="en-GB" sz="1050" dirty="0" smtClean="0"/>
              <a:t>savings. However, please note the </a:t>
            </a:r>
            <a:r>
              <a:rPr lang="en-GB" sz="1050" dirty="0"/>
              <a:t>financial costs are calculated on a cost per patient basis and local decisions would need to take a population view of costs and improvement. </a:t>
            </a:r>
          </a:p>
        </p:txBody>
      </p:sp>
    </p:spTree>
    <p:extLst>
      <p:ext uri="{BB962C8B-B14F-4D97-AF65-F5344CB8AC3E}">
        <p14:creationId xmlns:p14="http://schemas.microsoft.com/office/powerpoint/2010/main" val="58199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NHS England">
      <a:dk1>
        <a:sysClr val="windowText" lastClr="000000"/>
      </a:dk1>
      <a:lt1>
        <a:sysClr val="window" lastClr="FFFFFF"/>
      </a:lt1>
      <a:dk2>
        <a:srgbClr val="0072C6"/>
      </a:dk2>
      <a:lt2>
        <a:srgbClr val="A00054"/>
      </a:lt2>
      <a:accent1>
        <a:srgbClr val="00ADC6"/>
      </a:accent1>
      <a:accent2>
        <a:srgbClr val="0091C9"/>
      </a:accent2>
      <a:accent3>
        <a:srgbClr val="003893"/>
      </a:accent3>
      <a:accent4>
        <a:srgbClr val="FFFFFF"/>
      </a:accent4>
      <a:accent5>
        <a:srgbClr val="FFFFFF"/>
      </a:accent5>
      <a:accent6>
        <a:srgbClr val="FFFFFF"/>
      </a:accent6>
      <a:hlink>
        <a:srgbClr val="A00054"/>
      </a:hlink>
      <a:folHlink>
        <a:srgbClr val="A0005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1367701-27c8-403e-a234-85855c5cd73e">K57F673QWXRZ-1374-53</_dlc_DocId>
    <_dlc_DocIdUrl xmlns="51367701-27c8-403e-a234-85855c5cd73e">
      <Url>https://nhsengland.sharepoint.com/TeamCentre/VisionandValues/_layouts/15/DocIdRedir.aspx?ID=K57F673QWXRZ-1374-53</Url>
      <Description>K57F673QWXRZ-1374-53</Description>
    </_dlc_DocIdUrl>
    <SharedWithUsers xmlns="11cf67b4-8be8-4203-926d-b1451d6a3644">
      <UserInfo>
        <DisplayName>Bruce Warner</DisplayName>
        <AccountId>189</AccountId>
        <AccountType/>
      </UserInfo>
      <UserInfo>
        <DisplayName>Chris Knight</DisplayName>
        <AccountId>9154</AccountId>
        <AccountType/>
      </UserInfo>
      <UserInfo>
        <DisplayName>Paulette Johnson</DisplayName>
        <AccountId>1982</AccountId>
        <AccountType/>
      </UserInfo>
    </SharedWithUsers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D083DDF8B2CE45ABEDBAB4F90C7050" ma:contentTypeVersion="1" ma:contentTypeDescription="Create a new document." ma:contentTypeScope="" ma:versionID="6f0372cf94b48e3ff03ea2af8d244034">
  <xsd:schema xmlns:xsd="http://www.w3.org/2001/XMLSchema" xmlns:xs="http://www.w3.org/2001/XMLSchema" xmlns:p="http://schemas.microsoft.com/office/2006/metadata/properties" xmlns:ns2="51367701-27c8-403e-a234-85855c5cd73e" xmlns:ns3="11cf67b4-8be8-4203-926d-b1451d6a3644" targetNamespace="http://schemas.microsoft.com/office/2006/metadata/properties" ma:root="true" ma:fieldsID="6ce6b8d50e902b0a5e2178625f1a7f6a" ns2:_="" ns3:_="">
    <xsd:import namespace="51367701-27c8-403e-a234-85855c5cd73e"/>
    <xsd:import namespace="11cf67b4-8be8-4203-926d-b1451d6a364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367701-27c8-403e-a234-85855c5cd73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cf67b4-8be8-4203-926d-b1451d6a364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9D3D01-BC3D-4AA8-95B1-39B38B8CD583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11cf67b4-8be8-4203-926d-b1451d6a3644"/>
    <ds:schemaRef ds:uri="51367701-27c8-403e-a234-85855c5cd73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B801DBD-1609-45E3-994A-CA6B05AAB27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7CF804EF-5A13-4C78-B283-A29B4395B6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367701-27c8-403e-a234-85855c5cd73e"/>
    <ds:schemaRef ds:uri="11cf67b4-8be8-4203-926d-b1451d6a36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2DD6C42-6644-46D0-ACEC-7B461F27AF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3754</TotalTime>
  <Words>1393</Words>
  <Application>Microsoft Office PowerPoint</Application>
  <PresentationFormat>On-screen Show (4:3)</PresentationFormat>
  <Paragraphs>211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NHS RightCare scenario:  The variation between standard and optimal pathways  </vt:lpstr>
      <vt:lpstr>Sarah’s story</vt:lpstr>
      <vt:lpstr>Sarah and the sub-optimal pathway</vt:lpstr>
      <vt:lpstr>Sarah and the sub-optimal pathway</vt:lpstr>
      <vt:lpstr>Questions for GPs and commissioners</vt:lpstr>
      <vt:lpstr>An integrated Parkinson’s pathway. Care needs can be made explicit and coordinated between team members </vt:lpstr>
      <vt:lpstr>Sarah and the optimal pathway</vt:lpstr>
      <vt:lpstr>Sarah and the optimal pathway</vt:lpstr>
      <vt:lpstr>Financial information</vt:lpstr>
      <vt:lpstr>Financial information</vt:lpstr>
      <vt:lpstr>NHS RightCare Approach</vt:lpstr>
      <vt:lpstr>Further information</vt:lpstr>
    </vt:vector>
  </TitlesOfParts>
  <Company>Smith &amp; Milton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NHS England Powerpoint Template</dc:title>
  <dc:creator>Kevin O'Brien</dc:creator>
  <cp:lastModifiedBy>Cavanagh, Peter</cp:lastModifiedBy>
  <cp:revision>203</cp:revision>
  <cp:lastPrinted>2014-05-27T15:15:21Z</cp:lastPrinted>
  <dcterms:created xsi:type="dcterms:W3CDTF">2014-04-08T10:27:44Z</dcterms:created>
  <dcterms:modified xsi:type="dcterms:W3CDTF">2018-01-26T11:41:12Z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0x010100C8D083DDF8B2CE45ABEDBAB4F90C7050</vt:lpwstr>
  </property>
  <property fmtid="{D5CDD505-2E9C-101B-9397-08002B2CF9AE}" pid="3" name="_dlc_DocIdItemGuid">
    <vt:lpwstr>f66519ee-73cb-4d73-a16e-8576bcbee500</vt:lpwstr>
  </property>
</Properties>
</file>