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3"/>
  </p:notesMasterIdLst>
  <p:handoutMasterIdLst>
    <p:handoutMasterId r:id="rId14"/>
  </p:handoutMasterIdLst>
  <p:sldIdLst>
    <p:sldId id="265" r:id="rId6"/>
    <p:sldId id="275" r:id="rId7"/>
    <p:sldId id="292" r:id="rId8"/>
    <p:sldId id="293" r:id="rId9"/>
    <p:sldId id="290" r:id="rId10"/>
    <p:sldId id="289" r:id="rId11"/>
    <p:sldId id="294" r:id="rId12"/>
  </p:sldIdLst>
  <p:sldSz cx="9144000" cy="6858000" type="screen4x3"/>
  <p:notesSz cx="6797675" cy="98567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id="{6C807DBC-8C92-7C42-84D5-1C59FCFB9E44}">
          <p14:sldIdLst>
            <p14:sldId id="265"/>
            <p14:sldId id="275"/>
            <p14:sldId id="292"/>
            <p14:sldId id="293"/>
            <p14:sldId id="290"/>
            <p14:sldId id="289"/>
            <p14:sldId id="294"/>
          </p14:sldIdLst>
        </p14:section>
      </p14:sectionLst>
    </p:ext>
    <p:ext uri="{EFAFB233-063F-42B5-8137-9DF3F51BA10A}">
      <p15:sldGuideLst xmlns="" xmlns:p15="http://schemas.microsoft.com/office/powerpoint/2012/main">
        <p15:guide id="1" orient="horz" pos="1204">
          <p15:clr>
            <a:srgbClr val="A4A3A4"/>
          </p15:clr>
        </p15:guide>
        <p15:guide id="2" pos="33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rah Pudney" initials="SP" lastIdx="2" clrIdx="0"/>
  <p:cmAuthor id="1" name="Baughan, Sue" initials="SB"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27" autoAdjust="0"/>
    <p:restoredTop sz="89876" autoAdjust="0"/>
  </p:normalViewPr>
  <p:slideViewPr>
    <p:cSldViewPr snapToGrid="0" snapToObjects="1">
      <p:cViewPr>
        <p:scale>
          <a:sx n="60" d="100"/>
          <a:sy n="60" d="100"/>
        </p:scale>
        <p:origin x="-1086" y="-762"/>
      </p:cViewPr>
      <p:guideLst>
        <p:guide orient="horz" pos="1204"/>
        <p:guide pos="3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21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49688" y="0"/>
            <a:ext cx="2946400" cy="492125"/>
          </a:xfrm>
          <a:prstGeom prst="rect">
            <a:avLst/>
          </a:prstGeom>
        </p:spPr>
        <p:txBody>
          <a:bodyPr vert="horz" lIns="91440" tIns="45720" rIns="91440" bIns="45720" rtlCol="0"/>
          <a:lstStyle>
            <a:lvl1pPr algn="r">
              <a:defRPr sz="1200"/>
            </a:lvl1pPr>
          </a:lstStyle>
          <a:p>
            <a:fld id="{A291D71F-2657-BF40-9BA8-1341E8D62F20}" type="datetime1">
              <a:rPr lang="en-GB" smtClean="0"/>
              <a:t>04/06/2018</a:t>
            </a:fld>
            <a:endParaRPr lang="en-US" dirty="0"/>
          </a:p>
        </p:txBody>
      </p:sp>
      <p:sp>
        <p:nvSpPr>
          <p:cNvPr id="4" name="Footer Placeholder 3"/>
          <p:cNvSpPr>
            <a:spLocks noGrp="1"/>
          </p:cNvSpPr>
          <p:nvPr>
            <p:ph type="ftr" sz="quarter" idx="2"/>
          </p:nvPr>
        </p:nvSpPr>
        <p:spPr>
          <a:xfrm>
            <a:off x="0" y="9361488"/>
            <a:ext cx="2946400" cy="493712"/>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49688" y="9361488"/>
            <a:ext cx="2946400" cy="493712"/>
          </a:xfrm>
          <a:prstGeom prst="rect">
            <a:avLst/>
          </a:prstGeom>
        </p:spPr>
        <p:txBody>
          <a:bodyPr vert="horz" lIns="91440" tIns="45720" rIns="91440" bIns="45720" rtlCol="0" anchor="b"/>
          <a:lstStyle>
            <a:lvl1pPr algn="r">
              <a:defRPr sz="1200"/>
            </a:lvl1pPr>
          </a:lstStyle>
          <a:p>
            <a:fld id="{4F5EE869-81EB-AC4C-B612-80DE4181CDD1}" type="slidenum">
              <a:rPr lang="en-US" smtClean="0"/>
              <a:t>‹#›</a:t>
            </a:fld>
            <a:endParaRPr lang="en-US" dirty="0"/>
          </a:p>
        </p:txBody>
      </p:sp>
    </p:spTree>
    <p:extLst>
      <p:ext uri="{BB962C8B-B14F-4D97-AF65-F5344CB8AC3E}">
        <p14:creationId xmlns:p14="http://schemas.microsoft.com/office/powerpoint/2010/main" val="32424458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21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49688" y="0"/>
            <a:ext cx="2946400" cy="492125"/>
          </a:xfrm>
          <a:prstGeom prst="rect">
            <a:avLst/>
          </a:prstGeom>
        </p:spPr>
        <p:txBody>
          <a:bodyPr vert="horz" lIns="91440" tIns="45720" rIns="91440" bIns="45720" rtlCol="0"/>
          <a:lstStyle>
            <a:lvl1pPr algn="r">
              <a:defRPr sz="1200"/>
            </a:lvl1pPr>
          </a:lstStyle>
          <a:p>
            <a:fld id="{937A70F4-2FAD-3E41-BF6C-C5B1EEDE06E7}" type="datetime1">
              <a:rPr lang="en-GB" smtClean="0"/>
              <a:t>04/06/2018</a:t>
            </a:fld>
            <a:endParaRPr lang="en-US" dirty="0"/>
          </a:p>
        </p:txBody>
      </p:sp>
      <p:sp>
        <p:nvSpPr>
          <p:cNvPr id="4" name="Slide Image Placeholder 3"/>
          <p:cNvSpPr>
            <a:spLocks noGrp="1" noRot="1" noChangeAspect="1"/>
          </p:cNvSpPr>
          <p:nvPr>
            <p:ph type="sldImg" idx="2"/>
          </p:nvPr>
        </p:nvSpPr>
        <p:spPr>
          <a:xfrm>
            <a:off x="935038" y="739775"/>
            <a:ext cx="4927600" cy="36957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450" y="4681538"/>
            <a:ext cx="5438775" cy="4435475"/>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9361488"/>
            <a:ext cx="294640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49688" y="9361488"/>
            <a:ext cx="2946400" cy="493712"/>
          </a:xfrm>
          <a:prstGeom prst="rect">
            <a:avLst/>
          </a:prstGeom>
        </p:spPr>
        <p:txBody>
          <a:bodyPr vert="horz" lIns="91440" tIns="45720" rIns="91440" bIns="45720" rtlCol="0" anchor="b"/>
          <a:lstStyle>
            <a:lvl1pPr algn="r">
              <a:defRPr sz="1200"/>
            </a:lvl1pPr>
          </a:lstStyle>
          <a:p>
            <a:fld id="{4957A7B8-EAD2-9846-9761-91C91B5D58B6}" type="slidenum">
              <a:rPr lang="en-US" smtClean="0"/>
              <a:t>‹#›</a:t>
            </a:fld>
            <a:endParaRPr lang="en-US" dirty="0"/>
          </a:p>
        </p:txBody>
      </p:sp>
    </p:spTree>
    <p:extLst>
      <p:ext uri="{BB962C8B-B14F-4D97-AF65-F5344CB8AC3E}">
        <p14:creationId xmlns:p14="http://schemas.microsoft.com/office/powerpoint/2010/main" val="10462408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6932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Slide Number Placeholder 2"/>
          <p:cNvSpPr>
            <a:spLocks noGrp="1"/>
          </p:cNvSpPr>
          <p:nvPr>
            <p:ph type="sldNum" sz="quarter" idx="10"/>
          </p:nvPr>
        </p:nvSpPr>
        <p:spPr>
          <a:xfrm>
            <a:off x="6553200" y="6356350"/>
            <a:ext cx="2133600" cy="365125"/>
          </a:xfrm>
        </p:spPr>
        <p:txBody>
          <a:bodyPr/>
          <a:lstStyle/>
          <a:p>
            <a:fld id="{902D5018-2030-2046-84FC-87E41EA86E42}" type="slidenum">
              <a:rPr lang="en-US" smtClean="0"/>
              <a:pPr/>
              <a:t>‹#›</a:t>
            </a:fld>
            <a:endParaRPr lang="en-US" dirty="0"/>
          </a:p>
        </p:txBody>
      </p:sp>
      <p:sp>
        <p:nvSpPr>
          <p:cNvPr id="6" name="Title 1"/>
          <p:cNvSpPr>
            <a:spLocks noGrp="1"/>
          </p:cNvSpPr>
          <p:nvPr>
            <p:ph type="title"/>
          </p:nvPr>
        </p:nvSpPr>
        <p:spPr>
          <a:xfrm>
            <a:off x="457201" y="749912"/>
            <a:ext cx="7356815" cy="667725"/>
          </a:xfrm>
        </p:spPr>
        <p:txBody>
          <a:bodyPr/>
          <a:lstStyle/>
          <a:p>
            <a:r>
              <a:rPr lang="en-GB" dirty="0" smtClean="0"/>
              <a:t>Click to edit Master title style</a:t>
            </a:r>
            <a:endParaRPr lang="en-US" dirty="0"/>
          </a:p>
        </p:txBody>
      </p:sp>
    </p:spTree>
    <p:extLst>
      <p:ext uri="{BB962C8B-B14F-4D97-AF65-F5344CB8AC3E}">
        <p14:creationId xmlns:p14="http://schemas.microsoft.com/office/powerpoint/2010/main" val="15771806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no arrow)">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Slide Number Placeholder 2"/>
          <p:cNvSpPr>
            <a:spLocks noGrp="1"/>
          </p:cNvSpPr>
          <p:nvPr>
            <p:ph type="sldNum" sz="quarter" idx="10"/>
          </p:nvPr>
        </p:nvSpPr>
        <p:spPr/>
        <p:txBody>
          <a:bodyPr/>
          <a:lstStyle/>
          <a:p>
            <a:fld id="{902D5018-2030-2046-84FC-87E41EA86E42}" type="slidenum">
              <a:rPr lang="en-US" smtClean="0"/>
              <a:pPr/>
              <a:t>‹#›</a:t>
            </a:fld>
            <a:endParaRPr lang="en-US" dirty="0"/>
          </a:p>
        </p:txBody>
      </p:sp>
      <p:sp>
        <p:nvSpPr>
          <p:cNvPr id="4" name="Content Placeholder 2"/>
          <p:cNvSpPr>
            <a:spLocks noGrp="1"/>
          </p:cNvSpPr>
          <p:nvPr>
            <p:ph idx="1"/>
          </p:nvPr>
        </p:nvSpPr>
        <p:spPr>
          <a:xfrm>
            <a:off x="457200" y="1680295"/>
            <a:ext cx="7841707" cy="3950736"/>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179936163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5159D5C-7180-4EB4-ABAC-B8291AE4A24B}" type="datetimeFigureOut">
              <a:rPr lang="en-US" smtClean="0"/>
              <a:pPr/>
              <a:t>6/4/2018</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9354E1B7-EA4B-4627-8377-47E877C4B30E}" type="slidenum">
              <a:rPr lang="en-US" smtClean="0"/>
              <a:pPr/>
              <a:t>‹#›</a:t>
            </a:fld>
            <a:endParaRPr lang="en-US" dirty="0"/>
          </a:p>
        </p:txBody>
      </p:sp>
    </p:spTree>
    <p:extLst>
      <p:ext uri="{BB962C8B-B14F-4D97-AF65-F5344CB8AC3E}">
        <p14:creationId xmlns:p14="http://schemas.microsoft.com/office/powerpoint/2010/main" val="263388919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742443" y="-1"/>
            <a:ext cx="3401557" cy="1526875"/>
          </a:xfrm>
          <a:prstGeom prst="rect">
            <a:avLst/>
          </a:prstGeom>
        </p:spPr>
      </p:pic>
      <p:sp>
        <p:nvSpPr>
          <p:cNvPr id="3" name="Text Placeholder 2"/>
          <p:cNvSpPr>
            <a:spLocks noGrp="1"/>
          </p:cNvSpPr>
          <p:nvPr>
            <p:ph type="body" idx="1"/>
          </p:nvPr>
        </p:nvSpPr>
        <p:spPr>
          <a:xfrm>
            <a:off x="457200" y="1680295"/>
            <a:ext cx="7841707" cy="3950736"/>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21"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latin typeface="Arial"/>
                <a:cs typeface="Arial"/>
              </a:defRPr>
            </a:lvl1pPr>
          </a:lstStyle>
          <a:p>
            <a:fld id="{902D5018-2030-2046-84FC-87E41EA86E42}" type="slidenum">
              <a:rPr lang="en-US" smtClean="0"/>
              <a:pPr/>
              <a:t>‹#›</a:t>
            </a:fld>
            <a:endParaRPr lang="en-US" dirty="0"/>
          </a:p>
        </p:txBody>
      </p:sp>
      <p:sp>
        <p:nvSpPr>
          <p:cNvPr id="26" name="Title Placeholder 1"/>
          <p:cNvSpPr>
            <a:spLocks noGrp="1"/>
          </p:cNvSpPr>
          <p:nvPr>
            <p:ph type="title"/>
          </p:nvPr>
        </p:nvSpPr>
        <p:spPr>
          <a:xfrm>
            <a:off x="457201" y="749912"/>
            <a:ext cx="7356815" cy="667725"/>
          </a:xfrm>
          <a:prstGeom prst="rect">
            <a:avLst/>
          </a:prstGeom>
        </p:spPr>
        <p:txBody>
          <a:bodyPr vert="horz" lIns="91440" tIns="45720" rIns="91440" bIns="45720" rtlCol="0" anchor="ctr">
            <a:normAutofit/>
          </a:bodyPr>
          <a:lstStyle/>
          <a:p>
            <a:r>
              <a:rPr lang="en-GB" sz="3600" b="1" dirty="0" smtClean="0">
                <a:solidFill>
                  <a:schemeClr val="tx2"/>
                </a:solidFill>
                <a:latin typeface="+mj-lt"/>
                <a:cs typeface="Arial"/>
              </a:rPr>
              <a:t>Click</a:t>
            </a:r>
            <a:r>
              <a:rPr lang="en-GB" sz="3600" b="1" baseline="0" dirty="0" smtClean="0">
                <a:solidFill>
                  <a:schemeClr val="tx2"/>
                </a:solidFill>
                <a:latin typeface="+mj-lt"/>
                <a:cs typeface="Arial"/>
              </a:rPr>
              <a:t> to edit the master title style</a:t>
            </a:r>
            <a:endParaRPr lang="en-GB" sz="3600" b="1" dirty="0">
              <a:solidFill>
                <a:schemeClr val="tx2"/>
              </a:solidFill>
              <a:latin typeface="+mj-lt"/>
              <a:cs typeface="Arial"/>
            </a:endParaRPr>
          </a:p>
        </p:txBody>
      </p:sp>
    </p:spTree>
    <p:extLst>
      <p:ext uri="{BB962C8B-B14F-4D97-AF65-F5344CB8AC3E}">
        <p14:creationId xmlns:p14="http://schemas.microsoft.com/office/powerpoint/2010/main" val="2531189095"/>
      </p:ext>
    </p:extLst>
  </p:cSld>
  <p:clrMap bg1="lt1" tx1="dk1" bg2="lt2" tx2="dk2" accent1="accent1" accent2="accent2" accent3="accent3" accent4="accent4" accent5="accent5" accent6="accent6" hlink="hlink" folHlink="folHlink"/>
  <p:sldLayoutIdLst>
    <p:sldLayoutId id="2147483674" r:id="rId1"/>
    <p:sldLayoutId id="2147483650" r:id="rId2"/>
    <p:sldLayoutId id="2147483678" r:id="rId3"/>
    <p:sldLayoutId id="2147483679" r:id="rId4"/>
  </p:sldLayoutIdLst>
  <p:timing>
    <p:tnLst>
      <p:par>
        <p:cTn id="1" dur="indefinite" restart="never" nodeType="tmRoot"/>
      </p:par>
    </p:tnLst>
  </p:timing>
  <p:hf sldNum="0" hdr="0" ftr="0"/>
  <p:txStyles>
    <p:title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p:titleStyle>
    <p:bodyStyle>
      <a:lvl1pPr marL="342900" indent="-3429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england.nhs.uk/?s=sepsis" TargetMode="External"/><Relationship Id="rId2" Type="http://schemas.openxmlformats.org/officeDocument/2006/relationships/hyperlink" Target="http://www.england.nhs.uk/rightcare" TargetMode="External"/><Relationship Id="rId1" Type="http://schemas.openxmlformats.org/officeDocument/2006/relationships/slideLayout" Target="../slideLayouts/slideLayout2.xml"/><Relationship Id="rId4" Type="http://schemas.openxmlformats.org/officeDocument/2006/relationships/hyperlink" Target="https://www.england.nhs.uk/rightcare/products/ltc/sepsis-scenari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ob’s story: Sepsi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014881"/>
            <a:ext cx="9144001" cy="4777462"/>
          </a:xfrm>
          <a:prstGeom prst="rect">
            <a:avLst/>
          </a:prstGeom>
        </p:spPr>
      </p:pic>
      <p:sp>
        <p:nvSpPr>
          <p:cNvPr id="25" name="Title 24"/>
          <p:cNvSpPr>
            <a:spLocks noGrp="1"/>
          </p:cNvSpPr>
          <p:nvPr>
            <p:ph type="title" idx="4294967295"/>
          </p:nvPr>
        </p:nvSpPr>
        <p:spPr>
          <a:xfrm>
            <a:off x="504098" y="1380107"/>
            <a:ext cx="7119304" cy="2160734"/>
          </a:xfrm>
        </p:spPr>
        <p:txBody>
          <a:bodyPr lIns="0" tIns="0" rIns="0" bIns="0" anchor="t">
            <a:noAutofit/>
          </a:bodyPr>
          <a:lstStyle/>
          <a:p>
            <a:r>
              <a:rPr lang="en-US" sz="3200" b="0" dirty="0" smtClean="0"/>
              <a:t>NHS RightCare scenario: </a:t>
            </a:r>
            <a:br>
              <a:rPr lang="en-US" sz="3200" b="0" dirty="0" smtClean="0"/>
            </a:br>
            <a:r>
              <a:rPr lang="en-US" sz="3200" dirty="0" smtClean="0"/>
              <a:t>The </a:t>
            </a:r>
            <a:r>
              <a:rPr lang="en-US" sz="3200" dirty="0"/>
              <a:t>v</a:t>
            </a:r>
            <a:r>
              <a:rPr lang="en-US" sz="3200" dirty="0" smtClean="0"/>
              <a:t>ariation </a:t>
            </a:r>
            <a:r>
              <a:rPr lang="en-US" sz="3200" dirty="0"/>
              <a:t>b</a:t>
            </a:r>
            <a:r>
              <a:rPr lang="en-US" sz="3200" dirty="0" smtClean="0"/>
              <a:t>etween sub-optimal and </a:t>
            </a:r>
            <a:r>
              <a:rPr lang="en-US" sz="3200" dirty="0"/>
              <a:t>o</a:t>
            </a:r>
            <a:r>
              <a:rPr lang="en-US" sz="3200" dirty="0" smtClean="0"/>
              <a:t>ptimal </a:t>
            </a:r>
            <a:r>
              <a:rPr lang="en-US" sz="3200" dirty="0"/>
              <a:t>p</a:t>
            </a:r>
            <a:r>
              <a:rPr lang="en-US" sz="3200" dirty="0" smtClean="0"/>
              <a:t>athways</a:t>
            </a:r>
            <a:br>
              <a:rPr lang="en-US" sz="3200" dirty="0" smtClean="0"/>
            </a:br>
            <a:r>
              <a:rPr lang="en-US" sz="3200" dirty="0"/>
              <a:t/>
            </a:r>
            <a:br>
              <a:rPr lang="en-US" sz="3200" dirty="0"/>
            </a:br>
            <a:endParaRPr lang="en-US" sz="3200" dirty="0"/>
          </a:p>
        </p:txBody>
      </p:sp>
      <p:sp>
        <p:nvSpPr>
          <p:cNvPr id="6" name="Content Placeholder 26"/>
          <p:cNvSpPr txBox="1">
            <a:spLocks/>
          </p:cNvSpPr>
          <p:nvPr/>
        </p:nvSpPr>
        <p:spPr>
          <a:xfrm>
            <a:off x="2949774" y="3212700"/>
            <a:ext cx="4522575" cy="2447765"/>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000" b="1" dirty="0" smtClean="0">
                <a:solidFill>
                  <a:schemeClr val="tx2"/>
                </a:solidFill>
              </a:rPr>
              <a:t>Rob’s story: Sepsis</a:t>
            </a:r>
          </a:p>
          <a:p>
            <a:pPr marL="0" indent="0">
              <a:buFont typeface="Arial"/>
              <a:buNone/>
            </a:pPr>
            <a:r>
              <a:rPr lang="en-US" sz="2000" dirty="0" smtClean="0">
                <a:solidFill>
                  <a:schemeClr val="tx2"/>
                </a:solidFill>
              </a:rPr>
              <a:t>Short summary slide pack</a:t>
            </a:r>
            <a:endParaRPr lang="en-US" sz="2600" dirty="0" smtClean="0">
              <a:solidFill>
                <a:schemeClr val="tx2"/>
              </a:solidFill>
            </a:endParaRPr>
          </a:p>
        </p:txBody>
      </p:sp>
      <p:sp>
        <p:nvSpPr>
          <p:cNvPr id="8" name="Content Placeholder 26" descr="."/>
          <p:cNvSpPr txBox="1">
            <a:spLocks/>
          </p:cNvSpPr>
          <p:nvPr/>
        </p:nvSpPr>
        <p:spPr>
          <a:xfrm>
            <a:off x="6310379" y="6385427"/>
            <a:ext cx="2626046" cy="35351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Font typeface="Arial"/>
              <a:buNone/>
            </a:pPr>
            <a:endParaRPr lang="en-US" sz="1200" dirty="0" smtClean="0"/>
          </a:p>
        </p:txBody>
      </p:sp>
      <p:pic>
        <p:nvPicPr>
          <p:cNvPr id="7" name="Picture 6" descr="Picture of Rob, the fictional patient for the scenario.&#10;Rob is an elderly black male and he is laughing and looking happy." title="Photograph of Rob"/>
          <p:cNvPicPr/>
          <p:nvPr/>
        </p:nvPicPr>
        <p:blipFill>
          <a:blip r:embed="rId3">
            <a:extLst>
              <a:ext uri="{28A0092B-C50C-407E-A947-70E740481C1C}">
                <a14:useLocalDpi xmlns:a14="http://schemas.microsoft.com/office/drawing/2010/main" val="0"/>
              </a:ext>
            </a:extLst>
          </a:blip>
          <a:stretch>
            <a:fillRect/>
          </a:stretch>
        </p:blipFill>
        <p:spPr bwMode="auto">
          <a:xfrm rot="21403524">
            <a:off x="536001" y="3347411"/>
            <a:ext cx="2015615" cy="2066254"/>
          </a:xfrm>
          <a:prstGeom prst="rect">
            <a:avLst/>
          </a:prstGeom>
          <a:ln>
            <a:noFill/>
          </a:ln>
          <a:effectLst>
            <a:outerShdw blurRad="101600" dist="38100" dir="5400000" sx="102000" sy="102000" algn="tl" rotWithShape="0">
              <a:prstClr val="black">
                <a:alpha val="40000"/>
              </a:prstClr>
            </a:outerShdw>
          </a:effectLst>
          <a:extLst>
            <a:ext uri="{53640926-AAD7-44D8-BBD7-CCE9431645EC}">
              <a14:shadowObscured xmlns:a14="http://schemas.microsoft.com/office/drawing/2010/main"/>
            </a:ext>
          </a:extLst>
        </p:spPr>
      </p:pic>
      <p:sp>
        <p:nvSpPr>
          <p:cNvPr id="9" name="Rectangle 8"/>
          <p:cNvSpPr/>
          <p:nvPr/>
        </p:nvSpPr>
        <p:spPr>
          <a:xfrm>
            <a:off x="2949773" y="4978564"/>
            <a:ext cx="2520861" cy="492443"/>
          </a:xfrm>
          <a:prstGeom prst="rect">
            <a:avLst/>
          </a:prstGeom>
        </p:spPr>
        <p:txBody>
          <a:bodyPr wrap="square" lIns="0" tIns="0" rIns="0" bIns="0">
            <a:spAutoFit/>
          </a:bodyPr>
          <a:lstStyle/>
          <a:p>
            <a:r>
              <a:rPr lang="en-US" sz="1600" dirty="0" smtClean="0">
                <a:solidFill>
                  <a:schemeClr val="tx2"/>
                </a:solidFill>
              </a:rPr>
              <a:t>June 2018</a:t>
            </a:r>
          </a:p>
          <a:p>
            <a:r>
              <a:rPr lang="en-US" sz="1600" dirty="0">
                <a:solidFill>
                  <a:schemeClr val="tx2"/>
                </a:solidFill>
              </a:rPr>
              <a:t>Gateway </a:t>
            </a:r>
            <a:r>
              <a:rPr lang="en-US" sz="1600" dirty="0" smtClean="0">
                <a:solidFill>
                  <a:schemeClr val="tx2"/>
                </a:solidFill>
              </a:rPr>
              <a:t>reference: </a:t>
            </a:r>
            <a:r>
              <a:rPr lang="en-US" sz="1600" dirty="0">
                <a:solidFill>
                  <a:schemeClr val="tx2"/>
                </a:solidFill>
              </a:rPr>
              <a:t>07876 </a:t>
            </a:r>
          </a:p>
        </p:txBody>
      </p:sp>
    </p:spTree>
    <p:extLst>
      <p:ext uri="{BB962C8B-B14F-4D97-AF65-F5344CB8AC3E}">
        <p14:creationId xmlns:p14="http://schemas.microsoft.com/office/powerpoint/2010/main" val="833375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218364" y="878778"/>
            <a:ext cx="8789158" cy="5979222"/>
          </a:xfrm>
        </p:spPr>
        <p:txBody>
          <a:bodyPr>
            <a:noAutofit/>
          </a:bodyPr>
          <a:lstStyle/>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9 - Post operation - cough 	</a:t>
            </a:r>
            <a:r>
              <a:rPr lang="en-GB" sz="1200" dirty="0" smtClean="0">
                <a:latin typeface="Arial" panose="020B0604020202020204" pitchFamily="34" charset="0"/>
                <a:cs typeface="Arial" panose="020B0604020202020204" pitchFamily="34" charset="0"/>
              </a:rPr>
              <a:t>Dry cough, mild fever, no real concerns with family as there is a “bug going around”.</a:t>
            </a:r>
            <a:endParaRPr lang="en-GB" sz="1200" dirty="0">
              <a:latin typeface="Arial" panose="020B0604020202020204" pitchFamily="34" charset="0"/>
              <a:cs typeface="Arial" panose="020B0604020202020204" pitchFamily="34" charset="0"/>
            </a:endParaRP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14 – Cough persisting</a:t>
            </a:r>
            <a:r>
              <a:rPr lang="en-GB" sz="1200" dirty="0" smtClean="0">
                <a:latin typeface="Arial" panose="020B0604020202020204" pitchFamily="34" charset="0"/>
                <a:cs typeface="Arial" panose="020B0604020202020204" pitchFamily="34" charset="0"/>
              </a:rPr>
              <a:t>	Family now concerned as Rob has not been eating and feels “fluey”. GP contacted.</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14 – GP tel. </a:t>
            </a:r>
            <a:r>
              <a:rPr lang="en-GB" sz="1200" b="1" dirty="0">
                <a:latin typeface="Arial" panose="020B0604020202020204" pitchFamily="34" charset="0"/>
                <a:cs typeface="Arial" panose="020B0604020202020204" pitchFamily="34" charset="0"/>
              </a:rPr>
              <a:t>c</a:t>
            </a:r>
            <a:r>
              <a:rPr lang="en-GB" sz="1200" b="1" dirty="0" smtClean="0">
                <a:latin typeface="Arial" panose="020B0604020202020204" pitchFamily="34" charset="0"/>
                <a:cs typeface="Arial" panose="020B0604020202020204" pitchFamily="34" charset="0"/>
              </a:rPr>
              <a:t>onsultation</a:t>
            </a:r>
            <a:r>
              <a:rPr lang="en-GB" sz="1200" dirty="0" smtClean="0">
                <a:latin typeface="Arial" panose="020B0604020202020204" pitchFamily="34" charset="0"/>
                <a:cs typeface="Arial" panose="020B0604020202020204" pitchFamily="34" charset="0"/>
              </a:rPr>
              <a:t>	GP suspects viral bronchitis - should resolve itself. Call back if no better or if it </a:t>
            </a:r>
            <a:r>
              <a:rPr lang="en-GB" sz="1200" dirty="0">
                <a:latin typeface="Arial" panose="020B0604020202020204" pitchFamily="34" charset="0"/>
                <a:cs typeface="Arial" panose="020B0604020202020204" pitchFamily="34" charset="0"/>
              </a:rPr>
              <a:t> </a:t>
            </a:r>
            <a:r>
              <a:rPr lang="en-GB" sz="1200" dirty="0" smtClean="0">
                <a:latin typeface="Arial" panose="020B0604020202020204" pitchFamily="34" charset="0"/>
                <a:cs typeface="Arial" panose="020B0604020202020204" pitchFamily="34" charset="0"/>
              </a:rPr>
              <a:t>gets worse.</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16 – Concern and GP </a:t>
            </a:r>
            <a:r>
              <a:rPr lang="en-GB" sz="1200" b="1" dirty="0" err="1" smtClean="0">
                <a:latin typeface="Arial" panose="020B0604020202020204" pitchFamily="34" charset="0"/>
                <a:cs typeface="Arial" panose="020B0604020202020204" pitchFamily="34" charset="0"/>
              </a:rPr>
              <a:t>appt</a:t>
            </a:r>
            <a:r>
              <a:rPr lang="en-GB" sz="1200" b="1" dirty="0" smtClean="0">
                <a:latin typeface="Arial" panose="020B0604020202020204" pitchFamily="34" charset="0"/>
                <a:cs typeface="Arial" panose="020B0604020202020204" pitchFamily="34" charset="0"/>
              </a:rPr>
              <a:t>	</a:t>
            </a:r>
            <a:r>
              <a:rPr lang="en-GB" sz="1200" dirty="0" smtClean="0">
                <a:latin typeface="Arial" panose="020B0604020202020204" pitchFamily="34" charset="0"/>
                <a:cs typeface="Arial" panose="020B0604020202020204" pitchFamily="34" charset="0"/>
              </a:rPr>
              <a:t>Family are now very concerned as Rob is breathless and vomiting. GP surgery arrange for an 					afternoon appt. GP is shocked by Rob’s condition and calls for an ambulance. After three 					hours waiting GP calls 999 for a blue light response.</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16 – Ambulance	</a:t>
            </a:r>
            <a:r>
              <a:rPr lang="en-GB" sz="1200" dirty="0" smtClean="0">
                <a:latin typeface="Arial" panose="020B0604020202020204" pitchFamily="34" charset="0"/>
                <a:cs typeface="Arial" panose="020B0604020202020204" pitchFamily="34" charset="0"/>
              </a:rPr>
              <a:t>	Double technician ambulance </a:t>
            </a:r>
            <a:r>
              <a:rPr lang="en-GB" sz="1200" dirty="0">
                <a:latin typeface="Arial" panose="020B0604020202020204" pitchFamily="34" charset="0"/>
                <a:cs typeface="Arial" panose="020B0604020202020204" pitchFamily="34" charset="0"/>
              </a:rPr>
              <a:t>c</a:t>
            </a:r>
            <a:r>
              <a:rPr lang="en-GB" sz="1200" dirty="0" smtClean="0">
                <a:latin typeface="Arial" panose="020B0604020202020204" pitchFamily="34" charset="0"/>
                <a:cs typeface="Arial" panose="020B0604020202020204" pitchFamily="34" charset="0"/>
              </a:rPr>
              <a:t>rew  arrive and take Rob to the surgical assessment unit  					where he is “a bit slow to respond”.</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16 – Ward admission	</a:t>
            </a:r>
            <a:r>
              <a:rPr lang="en-GB" sz="1200" dirty="0" smtClean="0">
                <a:latin typeface="Arial" panose="020B0604020202020204" pitchFamily="34" charset="0"/>
                <a:cs typeface="Arial" panose="020B0604020202020204" pitchFamily="34" charset="0"/>
              </a:rPr>
              <a:t>Not “handed over” to staff and the GP observations are missing.</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16  - Observations</a:t>
            </a:r>
            <a:r>
              <a:rPr lang="en-GB" sz="1200" dirty="0" smtClean="0">
                <a:latin typeface="Arial" panose="020B0604020202020204" pitchFamily="34" charset="0"/>
                <a:cs typeface="Arial" panose="020B0604020202020204" pitchFamily="34" charset="0"/>
              </a:rPr>
              <a:t>		Baseline observations done by HCA. NEWS score calculated and oxygen given. Junior 						doctor	alerted but the registrar is busy.  Later the junior doctor administers stat bolus 500ml 					of glucose 5% over five minutes but the cause is still unclear.</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16 – Serious </a:t>
            </a:r>
            <a:r>
              <a:rPr lang="en-GB" sz="1200" b="1" dirty="0">
                <a:latin typeface="Arial" panose="020B0604020202020204" pitchFamily="34" charset="0"/>
                <a:cs typeface="Arial" panose="020B0604020202020204" pitchFamily="34" charset="0"/>
              </a:rPr>
              <a:t>d</a:t>
            </a:r>
            <a:r>
              <a:rPr lang="en-GB" sz="1200" b="1" dirty="0" smtClean="0">
                <a:latin typeface="Arial" panose="020B0604020202020204" pitchFamily="34" charset="0"/>
                <a:cs typeface="Arial" panose="020B0604020202020204" pitchFamily="34" charset="0"/>
              </a:rPr>
              <a:t>eterioration </a:t>
            </a:r>
            <a:r>
              <a:rPr lang="en-GB" sz="1200" dirty="0" smtClean="0">
                <a:latin typeface="Arial" panose="020B0604020202020204" pitchFamily="34" charset="0"/>
                <a:cs typeface="Arial" panose="020B0604020202020204" pitchFamily="34" charset="0"/>
              </a:rPr>
              <a:t>	Mental state is deteriorating and the registrar suspects pneumonia. Rob is now breathless, 					shocked and close to collapse. ICU ventilate, give antibiotics, fluid resuscitation and 						inotropes over a five day period.</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27 – Discharged  home</a:t>
            </a:r>
            <a:r>
              <a:rPr lang="en-GB" sz="1200" dirty="0" smtClean="0">
                <a:latin typeface="Arial" panose="020B0604020202020204" pitchFamily="34" charset="0"/>
                <a:cs typeface="Arial" panose="020B0604020202020204" pitchFamily="34" charset="0"/>
              </a:rPr>
              <a:t>	After a further stay in the General Medical Ward Rob is discharged home.</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29 – GP follow-up</a:t>
            </a:r>
            <a:r>
              <a:rPr lang="en-GB" sz="1200" dirty="0" smtClean="0">
                <a:latin typeface="Arial" panose="020B0604020202020204" pitchFamily="34" charset="0"/>
                <a:cs typeface="Arial" panose="020B0604020202020204" pitchFamily="34" charset="0"/>
              </a:rPr>
              <a:t>		Rob is struggling to walk and needs a stick. His memory is poor and he still has a persistent 					cough 	and is still breathless.</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90 – Limited recovery</a:t>
            </a:r>
            <a:r>
              <a:rPr lang="en-GB" sz="1200" dirty="0" smtClean="0">
                <a:latin typeface="Arial" panose="020B0604020202020204" pitchFamily="34" charset="0"/>
                <a:cs typeface="Arial" panose="020B0604020202020204" pitchFamily="34" charset="0"/>
              </a:rPr>
              <a:t>	Rob can now undertake small amounts of activity but needs frequent rest. His sleep is 						disturbed and his moods are low with disturbing flashbacks on a regular basis. His family are 					seriously concerned about Rob’s mental health; the whole family are feeling the strain.</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100 – Legal action</a:t>
            </a:r>
            <a:r>
              <a:rPr lang="en-GB" sz="1200" dirty="0" smtClean="0">
                <a:latin typeface="Arial" panose="020B0604020202020204" pitchFamily="34" charset="0"/>
                <a:cs typeface="Arial" panose="020B0604020202020204" pitchFamily="34" charset="0"/>
              </a:rPr>
              <a:t>		The family write a formal letter of complaint to the GP threatening legal action.</a:t>
            </a:r>
          </a:p>
          <a:p>
            <a:pPr marL="0" indent="0">
              <a:lnSpc>
                <a:spcPct val="114000"/>
              </a:lnSpc>
              <a:spcBef>
                <a:spcPts val="0"/>
              </a:spcBef>
              <a:spcAft>
                <a:spcPts val="400"/>
              </a:spcAft>
              <a:buNone/>
            </a:pPr>
            <a:endParaRPr lang="en-GB" sz="1200" dirty="0" smtClean="0">
              <a:latin typeface="Arial" panose="020B0604020202020204" pitchFamily="34" charset="0"/>
              <a:cs typeface="Arial" panose="020B0604020202020204" pitchFamily="34" charset="0"/>
            </a:endParaRPr>
          </a:p>
        </p:txBody>
      </p:sp>
      <p:sp>
        <p:nvSpPr>
          <p:cNvPr id="7" name="Title 6"/>
          <p:cNvSpPr>
            <a:spLocks noGrp="1"/>
          </p:cNvSpPr>
          <p:nvPr>
            <p:ph type="title"/>
          </p:nvPr>
        </p:nvSpPr>
        <p:spPr>
          <a:xfrm>
            <a:off x="412597" y="211053"/>
            <a:ext cx="7356815" cy="667725"/>
          </a:xfrm>
        </p:spPr>
        <p:txBody>
          <a:bodyPr>
            <a:normAutofit fontScale="90000"/>
          </a:bodyPr>
          <a:lstStyle/>
          <a:p>
            <a:r>
              <a:rPr lang="en-US" dirty="0" smtClean="0"/>
              <a:t>Rob and </a:t>
            </a:r>
            <a:r>
              <a:rPr lang="en-US" dirty="0"/>
              <a:t>t</a:t>
            </a:r>
            <a:r>
              <a:rPr lang="en-US" dirty="0" smtClean="0"/>
              <a:t>he </a:t>
            </a:r>
            <a:r>
              <a:rPr lang="en-US" dirty="0"/>
              <a:t>s</a:t>
            </a:r>
            <a:r>
              <a:rPr lang="en-US" dirty="0" smtClean="0"/>
              <a:t>ub-optimal </a:t>
            </a:r>
            <a:r>
              <a:rPr lang="en-US" dirty="0"/>
              <a:t>p</a:t>
            </a:r>
            <a:r>
              <a:rPr lang="en-US" dirty="0" smtClean="0"/>
              <a:t>athway</a:t>
            </a:r>
            <a:endParaRPr lang="en-US" dirty="0"/>
          </a:p>
        </p:txBody>
      </p:sp>
    </p:spTree>
    <p:extLst>
      <p:ext uri="{BB962C8B-B14F-4D97-AF65-F5344CB8AC3E}">
        <p14:creationId xmlns:p14="http://schemas.microsoft.com/office/powerpoint/2010/main" val="210732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2187"/>
            <a:ext cx="7898524" cy="667725"/>
          </a:xfrm>
        </p:spPr>
        <p:txBody>
          <a:bodyPr>
            <a:normAutofit/>
          </a:bodyPr>
          <a:lstStyle/>
          <a:p>
            <a:r>
              <a:rPr lang="en-GB" sz="2600" dirty="0"/>
              <a:t>The levels of </a:t>
            </a:r>
            <a:r>
              <a:rPr lang="en-GB" sz="2600" dirty="0" smtClean="0"/>
              <a:t>NEWS2 </a:t>
            </a:r>
            <a:r>
              <a:rPr lang="en-GB" sz="2600" dirty="0"/>
              <a:t>scores </a:t>
            </a:r>
            <a:r>
              <a:rPr lang="en-GB" sz="2600" dirty="0" smtClean="0"/>
              <a:t>and associated risk</a:t>
            </a:r>
            <a:endParaRPr lang="en-GB" sz="2600" dirty="0"/>
          </a:p>
        </p:txBody>
      </p:sp>
      <p:sp>
        <p:nvSpPr>
          <p:cNvPr id="4" name="TextBox 3"/>
          <p:cNvSpPr txBox="1"/>
          <p:nvPr/>
        </p:nvSpPr>
        <p:spPr>
          <a:xfrm>
            <a:off x="5908418" y="1831014"/>
            <a:ext cx="2920272" cy="492443"/>
          </a:xfrm>
          <a:prstGeom prst="rect">
            <a:avLst/>
          </a:prstGeom>
          <a:noFill/>
        </p:spPr>
        <p:txBody>
          <a:bodyPr wrap="square" rtlCol="0">
            <a:spAutoFit/>
          </a:bodyPr>
          <a:lstStyle/>
          <a:p>
            <a:r>
              <a:rPr lang="en-GB" sz="2600" b="1" dirty="0">
                <a:solidFill>
                  <a:schemeClr val="tx2"/>
                </a:solidFill>
                <a:latin typeface="Arial"/>
                <a:ea typeface="+mj-ea"/>
                <a:cs typeface="Arial"/>
              </a:rPr>
              <a:t>Sub-optimal case</a:t>
            </a:r>
          </a:p>
        </p:txBody>
      </p:sp>
      <p:sp>
        <p:nvSpPr>
          <p:cNvPr id="7" name="TextBox 6"/>
          <p:cNvSpPr txBox="1"/>
          <p:nvPr/>
        </p:nvSpPr>
        <p:spPr>
          <a:xfrm>
            <a:off x="6021462" y="4873877"/>
            <a:ext cx="2689673" cy="492443"/>
          </a:xfrm>
          <a:prstGeom prst="rect">
            <a:avLst/>
          </a:prstGeom>
          <a:noFill/>
        </p:spPr>
        <p:txBody>
          <a:bodyPr wrap="square" rtlCol="0">
            <a:spAutoFit/>
          </a:bodyPr>
          <a:lstStyle/>
          <a:p>
            <a:r>
              <a:rPr lang="en-GB" sz="2600" b="1" dirty="0">
                <a:solidFill>
                  <a:schemeClr val="tx2"/>
                </a:solidFill>
                <a:latin typeface="Arial"/>
                <a:ea typeface="+mj-ea"/>
                <a:cs typeface="Arial"/>
              </a:rPr>
              <a:t>Optimal case</a:t>
            </a:r>
          </a:p>
        </p:txBody>
      </p:sp>
      <p:graphicFrame>
        <p:nvGraphicFramePr>
          <p:cNvPr id="5" name="Table 4" descr="Scores showing the sub-optimal case" title="The levels of NEWS2 scored and associated risk"/>
          <p:cNvGraphicFramePr>
            <a:graphicFrameLocks noGrp="1"/>
          </p:cNvGraphicFramePr>
          <p:nvPr>
            <p:extLst>
              <p:ext uri="{D42A27DB-BD31-4B8C-83A1-F6EECF244321}">
                <p14:modId xmlns:p14="http://schemas.microsoft.com/office/powerpoint/2010/main" val="2693854474"/>
              </p:ext>
            </p:extLst>
          </p:nvPr>
        </p:nvGraphicFramePr>
        <p:xfrm>
          <a:off x="190005" y="790956"/>
          <a:ext cx="5439410" cy="2634631"/>
        </p:xfrm>
        <a:graphic>
          <a:graphicData uri="http://schemas.openxmlformats.org/drawingml/2006/table">
            <a:tbl>
              <a:tblPr firstRow="1" firstCol="1" bandRow="1">
                <a:tableStyleId>{5C22544A-7EE6-4342-B048-85BDC9FD1C3A}</a:tableStyleId>
              </a:tblPr>
              <a:tblGrid>
                <a:gridCol w="1426845"/>
                <a:gridCol w="514350"/>
                <a:gridCol w="1345565"/>
                <a:gridCol w="1076325"/>
                <a:gridCol w="1076325"/>
              </a:tblGrid>
              <a:tr h="412701">
                <a:tc>
                  <a:txBody>
                    <a:bodyPr/>
                    <a:lstStyle/>
                    <a:p>
                      <a:pPr algn="ctr">
                        <a:lnSpc>
                          <a:spcPct val="115000"/>
                        </a:lnSpc>
                        <a:spcAft>
                          <a:spcPts val="600"/>
                        </a:spcAft>
                      </a:pPr>
                      <a:r>
                        <a:rPr lang="en-GB" sz="1100" dirty="0">
                          <a:effectLst/>
                        </a:rPr>
                        <a:t>Date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Time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Clinical concern</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NEWS</a:t>
                      </a:r>
                      <a:endParaRPr lang="en-GB" sz="1100" dirty="0">
                        <a:effectLst/>
                        <a:latin typeface="Calibri"/>
                        <a:ea typeface="Calibri"/>
                        <a:cs typeface="Times New Roman"/>
                      </a:endParaRPr>
                    </a:p>
                  </a:txBody>
                  <a:tcPr marL="68580" marR="68580" marT="0" marB="0"/>
                </a:tc>
              </a:tr>
              <a:tr h="412701">
                <a:tc>
                  <a:txBody>
                    <a:bodyPr/>
                    <a:lstStyle/>
                    <a:p>
                      <a:pPr algn="ctr">
                        <a:lnSpc>
                          <a:spcPct val="115000"/>
                        </a:lnSpc>
                        <a:spcAft>
                          <a:spcPts val="600"/>
                        </a:spcAft>
                      </a:pPr>
                      <a:r>
                        <a:rPr lang="en-GB" sz="1100" dirty="0">
                          <a:effectLst/>
                        </a:rPr>
                        <a:t>14 days pre admission</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Post op discharge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Low</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Unknown</a:t>
                      </a:r>
                      <a:endParaRPr lang="en-GB" sz="1100" dirty="0">
                        <a:effectLst/>
                        <a:latin typeface="Calibri"/>
                        <a:ea typeface="Calibri"/>
                        <a:cs typeface="Times New Roman"/>
                      </a:endParaRPr>
                    </a:p>
                  </a:txBody>
                  <a:tcPr marL="68580" marR="68580" marT="0" marB="0"/>
                </a:tc>
              </a:tr>
              <a:tr h="412701">
                <a:tc>
                  <a:txBody>
                    <a:bodyPr/>
                    <a:lstStyle/>
                    <a:p>
                      <a:pPr algn="ctr">
                        <a:lnSpc>
                          <a:spcPct val="115000"/>
                        </a:lnSpc>
                        <a:spcAft>
                          <a:spcPts val="600"/>
                        </a:spcAft>
                      </a:pPr>
                      <a:r>
                        <a:rPr lang="en-GB" sz="1100" dirty="0">
                          <a:effectLst/>
                        </a:rPr>
                        <a:t>2 days pre admission</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GP call</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Low</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Unknown</a:t>
                      </a:r>
                      <a:endParaRPr lang="en-GB" sz="1100" dirty="0">
                        <a:effectLst/>
                        <a:latin typeface="Calibri"/>
                        <a:ea typeface="Calibri"/>
                        <a:cs typeface="Times New Roman"/>
                      </a:endParaRPr>
                    </a:p>
                  </a:txBody>
                  <a:tcPr marL="68580" marR="68580" marT="0" marB="0"/>
                </a:tc>
              </a:tr>
              <a:tr h="199504">
                <a:tc>
                  <a:txBody>
                    <a:bodyPr/>
                    <a:lstStyle/>
                    <a:p>
                      <a:pPr algn="ctr">
                        <a:lnSpc>
                          <a:spcPct val="115000"/>
                        </a:lnSpc>
                        <a:spcAft>
                          <a:spcPts val="600"/>
                        </a:spcAft>
                      </a:pPr>
                      <a:r>
                        <a:rPr lang="en-GB" sz="1100" dirty="0">
                          <a:effectLst/>
                        </a:rPr>
                        <a:t>Admission day 1</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1545</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GP appointment</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High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Unknown</a:t>
                      </a:r>
                      <a:endParaRPr lang="en-GB" sz="1100" dirty="0">
                        <a:effectLst/>
                        <a:latin typeface="Calibri"/>
                        <a:ea typeface="Calibri"/>
                        <a:cs typeface="Times New Roman"/>
                      </a:endParaRPr>
                    </a:p>
                  </a:txBody>
                  <a:tcPr marL="68580" marR="68580" marT="0" marB="0"/>
                </a:tc>
              </a:tr>
              <a:tr h="199504">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2015</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Ambulance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High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Unknown</a:t>
                      </a:r>
                      <a:endParaRPr lang="en-GB" sz="1100" dirty="0">
                        <a:effectLst/>
                        <a:latin typeface="Calibri"/>
                        <a:ea typeface="Calibri"/>
                        <a:cs typeface="Times New Roman"/>
                      </a:endParaRPr>
                    </a:p>
                  </a:txBody>
                  <a:tcPr marL="68580" marR="68580" marT="0" marB="0"/>
                </a:tc>
              </a:tr>
              <a:tr h="199504">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2048</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SAU arrival</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High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Unknown</a:t>
                      </a:r>
                      <a:endParaRPr lang="en-GB" sz="1100" dirty="0">
                        <a:effectLst/>
                        <a:latin typeface="Calibri"/>
                        <a:ea typeface="Calibri"/>
                        <a:cs typeface="Times New Roman"/>
                      </a:endParaRPr>
                    </a:p>
                  </a:txBody>
                  <a:tcPr marL="68580" marR="68580" marT="0" marB="0"/>
                </a:tc>
              </a:tr>
              <a:tr h="199504">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2200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Surgical review</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High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Unknown</a:t>
                      </a:r>
                      <a:endParaRPr lang="en-GB" sz="1100" dirty="0">
                        <a:effectLst/>
                        <a:latin typeface="Calibri"/>
                        <a:ea typeface="Calibri"/>
                        <a:cs typeface="Times New Roman"/>
                      </a:endParaRPr>
                    </a:p>
                  </a:txBody>
                  <a:tcPr marL="68580" marR="68580" marT="0" marB="0"/>
                </a:tc>
              </a:tr>
              <a:tr h="199504">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2300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Medical review</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High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Unknown</a:t>
                      </a:r>
                      <a:endParaRPr lang="en-GB" sz="1100" dirty="0">
                        <a:effectLst/>
                        <a:latin typeface="Calibri"/>
                        <a:ea typeface="Calibri"/>
                        <a:cs typeface="Times New Roman"/>
                      </a:endParaRPr>
                    </a:p>
                  </a:txBody>
                  <a:tcPr marL="68580" marR="68580" marT="0" marB="0"/>
                </a:tc>
              </a:tr>
              <a:tr h="199504">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2330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ICU</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High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Unknown</a:t>
                      </a:r>
                      <a:endParaRPr lang="en-GB" sz="1100" dirty="0">
                        <a:effectLst/>
                        <a:latin typeface="Calibri"/>
                        <a:ea typeface="Calibri"/>
                        <a:cs typeface="Times New Roman"/>
                      </a:endParaRPr>
                    </a:p>
                  </a:txBody>
                  <a:tcPr marL="68580" marR="68580" marT="0" marB="0"/>
                </a:tc>
              </a:tr>
              <a:tr h="199504">
                <a:tc>
                  <a:txBody>
                    <a:bodyPr/>
                    <a:lstStyle/>
                    <a:p>
                      <a:pPr algn="ctr">
                        <a:lnSpc>
                          <a:spcPct val="115000"/>
                        </a:lnSpc>
                        <a:spcAft>
                          <a:spcPts val="600"/>
                        </a:spcAft>
                      </a:pPr>
                      <a:r>
                        <a:rPr lang="en-GB" sz="1100" dirty="0">
                          <a:effectLst/>
                        </a:rPr>
                        <a:t>Admission day 12</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Discharge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Low</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Unknown</a:t>
                      </a:r>
                      <a:endParaRPr lang="en-GB" sz="1100" dirty="0">
                        <a:effectLst/>
                        <a:latin typeface="Calibri"/>
                        <a:ea typeface="Calibri"/>
                        <a:cs typeface="Times New Roman"/>
                      </a:endParaRPr>
                    </a:p>
                  </a:txBody>
                  <a:tcPr marL="68580" marR="68580" marT="0" marB="0"/>
                </a:tc>
              </a:tr>
            </a:tbl>
          </a:graphicData>
        </a:graphic>
      </p:graphicFrame>
      <p:graphicFrame>
        <p:nvGraphicFramePr>
          <p:cNvPr id="8" name="Table 7" descr="Scores showing the optimal case" title="The levels of NEWS2 scores and associated risk"/>
          <p:cNvGraphicFramePr>
            <a:graphicFrameLocks noGrp="1"/>
          </p:cNvGraphicFramePr>
          <p:nvPr>
            <p:extLst>
              <p:ext uri="{D42A27DB-BD31-4B8C-83A1-F6EECF244321}">
                <p14:modId xmlns:p14="http://schemas.microsoft.com/office/powerpoint/2010/main" val="260634255"/>
              </p:ext>
            </p:extLst>
          </p:nvPr>
        </p:nvGraphicFramePr>
        <p:xfrm>
          <a:off x="190005" y="3593309"/>
          <a:ext cx="5439410" cy="3066800"/>
        </p:xfrm>
        <a:graphic>
          <a:graphicData uri="http://schemas.openxmlformats.org/drawingml/2006/table">
            <a:tbl>
              <a:tblPr firstRow="1" firstCol="1" bandRow="1">
                <a:tableStyleId>{5C22544A-7EE6-4342-B048-85BDC9FD1C3A}</a:tableStyleId>
              </a:tblPr>
              <a:tblGrid>
                <a:gridCol w="1426845"/>
                <a:gridCol w="514350"/>
                <a:gridCol w="1345565"/>
                <a:gridCol w="1076325"/>
                <a:gridCol w="1076325"/>
              </a:tblGrid>
              <a:tr h="444434">
                <a:tc>
                  <a:txBody>
                    <a:bodyPr/>
                    <a:lstStyle/>
                    <a:p>
                      <a:pPr algn="ctr">
                        <a:lnSpc>
                          <a:spcPct val="115000"/>
                        </a:lnSpc>
                        <a:spcAft>
                          <a:spcPts val="600"/>
                        </a:spcAft>
                      </a:pPr>
                      <a:r>
                        <a:rPr lang="en-GB" sz="1100" dirty="0">
                          <a:effectLst/>
                        </a:rPr>
                        <a:t>Date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Time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Clinical concern</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NEWS2</a:t>
                      </a:r>
                      <a:endParaRPr lang="en-GB" sz="1100" dirty="0">
                        <a:effectLst/>
                        <a:latin typeface="Calibri"/>
                        <a:ea typeface="Calibri"/>
                        <a:cs typeface="Times New Roman"/>
                      </a:endParaRPr>
                    </a:p>
                  </a:txBody>
                  <a:tcPr marL="68580" marR="68580" marT="0" marB="0"/>
                </a:tc>
              </a:tr>
              <a:tr h="444434">
                <a:tc>
                  <a:txBody>
                    <a:bodyPr/>
                    <a:lstStyle/>
                    <a:p>
                      <a:pPr algn="ctr">
                        <a:lnSpc>
                          <a:spcPct val="115000"/>
                        </a:lnSpc>
                        <a:spcAft>
                          <a:spcPts val="600"/>
                        </a:spcAft>
                      </a:pPr>
                      <a:r>
                        <a:rPr lang="en-GB" sz="1100" dirty="0">
                          <a:effectLst/>
                        </a:rPr>
                        <a:t>14 days pre admission</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Post op discharge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Low</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0</a:t>
                      </a:r>
                      <a:endParaRPr lang="en-GB" sz="1100" dirty="0">
                        <a:effectLst/>
                        <a:latin typeface="Calibri"/>
                        <a:ea typeface="Calibri"/>
                        <a:cs typeface="Times New Roman"/>
                      </a:endParaRPr>
                    </a:p>
                  </a:txBody>
                  <a:tcPr marL="68580" marR="68580" marT="0" marB="0"/>
                </a:tc>
              </a:tr>
              <a:tr h="444434">
                <a:tc>
                  <a:txBody>
                    <a:bodyPr/>
                    <a:lstStyle/>
                    <a:p>
                      <a:pPr algn="ctr">
                        <a:lnSpc>
                          <a:spcPct val="115000"/>
                        </a:lnSpc>
                        <a:spcAft>
                          <a:spcPts val="600"/>
                        </a:spcAft>
                      </a:pPr>
                      <a:r>
                        <a:rPr lang="en-GB" sz="1100" dirty="0">
                          <a:effectLst/>
                        </a:rPr>
                        <a:t>2 days pre admission</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First GP appointment</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Medium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Not calculated</a:t>
                      </a:r>
                      <a:endParaRPr lang="en-GB" sz="1100" dirty="0">
                        <a:effectLst/>
                        <a:latin typeface="Calibri"/>
                        <a:ea typeface="Calibri"/>
                        <a:cs typeface="Times New Roman"/>
                      </a:endParaRPr>
                    </a:p>
                  </a:txBody>
                  <a:tcPr marL="68580" marR="68580" marT="0" marB="0"/>
                </a:tc>
              </a:tr>
              <a:tr h="444434">
                <a:tc>
                  <a:txBody>
                    <a:bodyPr/>
                    <a:lstStyle/>
                    <a:p>
                      <a:pPr algn="ctr">
                        <a:lnSpc>
                          <a:spcPct val="115000"/>
                        </a:lnSpc>
                        <a:spcAft>
                          <a:spcPts val="600"/>
                        </a:spcAft>
                      </a:pPr>
                      <a:r>
                        <a:rPr lang="en-GB" sz="1100" dirty="0">
                          <a:effectLst/>
                        </a:rPr>
                        <a:t>Admission day 1</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0900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Second GP appointment</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High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10</a:t>
                      </a:r>
                      <a:endParaRPr lang="en-GB" sz="1100" dirty="0">
                        <a:effectLst/>
                        <a:latin typeface="Calibri"/>
                        <a:ea typeface="Calibri"/>
                        <a:cs typeface="Times New Roman"/>
                      </a:endParaRPr>
                    </a:p>
                  </a:txBody>
                  <a:tcPr marL="68580" marR="68580" marT="0" marB="0"/>
                </a:tc>
              </a:tr>
              <a:tr h="214844">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0930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Ambulance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Very High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13</a:t>
                      </a:r>
                      <a:endParaRPr lang="en-GB" sz="1100" dirty="0">
                        <a:effectLst/>
                        <a:latin typeface="Calibri"/>
                        <a:ea typeface="Calibri"/>
                        <a:cs typeface="Times New Roman"/>
                      </a:endParaRPr>
                    </a:p>
                  </a:txBody>
                  <a:tcPr marL="68580" marR="68580" marT="0" marB="0"/>
                </a:tc>
              </a:tr>
              <a:tr h="214844">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1000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ED Resus</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Extreme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14</a:t>
                      </a:r>
                      <a:endParaRPr lang="en-GB" sz="1100" dirty="0">
                        <a:effectLst/>
                        <a:latin typeface="Calibri"/>
                        <a:ea typeface="Calibri"/>
                        <a:cs typeface="Times New Roman"/>
                      </a:endParaRPr>
                    </a:p>
                  </a:txBody>
                  <a:tcPr marL="68580" marR="68580" marT="0" marB="0"/>
                </a:tc>
              </a:tr>
              <a:tr h="214844">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1100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ED Resus</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Extreme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12</a:t>
                      </a:r>
                      <a:endParaRPr lang="en-GB" sz="1100" dirty="0">
                        <a:effectLst/>
                        <a:latin typeface="Calibri"/>
                        <a:ea typeface="Calibri"/>
                        <a:cs typeface="Times New Roman"/>
                      </a:endParaRPr>
                    </a:p>
                  </a:txBody>
                  <a:tcPr marL="68580" marR="68580" marT="0" marB="0"/>
                </a:tc>
              </a:tr>
              <a:tr h="214844">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1200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ED Resus</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Extreme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15</a:t>
                      </a:r>
                      <a:endParaRPr lang="en-GB" sz="1100" dirty="0">
                        <a:effectLst/>
                        <a:latin typeface="Calibri"/>
                        <a:ea typeface="Calibri"/>
                        <a:cs typeface="Times New Roman"/>
                      </a:endParaRPr>
                    </a:p>
                  </a:txBody>
                  <a:tcPr marL="68580" marR="68580" marT="0" marB="0"/>
                </a:tc>
              </a:tr>
              <a:tr h="214844">
                <a:tc>
                  <a:txBody>
                    <a:bodyPr/>
                    <a:lstStyle/>
                    <a:p>
                      <a:pPr algn="ctr">
                        <a:lnSpc>
                          <a:spcPct val="115000"/>
                        </a:lnSpc>
                        <a:spcAft>
                          <a:spcPts val="600"/>
                        </a:spcAft>
                      </a:pPr>
                      <a:r>
                        <a:rPr lang="en-GB" sz="1100" dirty="0">
                          <a:effectLst/>
                        </a:rPr>
                        <a:t>Admission Day 2</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HDU</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High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10</a:t>
                      </a:r>
                      <a:endParaRPr lang="en-GB" sz="1100" dirty="0">
                        <a:effectLst/>
                        <a:latin typeface="Calibri"/>
                        <a:ea typeface="Calibri"/>
                        <a:cs typeface="Times New Roman"/>
                      </a:endParaRPr>
                    </a:p>
                  </a:txBody>
                  <a:tcPr marL="68580" marR="68580" marT="0" marB="0"/>
                </a:tc>
              </a:tr>
              <a:tr h="214844">
                <a:tc>
                  <a:txBody>
                    <a:bodyPr/>
                    <a:lstStyle/>
                    <a:p>
                      <a:pPr algn="ctr">
                        <a:lnSpc>
                          <a:spcPct val="115000"/>
                        </a:lnSpc>
                        <a:spcAft>
                          <a:spcPts val="600"/>
                        </a:spcAft>
                      </a:pPr>
                      <a:r>
                        <a:rPr lang="en-GB" sz="1100" dirty="0">
                          <a:effectLst/>
                        </a:rPr>
                        <a:t>Admission Day 3</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Ward</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Medium</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3</a:t>
                      </a:r>
                      <a:endParaRPr lang="en-GB"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047401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218364" y="1097142"/>
            <a:ext cx="8789158" cy="5659918"/>
          </a:xfrm>
        </p:spPr>
        <p:txBody>
          <a:bodyPr>
            <a:noAutofit/>
          </a:bodyPr>
          <a:lstStyle/>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9 – Post operation-cough 	</a:t>
            </a:r>
            <a:r>
              <a:rPr lang="en-GB" sz="1200" dirty="0" smtClean="0">
                <a:latin typeface="Arial" panose="020B0604020202020204" pitchFamily="34" charset="0"/>
                <a:cs typeface="Arial" panose="020B0604020202020204" pitchFamily="34" charset="0"/>
              </a:rPr>
              <a:t>Dry cough, mild fever, no real concerns with family as there is a “bug going around”.</a:t>
            </a:r>
            <a:endParaRPr lang="en-GB" sz="1200" dirty="0">
              <a:latin typeface="Arial" panose="020B0604020202020204" pitchFamily="34" charset="0"/>
              <a:cs typeface="Arial" panose="020B0604020202020204" pitchFamily="34" charset="0"/>
            </a:endParaRP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14 – Cough persisting</a:t>
            </a:r>
            <a:r>
              <a:rPr lang="en-GB" sz="1200" dirty="0" smtClean="0">
                <a:latin typeface="Arial" panose="020B0604020202020204" pitchFamily="34" charset="0"/>
                <a:cs typeface="Arial" panose="020B0604020202020204" pitchFamily="34" charset="0"/>
              </a:rPr>
              <a:t>	Family now concerned as Rob has not been eating and feels “fluey”. GP contacted as aware 					of Thromboembolism and </a:t>
            </a:r>
            <a:r>
              <a:rPr lang="en-GB" sz="1200" dirty="0">
                <a:latin typeface="Arial" panose="020B0604020202020204" pitchFamily="34" charset="0"/>
                <a:cs typeface="Arial" panose="020B0604020202020204" pitchFamily="34" charset="0"/>
              </a:rPr>
              <a:t>s</a:t>
            </a:r>
            <a:r>
              <a:rPr lang="en-GB" sz="1200" dirty="0" smtClean="0">
                <a:latin typeface="Arial" panose="020B0604020202020204" pitchFamily="34" charset="0"/>
                <a:cs typeface="Arial" panose="020B0604020202020204" pitchFamily="34" charset="0"/>
              </a:rPr>
              <a:t>epsis from the hospital discharge information post surgery.</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14 – GP tel. consultation</a:t>
            </a:r>
            <a:r>
              <a:rPr lang="en-GB" sz="1200" dirty="0" smtClean="0">
                <a:latin typeface="Arial" panose="020B0604020202020204" pitchFamily="34" charset="0"/>
                <a:cs typeface="Arial" panose="020B0604020202020204" pitchFamily="34" charset="0"/>
              </a:rPr>
              <a:t>	Receptionist notes ‘sepsis’ language from the </a:t>
            </a:r>
            <a:r>
              <a:rPr lang="en-GB" sz="1200" dirty="0">
                <a:latin typeface="Arial" panose="020B0604020202020204" pitchFamily="34" charset="0"/>
                <a:cs typeface="Arial" panose="020B0604020202020204" pitchFamily="34" charset="0"/>
              </a:rPr>
              <a:t> </a:t>
            </a:r>
            <a:r>
              <a:rPr lang="en-GB" sz="1200" dirty="0" smtClean="0">
                <a:latin typeface="Arial" panose="020B0604020202020204" pitchFamily="34" charset="0"/>
                <a:cs typeface="Arial" panose="020B0604020202020204" pitchFamily="34" charset="0"/>
              </a:rPr>
              <a:t>family and arranges  emergency GP appt. GP 					records vital stats and provides leaflet – doesn’t justify antibiotics at this stage.</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16 – Concern and GP appt.	</a:t>
            </a:r>
            <a:r>
              <a:rPr lang="en-GB" sz="1200" dirty="0" smtClean="0">
                <a:latin typeface="Arial" panose="020B0604020202020204" pitchFamily="34" charset="0"/>
                <a:cs typeface="Arial" panose="020B0604020202020204" pitchFamily="34" charset="0"/>
              </a:rPr>
              <a:t>Family are now very concerned as Rob is breathless and vomiting. Surgery advises to come					in immediately. GP is  concerned by Rob’s condition and calls  the medical admissions team  					and ambulance with a NEWS score of 10 and “sepsis suspected”, plus prepares a detailed 					letter with deterioration information for the ambulance crew.</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16 – Ambulance and A&amp;E	</a:t>
            </a:r>
            <a:r>
              <a:rPr lang="en-GB" sz="1200" dirty="0" smtClean="0">
                <a:latin typeface="Arial" panose="020B0604020202020204" pitchFamily="34" charset="0"/>
                <a:cs typeface="Arial" panose="020B0604020202020204" pitchFamily="34" charset="0"/>
              </a:rPr>
              <a:t>Ambulance crew with paramedic arrive and take Rob to the Emergency Unit . He then 						receives the sepsis six and has a chest X-ray, plus contact with the ITU outreach team  who 					agree HDU admission is required – antibiotics administered.</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17 – Ward admission	</a:t>
            </a:r>
            <a:r>
              <a:rPr lang="en-GB" sz="1200" dirty="0" smtClean="0">
                <a:latin typeface="Arial" panose="020B0604020202020204" pitchFamily="34" charset="0"/>
                <a:cs typeface="Arial" panose="020B0604020202020204" pitchFamily="34" charset="0"/>
              </a:rPr>
              <a:t>Moved to General Medical Ward after one day in HDU.</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18  - Observations</a:t>
            </a:r>
            <a:r>
              <a:rPr lang="en-GB" sz="1200" dirty="0" smtClean="0">
                <a:latin typeface="Arial" panose="020B0604020202020204" pitchFamily="34" charset="0"/>
                <a:cs typeface="Arial" panose="020B0604020202020204" pitchFamily="34" charset="0"/>
              </a:rPr>
              <a:t>		Rob is now looking well enough for discharge – antibiotics reviewed and changed.</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19 – Serious deterioration </a:t>
            </a:r>
            <a:r>
              <a:rPr lang="en-GB" sz="1200" dirty="0" smtClean="0">
                <a:latin typeface="Arial" panose="020B0604020202020204" pitchFamily="34" charset="0"/>
                <a:cs typeface="Arial" panose="020B0604020202020204" pitchFamily="34" charset="0"/>
              </a:rPr>
              <a:t>	Discharged home  with discharge summary (sepsis and pneumonia) and anticipated recovery 					path. </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20 – GP follow-up</a:t>
            </a:r>
            <a:r>
              <a:rPr lang="en-GB" sz="1200" dirty="0" smtClean="0">
                <a:latin typeface="Arial" panose="020B0604020202020204" pitchFamily="34" charset="0"/>
                <a:cs typeface="Arial" panose="020B0604020202020204" pitchFamily="34" charset="0"/>
              </a:rPr>
              <a:t>		GP explains what recovery will  be like and arranges  vaccination in the near future – the 					family 	are very grateful for the GP’s prompt action.</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90 – Recovery</a:t>
            </a:r>
            <a:r>
              <a:rPr lang="en-GB" sz="1200" dirty="0" smtClean="0">
                <a:latin typeface="Arial" panose="020B0604020202020204" pitchFamily="34" charset="0"/>
                <a:cs typeface="Arial" panose="020B0604020202020204" pitchFamily="34" charset="0"/>
              </a:rPr>
              <a:t>			Pneumonia </a:t>
            </a:r>
            <a:r>
              <a:rPr lang="en-GB" sz="1200" dirty="0">
                <a:latin typeface="Arial" panose="020B0604020202020204" pitchFamily="34" charset="0"/>
                <a:cs typeface="Arial" panose="020B0604020202020204" pitchFamily="34" charset="0"/>
              </a:rPr>
              <a:t>has completely </a:t>
            </a:r>
            <a:r>
              <a:rPr lang="en-GB" sz="1200" dirty="0" smtClean="0">
                <a:latin typeface="Arial" panose="020B0604020202020204" pitchFamily="34" charset="0"/>
                <a:cs typeface="Arial" panose="020B0604020202020204" pitchFamily="34" charset="0"/>
              </a:rPr>
              <a:t>resolved and Rob has just returned from  a family wedding and a 					three week holiday in Trinidad.</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100 – GP practice 		</a:t>
            </a:r>
            <a:r>
              <a:rPr lang="en-GB" sz="1200" dirty="0" smtClean="0">
                <a:latin typeface="Arial" panose="020B0604020202020204" pitchFamily="34" charset="0"/>
                <a:cs typeface="Arial" panose="020B0604020202020204" pitchFamily="34" charset="0"/>
              </a:rPr>
              <a:t>The </a:t>
            </a:r>
            <a:r>
              <a:rPr lang="en-GB" sz="1200" dirty="0">
                <a:latin typeface="Arial" panose="020B0604020202020204" pitchFamily="34" charset="0"/>
                <a:cs typeface="Arial" panose="020B0604020202020204" pitchFamily="34" charset="0"/>
              </a:rPr>
              <a:t>practice undertakes an SEA review of the case  and recognises the value of a </a:t>
            </a:r>
            <a:r>
              <a:rPr lang="en-GB" sz="1200" dirty="0" smtClean="0">
                <a:latin typeface="Arial" panose="020B0604020202020204" pitchFamily="34" charset="0"/>
                <a:cs typeface="Arial" panose="020B0604020202020204" pitchFamily="34" charset="0"/>
              </a:rPr>
              <a:t>sepsis</a:t>
            </a:r>
            <a:br>
              <a:rPr lang="en-GB" sz="1200" dirty="0" smtClean="0">
                <a:latin typeface="Arial" panose="020B0604020202020204" pitchFamily="34" charset="0"/>
                <a:cs typeface="Arial" panose="020B0604020202020204" pitchFamily="34" charset="0"/>
              </a:rPr>
            </a:br>
            <a:r>
              <a:rPr lang="en-GB" sz="1200" b="1" dirty="0" smtClean="0">
                <a:latin typeface="Arial" panose="020B0604020202020204" pitchFamily="34" charset="0"/>
                <a:cs typeface="Arial" panose="020B0604020202020204" pitchFamily="34" charset="0"/>
              </a:rPr>
              <a:t>reflection</a:t>
            </a:r>
            <a:r>
              <a:rPr lang="en-GB" sz="1200" dirty="0">
                <a:latin typeface="Arial" panose="020B0604020202020204" pitchFamily="34" charset="0"/>
                <a:cs typeface="Arial" panose="020B0604020202020204" pitchFamily="34" charset="0"/>
              </a:rPr>
              <a:t>	</a:t>
            </a:r>
            <a:r>
              <a:rPr lang="en-GB" sz="1200" dirty="0" smtClean="0">
                <a:latin typeface="Arial" panose="020B0604020202020204" pitchFamily="34" charset="0"/>
                <a:cs typeface="Arial" panose="020B0604020202020204" pitchFamily="34" charset="0"/>
              </a:rPr>
              <a:t>			aware 	practice and the use of physiology and communication to improve patient outcomes.</a:t>
            </a:r>
          </a:p>
        </p:txBody>
      </p:sp>
      <p:sp>
        <p:nvSpPr>
          <p:cNvPr id="7" name="Title 6"/>
          <p:cNvSpPr>
            <a:spLocks noGrp="1"/>
          </p:cNvSpPr>
          <p:nvPr>
            <p:ph type="title"/>
          </p:nvPr>
        </p:nvSpPr>
        <p:spPr>
          <a:xfrm>
            <a:off x="412597" y="211053"/>
            <a:ext cx="7356815" cy="667725"/>
          </a:xfrm>
        </p:spPr>
        <p:txBody>
          <a:bodyPr>
            <a:normAutofit/>
          </a:bodyPr>
          <a:lstStyle/>
          <a:p>
            <a:r>
              <a:rPr lang="en-US" sz="3200" dirty="0" smtClean="0"/>
              <a:t>Rob and </a:t>
            </a:r>
            <a:r>
              <a:rPr lang="en-US" sz="3200" dirty="0"/>
              <a:t>t</a:t>
            </a:r>
            <a:r>
              <a:rPr lang="en-US" sz="3200" dirty="0" smtClean="0"/>
              <a:t>he </a:t>
            </a:r>
            <a:r>
              <a:rPr lang="en-US" sz="3200" dirty="0"/>
              <a:t>o</a:t>
            </a:r>
            <a:r>
              <a:rPr lang="en-US" sz="3200" dirty="0" smtClean="0"/>
              <a:t>ptimal </a:t>
            </a:r>
            <a:r>
              <a:rPr lang="en-US" sz="3200" dirty="0"/>
              <a:t>p</a:t>
            </a:r>
            <a:r>
              <a:rPr lang="en-US" sz="3200" dirty="0" smtClean="0"/>
              <a:t>athway</a:t>
            </a:r>
            <a:endParaRPr lang="en-US" sz="3200" dirty="0"/>
          </a:p>
        </p:txBody>
      </p:sp>
    </p:spTree>
    <p:extLst>
      <p:ext uri="{BB962C8B-B14F-4D97-AF65-F5344CB8AC3E}">
        <p14:creationId xmlns:p14="http://schemas.microsoft.com/office/powerpoint/2010/main" val="3205918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p:cNvSpPr>
            <a:spLocks noGrp="1"/>
          </p:cNvSpPr>
          <p:nvPr>
            <p:ph type="title"/>
          </p:nvPr>
        </p:nvSpPr>
        <p:spPr>
          <a:xfrm>
            <a:off x="412597" y="367771"/>
            <a:ext cx="7356815" cy="504099"/>
          </a:xfrm>
        </p:spPr>
        <p:txBody>
          <a:bodyPr>
            <a:normAutofit fontScale="90000"/>
          </a:bodyPr>
          <a:lstStyle/>
          <a:p>
            <a:r>
              <a:rPr lang="en-US" dirty="0" smtClean="0"/>
              <a:t>Financial information</a:t>
            </a:r>
            <a:endParaRPr lang="en-US" dirty="0"/>
          </a:p>
        </p:txBody>
      </p:sp>
      <p:sp>
        <p:nvSpPr>
          <p:cNvPr id="2" name="TextBox 1"/>
          <p:cNvSpPr txBox="1"/>
          <p:nvPr/>
        </p:nvSpPr>
        <p:spPr>
          <a:xfrm>
            <a:off x="221538" y="4234857"/>
            <a:ext cx="8802806" cy="2462213"/>
          </a:xfrm>
          <a:prstGeom prst="rect">
            <a:avLst/>
          </a:prstGeom>
          <a:noFill/>
        </p:spPr>
        <p:txBody>
          <a:bodyPr wrap="square" rtlCol="0">
            <a:spAutoFit/>
          </a:bodyPr>
          <a:lstStyle/>
          <a:p>
            <a:r>
              <a:rPr lang="en-GB" sz="1400" dirty="0" smtClean="0"/>
              <a:t>The </a:t>
            </a:r>
            <a:r>
              <a:rPr lang="en-GB" sz="1400" dirty="0"/>
              <a:t>key </a:t>
            </a:r>
            <a:r>
              <a:rPr lang="en-GB" sz="1400" dirty="0" smtClean="0"/>
              <a:t>improvement is due to prompt </a:t>
            </a:r>
            <a:r>
              <a:rPr lang="en-GB" sz="1400" dirty="0"/>
              <a:t>diagnosis and good communication between healthcare professionals which results in prompt administration of antibiotics. </a:t>
            </a:r>
            <a:r>
              <a:rPr lang="en-GB" sz="1400" dirty="0" smtClean="0"/>
              <a:t>This significantly </a:t>
            </a:r>
            <a:r>
              <a:rPr lang="en-GB" sz="1400" dirty="0"/>
              <a:t>reduces the volume and type of bed days in hospital </a:t>
            </a:r>
            <a:r>
              <a:rPr lang="en-GB" sz="1400" dirty="0" smtClean="0"/>
              <a:t>from 11 days, including five in ICU</a:t>
            </a:r>
            <a:r>
              <a:rPr lang="en-GB" sz="1400" dirty="0"/>
              <a:t>,</a:t>
            </a:r>
            <a:r>
              <a:rPr lang="en-GB" sz="1400" dirty="0" smtClean="0"/>
              <a:t> </a:t>
            </a:r>
            <a:r>
              <a:rPr lang="en-GB" sz="1400" dirty="0"/>
              <a:t>in the suboptimal case down to </a:t>
            </a:r>
            <a:r>
              <a:rPr lang="en-GB" sz="1400" dirty="0" smtClean="0"/>
              <a:t>four days, with one in ICU, </a:t>
            </a:r>
            <a:r>
              <a:rPr lang="en-GB" sz="1400" dirty="0"/>
              <a:t>in the optimal case.</a:t>
            </a:r>
          </a:p>
          <a:p>
            <a:endParaRPr lang="en-GB" sz="1400" dirty="0" smtClean="0"/>
          </a:p>
          <a:p>
            <a:r>
              <a:rPr lang="en-GB" sz="1400" dirty="0" smtClean="0"/>
              <a:t>Primary </a:t>
            </a:r>
            <a:r>
              <a:rPr lang="en-GB" sz="1400" dirty="0"/>
              <a:t>care </a:t>
            </a:r>
            <a:r>
              <a:rPr lang="en-GB" sz="1400" dirty="0" smtClean="0"/>
              <a:t>then invests </a:t>
            </a:r>
            <a:r>
              <a:rPr lang="en-GB" sz="1400" dirty="0"/>
              <a:t>much more significantly in post sepsis </a:t>
            </a:r>
            <a:r>
              <a:rPr lang="en-GB" sz="1400" dirty="0" smtClean="0"/>
              <a:t>aftercare </a:t>
            </a:r>
            <a:r>
              <a:rPr lang="en-GB" sz="1400" dirty="0"/>
              <a:t>with practice visits every two weeks for the first three months after hospital discharge. </a:t>
            </a:r>
            <a:r>
              <a:rPr lang="en-GB" sz="1400" dirty="0" smtClean="0"/>
              <a:t>Close monitoring post-sepsis is very important. </a:t>
            </a:r>
            <a:endParaRPr lang="en-GB" sz="1400" dirty="0"/>
          </a:p>
          <a:p>
            <a:r>
              <a:rPr lang="en-GB" sz="1400" dirty="0"/>
              <a:t>This shift in focus represents improved value for money, better use of healthcare resources and most importantly a significant improvement in Rob’s clinical outcome and quality of life. </a:t>
            </a:r>
            <a:endParaRPr lang="en-GB" sz="1400" dirty="0" smtClean="0"/>
          </a:p>
          <a:p>
            <a:endParaRPr lang="en-GB" sz="1400" b="1" dirty="0" smtClean="0"/>
          </a:p>
          <a:p>
            <a:r>
              <a:rPr lang="en-GB" sz="1400" b="1" dirty="0" smtClean="0"/>
              <a:t>NB: Please refer to the detailed scenario for data and financial analysis details and caveats.</a:t>
            </a:r>
            <a:endParaRPr lang="en-GB" sz="1400" b="1" dirty="0"/>
          </a:p>
        </p:txBody>
      </p:sp>
      <p:graphicFrame>
        <p:nvGraphicFramePr>
          <p:cNvPr id="3" name="Table 2" descr="Chart comparing the financial information of the sub-optimal pathway and the optimal pathway. The optimal pathway has a saving of 38%, an overall cost of £3,016 compared to £8,003." title="Financial information"/>
          <p:cNvGraphicFramePr>
            <a:graphicFrameLocks noGrp="1"/>
          </p:cNvGraphicFramePr>
          <p:nvPr>
            <p:extLst>
              <p:ext uri="{D42A27DB-BD31-4B8C-83A1-F6EECF244321}">
                <p14:modId xmlns:p14="http://schemas.microsoft.com/office/powerpoint/2010/main" val="712018378"/>
              </p:ext>
            </p:extLst>
          </p:nvPr>
        </p:nvGraphicFramePr>
        <p:xfrm>
          <a:off x="740144" y="1023584"/>
          <a:ext cx="7489457" cy="3016155"/>
        </p:xfrm>
        <a:graphic>
          <a:graphicData uri="http://schemas.openxmlformats.org/drawingml/2006/table">
            <a:tbl>
              <a:tblPr firstRow="1" bandRow="1"/>
              <a:tblGrid>
                <a:gridCol w="3122171"/>
                <a:gridCol w="1533824"/>
                <a:gridCol w="1416731"/>
                <a:gridCol w="1416731"/>
              </a:tblGrid>
              <a:tr h="918414">
                <a:tc>
                  <a:txBody>
                    <a:bodyPr/>
                    <a:lstStyle/>
                    <a:p>
                      <a:pPr>
                        <a:spcAft>
                          <a:spcPts val="0"/>
                        </a:spcAft>
                      </a:pPr>
                      <a:r>
                        <a:rPr lang="en-GB" sz="2000" b="1" kern="1200" dirty="0">
                          <a:solidFill>
                            <a:srgbClr val="FFFFFF"/>
                          </a:solidFill>
                          <a:effectLst/>
                          <a:latin typeface="Arial"/>
                          <a:ea typeface="Times New Roman"/>
                          <a:cs typeface="Times New Roman"/>
                        </a:rPr>
                        <a:t>Analysis by Cost Category</a:t>
                      </a:r>
                      <a:endParaRPr lang="en-GB" sz="11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91C9"/>
                    </a:solidFill>
                  </a:tcPr>
                </a:tc>
                <a:tc>
                  <a:txBody>
                    <a:bodyPr/>
                    <a:lstStyle/>
                    <a:p>
                      <a:pPr>
                        <a:spcAft>
                          <a:spcPts val="0"/>
                        </a:spcAft>
                      </a:pPr>
                      <a:r>
                        <a:rPr lang="en-GB" sz="2000" b="1" kern="1200" dirty="0">
                          <a:solidFill>
                            <a:srgbClr val="FFFFFF"/>
                          </a:solidFill>
                          <a:effectLst/>
                          <a:latin typeface="Arial"/>
                          <a:ea typeface="Times New Roman"/>
                          <a:cs typeface="Times New Roman"/>
                        </a:rPr>
                        <a:t>Sub-optimal</a:t>
                      </a:r>
                      <a:endParaRPr lang="en-GB" sz="11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D92DE"/>
                    </a:solidFill>
                  </a:tcPr>
                </a:tc>
                <a:tc>
                  <a:txBody>
                    <a:bodyPr/>
                    <a:lstStyle/>
                    <a:p>
                      <a:pPr>
                        <a:spcAft>
                          <a:spcPts val="0"/>
                        </a:spcAft>
                      </a:pPr>
                      <a:r>
                        <a:rPr lang="en-GB" sz="2000" b="1" kern="1200" dirty="0">
                          <a:solidFill>
                            <a:srgbClr val="FFFFFF"/>
                          </a:solidFill>
                          <a:effectLst/>
                          <a:latin typeface="Arial"/>
                          <a:ea typeface="Times New Roman"/>
                          <a:cs typeface="Times New Roman"/>
                        </a:rPr>
                        <a:t>Optimal</a:t>
                      </a:r>
                      <a:endParaRPr lang="en-GB" sz="11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91C9"/>
                    </a:solidFill>
                  </a:tcPr>
                </a:tc>
                <a:tc>
                  <a:txBody>
                    <a:bodyPr/>
                    <a:lstStyle/>
                    <a:p>
                      <a:pPr>
                        <a:spcAft>
                          <a:spcPts val="0"/>
                        </a:spcAft>
                      </a:pPr>
                      <a:r>
                        <a:rPr lang="en-GB" sz="2000" b="1" kern="1200" dirty="0">
                          <a:solidFill>
                            <a:srgbClr val="FFFFFF"/>
                          </a:solidFill>
                          <a:effectLst/>
                          <a:latin typeface="Arial"/>
                          <a:ea typeface="Times New Roman"/>
                          <a:cs typeface="Times New Roman"/>
                        </a:rPr>
                        <a:t>Optimal %</a:t>
                      </a:r>
                      <a:endParaRPr lang="en-GB" sz="11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91C9"/>
                    </a:solidFill>
                  </a:tcPr>
                </a:tc>
              </a:tr>
              <a:tr h="547693">
                <a:tc>
                  <a:txBody>
                    <a:bodyPr/>
                    <a:lstStyle/>
                    <a:p>
                      <a:pPr fontAlgn="b">
                        <a:spcAft>
                          <a:spcPts val="0"/>
                        </a:spcAft>
                      </a:pPr>
                      <a:r>
                        <a:rPr lang="en-GB" sz="1600" kern="1200" dirty="0">
                          <a:solidFill>
                            <a:srgbClr val="000000"/>
                          </a:solidFill>
                          <a:effectLst/>
                          <a:latin typeface="+mn-lt"/>
                          <a:ea typeface="Times New Roman"/>
                          <a:cs typeface="Arial"/>
                        </a:rPr>
                        <a:t>Primary </a:t>
                      </a:r>
                      <a:r>
                        <a:rPr lang="en-GB" sz="1600" kern="1200" dirty="0" smtClean="0">
                          <a:solidFill>
                            <a:srgbClr val="000000"/>
                          </a:solidFill>
                          <a:effectLst/>
                          <a:latin typeface="+mn-lt"/>
                          <a:ea typeface="Times New Roman"/>
                          <a:cs typeface="Arial"/>
                        </a:rPr>
                        <a:t>care </a:t>
                      </a:r>
                      <a:r>
                        <a:rPr lang="en-GB" sz="1600" kern="1200" dirty="0">
                          <a:solidFill>
                            <a:srgbClr val="000000"/>
                          </a:solidFill>
                          <a:effectLst/>
                          <a:latin typeface="+mn-lt"/>
                          <a:ea typeface="Times New Roman"/>
                          <a:cs typeface="Arial"/>
                        </a:rPr>
                        <a:t>m</a:t>
                      </a:r>
                      <a:r>
                        <a:rPr lang="en-GB" sz="1600" kern="1200" dirty="0" smtClean="0">
                          <a:solidFill>
                            <a:srgbClr val="000000"/>
                          </a:solidFill>
                          <a:effectLst/>
                          <a:latin typeface="+mn-lt"/>
                          <a:ea typeface="Times New Roman"/>
                          <a:cs typeface="Arial"/>
                        </a:rPr>
                        <a:t>anagement</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CEB"/>
                    </a:solidFill>
                  </a:tcPr>
                </a:tc>
                <a:tc>
                  <a:txBody>
                    <a:bodyPr/>
                    <a:lstStyle/>
                    <a:p>
                      <a:pPr algn="ctr" fontAlgn="b">
                        <a:spcAft>
                          <a:spcPts val="0"/>
                        </a:spcAft>
                      </a:pPr>
                      <a:r>
                        <a:rPr lang="en-GB" sz="1600" kern="1200" dirty="0">
                          <a:solidFill>
                            <a:srgbClr val="000000"/>
                          </a:solidFill>
                          <a:effectLst/>
                          <a:latin typeface="+mn-lt"/>
                          <a:ea typeface="Times New Roman"/>
                          <a:cs typeface="Arial"/>
                        </a:rPr>
                        <a:t>                                £238 </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92DE"/>
                    </a:solidFill>
                  </a:tcPr>
                </a:tc>
                <a:tc>
                  <a:txBody>
                    <a:bodyPr/>
                    <a:lstStyle/>
                    <a:p>
                      <a:pPr algn="ctr" fontAlgn="b">
                        <a:spcAft>
                          <a:spcPts val="0"/>
                        </a:spcAft>
                      </a:pPr>
                      <a:r>
                        <a:rPr lang="en-GB" sz="1600" kern="1200" dirty="0">
                          <a:solidFill>
                            <a:srgbClr val="000000"/>
                          </a:solidFill>
                          <a:effectLst/>
                          <a:latin typeface="+mn-lt"/>
                          <a:ea typeface="Times New Roman"/>
                          <a:cs typeface="Arial"/>
                        </a:rPr>
                        <a:t>£451 </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CEB"/>
                    </a:solidFill>
                  </a:tcPr>
                </a:tc>
                <a:tc>
                  <a:txBody>
                    <a:bodyPr/>
                    <a:lstStyle/>
                    <a:p>
                      <a:pPr algn="ctr" fontAlgn="b">
                        <a:spcAft>
                          <a:spcPts val="0"/>
                        </a:spcAft>
                      </a:pPr>
                      <a:r>
                        <a:rPr lang="en-GB" sz="1600" kern="1200" dirty="0">
                          <a:solidFill>
                            <a:srgbClr val="0070C0"/>
                          </a:solidFill>
                          <a:effectLst/>
                          <a:latin typeface="+mn-lt"/>
                          <a:ea typeface="Times New Roman"/>
                          <a:cs typeface="Arial"/>
                        </a:rPr>
                        <a:t>190%</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CEB"/>
                    </a:solidFill>
                  </a:tcPr>
                </a:tc>
              </a:tr>
              <a:tr h="547693">
                <a:tc>
                  <a:txBody>
                    <a:bodyPr/>
                    <a:lstStyle/>
                    <a:p>
                      <a:pPr fontAlgn="b">
                        <a:spcAft>
                          <a:spcPts val="0"/>
                        </a:spcAft>
                      </a:pPr>
                      <a:r>
                        <a:rPr lang="en-GB" sz="1600" kern="1200" dirty="0">
                          <a:solidFill>
                            <a:srgbClr val="000000"/>
                          </a:solidFill>
                          <a:effectLst/>
                          <a:latin typeface="+mn-lt"/>
                          <a:ea typeface="Times New Roman"/>
                          <a:cs typeface="Arial"/>
                        </a:rPr>
                        <a:t>Urgent </a:t>
                      </a:r>
                      <a:r>
                        <a:rPr lang="en-GB" sz="1600" kern="1200" dirty="0" smtClean="0">
                          <a:solidFill>
                            <a:srgbClr val="000000"/>
                          </a:solidFill>
                          <a:effectLst/>
                          <a:latin typeface="+mn-lt"/>
                          <a:ea typeface="Times New Roman"/>
                          <a:cs typeface="Arial"/>
                        </a:rPr>
                        <a:t>and </a:t>
                      </a:r>
                      <a:r>
                        <a:rPr lang="en-GB" sz="1600" kern="1200" dirty="0">
                          <a:solidFill>
                            <a:srgbClr val="000000"/>
                          </a:solidFill>
                          <a:effectLst/>
                          <a:latin typeface="+mn-lt"/>
                          <a:ea typeface="Times New Roman"/>
                          <a:cs typeface="Arial"/>
                        </a:rPr>
                        <a:t>Emergency care</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EF5"/>
                    </a:solidFill>
                  </a:tcPr>
                </a:tc>
                <a:tc>
                  <a:txBody>
                    <a:bodyPr/>
                    <a:lstStyle/>
                    <a:p>
                      <a:pPr algn="ctr" fontAlgn="b">
                        <a:spcAft>
                          <a:spcPts val="0"/>
                        </a:spcAft>
                      </a:pPr>
                      <a:r>
                        <a:rPr lang="en-GB" sz="1600" kern="1200" dirty="0">
                          <a:solidFill>
                            <a:srgbClr val="000000"/>
                          </a:solidFill>
                          <a:effectLst/>
                          <a:latin typeface="+mn-lt"/>
                          <a:ea typeface="Times New Roman"/>
                          <a:cs typeface="Arial"/>
                        </a:rPr>
                        <a:t>                            £247 </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92DE"/>
                    </a:solidFill>
                  </a:tcPr>
                </a:tc>
                <a:tc>
                  <a:txBody>
                    <a:bodyPr/>
                    <a:lstStyle/>
                    <a:p>
                      <a:pPr algn="ctr" fontAlgn="b">
                        <a:spcAft>
                          <a:spcPts val="0"/>
                        </a:spcAft>
                      </a:pPr>
                      <a:r>
                        <a:rPr lang="en-GB" sz="1600" kern="1200" dirty="0">
                          <a:solidFill>
                            <a:srgbClr val="000000"/>
                          </a:solidFill>
                          <a:effectLst/>
                          <a:latin typeface="+mn-lt"/>
                          <a:ea typeface="Times New Roman"/>
                          <a:cs typeface="Arial"/>
                        </a:rPr>
                        <a:t>£247</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EF5"/>
                    </a:solidFill>
                  </a:tcPr>
                </a:tc>
                <a:tc>
                  <a:txBody>
                    <a:bodyPr/>
                    <a:lstStyle/>
                    <a:p>
                      <a:pPr algn="ctr" fontAlgn="b">
                        <a:spcAft>
                          <a:spcPts val="0"/>
                        </a:spcAft>
                      </a:pPr>
                      <a:r>
                        <a:rPr lang="en-GB" sz="1600" kern="1200" dirty="0">
                          <a:solidFill>
                            <a:srgbClr val="0070C0"/>
                          </a:solidFill>
                          <a:effectLst/>
                          <a:latin typeface="+mn-lt"/>
                          <a:ea typeface="Times New Roman"/>
                          <a:cs typeface="Arial"/>
                        </a:rPr>
                        <a:t>100%</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EF5"/>
                    </a:solidFill>
                  </a:tcPr>
                </a:tc>
              </a:tr>
              <a:tr h="547693">
                <a:tc>
                  <a:txBody>
                    <a:bodyPr/>
                    <a:lstStyle/>
                    <a:p>
                      <a:pPr fontAlgn="b">
                        <a:spcAft>
                          <a:spcPts val="0"/>
                        </a:spcAft>
                      </a:pPr>
                      <a:r>
                        <a:rPr lang="en-GB" sz="1600" kern="1200" dirty="0">
                          <a:solidFill>
                            <a:srgbClr val="000000"/>
                          </a:solidFill>
                          <a:effectLst/>
                          <a:latin typeface="+mn-lt"/>
                          <a:ea typeface="Times New Roman"/>
                          <a:cs typeface="Arial"/>
                        </a:rPr>
                        <a:t>Secondary </a:t>
                      </a:r>
                      <a:r>
                        <a:rPr lang="en-GB" sz="1600" kern="1200" dirty="0" smtClean="0">
                          <a:solidFill>
                            <a:srgbClr val="000000"/>
                          </a:solidFill>
                          <a:effectLst/>
                          <a:latin typeface="+mn-lt"/>
                          <a:ea typeface="Times New Roman"/>
                          <a:cs typeface="Arial"/>
                        </a:rPr>
                        <a:t>care </a:t>
                      </a:r>
                      <a:r>
                        <a:rPr lang="en-GB" sz="1600" kern="1200" dirty="0">
                          <a:solidFill>
                            <a:srgbClr val="000000"/>
                          </a:solidFill>
                          <a:effectLst/>
                          <a:latin typeface="+mn-lt"/>
                          <a:ea typeface="Times New Roman"/>
                          <a:cs typeface="Arial"/>
                        </a:rPr>
                        <a:t>m</a:t>
                      </a:r>
                      <a:r>
                        <a:rPr lang="en-GB" sz="1600" kern="1200" dirty="0" smtClean="0">
                          <a:solidFill>
                            <a:srgbClr val="000000"/>
                          </a:solidFill>
                          <a:effectLst/>
                          <a:latin typeface="+mn-lt"/>
                          <a:ea typeface="Times New Roman"/>
                          <a:cs typeface="Arial"/>
                        </a:rPr>
                        <a:t>anagement</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CEB"/>
                    </a:solidFill>
                  </a:tcPr>
                </a:tc>
                <a:tc>
                  <a:txBody>
                    <a:bodyPr/>
                    <a:lstStyle/>
                    <a:p>
                      <a:pPr algn="ctr" fontAlgn="b">
                        <a:spcAft>
                          <a:spcPts val="0"/>
                        </a:spcAft>
                      </a:pPr>
                      <a:r>
                        <a:rPr lang="en-GB" sz="1600" kern="1200" dirty="0">
                          <a:solidFill>
                            <a:srgbClr val="000000"/>
                          </a:solidFill>
                          <a:effectLst/>
                          <a:latin typeface="+mn-lt"/>
                          <a:ea typeface="Times New Roman"/>
                          <a:cs typeface="Arial"/>
                        </a:rPr>
                        <a:t>£7,518 </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92DE"/>
                    </a:solidFill>
                  </a:tcPr>
                </a:tc>
                <a:tc>
                  <a:txBody>
                    <a:bodyPr/>
                    <a:lstStyle/>
                    <a:p>
                      <a:pPr algn="ctr" fontAlgn="b">
                        <a:spcAft>
                          <a:spcPts val="0"/>
                        </a:spcAft>
                      </a:pPr>
                      <a:r>
                        <a:rPr lang="en-GB" sz="1600" kern="1200" dirty="0">
                          <a:solidFill>
                            <a:srgbClr val="000000"/>
                          </a:solidFill>
                          <a:effectLst/>
                          <a:latin typeface="+mn-lt"/>
                          <a:ea typeface="Times New Roman"/>
                          <a:cs typeface="Arial"/>
                        </a:rPr>
                        <a:t>                      £2,318 </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CEB"/>
                    </a:solidFill>
                  </a:tcPr>
                </a:tc>
                <a:tc>
                  <a:txBody>
                    <a:bodyPr/>
                    <a:lstStyle/>
                    <a:p>
                      <a:pPr algn="ctr" fontAlgn="b">
                        <a:spcAft>
                          <a:spcPts val="0"/>
                        </a:spcAft>
                      </a:pPr>
                      <a:r>
                        <a:rPr lang="en-GB" sz="1600" kern="1200" dirty="0">
                          <a:solidFill>
                            <a:srgbClr val="0070C0"/>
                          </a:solidFill>
                          <a:effectLst/>
                          <a:latin typeface="+mn-lt"/>
                          <a:ea typeface="Times New Roman"/>
                          <a:cs typeface="Arial"/>
                        </a:rPr>
                        <a:t>31%</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CEB"/>
                    </a:solidFill>
                  </a:tcPr>
                </a:tc>
              </a:tr>
              <a:tr h="454662">
                <a:tc>
                  <a:txBody>
                    <a:bodyPr/>
                    <a:lstStyle/>
                    <a:p>
                      <a:pPr fontAlgn="b">
                        <a:spcAft>
                          <a:spcPts val="0"/>
                        </a:spcAft>
                      </a:pPr>
                      <a:r>
                        <a:rPr lang="en-GB" sz="1600" b="1" kern="1200" dirty="0">
                          <a:solidFill>
                            <a:srgbClr val="000000"/>
                          </a:solidFill>
                          <a:effectLst/>
                          <a:latin typeface="+mn-lt"/>
                          <a:ea typeface="Times New Roman"/>
                          <a:cs typeface="Arial"/>
                        </a:rPr>
                        <a:t>Grand </a:t>
                      </a:r>
                      <a:r>
                        <a:rPr lang="en-GB" sz="1600" b="1" kern="1200" dirty="0" smtClean="0">
                          <a:solidFill>
                            <a:srgbClr val="000000"/>
                          </a:solidFill>
                          <a:effectLst/>
                          <a:latin typeface="+mn-lt"/>
                          <a:ea typeface="Times New Roman"/>
                          <a:cs typeface="Arial"/>
                        </a:rPr>
                        <a:t>total</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EF5"/>
                    </a:solidFill>
                  </a:tcPr>
                </a:tc>
                <a:tc>
                  <a:txBody>
                    <a:bodyPr/>
                    <a:lstStyle/>
                    <a:p>
                      <a:pPr algn="ctr" fontAlgn="b">
                        <a:spcAft>
                          <a:spcPts val="0"/>
                        </a:spcAft>
                      </a:pPr>
                      <a:r>
                        <a:rPr lang="en-GB" sz="1800" b="1" kern="1200" dirty="0">
                          <a:solidFill>
                            <a:srgbClr val="000000"/>
                          </a:solidFill>
                          <a:effectLst/>
                          <a:latin typeface="+mn-lt"/>
                          <a:ea typeface="Times New Roman"/>
                          <a:cs typeface="Arial"/>
                        </a:rPr>
                        <a:t>£8,003</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92DE"/>
                    </a:solidFill>
                  </a:tcPr>
                </a:tc>
                <a:tc>
                  <a:txBody>
                    <a:bodyPr/>
                    <a:lstStyle/>
                    <a:p>
                      <a:pPr algn="ctr" fontAlgn="b">
                        <a:spcAft>
                          <a:spcPts val="0"/>
                        </a:spcAft>
                      </a:pPr>
                      <a:r>
                        <a:rPr lang="en-GB" sz="1800" b="1" kern="1200" dirty="0">
                          <a:solidFill>
                            <a:srgbClr val="000000"/>
                          </a:solidFill>
                          <a:effectLst/>
                          <a:latin typeface="+mn-lt"/>
                          <a:ea typeface="Times New Roman"/>
                          <a:cs typeface="Arial"/>
                        </a:rPr>
                        <a:t>£3,016</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EF5"/>
                    </a:solidFill>
                  </a:tcPr>
                </a:tc>
                <a:tc>
                  <a:txBody>
                    <a:bodyPr/>
                    <a:lstStyle/>
                    <a:p>
                      <a:pPr algn="ctr" fontAlgn="b">
                        <a:spcAft>
                          <a:spcPts val="0"/>
                        </a:spcAft>
                      </a:pPr>
                      <a:r>
                        <a:rPr lang="en-GB" sz="1800" b="1" kern="1200" dirty="0">
                          <a:solidFill>
                            <a:srgbClr val="000000"/>
                          </a:solidFill>
                          <a:effectLst/>
                          <a:latin typeface="+mn-lt"/>
                          <a:ea typeface="Times New Roman"/>
                          <a:cs typeface="Arial"/>
                        </a:rPr>
                        <a:t>38%</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EF5"/>
                    </a:solidFill>
                  </a:tcPr>
                </a:tc>
              </a:tr>
            </a:tbl>
          </a:graphicData>
        </a:graphic>
      </p:graphicFrame>
    </p:spTree>
    <p:extLst>
      <p:ext uri="{BB962C8B-B14F-4D97-AF65-F5344CB8AC3E}">
        <p14:creationId xmlns:p14="http://schemas.microsoft.com/office/powerpoint/2010/main" val="263614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p:cNvSpPr>
            <a:spLocks noGrp="1"/>
          </p:cNvSpPr>
          <p:nvPr>
            <p:ph type="title"/>
          </p:nvPr>
        </p:nvSpPr>
        <p:spPr>
          <a:xfrm>
            <a:off x="412597" y="367771"/>
            <a:ext cx="7356815" cy="667725"/>
          </a:xfrm>
        </p:spPr>
        <p:txBody>
          <a:bodyPr>
            <a:normAutofit/>
          </a:bodyPr>
          <a:lstStyle/>
          <a:p>
            <a:r>
              <a:rPr lang="en-US" sz="3200" dirty="0" smtClean="0"/>
              <a:t>The NHS RightCare approach</a:t>
            </a:r>
            <a:endParaRPr lang="en-US" sz="3200" dirty="0"/>
          </a:p>
        </p:txBody>
      </p:sp>
      <p:pic>
        <p:nvPicPr>
          <p:cNvPr id="4" name="Picture 3" descr="A graphical image showing the NHS RigthCare approach and the three phases - where to look, what to change and how to change." title="The NHS RightCare Approach"/>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301" y="1456803"/>
            <a:ext cx="8343868" cy="4899547"/>
          </a:xfrm>
          <a:prstGeom prst="rect">
            <a:avLst/>
          </a:prstGeom>
        </p:spPr>
      </p:pic>
      <p:sp>
        <p:nvSpPr>
          <p:cNvPr id="6" name="Slide Number Placeholder 5"/>
          <p:cNvSpPr>
            <a:spLocks noGrp="1"/>
          </p:cNvSpPr>
          <p:nvPr>
            <p:ph type="sldNum" sz="quarter" idx="12"/>
          </p:nvPr>
        </p:nvSpPr>
        <p:spPr/>
        <p:txBody>
          <a:bodyPr/>
          <a:lstStyle/>
          <a:p>
            <a:fld id="{9354E1B7-EA4B-4627-8377-47E877C4B30E}" type="slidenum">
              <a:rPr lang="en-US" smtClean="0"/>
              <a:pPr/>
              <a:t>6</a:t>
            </a:fld>
            <a:endParaRPr lang="en-US" dirty="0"/>
          </a:p>
        </p:txBody>
      </p:sp>
    </p:spTree>
    <p:extLst>
      <p:ext uri="{BB962C8B-B14F-4D97-AF65-F5344CB8AC3E}">
        <p14:creationId xmlns:p14="http://schemas.microsoft.com/office/powerpoint/2010/main" val="20512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585295"/>
            <a:ext cx="7841707" cy="4570380"/>
          </a:xfrm>
        </p:spPr>
        <p:txBody>
          <a:bodyPr>
            <a:noAutofit/>
          </a:bodyPr>
          <a:lstStyle/>
          <a:p>
            <a:pPr marL="0" indent="0">
              <a:lnSpc>
                <a:spcPct val="120000"/>
              </a:lnSpc>
              <a:spcBef>
                <a:spcPts val="0"/>
              </a:spcBef>
              <a:spcAft>
                <a:spcPts val="600"/>
              </a:spcAft>
              <a:buNone/>
            </a:pPr>
            <a:r>
              <a:rPr lang="en-US" sz="1800" dirty="0" smtClean="0"/>
              <a:t>For more information about Rob’s journey, NHS RightCare or the sepsis programme you can:</a:t>
            </a:r>
          </a:p>
          <a:p>
            <a:pPr marL="0" indent="0">
              <a:lnSpc>
                <a:spcPct val="120000"/>
              </a:lnSpc>
              <a:spcBef>
                <a:spcPts val="0"/>
              </a:spcBef>
              <a:spcAft>
                <a:spcPts val="600"/>
              </a:spcAft>
              <a:buNone/>
            </a:pPr>
            <a:r>
              <a:rPr lang="en-US" sz="1600" dirty="0" smtClean="0"/>
              <a:t>Email:</a:t>
            </a:r>
          </a:p>
          <a:p>
            <a:pPr>
              <a:lnSpc>
                <a:spcPct val="120000"/>
              </a:lnSpc>
              <a:spcBef>
                <a:spcPts val="0"/>
              </a:spcBef>
              <a:spcAft>
                <a:spcPts val="600"/>
              </a:spcAft>
              <a:buClr>
                <a:srgbClr val="92D050"/>
              </a:buClr>
              <a:buFont typeface="Arial" panose="020B0604020202020204" pitchFamily="34" charset="0"/>
              <a:buChar char="•"/>
            </a:pPr>
            <a:r>
              <a:rPr lang="en-US" sz="1600" u="sng" dirty="0" smtClean="0">
                <a:solidFill>
                  <a:schemeClr val="tx2"/>
                </a:solidFill>
              </a:rPr>
              <a:t>rightcare@nhs.net</a:t>
            </a:r>
          </a:p>
          <a:p>
            <a:pPr>
              <a:lnSpc>
                <a:spcPct val="120000"/>
              </a:lnSpc>
              <a:spcBef>
                <a:spcPts val="0"/>
              </a:spcBef>
              <a:spcAft>
                <a:spcPts val="600"/>
              </a:spcAft>
              <a:buClr>
                <a:srgbClr val="92D050"/>
              </a:buClr>
              <a:buFont typeface="Arial" panose="020B0604020202020204" pitchFamily="34" charset="0"/>
              <a:buChar char="•"/>
            </a:pPr>
            <a:r>
              <a:rPr lang="en-GB" sz="1600" u="sng" dirty="0" smtClean="0">
                <a:solidFill>
                  <a:schemeClr val="tx2"/>
                </a:solidFill>
              </a:rPr>
              <a:t>england.clinicalpolicy@nhs.net</a:t>
            </a:r>
            <a:endParaRPr lang="en-US" sz="1600" u="sng" dirty="0" smtClean="0">
              <a:solidFill>
                <a:schemeClr val="tx2"/>
              </a:solidFill>
            </a:endParaRPr>
          </a:p>
          <a:p>
            <a:pPr marL="0" indent="0">
              <a:lnSpc>
                <a:spcPct val="120000"/>
              </a:lnSpc>
              <a:spcBef>
                <a:spcPts val="0"/>
              </a:spcBef>
              <a:spcAft>
                <a:spcPts val="600"/>
              </a:spcAft>
              <a:buNone/>
            </a:pPr>
            <a:r>
              <a:rPr lang="en-US" sz="1600" dirty="0" smtClean="0"/>
              <a:t>Visit:</a:t>
            </a:r>
          </a:p>
          <a:p>
            <a:pPr>
              <a:lnSpc>
                <a:spcPct val="120000"/>
              </a:lnSpc>
              <a:spcBef>
                <a:spcPts val="0"/>
              </a:spcBef>
              <a:spcAft>
                <a:spcPts val="600"/>
              </a:spcAft>
              <a:buClr>
                <a:srgbClr val="92D050"/>
              </a:buClr>
              <a:buFont typeface="Arial" panose="020B0604020202020204" pitchFamily="34" charset="0"/>
              <a:buChar char="•"/>
            </a:pPr>
            <a:r>
              <a:rPr lang="en-US" sz="1600" u="sng" dirty="0" smtClean="0">
                <a:solidFill>
                  <a:schemeClr val="tx2"/>
                </a:solidFill>
                <a:hlinkClick r:id="rId2"/>
              </a:rPr>
              <a:t>www.england.nhs.uk/rightcare</a:t>
            </a:r>
            <a:endParaRPr lang="en-US" sz="1600" u="sng" dirty="0" smtClean="0">
              <a:solidFill>
                <a:schemeClr val="tx2"/>
              </a:solidFill>
            </a:endParaRPr>
          </a:p>
          <a:p>
            <a:pPr>
              <a:lnSpc>
                <a:spcPct val="120000"/>
              </a:lnSpc>
              <a:spcBef>
                <a:spcPts val="0"/>
              </a:spcBef>
              <a:spcAft>
                <a:spcPts val="600"/>
              </a:spcAft>
              <a:buClr>
                <a:srgbClr val="92D050"/>
              </a:buClr>
              <a:buFont typeface="Arial" panose="020B0604020202020204" pitchFamily="34" charset="0"/>
              <a:buChar char="•"/>
            </a:pPr>
            <a:r>
              <a:rPr lang="en-US" sz="1600" u="sng" dirty="0" smtClean="0">
                <a:solidFill>
                  <a:schemeClr val="tx2"/>
                </a:solidFill>
                <a:hlinkClick r:id="rId3"/>
              </a:rPr>
              <a:t>www.england.nhs.uk</a:t>
            </a:r>
            <a:r>
              <a:rPr lang="en-US" sz="1600" u="sng" dirty="0">
                <a:solidFill>
                  <a:schemeClr val="tx2"/>
                </a:solidFill>
                <a:hlinkClick r:id="rId3"/>
              </a:rPr>
              <a:t>/?</a:t>
            </a:r>
            <a:r>
              <a:rPr lang="en-US" sz="1600" u="sng" dirty="0" smtClean="0">
                <a:solidFill>
                  <a:schemeClr val="tx2"/>
                </a:solidFill>
                <a:hlinkClick r:id="rId3"/>
              </a:rPr>
              <a:t>s=sepsis</a:t>
            </a:r>
            <a:endParaRPr lang="en-US" sz="1600" u="sng" dirty="0" smtClean="0">
              <a:solidFill>
                <a:schemeClr val="tx2"/>
              </a:solidFill>
            </a:endParaRPr>
          </a:p>
          <a:p>
            <a:pPr marL="0" indent="0">
              <a:lnSpc>
                <a:spcPct val="120000"/>
              </a:lnSpc>
              <a:spcBef>
                <a:spcPts val="0"/>
              </a:spcBef>
              <a:spcAft>
                <a:spcPts val="600"/>
              </a:spcAft>
              <a:buNone/>
            </a:pPr>
            <a:r>
              <a:rPr lang="en-US" sz="1600" dirty="0" smtClean="0"/>
              <a:t>Tweet:</a:t>
            </a:r>
          </a:p>
          <a:p>
            <a:pPr>
              <a:lnSpc>
                <a:spcPct val="120000"/>
              </a:lnSpc>
              <a:spcBef>
                <a:spcPts val="0"/>
              </a:spcBef>
              <a:spcAft>
                <a:spcPts val="600"/>
              </a:spcAft>
              <a:buClr>
                <a:srgbClr val="92D050"/>
              </a:buClr>
            </a:pPr>
            <a:r>
              <a:rPr lang="en-US" sz="1600" dirty="0" smtClean="0">
                <a:solidFill>
                  <a:schemeClr val="tx2"/>
                </a:solidFill>
              </a:rPr>
              <a:t>@NHSRightCare  </a:t>
            </a:r>
          </a:p>
          <a:p>
            <a:pPr marL="0" indent="0">
              <a:lnSpc>
                <a:spcPct val="120000"/>
              </a:lnSpc>
              <a:spcBef>
                <a:spcPts val="0"/>
              </a:spcBef>
              <a:spcAft>
                <a:spcPts val="600"/>
              </a:spcAft>
              <a:buNone/>
            </a:pPr>
            <a:endParaRPr lang="en-GB" sz="1600" dirty="0" smtClean="0"/>
          </a:p>
          <a:p>
            <a:pPr marL="0" indent="0">
              <a:lnSpc>
                <a:spcPct val="120000"/>
              </a:lnSpc>
              <a:spcBef>
                <a:spcPts val="0"/>
              </a:spcBef>
              <a:spcAft>
                <a:spcPts val="600"/>
              </a:spcAft>
              <a:buNone/>
            </a:pPr>
            <a:r>
              <a:rPr lang="en-GB" sz="1400" dirty="0" smtClean="0"/>
              <a:t>Please note: Appendices </a:t>
            </a:r>
            <a:r>
              <a:rPr lang="en-GB" sz="1400" dirty="0"/>
              <a:t>to </a:t>
            </a:r>
            <a:r>
              <a:rPr lang="en-GB" sz="1400" dirty="0" smtClean="0"/>
              <a:t>support the main scenario document and the PowerPoint summaries can </a:t>
            </a:r>
            <a:r>
              <a:rPr lang="en-GB" sz="1400" dirty="0"/>
              <a:t>be found at </a:t>
            </a:r>
            <a:r>
              <a:rPr lang="en-GB" sz="1400" dirty="0">
                <a:solidFill>
                  <a:schemeClr val="tx2"/>
                </a:solidFill>
                <a:hlinkClick r:id="rId4"/>
              </a:rPr>
              <a:t>https://www.england.nhs.uk/rightcare/products/ltc/sepsis-scenario</a:t>
            </a:r>
            <a:r>
              <a:rPr lang="en-GB" sz="1400" dirty="0" smtClean="0">
                <a:solidFill>
                  <a:schemeClr val="tx2"/>
                </a:solidFill>
                <a:hlinkClick r:id="rId4"/>
              </a:rPr>
              <a:t>/</a:t>
            </a:r>
            <a:r>
              <a:rPr lang="en-GB" sz="1400" dirty="0" smtClean="0">
                <a:solidFill>
                  <a:schemeClr val="tx2"/>
                </a:solidFill>
              </a:rPr>
              <a:t>  </a:t>
            </a:r>
            <a:endParaRPr lang="en-US" sz="1400" dirty="0">
              <a:solidFill>
                <a:schemeClr val="tx2"/>
              </a:solidFill>
            </a:endParaRPr>
          </a:p>
        </p:txBody>
      </p:sp>
      <p:sp>
        <p:nvSpPr>
          <p:cNvPr id="7" name="Title 6"/>
          <p:cNvSpPr>
            <a:spLocks noGrp="1"/>
          </p:cNvSpPr>
          <p:nvPr>
            <p:ph type="title"/>
          </p:nvPr>
        </p:nvSpPr>
        <p:spPr>
          <a:xfrm>
            <a:off x="412597" y="531544"/>
            <a:ext cx="7356815" cy="667725"/>
          </a:xfrm>
        </p:spPr>
        <p:txBody>
          <a:bodyPr>
            <a:normAutofit/>
          </a:bodyPr>
          <a:lstStyle/>
          <a:p>
            <a:r>
              <a:rPr lang="en-US" sz="3200" dirty="0" smtClean="0"/>
              <a:t>Further information</a:t>
            </a:r>
            <a:endParaRPr lang="en-US" sz="3200" dirty="0"/>
          </a:p>
        </p:txBody>
      </p:sp>
    </p:spTree>
    <p:extLst>
      <p:ext uri="{BB962C8B-B14F-4D97-AF65-F5344CB8AC3E}">
        <p14:creationId xmlns:p14="http://schemas.microsoft.com/office/powerpoint/2010/main" val="3811510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72C6"/>
      </a:dk2>
      <a:lt2>
        <a:srgbClr val="A00054"/>
      </a:lt2>
      <a:accent1>
        <a:srgbClr val="00ADC6"/>
      </a:accent1>
      <a:accent2>
        <a:srgbClr val="0091C9"/>
      </a:accent2>
      <a:accent3>
        <a:srgbClr val="003893"/>
      </a:accent3>
      <a:accent4>
        <a:srgbClr val="FFFFFF"/>
      </a:accent4>
      <a:accent5>
        <a:srgbClr val="FFFFFF"/>
      </a:accent5>
      <a:accent6>
        <a:srgbClr val="FFFFFF"/>
      </a:accent6>
      <a:hlink>
        <a:srgbClr val="0072C6"/>
      </a:hlink>
      <a:folHlink>
        <a:srgbClr val="0072C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8D083DDF8B2CE45ABEDBAB4F90C7050" ma:contentTypeVersion="1" ma:contentTypeDescription="Create a new document." ma:contentTypeScope="" ma:versionID="6f0372cf94b48e3ff03ea2af8d244034">
  <xsd:schema xmlns:xsd="http://www.w3.org/2001/XMLSchema" xmlns:xs="http://www.w3.org/2001/XMLSchema" xmlns:p="http://schemas.microsoft.com/office/2006/metadata/properties" xmlns:ns2="51367701-27c8-403e-a234-85855c5cd73e" xmlns:ns3="11cf67b4-8be8-4203-926d-b1451d6a3644" targetNamespace="http://schemas.microsoft.com/office/2006/metadata/properties" ma:root="true" ma:fieldsID="6ce6b8d50e902b0a5e2178625f1a7f6a" ns2:_="" ns3:_="">
    <xsd:import namespace="51367701-27c8-403e-a234-85855c5cd73e"/>
    <xsd:import namespace="11cf67b4-8be8-4203-926d-b1451d6a3644"/>
    <xsd:element name="properties">
      <xsd:complexType>
        <xsd:sequence>
          <xsd:element name="documentManagement">
            <xsd:complexType>
              <xsd:all>
                <xsd:element ref="ns2:_dlc_DocId" minOccurs="0"/>
                <xsd:element ref="ns2:_dlc_DocIdUrl" minOccurs="0"/>
                <xsd:element ref="ns2:_dlc_DocIdPersistId"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367701-27c8-403e-a234-85855c5cd73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1cf67b4-8be8-4203-926d-b1451d6a3644"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51367701-27c8-403e-a234-85855c5cd73e">K57F673QWXRZ-1374-53</_dlc_DocId>
    <_dlc_DocIdUrl xmlns="51367701-27c8-403e-a234-85855c5cd73e">
      <Url>https://nhsengland.sharepoint.com/TeamCentre/VisionandValues/_layouts/15/DocIdRedir.aspx?ID=K57F673QWXRZ-1374-53</Url>
      <Description>K57F673QWXRZ-1374-53</Description>
    </_dlc_DocIdUrl>
    <SharedWithUsers xmlns="11cf67b4-8be8-4203-926d-b1451d6a3644">
      <UserInfo>
        <DisplayName>Bruce Warner</DisplayName>
        <AccountId>189</AccountId>
        <AccountType/>
      </UserInfo>
      <UserInfo>
        <DisplayName>Chris Knight</DisplayName>
        <AccountId>9154</AccountId>
        <AccountType/>
      </UserInfo>
      <UserInfo>
        <DisplayName>Paulette Johnson</DisplayName>
        <AccountId>1982</AccountId>
        <AccountType/>
      </UserInfo>
    </SharedWithUser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F804EF-5A13-4C78-B283-A29B4395B6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367701-27c8-403e-a234-85855c5cd73e"/>
    <ds:schemaRef ds:uri="11cf67b4-8be8-4203-926d-b1451d6a36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801DBD-1609-45E3-994A-CA6B05AAB272}">
  <ds:schemaRefs>
    <ds:schemaRef ds:uri="http://schemas.microsoft.com/sharepoint/events"/>
  </ds:schemaRefs>
</ds:datastoreItem>
</file>

<file path=customXml/itemProps3.xml><?xml version="1.0" encoding="utf-8"?>
<ds:datastoreItem xmlns:ds="http://schemas.openxmlformats.org/officeDocument/2006/customXml" ds:itemID="{E69D3D01-BC3D-4AA8-95B1-39B38B8CD583}">
  <ds:schemaRefs>
    <ds:schemaRef ds:uri="http://schemas.openxmlformats.org/package/2006/metadata/core-properties"/>
    <ds:schemaRef ds:uri="http://purl.org/dc/elements/1.1/"/>
    <ds:schemaRef ds:uri="http://schemas.microsoft.com/office/2006/metadata/properties"/>
    <ds:schemaRef ds:uri="http://www.w3.org/XML/1998/namespace"/>
    <ds:schemaRef ds:uri="http://purl.org/dc/terms/"/>
    <ds:schemaRef ds:uri="51367701-27c8-403e-a234-85855c5cd73e"/>
    <ds:schemaRef ds:uri="http://schemas.microsoft.com/office/2006/documentManagement/types"/>
    <ds:schemaRef ds:uri="http://schemas.microsoft.com/office/infopath/2007/PartnerControls"/>
    <ds:schemaRef ds:uri="11cf67b4-8be8-4203-926d-b1451d6a3644"/>
    <ds:schemaRef ds:uri="http://purl.org/dc/dcmitype/"/>
  </ds:schemaRefs>
</ds:datastoreItem>
</file>

<file path=customXml/itemProps4.xml><?xml version="1.0" encoding="utf-8"?>
<ds:datastoreItem xmlns:ds="http://schemas.openxmlformats.org/officeDocument/2006/customXml" ds:itemID="{F2DD6C42-6644-46D0-ACEC-7B461F27AFF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11437</TotalTime>
  <Words>426</Words>
  <Application>Microsoft Office PowerPoint</Application>
  <PresentationFormat>On-screen Show (4:3)</PresentationFormat>
  <Paragraphs>174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NHS RightCare scenario:  The variation between sub-optimal and optimal pathways  </vt:lpstr>
      <vt:lpstr>Rob and the sub-optimal pathway</vt:lpstr>
      <vt:lpstr>The levels of NEWS2 scores and associated risk</vt:lpstr>
      <vt:lpstr>Rob and the optimal pathway</vt:lpstr>
      <vt:lpstr>Financial information</vt:lpstr>
      <vt:lpstr>The NHS RightCare approach</vt:lpstr>
      <vt:lpstr>Further information</vt:lpstr>
    </vt:vector>
  </TitlesOfParts>
  <Company>Smith &amp; Milton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NHS England Powerpoint Template</dc:title>
  <dc:creator>Kevin O'Brien</dc:creator>
  <cp:lastModifiedBy>Paul Goulding</cp:lastModifiedBy>
  <cp:revision>330</cp:revision>
  <cp:lastPrinted>2014-05-27T15:15:21Z</cp:lastPrinted>
  <dcterms:created xsi:type="dcterms:W3CDTF">2014-04-08T10:27:44Z</dcterms:created>
  <dcterms:modified xsi:type="dcterms:W3CDTF">2018-06-04T10:38:00Z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0x010100C8D083DDF8B2CE45ABEDBAB4F90C7050</vt:lpwstr>
  </property>
  <property fmtid="{D5CDD505-2E9C-101B-9397-08002B2CF9AE}" pid="3" name="_dlc_DocIdItemGuid">
    <vt:lpwstr>f66519ee-73cb-4d73-a16e-8576bcbee500</vt:lpwstr>
  </property>
</Properties>
</file>