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7"/>
  </p:notesMasterIdLst>
  <p:handoutMasterIdLst>
    <p:handoutMasterId r:id="rId18"/>
  </p:handoutMasterIdLst>
  <p:sldIdLst>
    <p:sldId id="265" r:id="rId6"/>
    <p:sldId id="272" r:id="rId7"/>
    <p:sldId id="275" r:id="rId8"/>
    <p:sldId id="276" r:id="rId9"/>
    <p:sldId id="294" r:id="rId10"/>
    <p:sldId id="292" r:id="rId11"/>
    <p:sldId id="293" r:id="rId12"/>
    <p:sldId id="295" r:id="rId13"/>
    <p:sldId id="290" r:id="rId14"/>
    <p:sldId id="289" r:id="rId15"/>
    <p:sldId id="271" r:id="rId16"/>
  </p:sldIdLst>
  <p:sldSz cx="9144000" cy="6858000" type="screen4x3"/>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6C807DBC-8C92-7C42-84D5-1C59FCFB9E44}">
          <p14:sldIdLst>
            <p14:sldId id="265"/>
            <p14:sldId id="272"/>
            <p14:sldId id="275"/>
            <p14:sldId id="276"/>
            <p14:sldId id="294"/>
            <p14:sldId id="292"/>
            <p14:sldId id="293"/>
            <p14:sldId id="295"/>
            <p14:sldId id="290"/>
            <p14:sldId id="289"/>
            <p14:sldId id="271"/>
          </p14:sldIdLst>
        </p14:section>
      </p14:sectionLst>
    </p:ext>
    <p:ext uri="{EFAFB233-063F-42B5-8137-9DF3F51BA10A}">
      <p15:sldGuideLst xmlns="" xmlns:p15="http://schemas.microsoft.com/office/powerpoint/2012/main">
        <p15:guide id="1" orient="horz" pos="1204">
          <p15:clr>
            <a:srgbClr val="A4A3A4"/>
          </p15:clr>
        </p15:guide>
        <p15:guide id="2" pos="33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Pudney" initials="SP" lastIdx="2" clrIdx="0"/>
  <p:cmAuthor id="1" name="Baughan, Sue" initials="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7" autoAdjust="0"/>
    <p:restoredTop sz="89876" autoAdjust="0"/>
  </p:normalViewPr>
  <p:slideViewPr>
    <p:cSldViewPr snapToGrid="0" snapToObjects="1">
      <p:cViewPr varScale="1">
        <p:scale>
          <a:sx n="105" d="100"/>
          <a:sy n="105" d="100"/>
        </p:scale>
        <p:origin x="-1818" y="-84"/>
      </p:cViewPr>
      <p:guideLst>
        <p:guide orient="horz" pos="1204"/>
        <p:guide pos="3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688" y="0"/>
            <a:ext cx="2946400" cy="492125"/>
          </a:xfrm>
          <a:prstGeom prst="rect">
            <a:avLst/>
          </a:prstGeom>
        </p:spPr>
        <p:txBody>
          <a:bodyPr vert="horz" lIns="91440" tIns="45720" rIns="91440" bIns="45720" rtlCol="0"/>
          <a:lstStyle>
            <a:lvl1pPr algn="r">
              <a:defRPr sz="1200"/>
            </a:lvl1pPr>
          </a:lstStyle>
          <a:p>
            <a:fld id="{A291D71F-2657-BF40-9BA8-1341E8D62F20}" type="datetime1">
              <a:rPr lang="en-GB" smtClean="0"/>
              <a:t>14/09/2018</a:t>
            </a:fld>
            <a:endParaRPr lang="en-US" dirty="0"/>
          </a:p>
        </p:txBody>
      </p:sp>
      <p:sp>
        <p:nvSpPr>
          <p:cNvPr id="4" name="Footer Placeholder 3"/>
          <p:cNvSpPr>
            <a:spLocks noGrp="1"/>
          </p:cNvSpPr>
          <p:nvPr>
            <p:ph type="ftr" sz="quarter" idx="2"/>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688" y="9361488"/>
            <a:ext cx="2946400" cy="493712"/>
          </a:xfrm>
          <a:prstGeom prst="rect">
            <a:avLst/>
          </a:prstGeom>
        </p:spPr>
        <p:txBody>
          <a:bodyPr vert="horz" lIns="91440" tIns="45720" rIns="91440" bIns="45720" rtlCol="0" anchor="b"/>
          <a:lstStyle>
            <a:lvl1pPr algn="r">
              <a:defRPr sz="1200"/>
            </a:lvl1pPr>
          </a:lstStyle>
          <a:p>
            <a:fld id="{4F5EE869-81EB-AC4C-B612-80DE4181CDD1}" type="slidenum">
              <a:rPr lang="en-US" smtClean="0"/>
              <a:t>‹#›</a:t>
            </a:fld>
            <a:endParaRPr lang="en-US" dirty="0"/>
          </a:p>
        </p:txBody>
      </p:sp>
    </p:spTree>
    <p:extLst>
      <p:ext uri="{BB962C8B-B14F-4D97-AF65-F5344CB8AC3E}">
        <p14:creationId xmlns:p14="http://schemas.microsoft.com/office/powerpoint/2010/main" val="32424458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9688" y="0"/>
            <a:ext cx="2946400" cy="492125"/>
          </a:xfrm>
          <a:prstGeom prst="rect">
            <a:avLst/>
          </a:prstGeom>
        </p:spPr>
        <p:txBody>
          <a:bodyPr vert="horz" lIns="91440" tIns="45720" rIns="91440" bIns="45720" rtlCol="0"/>
          <a:lstStyle>
            <a:lvl1pPr algn="r">
              <a:defRPr sz="1200"/>
            </a:lvl1pPr>
          </a:lstStyle>
          <a:p>
            <a:fld id="{937A70F4-2FAD-3E41-BF6C-C5B1EEDE06E7}" type="datetime1">
              <a:rPr lang="en-GB" smtClean="0"/>
              <a:t>14/09/2018</a:t>
            </a:fld>
            <a:endParaRPr lang="en-US" dirty="0"/>
          </a:p>
        </p:txBody>
      </p:sp>
      <p:sp>
        <p:nvSpPr>
          <p:cNvPr id="4" name="Slide Image Placeholder 3"/>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681538"/>
            <a:ext cx="5438775" cy="4435475"/>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9688" y="9361488"/>
            <a:ext cx="2946400" cy="493712"/>
          </a:xfrm>
          <a:prstGeom prst="rect">
            <a:avLst/>
          </a:prstGeom>
        </p:spPr>
        <p:txBody>
          <a:bodyPr vert="horz" lIns="91440" tIns="45720" rIns="91440" bIns="45720" rtlCol="0" anchor="b"/>
          <a:lstStyle>
            <a:lvl1pPr algn="r">
              <a:defRPr sz="1200"/>
            </a:lvl1pPr>
          </a:lstStyle>
          <a:p>
            <a:fld id="{4957A7B8-EAD2-9846-9761-91C91B5D58B6}" type="slidenum">
              <a:rPr lang="en-US" smtClean="0"/>
              <a:t>‹#›</a:t>
            </a:fld>
            <a:endParaRPr lang="en-US" dirty="0"/>
          </a:p>
        </p:txBody>
      </p:sp>
    </p:spTree>
    <p:extLst>
      <p:ext uri="{BB962C8B-B14F-4D97-AF65-F5344CB8AC3E}">
        <p14:creationId xmlns:p14="http://schemas.microsoft.com/office/powerpoint/2010/main" val="104624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0A34ED-8FA2-4A1E-A503-3FEE8D85ECAC}" type="slidenum">
              <a:rPr lang="en-US" smtClean="0"/>
              <a:pPr/>
              <a:t>5</a:t>
            </a:fld>
            <a:endParaRPr lang="en-US" dirty="0"/>
          </a:p>
        </p:txBody>
      </p:sp>
    </p:spTree>
    <p:extLst>
      <p:ext uri="{BB962C8B-B14F-4D97-AF65-F5344CB8AC3E}">
        <p14:creationId xmlns:p14="http://schemas.microsoft.com/office/powerpoint/2010/main" val="3873879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93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p>
            <a:fld id="{902D5018-2030-2046-84FC-87E41EA86E42}" type="slidenum">
              <a:rPr lang="en-US" smtClean="0"/>
              <a:pPr/>
              <a:t>‹#›</a:t>
            </a:fld>
            <a:endParaRPr lang="en-US" dirty="0"/>
          </a:p>
        </p:txBody>
      </p:sp>
      <p:sp>
        <p:nvSpPr>
          <p:cNvPr id="6" name="Title 1"/>
          <p:cNvSpPr>
            <a:spLocks noGrp="1"/>
          </p:cNvSpPr>
          <p:nvPr>
            <p:ph type="title"/>
          </p:nvPr>
        </p:nvSpPr>
        <p:spPr>
          <a:xfrm>
            <a:off x="457201" y="749912"/>
            <a:ext cx="7356815" cy="667725"/>
          </a:xfrm>
        </p:spPr>
        <p:txBody>
          <a:bodyPr/>
          <a:lstStyle/>
          <a:p>
            <a:r>
              <a:rPr lang="en-GB" dirty="0" smtClean="0"/>
              <a:t>Click to edit Master title style</a:t>
            </a:r>
            <a:endParaRPr lang="en-US" dirty="0"/>
          </a:p>
        </p:txBody>
      </p:sp>
    </p:spTree>
    <p:extLst>
      <p:ext uri="{BB962C8B-B14F-4D97-AF65-F5344CB8AC3E}">
        <p14:creationId xmlns:p14="http://schemas.microsoft.com/office/powerpoint/2010/main" val="15771806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p>
            <a:fld id="{902D5018-2030-2046-84FC-87E41EA86E42}" type="slidenum">
              <a:rPr lang="en-US" smtClean="0"/>
              <a:pPr/>
              <a:t>‹#›</a:t>
            </a:fld>
            <a:endParaRPr lang="en-US" dirty="0"/>
          </a:p>
        </p:txBody>
      </p:sp>
      <p:sp>
        <p:nvSpPr>
          <p:cNvPr id="4" name="Content Placeholder 2"/>
          <p:cNvSpPr>
            <a:spLocks noGrp="1"/>
          </p:cNvSpPr>
          <p:nvPr>
            <p:ph idx="1"/>
          </p:nvPr>
        </p:nvSpPr>
        <p:spPr>
          <a:xfrm>
            <a:off x="457200" y="1680295"/>
            <a:ext cx="7841707" cy="3950736"/>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7993616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5159D5C-7180-4EB4-ABAC-B8291AE4A24B}" type="datetimeFigureOut">
              <a:rPr lang="en-US" smtClean="0"/>
              <a:pPr/>
              <a:t>9/14/2018</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9354E1B7-EA4B-4627-8377-47E877C4B30E}" type="slidenum">
              <a:rPr lang="en-US" smtClean="0"/>
              <a:pPr/>
              <a:t>‹#›</a:t>
            </a:fld>
            <a:endParaRPr lang="en-US" dirty="0"/>
          </a:p>
        </p:txBody>
      </p:sp>
    </p:spTree>
    <p:extLst>
      <p:ext uri="{BB962C8B-B14F-4D97-AF65-F5344CB8AC3E}">
        <p14:creationId xmlns:p14="http://schemas.microsoft.com/office/powerpoint/2010/main" val="26338891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742443" y="-1"/>
            <a:ext cx="3401557" cy="1526875"/>
          </a:xfrm>
          <a:prstGeom prst="rect">
            <a:avLst/>
          </a:prstGeom>
        </p:spPr>
      </p:pic>
      <p:sp>
        <p:nvSpPr>
          <p:cNvPr id="3" name="Text Placeholder 2"/>
          <p:cNvSpPr>
            <a:spLocks noGrp="1"/>
          </p:cNvSpPr>
          <p:nvPr>
            <p:ph type="body" idx="1"/>
          </p:nvPr>
        </p:nvSpPr>
        <p:spPr>
          <a:xfrm>
            <a:off x="457200" y="1680295"/>
            <a:ext cx="7841707" cy="3950736"/>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2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latin typeface="Arial"/>
                <a:cs typeface="Arial"/>
              </a:defRPr>
            </a:lvl1pPr>
          </a:lstStyle>
          <a:p>
            <a:fld id="{902D5018-2030-2046-84FC-87E41EA86E42}" type="slidenum">
              <a:rPr lang="en-US" smtClean="0"/>
              <a:pPr/>
              <a:t>‹#›</a:t>
            </a:fld>
            <a:endParaRPr lang="en-US" dirty="0"/>
          </a:p>
        </p:txBody>
      </p:sp>
      <p:sp>
        <p:nvSpPr>
          <p:cNvPr id="26" name="Title Placeholder 1"/>
          <p:cNvSpPr>
            <a:spLocks noGrp="1"/>
          </p:cNvSpPr>
          <p:nvPr>
            <p:ph type="title"/>
          </p:nvPr>
        </p:nvSpPr>
        <p:spPr>
          <a:xfrm>
            <a:off x="457201" y="749912"/>
            <a:ext cx="7356815" cy="667725"/>
          </a:xfrm>
          <a:prstGeom prst="rect">
            <a:avLst/>
          </a:prstGeom>
        </p:spPr>
        <p:txBody>
          <a:bodyPr vert="horz" lIns="91440" tIns="45720" rIns="91440" bIns="45720" rtlCol="0" anchor="ctr">
            <a:normAutofit/>
          </a:bodyPr>
          <a:lstStyle/>
          <a:p>
            <a:r>
              <a:rPr lang="en-GB" sz="3600" b="1" dirty="0" smtClean="0">
                <a:solidFill>
                  <a:schemeClr val="tx2"/>
                </a:solidFill>
                <a:latin typeface="+mj-lt"/>
                <a:cs typeface="Arial"/>
              </a:rPr>
              <a:t>Click</a:t>
            </a:r>
            <a:r>
              <a:rPr lang="en-GB" sz="3600" b="1" baseline="0" dirty="0" smtClean="0">
                <a:solidFill>
                  <a:schemeClr val="tx2"/>
                </a:solidFill>
                <a:latin typeface="+mj-lt"/>
                <a:cs typeface="Arial"/>
              </a:rPr>
              <a:t> to edit the master title style</a:t>
            </a:r>
            <a:endParaRPr lang="en-GB" sz="3600" b="1" dirty="0">
              <a:solidFill>
                <a:schemeClr val="tx2"/>
              </a:solidFill>
              <a:latin typeface="+mj-lt"/>
              <a:cs typeface="Arial"/>
            </a:endParaRPr>
          </a:p>
        </p:txBody>
      </p:sp>
    </p:spTree>
    <p:extLst>
      <p:ext uri="{BB962C8B-B14F-4D97-AF65-F5344CB8AC3E}">
        <p14:creationId xmlns:p14="http://schemas.microsoft.com/office/powerpoint/2010/main" val="2531189095"/>
      </p:ext>
    </p:extLst>
  </p:cSld>
  <p:clrMap bg1="lt1" tx1="dk1" bg2="lt2" tx2="dk2" accent1="accent1" accent2="accent2" accent3="accent3" accent4="accent4" accent5="accent5" accent6="accent6" hlink="hlink" folHlink="folHlink"/>
  <p:sldLayoutIdLst>
    <p:sldLayoutId id="2147483674" r:id="rId1"/>
    <p:sldLayoutId id="2147483650" r:id="rId2"/>
    <p:sldLayoutId id="2147483678" r:id="rId3"/>
    <p:sldLayoutId id="2147483679" r:id="rId4"/>
  </p:sldLayoutIdLst>
  <p:timing>
    <p:tnLst>
      <p:par>
        <p:cTn id="1" dur="indefinite" restart="never" nodeType="tmRoot"/>
      </p:par>
    </p:tnLst>
  </p:timing>
  <p:hf sldNum="0" hdr="0" ftr="0"/>
  <p:txStyles>
    <p:titleStyle>
      <a:lvl1pPr algn="l" defTabSz="457200" rtl="0" eaLnBrk="1" latinLnBrk="0" hangingPunct="1">
        <a:spcBef>
          <a:spcPct val="0"/>
        </a:spcBef>
        <a:buNone/>
        <a:defRPr lang="en-GB" sz="3600" b="1" i="0" kern="1200" baseline="0" smtClean="0">
          <a:solidFill>
            <a:schemeClr val="tx2"/>
          </a:solidFill>
          <a:latin typeface="Arial"/>
          <a:ea typeface="+mj-ea"/>
          <a:cs typeface="Arial"/>
        </a:defRPr>
      </a:lvl1pPr>
    </p:titleStyle>
    <p:body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www.england.nhs.uk/rightcare/products/ltc/sepsis-scenari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14881"/>
            <a:ext cx="9144001" cy="4777462"/>
          </a:xfrm>
          <a:prstGeom prst="rect">
            <a:avLst/>
          </a:prstGeom>
        </p:spPr>
      </p:pic>
      <p:sp>
        <p:nvSpPr>
          <p:cNvPr id="25" name="Title 24"/>
          <p:cNvSpPr>
            <a:spLocks noGrp="1"/>
          </p:cNvSpPr>
          <p:nvPr>
            <p:ph type="title" idx="4294967295"/>
          </p:nvPr>
        </p:nvSpPr>
        <p:spPr>
          <a:xfrm>
            <a:off x="504098" y="1380107"/>
            <a:ext cx="7119304" cy="2160734"/>
          </a:xfrm>
        </p:spPr>
        <p:txBody>
          <a:bodyPr lIns="0" tIns="0" rIns="0" bIns="0" anchor="t">
            <a:noAutofit/>
          </a:bodyPr>
          <a:lstStyle/>
          <a:p>
            <a:r>
              <a:rPr lang="en-US" sz="3200" b="0" dirty="0" smtClean="0"/>
              <a:t>NHS RightCare scenario: </a:t>
            </a:r>
            <a:br>
              <a:rPr lang="en-US" sz="3200" b="0" dirty="0" smtClean="0"/>
            </a:br>
            <a:r>
              <a:rPr lang="en-US" sz="3200" dirty="0" smtClean="0"/>
              <a:t>The </a:t>
            </a:r>
            <a:r>
              <a:rPr lang="en-US" sz="3200" dirty="0"/>
              <a:t>v</a:t>
            </a:r>
            <a:r>
              <a:rPr lang="en-US" sz="3200" dirty="0" smtClean="0"/>
              <a:t>ariation </a:t>
            </a:r>
            <a:r>
              <a:rPr lang="en-US" sz="3200" dirty="0"/>
              <a:t>b</a:t>
            </a:r>
            <a:r>
              <a:rPr lang="en-US" sz="3200" dirty="0" smtClean="0"/>
              <a:t>etween sub-optimal and </a:t>
            </a:r>
            <a:r>
              <a:rPr lang="en-US" sz="3200" dirty="0"/>
              <a:t>o</a:t>
            </a:r>
            <a:r>
              <a:rPr lang="en-US" sz="3200" dirty="0" smtClean="0"/>
              <a:t>ptimal </a:t>
            </a:r>
            <a:r>
              <a:rPr lang="en-US" sz="3200" dirty="0"/>
              <a:t>p</a:t>
            </a:r>
            <a:r>
              <a:rPr lang="en-US" sz="3200" dirty="0" smtClean="0"/>
              <a:t>athways</a:t>
            </a:r>
            <a:br>
              <a:rPr lang="en-US" sz="3200" dirty="0" smtClean="0"/>
            </a:br>
            <a:r>
              <a:rPr lang="en-US" sz="3200" dirty="0"/>
              <a:t/>
            </a:r>
            <a:br>
              <a:rPr lang="en-US" sz="3200" dirty="0"/>
            </a:br>
            <a:endParaRPr lang="en-US" sz="3200" dirty="0"/>
          </a:p>
        </p:txBody>
      </p:sp>
      <p:sp>
        <p:nvSpPr>
          <p:cNvPr id="6" name="Content Placeholder 26"/>
          <p:cNvSpPr txBox="1">
            <a:spLocks/>
          </p:cNvSpPr>
          <p:nvPr/>
        </p:nvSpPr>
        <p:spPr>
          <a:xfrm>
            <a:off x="2949774" y="3212700"/>
            <a:ext cx="4522575" cy="2447765"/>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b="1" dirty="0" smtClean="0">
                <a:solidFill>
                  <a:schemeClr val="tx2"/>
                </a:solidFill>
              </a:rPr>
              <a:t>Rob’s story: Sepsis</a:t>
            </a:r>
          </a:p>
          <a:p>
            <a:pPr marL="0" indent="0">
              <a:buFont typeface="Arial"/>
              <a:buNone/>
            </a:pPr>
            <a:r>
              <a:rPr lang="en-US" sz="2000" dirty="0" smtClean="0">
                <a:solidFill>
                  <a:schemeClr val="tx2"/>
                </a:solidFill>
              </a:rPr>
              <a:t>Summary slide pack</a:t>
            </a:r>
            <a:endParaRPr lang="en-US" sz="2600" dirty="0" smtClean="0">
              <a:solidFill>
                <a:schemeClr val="tx2"/>
              </a:solidFill>
            </a:endParaRPr>
          </a:p>
        </p:txBody>
      </p:sp>
      <p:sp>
        <p:nvSpPr>
          <p:cNvPr id="8" name="Content Placeholder 26"/>
          <p:cNvSpPr txBox="1">
            <a:spLocks/>
          </p:cNvSpPr>
          <p:nvPr/>
        </p:nvSpPr>
        <p:spPr>
          <a:xfrm>
            <a:off x="6310379" y="6385427"/>
            <a:ext cx="2626046" cy="35351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tx2"/>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Font typeface="Arial"/>
              <a:buNone/>
            </a:pPr>
            <a:endParaRPr lang="en-US" sz="1200" dirty="0" smtClean="0"/>
          </a:p>
        </p:txBody>
      </p:sp>
      <p:pic>
        <p:nvPicPr>
          <p:cNvPr id="7" name="Picture 6" descr="Rob is the fictional patient for the sepsis scenario. He is an elderly black man and he is laughing and looking happy." title="Picture of Rob"/>
          <p:cNvPicPr/>
          <p:nvPr/>
        </p:nvPicPr>
        <p:blipFill>
          <a:blip r:embed="rId3">
            <a:extLst>
              <a:ext uri="{28A0092B-C50C-407E-A947-70E740481C1C}">
                <a14:useLocalDpi xmlns:a14="http://schemas.microsoft.com/office/drawing/2010/main" val="0"/>
              </a:ext>
            </a:extLst>
          </a:blip>
          <a:stretch>
            <a:fillRect/>
          </a:stretch>
        </p:blipFill>
        <p:spPr bwMode="auto">
          <a:xfrm rot="21403524">
            <a:off x="536001" y="3347411"/>
            <a:ext cx="2015615" cy="2066254"/>
          </a:xfrm>
          <a:prstGeom prst="rect">
            <a:avLst/>
          </a:prstGeom>
          <a:ln>
            <a:noFill/>
          </a:ln>
          <a:effectLst>
            <a:outerShdw blurRad="101600" dist="38100" dir="5400000" sx="102000" sy="102000" algn="tl" rotWithShape="0">
              <a:prstClr val="black">
                <a:alpha val="40000"/>
              </a:prstClr>
            </a:outerShdw>
          </a:effectLst>
          <a:extLst>
            <a:ext uri="{53640926-AAD7-44D8-BBD7-CCE9431645EC}">
              <a14:shadowObscured xmlns:a14="http://schemas.microsoft.com/office/drawing/2010/main"/>
            </a:ext>
          </a:extLst>
        </p:spPr>
      </p:pic>
      <p:sp>
        <p:nvSpPr>
          <p:cNvPr id="9" name="Rectangle 8"/>
          <p:cNvSpPr/>
          <p:nvPr/>
        </p:nvSpPr>
        <p:spPr>
          <a:xfrm>
            <a:off x="2949773" y="4978564"/>
            <a:ext cx="2809581" cy="492443"/>
          </a:xfrm>
          <a:prstGeom prst="rect">
            <a:avLst/>
          </a:prstGeom>
        </p:spPr>
        <p:txBody>
          <a:bodyPr wrap="square" lIns="0" tIns="0" rIns="0" bIns="0">
            <a:spAutoFit/>
          </a:bodyPr>
          <a:lstStyle/>
          <a:p>
            <a:r>
              <a:rPr lang="en-US" sz="1600" dirty="0" smtClean="0">
                <a:solidFill>
                  <a:schemeClr val="tx2"/>
                </a:solidFill>
              </a:rPr>
              <a:t>June 2018</a:t>
            </a:r>
          </a:p>
          <a:p>
            <a:r>
              <a:rPr lang="en-US" sz="1600" dirty="0">
                <a:solidFill>
                  <a:schemeClr val="tx2"/>
                </a:solidFill>
              </a:rPr>
              <a:t>Gateway reference 07876 </a:t>
            </a:r>
          </a:p>
        </p:txBody>
      </p:sp>
    </p:spTree>
    <p:extLst>
      <p:ext uri="{BB962C8B-B14F-4D97-AF65-F5344CB8AC3E}">
        <p14:creationId xmlns:p14="http://schemas.microsoft.com/office/powerpoint/2010/main" val="833375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667725"/>
          </a:xfrm>
        </p:spPr>
        <p:txBody>
          <a:bodyPr>
            <a:normAutofit/>
          </a:bodyPr>
          <a:lstStyle/>
          <a:p>
            <a:r>
              <a:rPr lang="en-US" sz="3200" dirty="0" smtClean="0"/>
              <a:t>The NHS RightCare approach</a:t>
            </a:r>
            <a:endParaRPr lang="en-US" sz="3200" dirty="0"/>
          </a:p>
        </p:txBody>
      </p:sp>
      <p:pic>
        <p:nvPicPr>
          <p:cNvPr id="4" name="Picture 3" descr="A graphical image showing the NHS RigthCare approach and the three phases - where to look, what to change and how to change." title="The NHS RightCare aproach"/>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301" y="1456803"/>
            <a:ext cx="8343868" cy="4899547"/>
          </a:xfrm>
          <a:prstGeom prst="rect">
            <a:avLst/>
          </a:prstGeom>
        </p:spPr>
      </p:pic>
      <p:sp>
        <p:nvSpPr>
          <p:cNvPr id="6" name="Slide Number Placeholder 5"/>
          <p:cNvSpPr>
            <a:spLocks noGrp="1"/>
          </p:cNvSpPr>
          <p:nvPr>
            <p:ph type="sldNum" sz="quarter" idx="12"/>
          </p:nvPr>
        </p:nvSpPr>
        <p:spPr/>
        <p:txBody>
          <a:bodyPr/>
          <a:lstStyle/>
          <a:p>
            <a:fld id="{9354E1B7-EA4B-4627-8377-47E877C4B30E}" type="slidenum">
              <a:rPr lang="en-US" smtClean="0"/>
              <a:pPr/>
              <a:t>10</a:t>
            </a:fld>
            <a:endParaRPr lang="en-US" dirty="0"/>
          </a:p>
        </p:txBody>
      </p:sp>
    </p:spTree>
    <p:extLst>
      <p:ext uri="{BB962C8B-B14F-4D97-AF65-F5344CB8AC3E}">
        <p14:creationId xmlns:p14="http://schemas.microsoft.com/office/powerpoint/2010/main" val="20512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585295"/>
            <a:ext cx="7841707" cy="4570380"/>
          </a:xfrm>
        </p:spPr>
        <p:txBody>
          <a:bodyPr>
            <a:noAutofit/>
          </a:bodyPr>
          <a:lstStyle/>
          <a:p>
            <a:pPr marL="0" indent="0">
              <a:lnSpc>
                <a:spcPct val="120000"/>
              </a:lnSpc>
              <a:spcBef>
                <a:spcPts val="0"/>
              </a:spcBef>
              <a:spcAft>
                <a:spcPts val="600"/>
              </a:spcAft>
              <a:buNone/>
            </a:pPr>
            <a:r>
              <a:rPr lang="en-US" sz="1800" dirty="0" smtClean="0"/>
              <a:t>For more information about Rob’s journey, NHS RightCare or the sepsis programme you can:</a:t>
            </a:r>
          </a:p>
          <a:p>
            <a:pPr marL="0" indent="0">
              <a:lnSpc>
                <a:spcPct val="120000"/>
              </a:lnSpc>
              <a:spcBef>
                <a:spcPts val="0"/>
              </a:spcBef>
              <a:spcAft>
                <a:spcPts val="600"/>
              </a:spcAft>
              <a:buNone/>
            </a:pPr>
            <a:r>
              <a:rPr lang="en-US" sz="1600" dirty="0" smtClean="0"/>
              <a:t>Email:</a:t>
            </a: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rPr>
              <a:t>rightcare@nhs.net</a:t>
            </a:r>
          </a:p>
          <a:p>
            <a:pPr>
              <a:lnSpc>
                <a:spcPct val="120000"/>
              </a:lnSpc>
              <a:spcBef>
                <a:spcPts val="0"/>
              </a:spcBef>
              <a:spcAft>
                <a:spcPts val="600"/>
              </a:spcAft>
              <a:buClr>
                <a:srgbClr val="92D050"/>
              </a:buClr>
              <a:buFont typeface="Arial" panose="020B0604020202020204" pitchFamily="34" charset="0"/>
              <a:buChar char="•"/>
            </a:pPr>
            <a:r>
              <a:rPr lang="en-GB" sz="1600" u="sng" dirty="0" smtClean="0">
                <a:solidFill>
                  <a:schemeClr val="tx2"/>
                </a:solidFill>
              </a:rPr>
              <a:t>england.clinicalpolicy@nhs.net</a:t>
            </a:r>
            <a:endParaRPr lang="en-US" sz="1600" u="sng" dirty="0" smtClean="0">
              <a:solidFill>
                <a:schemeClr val="tx2"/>
              </a:solidFill>
            </a:endParaRPr>
          </a:p>
          <a:p>
            <a:pPr marL="0" indent="0">
              <a:lnSpc>
                <a:spcPct val="120000"/>
              </a:lnSpc>
              <a:spcBef>
                <a:spcPts val="0"/>
              </a:spcBef>
              <a:spcAft>
                <a:spcPts val="600"/>
              </a:spcAft>
              <a:buNone/>
            </a:pPr>
            <a:r>
              <a:rPr lang="en-US" sz="1600" dirty="0" smtClean="0"/>
              <a:t>Visit:</a:t>
            </a: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rPr>
              <a:t>www.england.nhs.uk/rightcare</a:t>
            </a:r>
          </a:p>
          <a:p>
            <a:pPr>
              <a:lnSpc>
                <a:spcPct val="120000"/>
              </a:lnSpc>
              <a:spcBef>
                <a:spcPts val="0"/>
              </a:spcBef>
              <a:spcAft>
                <a:spcPts val="600"/>
              </a:spcAft>
              <a:buClr>
                <a:srgbClr val="92D050"/>
              </a:buClr>
              <a:buFont typeface="Arial" panose="020B0604020202020204" pitchFamily="34" charset="0"/>
              <a:buChar char="•"/>
            </a:pPr>
            <a:r>
              <a:rPr lang="en-US" sz="1600" u="sng" dirty="0" smtClean="0">
                <a:solidFill>
                  <a:schemeClr val="tx2"/>
                </a:solidFill>
              </a:rPr>
              <a:t>www.england.nhs.uk</a:t>
            </a:r>
            <a:r>
              <a:rPr lang="en-US" sz="1600" u="sng" dirty="0">
                <a:solidFill>
                  <a:schemeClr val="tx2"/>
                </a:solidFill>
              </a:rPr>
              <a:t>/?s=sepsis</a:t>
            </a:r>
            <a:endParaRPr lang="en-US" sz="1600" u="sng" dirty="0" smtClean="0">
              <a:solidFill>
                <a:schemeClr val="tx2"/>
              </a:solidFill>
            </a:endParaRPr>
          </a:p>
          <a:p>
            <a:pPr marL="0" indent="0">
              <a:lnSpc>
                <a:spcPct val="120000"/>
              </a:lnSpc>
              <a:spcBef>
                <a:spcPts val="0"/>
              </a:spcBef>
              <a:spcAft>
                <a:spcPts val="600"/>
              </a:spcAft>
              <a:buNone/>
            </a:pPr>
            <a:r>
              <a:rPr lang="en-US" sz="1600" dirty="0" smtClean="0"/>
              <a:t>Tweet:</a:t>
            </a:r>
          </a:p>
          <a:p>
            <a:pPr>
              <a:lnSpc>
                <a:spcPct val="120000"/>
              </a:lnSpc>
              <a:spcBef>
                <a:spcPts val="0"/>
              </a:spcBef>
              <a:spcAft>
                <a:spcPts val="600"/>
              </a:spcAft>
              <a:buClr>
                <a:srgbClr val="92D050"/>
              </a:buClr>
            </a:pPr>
            <a:r>
              <a:rPr lang="en-US" sz="1600" dirty="0" smtClean="0">
                <a:solidFill>
                  <a:schemeClr val="tx2"/>
                </a:solidFill>
              </a:rPr>
              <a:t>@NHSRightCare  </a:t>
            </a:r>
          </a:p>
          <a:p>
            <a:pPr marL="0" indent="0">
              <a:lnSpc>
                <a:spcPct val="120000"/>
              </a:lnSpc>
              <a:spcBef>
                <a:spcPts val="0"/>
              </a:spcBef>
              <a:spcAft>
                <a:spcPts val="600"/>
              </a:spcAft>
              <a:buNone/>
            </a:pPr>
            <a:endParaRPr lang="en-GB" sz="1600" dirty="0" smtClean="0"/>
          </a:p>
          <a:p>
            <a:pPr marL="0" indent="0">
              <a:lnSpc>
                <a:spcPct val="120000"/>
              </a:lnSpc>
              <a:spcBef>
                <a:spcPts val="0"/>
              </a:spcBef>
              <a:spcAft>
                <a:spcPts val="600"/>
              </a:spcAft>
              <a:buNone/>
            </a:pPr>
            <a:r>
              <a:rPr lang="en-GB" sz="1400" dirty="0" smtClean="0"/>
              <a:t>Please note: Appendices </a:t>
            </a:r>
            <a:r>
              <a:rPr lang="en-GB" sz="1400" dirty="0"/>
              <a:t>to </a:t>
            </a:r>
            <a:r>
              <a:rPr lang="en-GB" sz="1400" dirty="0" smtClean="0"/>
              <a:t>support the main scenario document and the PowerPoint summaries can </a:t>
            </a:r>
            <a:r>
              <a:rPr lang="en-GB" sz="1400" dirty="0"/>
              <a:t>be found at </a:t>
            </a:r>
            <a:r>
              <a:rPr lang="en-GB" sz="1400" dirty="0">
                <a:solidFill>
                  <a:schemeClr val="tx2"/>
                </a:solidFill>
                <a:hlinkClick r:id="rId2"/>
              </a:rPr>
              <a:t>https://www.england.nhs.uk/rightcare/products/ltc/sepsis-scenario</a:t>
            </a:r>
            <a:r>
              <a:rPr lang="en-GB" sz="1400" dirty="0" smtClean="0">
                <a:solidFill>
                  <a:schemeClr val="tx2"/>
                </a:solidFill>
                <a:hlinkClick r:id="rId2"/>
              </a:rPr>
              <a:t>/</a:t>
            </a:r>
            <a:r>
              <a:rPr lang="en-GB" sz="1400" dirty="0" smtClean="0">
                <a:solidFill>
                  <a:schemeClr val="tx2"/>
                </a:solidFill>
              </a:rPr>
              <a:t> </a:t>
            </a:r>
            <a:endParaRPr lang="en-US" sz="1400" dirty="0">
              <a:solidFill>
                <a:schemeClr val="tx2"/>
              </a:solidFill>
            </a:endParaRPr>
          </a:p>
        </p:txBody>
      </p:sp>
      <p:sp>
        <p:nvSpPr>
          <p:cNvPr id="7" name="Title 6"/>
          <p:cNvSpPr>
            <a:spLocks noGrp="1"/>
          </p:cNvSpPr>
          <p:nvPr>
            <p:ph type="title"/>
          </p:nvPr>
        </p:nvSpPr>
        <p:spPr>
          <a:xfrm>
            <a:off x="412597" y="531544"/>
            <a:ext cx="7356815" cy="667725"/>
          </a:xfrm>
        </p:spPr>
        <p:txBody>
          <a:bodyPr>
            <a:normAutofit/>
          </a:bodyPr>
          <a:lstStyle/>
          <a:p>
            <a:r>
              <a:rPr lang="en-US" sz="3200" dirty="0" smtClean="0"/>
              <a:t>Further information</a:t>
            </a:r>
            <a:endParaRPr lang="en-US" sz="3200" dirty="0"/>
          </a:p>
        </p:txBody>
      </p:sp>
    </p:spTree>
    <p:extLst>
      <p:ext uri="{BB962C8B-B14F-4D97-AF65-F5344CB8AC3E}">
        <p14:creationId xmlns:p14="http://schemas.microsoft.com/office/powerpoint/2010/main" val="843856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2597" y="307461"/>
            <a:ext cx="7356815" cy="667725"/>
          </a:xfrm>
        </p:spPr>
        <p:txBody>
          <a:bodyPr>
            <a:normAutofit/>
          </a:bodyPr>
          <a:lstStyle/>
          <a:p>
            <a:r>
              <a:rPr lang="en-US" sz="3200" dirty="0" smtClean="0"/>
              <a:t>Rob’s story</a:t>
            </a:r>
            <a:endParaRPr lang="en-US" sz="3200" dirty="0"/>
          </a:p>
        </p:txBody>
      </p:sp>
      <p:sp>
        <p:nvSpPr>
          <p:cNvPr id="3" name="TextBox 2"/>
          <p:cNvSpPr txBox="1"/>
          <p:nvPr/>
        </p:nvSpPr>
        <p:spPr>
          <a:xfrm>
            <a:off x="409900" y="1002197"/>
            <a:ext cx="5990896" cy="1015788"/>
          </a:xfrm>
          <a:prstGeom prst="rect">
            <a:avLst/>
          </a:prstGeom>
          <a:noFill/>
        </p:spPr>
        <p:txBody>
          <a:bodyPr wrap="square" rtlCol="0">
            <a:noAutofit/>
          </a:bodyPr>
          <a:lstStyle/>
          <a:p>
            <a:r>
              <a:rPr lang="en-GB" sz="1600" dirty="0" smtClean="0"/>
              <a:t>This is the story of Rob’s experience of a sepsis care pathway, and how it could be so much better</a:t>
            </a:r>
            <a:endParaRPr lang="en-GB" sz="1600" dirty="0"/>
          </a:p>
        </p:txBody>
      </p:sp>
      <p:grpSp>
        <p:nvGrpSpPr>
          <p:cNvPr id="6" name="Group 46"/>
          <p:cNvGrpSpPr/>
          <p:nvPr/>
        </p:nvGrpSpPr>
        <p:grpSpPr>
          <a:xfrm>
            <a:off x="696036" y="1730516"/>
            <a:ext cx="3530672" cy="2265124"/>
            <a:chOff x="457200" y="914400"/>
            <a:chExt cx="3352800" cy="2133600"/>
          </a:xfrm>
          <a:solidFill>
            <a:schemeClr val="bg1">
              <a:lumMod val="85000"/>
            </a:schemeClr>
          </a:solidFill>
          <a:effectLst>
            <a:outerShdw blurRad="50800" dist="38100" dir="2700000" algn="tl" rotWithShape="0">
              <a:prstClr val="black">
                <a:alpha val="40000"/>
              </a:prstClr>
            </a:outerShdw>
          </a:effectLst>
        </p:grpSpPr>
        <p:sp>
          <p:nvSpPr>
            <p:cNvPr id="9" name="Rounded Rectangle 8"/>
            <p:cNvSpPr/>
            <p:nvPr/>
          </p:nvSpPr>
          <p:spPr>
            <a:xfrm>
              <a:off x="457200" y="914400"/>
              <a:ext cx="2895600" cy="1905000"/>
            </a:xfrm>
            <a:prstGeom prst="roundRect">
              <a:avLst>
                <a:gd name="adj" fmla="val 13660"/>
              </a:avLst>
            </a:prstGeom>
            <a:solidFill>
              <a:schemeClr val="bg1">
                <a:lumMod val="95000"/>
              </a:schemeClr>
            </a:solidFill>
            <a:ln w="19050">
              <a:solidFill>
                <a:schemeClr val="accent3"/>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06104" y="1225050"/>
              <a:ext cx="2743200" cy="1246594"/>
            </a:xfrm>
            <a:prstGeom prst="rect">
              <a:avLst/>
            </a:prstGeom>
            <a:solidFill>
              <a:schemeClr val="bg1">
                <a:lumMod val="95000"/>
              </a:schemeClr>
            </a:solidFill>
            <a:ln w="19050">
              <a:noFill/>
            </a:ln>
          </p:spPr>
          <p:txBody>
            <a:bodyPr wrap="square" rtlCol="0">
              <a:spAutoFit/>
            </a:bodyPr>
            <a:lstStyle/>
            <a:p>
              <a:r>
                <a:rPr lang="en-GB" sz="1600" dirty="0"/>
                <a:t>In this scenario we examine a </a:t>
              </a:r>
              <a:r>
                <a:rPr lang="en-GB" sz="1600" dirty="0" smtClean="0"/>
                <a:t>sepsis </a:t>
              </a:r>
              <a:r>
                <a:rPr lang="en-GB" sz="1600" dirty="0"/>
                <a:t>care pathway, comparing a sub-optimal but typical scenario against an ideal pathway. </a:t>
              </a:r>
            </a:p>
          </p:txBody>
        </p:sp>
        <p:sp>
          <p:nvSpPr>
            <p:cNvPr id="11" name="Oval 10"/>
            <p:cNvSpPr/>
            <p:nvPr/>
          </p:nvSpPr>
          <p:spPr>
            <a:xfrm>
              <a:off x="2895600" y="2133600"/>
              <a:ext cx="914400" cy="914400"/>
            </a:xfrm>
            <a:prstGeom prst="ellipse">
              <a:avLst/>
            </a:prstGeom>
            <a:solidFill>
              <a:schemeClr val="accent3"/>
            </a:solidFill>
            <a:ln w="19050">
              <a:solidFill>
                <a:schemeClr val="accent3"/>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Black" pitchFamily="34" charset="0"/>
                </a:rPr>
                <a:t>1</a:t>
              </a:r>
              <a:endParaRPr lang="en-US" sz="4000" dirty="0">
                <a:latin typeface="Arial Black" pitchFamily="34" charset="0"/>
              </a:endParaRPr>
            </a:p>
          </p:txBody>
        </p:sp>
      </p:grpSp>
      <p:grpSp>
        <p:nvGrpSpPr>
          <p:cNvPr id="4" name="Group 3"/>
          <p:cNvGrpSpPr/>
          <p:nvPr/>
        </p:nvGrpSpPr>
        <p:grpSpPr>
          <a:xfrm>
            <a:off x="696036" y="4118472"/>
            <a:ext cx="3538002" cy="2391508"/>
            <a:chOff x="696036" y="4118472"/>
            <a:chExt cx="3538002" cy="2391508"/>
          </a:xfrm>
        </p:grpSpPr>
        <p:grpSp>
          <p:nvGrpSpPr>
            <p:cNvPr id="12" name="Group 47"/>
            <p:cNvGrpSpPr/>
            <p:nvPr/>
          </p:nvGrpSpPr>
          <p:grpSpPr>
            <a:xfrm>
              <a:off x="696036" y="4118472"/>
              <a:ext cx="3538002" cy="2391508"/>
              <a:chOff x="511630" y="3233058"/>
              <a:chExt cx="3320142" cy="2224338"/>
            </a:xfrm>
            <a:solidFill>
              <a:schemeClr val="bg1">
                <a:lumMod val="85000"/>
              </a:schemeClr>
            </a:solidFill>
            <a:effectLst>
              <a:outerShdw blurRad="50800" dist="38100" dir="2700000" algn="tl" rotWithShape="0">
                <a:prstClr val="black">
                  <a:alpha val="40000"/>
                </a:prstClr>
              </a:outerShdw>
            </a:effectLst>
          </p:grpSpPr>
          <p:sp>
            <p:nvSpPr>
              <p:cNvPr id="13" name="Rounded Rectangle 12"/>
              <p:cNvSpPr/>
              <p:nvPr/>
            </p:nvSpPr>
            <p:spPr>
              <a:xfrm>
                <a:off x="511630" y="3552396"/>
                <a:ext cx="2895600" cy="1905000"/>
              </a:xfrm>
              <a:prstGeom prst="roundRect">
                <a:avLst>
                  <a:gd name="adj" fmla="val 13660"/>
                </a:avLst>
              </a:prstGeom>
              <a:solidFill>
                <a:schemeClr val="bg1">
                  <a:lumMod val="95000"/>
                </a:schemeClr>
              </a:solidFill>
              <a:ln w="19050">
                <a:solidFill>
                  <a:schemeClr val="accent3"/>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p:nvSpPr>
            <p:spPr>
              <a:xfrm>
                <a:off x="2917372" y="3233058"/>
                <a:ext cx="914400" cy="914400"/>
              </a:xfrm>
              <a:prstGeom prst="ellipse">
                <a:avLst/>
              </a:prstGeom>
              <a:solidFill>
                <a:schemeClr val="accent3"/>
              </a:solidFill>
              <a:ln w="19050">
                <a:solidFill>
                  <a:schemeClr val="accent3"/>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Black" pitchFamily="34" charset="0"/>
                  </a:rPr>
                  <a:t>4</a:t>
                </a:r>
                <a:endParaRPr lang="en-US" sz="4000" dirty="0">
                  <a:latin typeface="Arial Black" pitchFamily="34" charset="0"/>
                </a:endParaRPr>
              </a:p>
            </p:txBody>
          </p:sp>
        </p:grpSp>
        <p:sp>
          <p:nvSpPr>
            <p:cNvPr id="29" name="Rectangle 28"/>
            <p:cNvSpPr/>
            <p:nvPr/>
          </p:nvSpPr>
          <p:spPr>
            <a:xfrm>
              <a:off x="913896" y="4671155"/>
              <a:ext cx="2591304" cy="1569660"/>
            </a:xfrm>
            <a:prstGeom prst="rect">
              <a:avLst/>
            </a:prstGeom>
            <a:noFill/>
          </p:spPr>
          <p:txBody>
            <a:bodyPr wrap="square">
              <a:spAutoFit/>
            </a:bodyPr>
            <a:lstStyle/>
            <a:p>
              <a:r>
                <a:rPr lang="en-GB" sz="1600" dirty="0"/>
                <a:t>It shows how the </a:t>
              </a:r>
              <a:r>
                <a:rPr lang="en-GB" sz="1600" dirty="0" smtClean="0"/>
                <a:t>NHS RightCare </a:t>
              </a:r>
              <a:r>
                <a:rPr lang="en-GB" sz="1600" dirty="0"/>
                <a:t>methodology can help clinicians and </a:t>
              </a:r>
              <a:r>
                <a:rPr lang="en-GB" sz="1600" dirty="0" smtClean="0"/>
                <a:t>commissioners </a:t>
              </a:r>
              <a:r>
                <a:rPr lang="en-GB" sz="1600" dirty="0"/>
                <a:t>improve the value and outcomes of the care pathway.</a:t>
              </a:r>
            </a:p>
          </p:txBody>
        </p:sp>
      </p:grpSp>
      <p:grpSp>
        <p:nvGrpSpPr>
          <p:cNvPr id="5" name="Group 4"/>
          <p:cNvGrpSpPr/>
          <p:nvPr/>
        </p:nvGrpSpPr>
        <p:grpSpPr>
          <a:xfrm>
            <a:off x="4351018" y="1719619"/>
            <a:ext cx="3941644" cy="2268385"/>
            <a:chOff x="4351018" y="1719619"/>
            <a:chExt cx="3941644" cy="2268385"/>
          </a:xfrm>
        </p:grpSpPr>
        <p:grpSp>
          <p:nvGrpSpPr>
            <p:cNvPr id="20" name="Group 45"/>
            <p:cNvGrpSpPr/>
            <p:nvPr/>
          </p:nvGrpSpPr>
          <p:grpSpPr>
            <a:xfrm>
              <a:off x="4351018" y="1719619"/>
              <a:ext cx="3941644" cy="2268385"/>
              <a:chOff x="4136572" y="947056"/>
              <a:chExt cx="3331028" cy="2100942"/>
            </a:xfrm>
            <a:solidFill>
              <a:schemeClr val="bg1">
                <a:lumMod val="85000"/>
              </a:schemeClr>
            </a:solidFill>
            <a:effectLst>
              <a:outerShdw blurRad="50800" dist="38100" dir="2700000" algn="tl" rotWithShape="0">
                <a:prstClr val="black">
                  <a:alpha val="40000"/>
                </a:prstClr>
              </a:outerShdw>
            </a:effectLst>
          </p:grpSpPr>
          <p:sp>
            <p:nvSpPr>
              <p:cNvPr id="21" name="Rounded Rectangle 20"/>
              <p:cNvSpPr/>
              <p:nvPr/>
            </p:nvSpPr>
            <p:spPr>
              <a:xfrm>
                <a:off x="4572000" y="947056"/>
                <a:ext cx="2895600" cy="1905000"/>
              </a:xfrm>
              <a:prstGeom prst="roundRect">
                <a:avLst>
                  <a:gd name="adj" fmla="val 13660"/>
                </a:avLst>
              </a:prstGeom>
              <a:solidFill>
                <a:schemeClr val="bg1">
                  <a:lumMod val="95000"/>
                </a:schemeClr>
              </a:solidFill>
              <a:ln w="19050">
                <a:solidFill>
                  <a:schemeClr val="accent3"/>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4136572" y="2133598"/>
                <a:ext cx="914400" cy="914400"/>
              </a:xfrm>
              <a:prstGeom prst="ellipse">
                <a:avLst/>
              </a:prstGeom>
              <a:solidFill>
                <a:schemeClr val="accent3"/>
              </a:solidFill>
              <a:ln w="19050">
                <a:solidFill>
                  <a:schemeClr val="accent3"/>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Black" pitchFamily="34" charset="0"/>
                  </a:rPr>
                  <a:t>2</a:t>
                </a:r>
                <a:endParaRPr lang="en-US" sz="4000" dirty="0">
                  <a:latin typeface="Arial Black" pitchFamily="34" charset="0"/>
                </a:endParaRPr>
              </a:p>
            </p:txBody>
          </p:sp>
        </p:grpSp>
        <p:sp>
          <p:nvSpPr>
            <p:cNvPr id="27" name="Rectangle 26"/>
            <p:cNvSpPr/>
            <p:nvPr/>
          </p:nvSpPr>
          <p:spPr>
            <a:xfrm>
              <a:off x="5499593" y="1853348"/>
              <a:ext cx="2724597" cy="1815882"/>
            </a:xfrm>
            <a:prstGeom prst="rect">
              <a:avLst/>
            </a:prstGeom>
            <a:solidFill>
              <a:schemeClr val="bg1">
                <a:lumMod val="95000"/>
              </a:schemeClr>
            </a:solidFill>
          </p:spPr>
          <p:txBody>
            <a:bodyPr wrap="square">
              <a:spAutoFit/>
            </a:bodyPr>
            <a:lstStyle/>
            <a:p>
              <a:r>
                <a:rPr lang="en-GB" sz="1600" dirty="0"/>
                <a:t>At each stage we have modelled the costs of care, </a:t>
              </a:r>
              <a:r>
                <a:rPr lang="en-GB" sz="1600" dirty="0" smtClean="0"/>
                <a:t>financially </a:t>
              </a:r>
              <a:r>
                <a:rPr lang="en-GB" sz="1600" dirty="0"/>
                <a:t>to the </a:t>
              </a:r>
              <a:r>
                <a:rPr lang="en-GB" sz="1600" dirty="0" smtClean="0"/>
                <a:t>commissioner, and </a:t>
              </a:r>
              <a:r>
                <a:rPr lang="en-GB" sz="1600" dirty="0"/>
                <a:t>also the impact on the person and their family’s outcomes and experience. </a:t>
              </a:r>
            </a:p>
          </p:txBody>
        </p:sp>
      </p:grpSp>
      <p:grpSp>
        <p:nvGrpSpPr>
          <p:cNvPr id="2" name="Group 1"/>
          <p:cNvGrpSpPr/>
          <p:nvPr/>
        </p:nvGrpSpPr>
        <p:grpSpPr>
          <a:xfrm>
            <a:off x="4386438" y="4113107"/>
            <a:ext cx="3906224" cy="2478761"/>
            <a:chOff x="4386438" y="4113107"/>
            <a:chExt cx="3906224" cy="2478761"/>
          </a:xfrm>
        </p:grpSpPr>
        <p:grpSp>
          <p:nvGrpSpPr>
            <p:cNvPr id="16" name="Group 48"/>
            <p:cNvGrpSpPr/>
            <p:nvPr/>
          </p:nvGrpSpPr>
          <p:grpSpPr>
            <a:xfrm>
              <a:off x="4386438" y="4113107"/>
              <a:ext cx="3906224" cy="2478761"/>
              <a:chOff x="4114800" y="3276600"/>
              <a:chExt cx="3352796" cy="2220684"/>
            </a:xfrm>
            <a:solidFill>
              <a:schemeClr val="bg1">
                <a:lumMod val="85000"/>
              </a:schemeClr>
            </a:solidFill>
            <a:effectLst>
              <a:outerShdw blurRad="50800" dist="38100" dir="2700000" algn="tl" rotWithShape="0">
                <a:prstClr val="black">
                  <a:alpha val="40000"/>
                </a:prstClr>
              </a:outerShdw>
            </a:effectLst>
          </p:grpSpPr>
          <p:sp>
            <p:nvSpPr>
              <p:cNvPr id="17" name="Rounded Rectangle 16"/>
              <p:cNvSpPr/>
              <p:nvPr/>
            </p:nvSpPr>
            <p:spPr>
              <a:xfrm>
                <a:off x="4571996" y="3592284"/>
                <a:ext cx="2895600" cy="1905000"/>
              </a:xfrm>
              <a:prstGeom prst="roundRect">
                <a:avLst>
                  <a:gd name="adj" fmla="val 13660"/>
                </a:avLst>
              </a:prstGeom>
              <a:solidFill>
                <a:schemeClr val="bg1">
                  <a:lumMod val="95000"/>
                </a:schemeClr>
              </a:solidFill>
              <a:ln w="19050">
                <a:solidFill>
                  <a:schemeClr val="accent3"/>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p:nvSpPr>
            <p:spPr>
              <a:xfrm>
                <a:off x="4114800" y="3276600"/>
                <a:ext cx="914400" cy="914400"/>
              </a:xfrm>
              <a:prstGeom prst="ellipse">
                <a:avLst/>
              </a:prstGeom>
              <a:solidFill>
                <a:schemeClr val="accent3"/>
              </a:solidFill>
              <a:ln w="19050">
                <a:solidFill>
                  <a:schemeClr val="accent3"/>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latin typeface="Arial Black" pitchFamily="34" charset="0"/>
                  </a:rPr>
                  <a:t>3</a:t>
                </a:r>
                <a:endParaRPr lang="en-US" sz="4000" dirty="0">
                  <a:latin typeface="Arial Black" pitchFamily="34" charset="0"/>
                </a:endParaRPr>
              </a:p>
            </p:txBody>
          </p:sp>
        </p:grpSp>
        <p:sp>
          <p:nvSpPr>
            <p:cNvPr id="28" name="Rectangle 27"/>
            <p:cNvSpPr/>
            <p:nvPr/>
          </p:nvSpPr>
          <p:spPr>
            <a:xfrm>
              <a:off x="5469980" y="4788842"/>
              <a:ext cx="2754210" cy="1569660"/>
            </a:xfrm>
            <a:prstGeom prst="rect">
              <a:avLst/>
            </a:prstGeom>
            <a:solidFill>
              <a:schemeClr val="bg1">
                <a:lumMod val="95000"/>
              </a:schemeClr>
            </a:solidFill>
          </p:spPr>
          <p:txBody>
            <a:bodyPr wrap="square">
              <a:spAutoFit/>
            </a:bodyPr>
            <a:lstStyle/>
            <a:p>
              <a:r>
                <a:rPr lang="en-GB" sz="1600" dirty="0"/>
                <a:t>This document is intended to help commissioners and providers to understand the implications – both in terms of quality of life and costs – of shifting the care pathway </a:t>
              </a:r>
            </a:p>
          </p:txBody>
        </p:sp>
      </p:grpSp>
    </p:spTree>
    <p:extLst>
      <p:ext uri="{BB962C8B-B14F-4D97-AF65-F5344CB8AC3E}">
        <p14:creationId xmlns:p14="http://schemas.microsoft.com/office/powerpoint/2010/main" val="184009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1000"/>
                                        <p:tgtEl>
                                          <p:spTgt spid="2"/>
                                        </p:tgtEl>
                                      </p:cBhvr>
                                    </p:animEffect>
                                    <p:anim calcmode="lin" valueType="num">
                                      <p:cBhvr>
                                        <p:cTn id="24" dur="1000" fill="hold"/>
                                        <p:tgtEl>
                                          <p:spTgt spid="2"/>
                                        </p:tgtEl>
                                        <p:attrNameLst>
                                          <p:attrName>ppt_x</p:attrName>
                                        </p:attrNameLst>
                                      </p:cBhvr>
                                      <p:tavLst>
                                        <p:tav tm="0">
                                          <p:val>
                                            <p:strVal val="#ppt_x"/>
                                          </p:val>
                                        </p:tav>
                                        <p:tav tm="100000">
                                          <p:val>
                                            <p:strVal val="#ppt_x"/>
                                          </p:val>
                                        </p:tav>
                                      </p:tavLst>
                                    </p:anim>
                                    <p:anim calcmode="lin" valueType="num">
                                      <p:cBhvr>
                                        <p:cTn id="25" dur="900" decel="100000" fill="hold"/>
                                        <p:tgtEl>
                                          <p:spTgt spid="2"/>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900" decel="100000" fill="hold"/>
                                        <p:tgtEl>
                                          <p:spTgt spid="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8364" y="878778"/>
            <a:ext cx="8789158" cy="5979222"/>
          </a:xfrm>
        </p:spPr>
        <p:txBody>
          <a:bodyPr>
            <a:noAutofit/>
          </a:bodyPr>
          <a:lstStyle/>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9 - Post operation - cough 	</a:t>
            </a:r>
            <a:r>
              <a:rPr lang="en-GB" sz="1200" dirty="0" smtClean="0">
                <a:latin typeface="Arial" panose="020B0604020202020204" pitchFamily="34" charset="0"/>
                <a:cs typeface="Arial" panose="020B0604020202020204" pitchFamily="34" charset="0"/>
              </a:rPr>
              <a:t>Dry cough, mild fever, no real concerns with family as there is a “bug going around”.</a:t>
            </a:r>
            <a:endParaRPr lang="en-GB" sz="1200" dirty="0">
              <a:latin typeface="Arial" panose="020B0604020202020204" pitchFamily="34" charset="0"/>
              <a:cs typeface="Arial" panose="020B0604020202020204" pitchFamily="34" charset="0"/>
            </a:endParaRP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Cough persisting</a:t>
            </a:r>
            <a:r>
              <a:rPr lang="en-GB" sz="1200" dirty="0" smtClean="0">
                <a:latin typeface="Arial" panose="020B0604020202020204" pitchFamily="34" charset="0"/>
                <a:cs typeface="Arial" panose="020B0604020202020204" pitchFamily="34" charset="0"/>
              </a:rPr>
              <a:t>	Family now concerned as Rob has not been eating and feels “fluey”. GP contacted.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GP tel. </a:t>
            </a:r>
            <a:r>
              <a:rPr lang="en-GB" sz="1200" b="1" dirty="0">
                <a:latin typeface="Arial" panose="020B0604020202020204" pitchFamily="34" charset="0"/>
                <a:cs typeface="Arial" panose="020B0604020202020204" pitchFamily="34" charset="0"/>
              </a:rPr>
              <a:t>c</a:t>
            </a:r>
            <a:r>
              <a:rPr lang="en-GB" sz="1200" b="1" dirty="0" smtClean="0">
                <a:latin typeface="Arial" panose="020B0604020202020204" pitchFamily="34" charset="0"/>
                <a:cs typeface="Arial" panose="020B0604020202020204" pitchFamily="34" charset="0"/>
              </a:rPr>
              <a:t>onsultation</a:t>
            </a:r>
            <a:r>
              <a:rPr lang="en-GB" sz="1200" dirty="0" smtClean="0">
                <a:latin typeface="Arial" panose="020B0604020202020204" pitchFamily="34" charset="0"/>
                <a:cs typeface="Arial" panose="020B0604020202020204" pitchFamily="34" charset="0"/>
              </a:rPr>
              <a:t>	GP suspects viral bronchitis - should resolve itself. Call back if no better or if it </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gets worse.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Concern and GP </a:t>
            </a:r>
            <a:r>
              <a:rPr lang="en-GB" sz="1200" b="1" dirty="0" err="1" smtClean="0">
                <a:latin typeface="Arial" panose="020B0604020202020204" pitchFamily="34" charset="0"/>
                <a:cs typeface="Arial" panose="020B0604020202020204" pitchFamily="34" charset="0"/>
              </a:rPr>
              <a:t>appt</a:t>
            </a:r>
            <a:r>
              <a:rPr lang="en-GB" sz="1200" b="1" dirty="0" smtClean="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Family are now very concerned as Rob is breathless and vomiting. GP surgery arrange for an 					afternoon appt. GP is shocked by Rob’s condition and calls for an ambulance. After three 					hours waiting GP calls 999 for a blue light response.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Ambulance	</a:t>
            </a:r>
            <a:r>
              <a:rPr lang="en-GB" sz="1200" dirty="0" smtClean="0">
                <a:latin typeface="Arial" panose="020B0604020202020204" pitchFamily="34" charset="0"/>
                <a:cs typeface="Arial" panose="020B0604020202020204" pitchFamily="34" charset="0"/>
              </a:rPr>
              <a:t>	Double technician ambulance </a:t>
            </a:r>
            <a:r>
              <a:rPr lang="en-GB" sz="1200" dirty="0">
                <a:latin typeface="Arial" panose="020B0604020202020204" pitchFamily="34" charset="0"/>
                <a:cs typeface="Arial" panose="020B0604020202020204" pitchFamily="34" charset="0"/>
              </a:rPr>
              <a:t>c</a:t>
            </a:r>
            <a:r>
              <a:rPr lang="en-GB" sz="1200" dirty="0" smtClean="0">
                <a:latin typeface="Arial" panose="020B0604020202020204" pitchFamily="34" charset="0"/>
                <a:cs typeface="Arial" panose="020B0604020202020204" pitchFamily="34" charset="0"/>
              </a:rPr>
              <a:t>rew  arrive and take Rob to the surgical assessment unit  					where he is “a bit slow to respond”.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Ward admission	</a:t>
            </a:r>
            <a:r>
              <a:rPr lang="en-GB" sz="1200" dirty="0" smtClean="0">
                <a:latin typeface="Arial" panose="020B0604020202020204" pitchFamily="34" charset="0"/>
                <a:cs typeface="Arial" panose="020B0604020202020204" pitchFamily="34" charset="0"/>
              </a:rPr>
              <a:t>Not “handed over” to staff and the GP observations are missing.</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Observations</a:t>
            </a:r>
            <a:r>
              <a:rPr lang="en-GB" sz="1200" dirty="0" smtClean="0">
                <a:latin typeface="Arial" panose="020B0604020202020204" pitchFamily="34" charset="0"/>
                <a:cs typeface="Arial" panose="020B0604020202020204" pitchFamily="34" charset="0"/>
              </a:rPr>
              <a:t>		Baseline observations done by HCA. NEWS score calculated and oxygen given. Junior 						doctor	alerted but the registrar is busy.  Later the junior doctor administers stat bolus 500ml 					of glucose 5% over five minutes but the cause is still unclear.</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Serious </a:t>
            </a:r>
            <a:r>
              <a:rPr lang="en-GB" sz="1200" b="1" dirty="0">
                <a:latin typeface="Arial" panose="020B0604020202020204" pitchFamily="34" charset="0"/>
                <a:cs typeface="Arial" panose="020B0604020202020204" pitchFamily="34" charset="0"/>
              </a:rPr>
              <a:t>d</a:t>
            </a:r>
            <a:r>
              <a:rPr lang="en-GB" sz="1200" b="1" dirty="0" smtClean="0">
                <a:latin typeface="Arial" panose="020B0604020202020204" pitchFamily="34" charset="0"/>
                <a:cs typeface="Arial" panose="020B0604020202020204" pitchFamily="34" charset="0"/>
              </a:rPr>
              <a:t>eterioration </a:t>
            </a:r>
            <a:r>
              <a:rPr lang="en-GB" sz="1200" dirty="0" smtClean="0">
                <a:latin typeface="Arial" panose="020B0604020202020204" pitchFamily="34" charset="0"/>
                <a:cs typeface="Arial" panose="020B0604020202020204" pitchFamily="34" charset="0"/>
              </a:rPr>
              <a:t>	Mental state is deteriorating and the registrar suspects pneumonia. Rob is now breathless, 					shocked and close to collapse. ICU ventilate, give antibiotics, fluid resuscitation and 						inotropes over a five day period.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27 – Discharged  home</a:t>
            </a:r>
            <a:r>
              <a:rPr lang="en-GB" sz="1200" dirty="0" smtClean="0">
                <a:latin typeface="Arial" panose="020B0604020202020204" pitchFamily="34" charset="0"/>
                <a:cs typeface="Arial" panose="020B0604020202020204" pitchFamily="34" charset="0"/>
              </a:rPr>
              <a:t>	After a further stay in the General Medical Ward Rob is discharged home.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29 – GP follow-up</a:t>
            </a:r>
            <a:r>
              <a:rPr lang="en-GB" sz="1200" dirty="0" smtClean="0">
                <a:latin typeface="Arial" panose="020B0604020202020204" pitchFamily="34" charset="0"/>
                <a:cs typeface="Arial" panose="020B0604020202020204" pitchFamily="34" charset="0"/>
              </a:rPr>
              <a:t>		Rob is struggling to walk and needs a stick. His memory is poor and he still has a persistent 					cough 	and is still breathless.</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90 – Limited recovery</a:t>
            </a:r>
            <a:r>
              <a:rPr lang="en-GB" sz="1200" dirty="0" smtClean="0">
                <a:latin typeface="Arial" panose="020B0604020202020204" pitchFamily="34" charset="0"/>
                <a:cs typeface="Arial" panose="020B0604020202020204" pitchFamily="34" charset="0"/>
              </a:rPr>
              <a:t>	Rob can now undertake small amounts of activity but needs frequent rest. His sleep is 						disturbed and his moods are low with disturbing flashbacks on a regular basis. His family are 					seriously concerned about Rob’s mental health; the whole family are feeling the strain.</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100 – Legal action</a:t>
            </a:r>
            <a:r>
              <a:rPr lang="en-GB" sz="1200" dirty="0" smtClean="0">
                <a:latin typeface="Arial" panose="020B0604020202020204" pitchFamily="34" charset="0"/>
                <a:cs typeface="Arial" panose="020B0604020202020204" pitchFamily="34" charset="0"/>
              </a:rPr>
              <a:t>		The family write a formal letter of complaint to the GP threatening legal action.</a:t>
            </a:r>
          </a:p>
          <a:p>
            <a:pPr marL="0" indent="0">
              <a:lnSpc>
                <a:spcPct val="114000"/>
              </a:lnSpc>
              <a:spcBef>
                <a:spcPts val="0"/>
              </a:spcBef>
              <a:spcAft>
                <a:spcPts val="400"/>
              </a:spcAft>
              <a:buNone/>
            </a:pPr>
            <a:endParaRPr lang="en-GB" sz="1200" dirty="0" smtClean="0">
              <a:latin typeface="Arial" panose="020B0604020202020204" pitchFamily="34" charset="0"/>
              <a:cs typeface="Arial" panose="020B0604020202020204" pitchFamily="34" charset="0"/>
            </a:endParaRPr>
          </a:p>
        </p:txBody>
      </p:sp>
      <p:sp>
        <p:nvSpPr>
          <p:cNvPr id="7" name="Title 6"/>
          <p:cNvSpPr>
            <a:spLocks noGrp="1"/>
          </p:cNvSpPr>
          <p:nvPr>
            <p:ph type="title"/>
          </p:nvPr>
        </p:nvSpPr>
        <p:spPr>
          <a:xfrm>
            <a:off x="412597" y="211053"/>
            <a:ext cx="7356815" cy="667725"/>
          </a:xfrm>
        </p:spPr>
        <p:txBody>
          <a:bodyPr>
            <a:normAutofit fontScale="90000"/>
          </a:bodyPr>
          <a:lstStyle/>
          <a:p>
            <a:r>
              <a:rPr lang="en-US" dirty="0" smtClean="0"/>
              <a:t>Rob and </a:t>
            </a:r>
            <a:r>
              <a:rPr lang="en-US" dirty="0"/>
              <a:t>t</a:t>
            </a:r>
            <a:r>
              <a:rPr lang="en-US" dirty="0" smtClean="0"/>
              <a:t>he </a:t>
            </a:r>
            <a:r>
              <a:rPr lang="en-US" dirty="0"/>
              <a:t>s</a:t>
            </a:r>
            <a:r>
              <a:rPr lang="en-US" dirty="0" smtClean="0"/>
              <a:t>ub-optimal </a:t>
            </a:r>
            <a:r>
              <a:rPr lang="en-US" dirty="0"/>
              <a:t>p</a:t>
            </a:r>
            <a:r>
              <a:rPr lang="en-US" dirty="0" smtClean="0"/>
              <a:t>athway</a:t>
            </a:r>
            <a:endParaRPr lang="en-US" dirty="0"/>
          </a:p>
        </p:txBody>
      </p:sp>
    </p:spTree>
    <p:extLst>
      <p:ext uri="{BB962C8B-B14F-4D97-AF65-F5344CB8AC3E}">
        <p14:creationId xmlns:p14="http://schemas.microsoft.com/office/powerpoint/2010/main" val="210732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2597" y="307461"/>
            <a:ext cx="7356815" cy="667725"/>
          </a:xfrm>
        </p:spPr>
        <p:txBody>
          <a:bodyPr>
            <a:normAutofit fontScale="90000"/>
          </a:bodyPr>
          <a:lstStyle/>
          <a:p>
            <a:r>
              <a:rPr lang="en-US" dirty="0" smtClean="0"/>
              <a:t>Rob and the </a:t>
            </a:r>
            <a:r>
              <a:rPr lang="en-US" dirty="0"/>
              <a:t>s</a:t>
            </a:r>
            <a:r>
              <a:rPr lang="en-US" dirty="0" smtClean="0"/>
              <a:t>ub-optimal </a:t>
            </a:r>
            <a:r>
              <a:rPr lang="en-US" dirty="0"/>
              <a:t>p</a:t>
            </a:r>
            <a:r>
              <a:rPr lang="en-US" dirty="0" smtClean="0"/>
              <a:t>athway</a:t>
            </a:r>
            <a:endParaRPr lang="en-US" dirty="0"/>
          </a:p>
        </p:txBody>
      </p:sp>
      <p:sp>
        <p:nvSpPr>
          <p:cNvPr id="9" name="Round Diagonal Corner Rectangle 8"/>
          <p:cNvSpPr/>
          <p:nvPr/>
        </p:nvSpPr>
        <p:spPr>
          <a:xfrm>
            <a:off x="6241584" y="1633850"/>
            <a:ext cx="2424752"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252160" y="1938650"/>
            <a:ext cx="2414176"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 Diagonal Corner Rectangle 10"/>
          <p:cNvSpPr/>
          <p:nvPr/>
        </p:nvSpPr>
        <p:spPr>
          <a:xfrm>
            <a:off x="3219421" y="1633850"/>
            <a:ext cx="2550697"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229466" y="1938650"/>
            <a:ext cx="2540652"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 Diagonal Corner Rectangle 12"/>
          <p:cNvSpPr/>
          <p:nvPr/>
        </p:nvSpPr>
        <p:spPr>
          <a:xfrm>
            <a:off x="412597" y="1633850"/>
            <a:ext cx="2433267"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17384" y="1938650"/>
            <a:ext cx="2428480"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29"/>
          <p:cNvGrpSpPr/>
          <p:nvPr/>
        </p:nvGrpSpPr>
        <p:grpSpPr>
          <a:xfrm>
            <a:off x="228600" y="4955062"/>
            <a:ext cx="2617264" cy="1554480"/>
            <a:chOff x="1291384" y="4419600"/>
            <a:chExt cx="1554480" cy="1554480"/>
          </a:xfrm>
          <a:effectLst/>
        </p:grpSpPr>
        <p:sp>
          <p:nvSpPr>
            <p:cNvPr id="16" name="Oval 15"/>
            <p:cNvSpPr/>
            <p:nvPr/>
          </p:nvSpPr>
          <p:spPr>
            <a:xfrm>
              <a:off x="1291384" y="4419600"/>
              <a:ext cx="1554480" cy="1554480"/>
            </a:xfrm>
            <a:prstGeom prst="ellipse">
              <a:avLst/>
            </a:prstGeom>
            <a:solidFill>
              <a:schemeClr val="bg1">
                <a:lumMod val="85000"/>
              </a:schemeClr>
            </a:solidFill>
            <a:ln>
              <a:noFill/>
            </a:ln>
            <a:effectLst/>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456028" y="4551218"/>
              <a:ext cx="1295400" cy="1200329"/>
            </a:xfrm>
            <a:prstGeom prst="rect">
              <a:avLst/>
            </a:prstGeom>
            <a:noFill/>
          </p:spPr>
          <p:txBody>
            <a:bodyPr wrap="square" rtlCol="0">
              <a:spAutoFit/>
            </a:bodyPr>
            <a:lstStyle/>
            <a:p>
              <a:pPr algn="ctr"/>
              <a:r>
                <a:rPr lang="en-US" sz="2400" dirty="0" smtClean="0"/>
                <a:t>A lack of understanding and urgency</a:t>
              </a:r>
              <a:endParaRPr lang="en-US" sz="2400" dirty="0"/>
            </a:p>
          </p:txBody>
        </p:sp>
      </p:grpSp>
      <p:grpSp>
        <p:nvGrpSpPr>
          <p:cNvPr id="18" name="Group 30"/>
          <p:cNvGrpSpPr/>
          <p:nvPr/>
        </p:nvGrpSpPr>
        <p:grpSpPr>
          <a:xfrm>
            <a:off x="3219422" y="4896570"/>
            <a:ext cx="2550697" cy="1554480"/>
            <a:chOff x="3810000" y="4419600"/>
            <a:chExt cx="1554480" cy="1554480"/>
          </a:xfrm>
          <a:solidFill>
            <a:schemeClr val="bg1">
              <a:lumMod val="85000"/>
            </a:schemeClr>
          </a:solidFill>
          <a:effectLst/>
        </p:grpSpPr>
        <p:sp>
          <p:nvSpPr>
            <p:cNvPr id="19" name="Oval 18"/>
            <p:cNvSpPr/>
            <p:nvPr/>
          </p:nvSpPr>
          <p:spPr>
            <a:xfrm>
              <a:off x="3810000" y="4419600"/>
              <a:ext cx="1554480" cy="1554480"/>
            </a:xfrm>
            <a:prstGeom prst="ellipse">
              <a:avLst/>
            </a:prstGeom>
            <a:grpFill/>
            <a:ln>
              <a:noFill/>
            </a:ln>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3962400" y="4580869"/>
              <a:ext cx="1295400" cy="1200329"/>
            </a:xfrm>
            <a:prstGeom prst="rect">
              <a:avLst/>
            </a:prstGeom>
            <a:noFill/>
          </p:spPr>
          <p:txBody>
            <a:bodyPr wrap="square" rtlCol="0">
              <a:spAutoFit/>
            </a:bodyPr>
            <a:lstStyle/>
            <a:p>
              <a:pPr algn="ctr"/>
              <a:r>
                <a:rPr lang="en-US" sz="2400" dirty="0" smtClean="0"/>
                <a:t>Lack of common language</a:t>
              </a:r>
              <a:endParaRPr lang="en-US" sz="2400" dirty="0"/>
            </a:p>
          </p:txBody>
        </p:sp>
      </p:grpSp>
      <p:grpSp>
        <p:nvGrpSpPr>
          <p:cNvPr id="21" name="Group 31"/>
          <p:cNvGrpSpPr/>
          <p:nvPr/>
        </p:nvGrpSpPr>
        <p:grpSpPr>
          <a:xfrm>
            <a:off x="6096000" y="4896570"/>
            <a:ext cx="2667000" cy="1554480"/>
            <a:chOff x="6096000" y="4343400"/>
            <a:chExt cx="1554480" cy="1554480"/>
          </a:xfrm>
          <a:solidFill>
            <a:schemeClr val="bg1">
              <a:lumMod val="85000"/>
            </a:schemeClr>
          </a:solidFill>
          <a:effectLst/>
        </p:grpSpPr>
        <p:sp>
          <p:nvSpPr>
            <p:cNvPr id="22" name="Oval 21"/>
            <p:cNvSpPr/>
            <p:nvPr/>
          </p:nvSpPr>
          <p:spPr>
            <a:xfrm>
              <a:off x="6096000" y="4343400"/>
              <a:ext cx="1554480" cy="1554480"/>
            </a:xfrm>
            <a:prstGeom prst="ellipse">
              <a:avLst/>
            </a:prstGeom>
            <a:grpFill/>
            <a:ln>
              <a:noFill/>
            </a:ln>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6248400" y="4552020"/>
              <a:ext cx="1295400" cy="1200329"/>
            </a:xfrm>
            <a:prstGeom prst="rect">
              <a:avLst/>
            </a:prstGeom>
            <a:noFill/>
          </p:spPr>
          <p:txBody>
            <a:bodyPr wrap="square" rtlCol="0">
              <a:spAutoFit/>
            </a:bodyPr>
            <a:lstStyle/>
            <a:p>
              <a:pPr algn="ctr"/>
              <a:r>
                <a:rPr lang="en-US" sz="2400" dirty="0" smtClean="0"/>
                <a:t>Costly in terms of outcomes and £s</a:t>
              </a:r>
              <a:endParaRPr lang="en-US" sz="2400" dirty="0"/>
            </a:p>
          </p:txBody>
        </p:sp>
      </p:grpSp>
      <p:sp>
        <p:nvSpPr>
          <p:cNvPr id="24" name="TextBox 23"/>
          <p:cNvSpPr txBox="1"/>
          <p:nvPr/>
        </p:nvSpPr>
        <p:spPr>
          <a:xfrm>
            <a:off x="567636" y="2681931"/>
            <a:ext cx="2057400" cy="2123658"/>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Operation discharge</a:t>
            </a:r>
          </a:p>
          <a:p>
            <a:pPr marL="342900" indent="-342900">
              <a:buFont typeface="Arial" panose="020B0604020202020204" pitchFamily="34" charset="0"/>
              <a:buChar char="•"/>
            </a:pPr>
            <a:r>
              <a:rPr lang="en-US" sz="2200" dirty="0" smtClean="0"/>
              <a:t>Patient awareness</a:t>
            </a:r>
          </a:p>
          <a:p>
            <a:pPr marL="342900" indent="-342900">
              <a:buFont typeface="Arial" panose="020B0604020202020204" pitchFamily="34" charset="0"/>
              <a:buChar char="•"/>
            </a:pPr>
            <a:r>
              <a:rPr lang="en-US" sz="2200" dirty="0" smtClean="0"/>
              <a:t>GP reception</a:t>
            </a:r>
            <a:endParaRPr lang="en-US" sz="2200" dirty="0"/>
          </a:p>
        </p:txBody>
      </p:sp>
      <p:sp>
        <p:nvSpPr>
          <p:cNvPr id="25" name="TextBox 24"/>
          <p:cNvSpPr txBox="1"/>
          <p:nvPr/>
        </p:nvSpPr>
        <p:spPr>
          <a:xfrm>
            <a:off x="3344173" y="2636324"/>
            <a:ext cx="2417320" cy="2123658"/>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Observations not tracked</a:t>
            </a:r>
          </a:p>
          <a:p>
            <a:pPr marL="342900" indent="-342900">
              <a:buFont typeface="Arial" panose="020B0604020202020204" pitchFamily="34" charset="0"/>
              <a:buChar char="•"/>
            </a:pPr>
            <a:r>
              <a:rPr lang="en-US" sz="2200" dirty="0" smtClean="0"/>
              <a:t>Poor handovers</a:t>
            </a:r>
          </a:p>
          <a:p>
            <a:pPr marL="342900" indent="-342900">
              <a:buFont typeface="Arial" charset="0"/>
              <a:buChar char="•"/>
            </a:pPr>
            <a:r>
              <a:rPr lang="en-US" sz="2200" dirty="0" smtClean="0"/>
              <a:t>Deterioration not tracked</a:t>
            </a:r>
          </a:p>
        </p:txBody>
      </p:sp>
      <p:sp>
        <p:nvSpPr>
          <p:cNvPr id="26" name="TextBox 25"/>
          <p:cNvSpPr txBox="1"/>
          <p:nvPr/>
        </p:nvSpPr>
        <p:spPr>
          <a:xfrm>
            <a:off x="6396612" y="2645355"/>
            <a:ext cx="2249904" cy="2462213"/>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Serious implications</a:t>
            </a:r>
          </a:p>
          <a:p>
            <a:pPr marL="342900" indent="-342900">
              <a:buFont typeface="Arial" panose="020B0604020202020204" pitchFamily="34" charset="0"/>
              <a:buChar char="•"/>
            </a:pPr>
            <a:r>
              <a:rPr lang="en-US" sz="2200" dirty="0" smtClean="0"/>
              <a:t>Family distress</a:t>
            </a:r>
          </a:p>
          <a:p>
            <a:pPr marL="342900" indent="-342900">
              <a:buFont typeface="Arial" panose="020B0604020202020204" pitchFamily="34" charset="0"/>
              <a:buChar char="•"/>
            </a:pPr>
            <a:r>
              <a:rPr lang="en-US" sz="2200" dirty="0" smtClean="0"/>
              <a:t>Legal challenge</a:t>
            </a:r>
          </a:p>
          <a:p>
            <a:pPr marL="342900" indent="-342900">
              <a:buFont typeface="Arial" panose="020B0604020202020204" pitchFamily="34" charset="0"/>
              <a:buChar char="•"/>
            </a:pPr>
            <a:endParaRPr lang="en-US" sz="2200" dirty="0"/>
          </a:p>
        </p:txBody>
      </p:sp>
      <p:sp>
        <p:nvSpPr>
          <p:cNvPr id="27" name="TextBox 26"/>
          <p:cNvSpPr txBox="1"/>
          <p:nvPr/>
        </p:nvSpPr>
        <p:spPr>
          <a:xfrm>
            <a:off x="505810" y="1938650"/>
            <a:ext cx="2340054" cy="769441"/>
          </a:xfrm>
          <a:prstGeom prst="rect">
            <a:avLst/>
          </a:prstGeom>
          <a:noFill/>
        </p:spPr>
        <p:txBody>
          <a:bodyPr wrap="square" rtlCol="0">
            <a:spAutoFit/>
          </a:bodyPr>
          <a:lstStyle/>
          <a:p>
            <a:pPr algn="ctr"/>
            <a:r>
              <a:rPr lang="en-US" sz="2200" dirty="0" smtClean="0">
                <a:solidFill>
                  <a:schemeClr val="bg1"/>
                </a:solidFill>
              </a:rPr>
              <a:t>Insufficient </a:t>
            </a:r>
            <a:r>
              <a:rPr lang="en-US" sz="2200" dirty="0">
                <a:solidFill>
                  <a:schemeClr val="bg1"/>
                </a:solidFill>
              </a:rPr>
              <a:t>e</a:t>
            </a:r>
            <a:r>
              <a:rPr lang="en-US" sz="2200" dirty="0" smtClean="0">
                <a:solidFill>
                  <a:schemeClr val="bg1"/>
                </a:solidFill>
              </a:rPr>
              <a:t>ducation</a:t>
            </a:r>
            <a:endParaRPr lang="en-US" sz="2200" dirty="0">
              <a:solidFill>
                <a:schemeClr val="bg1"/>
              </a:solidFill>
            </a:endParaRPr>
          </a:p>
        </p:txBody>
      </p:sp>
      <p:sp>
        <p:nvSpPr>
          <p:cNvPr id="28" name="TextBox 27"/>
          <p:cNvSpPr txBox="1"/>
          <p:nvPr/>
        </p:nvSpPr>
        <p:spPr>
          <a:xfrm>
            <a:off x="3344173" y="1947276"/>
            <a:ext cx="2417320" cy="769441"/>
          </a:xfrm>
          <a:prstGeom prst="rect">
            <a:avLst/>
          </a:prstGeom>
          <a:noFill/>
        </p:spPr>
        <p:txBody>
          <a:bodyPr wrap="square" rtlCol="0">
            <a:spAutoFit/>
          </a:bodyPr>
          <a:lstStyle/>
          <a:p>
            <a:pPr algn="ctr"/>
            <a:r>
              <a:rPr lang="en-US" sz="2200" dirty="0" smtClean="0">
                <a:solidFill>
                  <a:schemeClr val="bg1"/>
                </a:solidFill>
              </a:rPr>
              <a:t>Poor communication</a:t>
            </a:r>
            <a:endParaRPr lang="en-US" sz="2200" dirty="0">
              <a:solidFill>
                <a:schemeClr val="bg1"/>
              </a:solidFill>
            </a:endParaRPr>
          </a:p>
        </p:txBody>
      </p:sp>
      <p:sp>
        <p:nvSpPr>
          <p:cNvPr id="29" name="TextBox 28"/>
          <p:cNvSpPr txBox="1"/>
          <p:nvPr/>
        </p:nvSpPr>
        <p:spPr>
          <a:xfrm>
            <a:off x="6429541" y="1938650"/>
            <a:ext cx="2057400" cy="769441"/>
          </a:xfrm>
          <a:prstGeom prst="rect">
            <a:avLst/>
          </a:prstGeom>
          <a:noFill/>
        </p:spPr>
        <p:txBody>
          <a:bodyPr wrap="square" rtlCol="0">
            <a:spAutoFit/>
          </a:bodyPr>
          <a:lstStyle/>
          <a:p>
            <a:pPr algn="ctr"/>
            <a:r>
              <a:rPr lang="en-US" sz="2200" dirty="0" smtClean="0">
                <a:solidFill>
                  <a:schemeClr val="bg1"/>
                </a:solidFill>
              </a:rPr>
              <a:t>Long term consequences</a:t>
            </a:r>
            <a:endParaRPr lang="en-US" sz="2200" dirty="0">
              <a:solidFill>
                <a:schemeClr val="bg1"/>
              </a:solidFill>
            </a:endParaRPr>
          </a:p>
        </p:txBody>
      </p:sp>
    </p:spTree>
    <p:extLst>
      <p:ext uri="{BB962C8B-B14F-4D97-AF65-F5344CB8AC3E}">
        <p14:creationId xmlns:p14="http://schemas.microsoft.com/office/powerpoint/2010/main" val="34738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anim calcmode="lin" valueType="num">
                                      <p:cBhvr>
                                        <p:cTn id="13" dur="500" fill="hold"/>
                                        <p:tgtEl>
                                          <p:spTgt spid="14"/>
                                        </p:tgtEl>
                                        <p:attrNameLst>
                                          <p:attrName>ppt_x</p:attrName>
                                        </p:attrNameLst>
                                      </p:cBhvr>
                                      <p:tavLst>
                                        <p:tav tm="0">
                                          <p:val>
                                            <p:strVal val="#ppt_x"/>
                                          </p:val>
                                        </p:tav>
                                        <p:tav tm="100000">
                                          <p:val>
                                            <p:strVal val="#ppt_x"/>
                                          </p:val>
                                        </p:tav>
                                      </p:tavLst>
                                    </p:anim>
                                    <p:anim calcmode="lin" valueType="num">
                                      <p:cBhvr>
                                        <p:cTn id="14" dur="500" fill="hold"/>
                                        <p:tgtEl>
                                          <p:spTgt spid="14"/>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strVal val="#ppt_x"/>
                                          </p:val>
                                        </p:tav>
                                        <p:tav tm="100000">
                                          <p:val>
                                            <p:strVal val="#ppt_x"/>
                                          </p:val>
                                        </p:tav>
                                      </p:tavLst>
                                    </p:anim>
                                    <p:anim calcmode="lin" valueType="num">
                                      <p:cBhvr>
                                        <p:cTn id="19" dur="5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anim calcmode="lin" valueType="num">
                                      <p:cBhvr>
                                        <p:cTn id="23" dur="500" fill="hold"/>
                                        <p:tgtEl>
                                          <p:spTgt spid="24"/>
                                        </p:tgtEl>
                                        <p:attrNameLst>
                                          <p:attrName>ppt_x</p:attrName>
                                        </p:attrNameLst>
                                      </p:cBhvr>
                                      <p:tavLst>
                                        <p:tav tm="0">
                                          <p:val>
                                            <p:strVal val="#ppt_x"/>
                                          </p:val>
                                        </p:tav>
                                        <p:tav tm="100000">
                                          <p:val>
                                            <p:strVal val="#ppt_x"/>
                                          </p:val>
                                        </p:tav>
                                      </p:tavLst>
                                    </p:anim>
                                    <p:anim calcmode="lin" valueType="num">
                                      <p:cBhvr>
                                        <p:cTn id="24" dur="500" fill="hold"/>
                                        <p:tgtEl>
                                          <p:spTgt spid="2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anim calcmode="lin" valueType="num">
                                      <p:cBhvr>
                                        <p:cTn id="28" dur="500" fill="hold"/>
                                        <p:tgtEl>
                                          <p:spTgt spid="27"/>
                                        </p:tgtEl>
                                        <p:attrNameLst>
                                          <p:attrName>ppt_x</p:attrName>
                                        </p:attrNameLst>
                                      </p:cBhvr>
                                      <p:tavLst>
                                        <p:tav tm="0">
                                          <p:val>
                                            <p:strVal val="#ppt_x"/>
                                          </p:val>
                                        </p:tav>
                                        <p:tav tm="100000">
                                          <p:val>
                                            <p:strVal val="#ppt_x"/>
                                          </p:val>
                                        </p:tav>
                                      </p:tavLst>
                                    </p:anim>
                                    <p:anim calcmode="lin" valueType="num">
                                      <p:cBhvr>
                                        <p:cTn id="29" dur="5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anim calcmode="lin" valueType="num">
                                      <p:cBhvr>
                                        <p:cTn id="35" dur="500" fill="hold"/>
                                        <p:tgtEl>
                                          <p:spTgt spid="11"/>
                                        </p:tgtEl>
                                        <p:attrNameLst>
                                          <p:attrName>ppt_x</p:attrName>
                                        </p:attrNameLst>
                                      </p:cBhvr>
                                      <p:tavLst>
                                        <p:tav tm="0">
                                          <p:val>
                                            <p:strVal val="#ppt_x"/>
                                          </p:val>
                                        </p:tav>
                                        <p:tav tm="100000">
                                          <p:val>
                                            <p:strVal val="#ppt_x"/>
                                          </p:val>
                                        </p:tav>
                                      </p:tavLst>
                                    </p:anim>
                                    <p:anim calcmode="lin" valueType="num">
                                      <p:cBhvr>
                                        <p:cTn id="36" dur="500" fill="hold"/>
                                        <p:tgtEl>
                                          <p:spTgt spid="11"/>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anim calcmode="lin" valueType="num">
                                      <p:cBhvr>
                                        <p:cTn id="40" dur="500" fill="hold"/>
                                        <p:tgtEl>
                                          <p:spTgt spid="12"/>
                                        </p:tgtEl>
                                        <p:attrNameLst>
                                          <p:attrName>ppt_x</p:attrName>
                                        </p:attrNameLst>
                                      </p:cBhvr>
                                      <p:tavLst>
                                        <p:tav tm="0">
                                          <p:val>
                                            <p:strVal val="#ppt_x"/>
                                          </p:val>
                                        </p:tav>
                                        <p:tav tm="100000">
                                          <p:val>
                                            <p:strVal val="#ppt_x"/>
                                          </p:val>
                                        </p:tav>
                                      </p:tavLst>
                                    </p:anim>
                                    <p:anim calcmode="lin" valueType="num">
                                      <p:cBhvr>
                                        <p:cTn id="41" dur="500" fill="hold"/>
                                        <p:tgtEl>
                                          <p:spTgt spid="12"/>
                                        </p:tgtEl>
                                        <p:attrNameLst>
                                          <p:attrName>ppt_y</p:attrName>
                                        </p:attrNameLst>
                                      </p:cBhvr>
                                      <p:tavLst>
                                        <p:tav tm="0">
                                          <p:val>
                                            <p:strVal val="#ppt_y-.1"/>
                                          </p:val>
                                        </p:tav>
                                        <p:tav tm="100000">
                                          <p:val>
                                            <p:strVal val="#ppt_y"/>
                                          </p:val>
                                        </p:tav>
                                      </p:tavLst>
                                    </p:anim>
                                  </p:childTnLst>
                                </p:cTn>
                              </p:par>
                              <p:par>
                                <p:cTn id="42" presetID="47"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anim calcmode="lin" valueType="num">
                                      <p:cBhvr>
                                        <p:cTn id="45" dur="500" fill="hold"/>
                                        <p:tgtEl>
                                          <p:spTgt spid="18"/>
                                        </p:tgtEl>
                                        <p:attrNameLst>
                                          <p:attrName>ppt_x</p:attrName>
                                        </p:attrNameLst>
                                      </p:cBhvr>
                                      <p:tavLst>
                                        <p:tav tm="0">
                                          <p:val>
                                            <p:strVal val="#ppt_x"/>
                                          </p:val>
                                        </p:tav>
                                        <p:tav tm="100000">
                                          <p:val>
                                            <p:strVal val="#ppt_x"/>
                                          </p:val>
                                        </p:tav>
                                      </p:tavLst>
                                    </p:anim>
                                    <p:anim calcmode="lin" valueType="num">
                                      <p:cBhvr>
                                        <p:cTn id="46" dur="500" fill="hold"/>
                                        <p:tgtEl>
                                          <p:spTgt spid="18"/>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anim calcmode="lin" valueType="num">
                                      <p:cBhvr>
                                        <p:cTn id="50" dur="500" fill="hold"/>
                                        <p:tgtEl>
                                          <p:spTgt spid="25"/>
                                        </p:tgtEl>
                                        <p:attrNameLst>
                                          <p:attrName>ppt_x</p:attrName>
                                        </p:attrNameLst>
                                      </p:cBhvr>
                                      <p:tavLst>
                                        <p:tav tm="0">
                                          <p:val>
                                            <p:strVal val="#ppt_x"/>
                                          </p:val>
                                        </p:tav>
                                        <p:tav tm="100000">
                                          <p:val>
                                            <p:strVal val="#ppt_x"/>
                                          </p:val>
                                        </p:tav>
                                      </p:tavLst>
                                    </p:anim>
                                    <p:anim calcmode="lin" valueType="num">
                                      <p:cBhvr>
                                        <p:cTn id="51" dur="500" fill="hold"/>
                                        <p:tgtEl>
                                          <p:spTgt spid="25"/>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anim calcmode="lin" valueType="num">
                                      <p:cBhvr>
                                        <p:cTn id="55" dur="500" fill="hold"/>
                                        <p:tgtEl>
                                          <p:spTgt spid="28"/>
                                        </p:tgtEl>
                                        <p:attrNameLst>
                                          <p:attrName>ppt_x</p:attrName>
                                        </p:attrNameLst>
                                      </p:cBhvr>
                                      <p:tavLst>
                                        <p:tav tm="0">
                                          <p:val>
                                            <p:strVal val="#ppt_x"/>
                                          </p:val>
                                        </p:tav>
                                        <p:tav tm="100000">
                                          <p:val>
                                            <p:strVal val="#ppt_x"/>
                                          </p:val>
                                        </p:tav>
                                      </p:tavLst>
                                    </p:anim>
                                    <p:anim calcmode="lin" valueType="num">
                                      <p:cBhvr>
                                        <p:cTn id="56" dur="5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fade">
                                      <p:cBhvr>
                                        <p:cTn id="61" dur="500"/>
                                        <p:tgtEl>
                                          <p:spTgt spid="9"/>
                                        </p:tgtEl>
                                      </p:cBhvr>
                                    </p:animEffect>
                                    <p:anim calcmode="lin" valueType="num">
                                      <p:cBhvr>
                                        <p:cTn id="62" dur="500" fill="hold"/>
                                        <p:tgtEl>
                                          <p:spTgt spid="9"/>
                                        </p:tgtEl>
                                        <p:attrNameLst>
                                          <p:attrName>ppt_x</p:attrName>
                                        </p:attrNameLst>
                                      </p:cBhvr>
                                      <p:tavLst>
                                        <p:tav tm="0">
                                          <p:val>
                                            <p:strVal val="#ppt_x"/>
                                          </p:val>
                                        </p:tav>
                                        <p:tav tm="100000">
                                          <p:val>
                                            <p:strVal val="#ppt_x"/>
                                          </p:val>
                                        </p:tav>
                                      </p:tavLst>
                                    </p:anim>
                                    <p:anim calcmode="lin" valueType="num">
                                      <p:cBhvr>
                                        <p:cTn id="63" dur="500" fill="hold"/>
                                        <p:tgtEl>
                                          <p:spTgt spid="9"/>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500"/>
                                        <p:tgtEl>
                                          <p:spTgt spid="10"/>
                                        </p:tgtEl>
                                      </p:cBhvr>
                                    </p:animEffect>
                                    <p:anim calcmode="lin" valueType="num">
                                      <p:cBhvr>
                                        <p:cTn id="67" dur="500" fill="hold"/>
                                        <p:tgtEl>
                                          <p:spTgt spid="10"/>
                                        </p:tgtEl>
                                        <p:attrNameLst>
                                          <p:attrName>ppt_x</p:attrName>
                                        </p:attrNameLst>
                                      </p:cBhvr>
                                      <p:tavLst>
                                        <p:tav tm="0">
                                          <p:val>
                                            <p:strVal val="#ppt_x"/>
                                          </p:val>
                                        </p:tav>
                                        <p:tav tm="100000">
                                          <p:val>
                                            <p:strVal val="#ppt_x"/>
                                          </p:val>
                                        </p:tav>
                                      </p:tavLst>
                                    </p:anim>
                                    <p:anim calcmode="lin" valueType="num">
                                      <p:cBhvr>
                                        <p:cTn id="68" dur="500" fill="hold"/>
                                        <p:tgtEl>
                                          <p:spTgt spid="10"/>
                                        </p:tgtEl>
                                        <p:attrNameLst>
                                          <p:attrName>ppt_y</p:attrName>
                                        </p:attrNameLst>
                                      </p:cBhvr>
                                      <p:tavLst>
                                        <p:tav tm="0">
                                          <p:val>
                                            <p:strVal val="#ppt_y-.1"/>
                                          </p:val>
                                        </p:tav>
                                        <p:tav tm="100000">
                                          <p:val>
                                            <p:strVal val="#ppt_y"/>
                                          </p:val>
                                        </p:tav>
                                      </p:tavLst>
                                    </p:anim>
                                  </p:childTnLst>
                                </p:cTn>
                              </p:par>
                              <p:par>
                                <p:cTn id="69" presetID="47" presetClass="entr" presetSubtype="0"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500"/>
                                        <p:tgtEl>
                                          <p:spTgt spid="21"/>
                                        </p:tgtEl>
                                      </p:cBhvr>
                                    </p:animEffect>
                                    <p:anim calcmode="lin" valueType="num">
                                      <p:cBhvr>
                                        <p:cTn id="72" dur="500" fill="hold"/>
                                        <p:tgtEl>
                                          <p:spTgt spid="21"/>
                                        </p:tgtEl>
                                        <p:attrNameLst>
                                          <p:attrName>ppt_x</p:attrName>
                                        </p:attrNameLst>
                                      </p:cBhvr>
                                      <p:tavLst>
                                        <p:tav tm="0">
                                          <p:val>
                                            <p:strVal val="#ppt_x"/>
                                          </p:val>
                                        </p:tav>
                                        <p:tav tm="100000">
                                          <p:val>
                                            <p:strVal val="#ppt_x"/>
                                          </p:val>
                                        </p:tav>
                                      </p:tavLst>
                                    </p:anim>
                                    <p:anim calcmode="lin" valueType="num">
                                      <p:cBhvr>
                                        <p:cTn id="73" dur="500" fill="hold"/>
                                        <p:tgtEl>
                                          <p:spTgt spid="21"/>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500"/>
                                        <p:tgtEl>
                                          <p:spTgt spid="26"/>
                                        </p:tgtEl>
                                      </p:cBhvr>
                                    </p:animEffect>
                                    <p:anim calcmode="lin" valueType="num">
                                      <p:cBhvr>
                                        <p:cTn id="77" dur="500" fill="hold"/>
                                        <p:tgtEl>
                                          <p:spTgt spid="26"/>
                                        </p:tgtEl>
                                        <p:attrNameLst>
                                          <p:attrName>ppt_x</p:attrName>
                                        </p:attrNameLst>
                                      </p:cBhvr>
                                      <p:tavLst>
                                        <p:tav tm="0">
                                          <p:val>
                                            <p:strVal val="#ppt_x"/>
                                          </p:val>
                                        </p:tav>
                                        <p:tav tm="100000">
                                          <p:val>
                                            <p:strVal val="#ppt_x"/>
                                          </p:val>
                                        </p:tav>
                                      </p:tavLst>
                                    </p:anim>
                                    <p:anim calcmode="lin" valueType="num">
                                      <p:cBhvr>
                                        <p:cTn id="78" dur="500" fill="hold"/>
                                        <p:tgtEl>
                                          <p:spTgt spid="26"/>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500"/>
                                        <p:tgtEl>
                                          <p:spTgt spid="29"/>
                                        </p:tgtEl>
                                      </p:cBhvr>
                                    </p:animEffect>
                                    <p:anim calcmode="lin" valueType="num">
                                      <p:cBhvr>
                                        <p:cTn id="82" dur="500" fill="hold"/>
                                        <p:tgtEl>
                                          <p:spTgt spid="29"/>
                                        </p:tgtEl>
                                        <p:attrNameLst>
                                          <p:attrName>ppt_x</p:attrName>
                                        </p:attrNameLst>
                                      </p:cBhvr>
                                      <p:tavLst>
                                        <p:tav tm="0">
                                          <p:val>
                                            <p:strVal val="#ppt_x"/>
                                          </p:val>
                                        </p:tav>
                                        <p:tav tm="100000">
                                          <p:val>
                                            <p:strVal val="#ppt_x"/>
                                          </p:val>
                                        </p:tav>
                                      </p:tavLst>
                                    </p:anim>
                                    <p:anim calcmode="lin" valueType="num">
                                      <p:cBhvr>
                                        <p:cTn id="83" dur="5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24" grpId="0"/>
      <p:bldP spid="25" grpId="0"/>
      <p:bldP spid="26"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340472"/>
            <a:ext cx="7683688" cy="667725"/>
          </a:xfrm>
        </p:spPr>
        <p:txBody>
          <a:bodyPr>
            <a:noAutofit/>
          </a:bodyPr>
          <a:lstStyle/>
          <a:p>
            <a:r>
              <a:rPr lang="en-GB" sz="3200" dirty="0"/>
              <a:t>Questions for GPs </a:t>
            </a:r>
            <a:r>
              <a:rPr lang="en-GB" sz="3200" dirty="0" smtClean="0"/>
              <a:t>and commissioners</a:t>
            </a:r>
            <a:endParaRPr lang="en-US" sz="3200" dirty="0"/>
          </a:p>
        </p:txBody>
      </p:sp>
      <p:grpSp>
        <p:nvGrpSpPr>
          <p:cNvPr id="29" name="Group 28"/>
          <p:cNvGrpSpPr/>
          <p:nvPr/>
        </p:nvGrpSpPr>
        <p:grpSpPr>
          <a:xfrm>
            <a:off x="539261" y="2424326"/>
            <a:ext cx="762000" cy="646331"/>
            <a:chOff x="1295400" y="2895600"/>
            <a:chExt cx="762000" cy="646331"/>
          </a:xfrm>
        </p:grpSpPr>
        <p:sp>
          <p:nvSpPr>
            <p:cNvPr id="5" name="Rounded Rectangle 4"/>
            <p:cNvSpPr/>
            <p:nvPr/>
          </p:nvSpPr>
          <p:spPr>
            <a:xfrm>
              <a:off x="1295400" y="2895600"/>
              <a:ext cx="762000" cy="609600"/>
            </a:xfrm>
            <a:prstGeom prst="roundRect">
              <a:avLst/>
            </a:prstGeom>
            <a:solidFill>
              <a:schemeClr val="accent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TextBox 15"/>
            <p:cNvSpPr txBox="1"/>
            <p:nvPr/>
          </p:nvSpPr>
          <p:spPr>
            <a:xfrm>
              <a:off x="1447800" y="2895600"/>
              <a:ext cx="441146" cy="646331"/>
            </a:xfrm>
            <a:prstGeom prst="rect">
              <a:avLst/>
            </a:prstGeom>
            <a:noFill/>
          </p:spPr>
          <p:txBody>
            <a:bodyPr wrap="none" rtlCol="0">
              <a:spAutoFit/>
            </a:bodyPr>
            <a:lstStyle/>
            <a:p>
              <a:r>
                <a:rPr lang="en-US" sz="3600" dirty="0" smtClean="0">
                  <a:solidFill>
                    <a:schemeClr val="bg1"/>
                  </a:solidFill>
                  <a:latin typeface="Arial Black" pitchFamily="34" charset="0"/>
                </a:rPr>
                <a:t>2</a:t>
              </a:r>
              <a:endParaRPr lang="en-US" sz="3600" dirty="0">
                <a:solidFill>
                  <a:schemeClr val="bg1"/>
                </a:solidFill>
                <a:latin typeface="Arial Black" pitchFamily="34" charset="0"/>
              </a:endParaRPr>
            </a:p>
          </p:txBody>
        </p:sp>
      </p:grpSp>
      <p:grpSp>
        <p:nvGrpSpPr>
          <p:cNvPr id="31" name="Group 30"/>
          <p:cNvGrpSpPr/>
          <p:nvPr/>
        </p:nvGrpSpPr>
        <p:grpSpPr>
          <a:xfrm>
            <a:off x="563342" y="3182426"/>
            <a:ext cx="762000" cy="646331"/>
            <a:chOff x="1295400" y="3581400"/>
            <a:chExt cx="762000" cy="646331"/>
          </a:xfrm>
        </p:grpSpPr>
        <p:sp>
          <p:nvSpPr>
            <p:cNvPr id="7" name="Rounded Rectangle 6"/>
            <p:cNvSpPr/>
            <p:nvPr/>
          </p:nvSpPr>
          <p:spPr>
            <a:xfrm>
              <a:off x="1295400" y="35814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7" name="TextBox 16"/>
            <p:cNvSpPr txBox="1"/>
            <p:nvPr/>
          </p:nvSpPr>
          <p:spPr>
            <a:xfrm>
              <a:off x="1447800" y="3581400"/>
              <a:ext cx="441146" cy="646331"/>
            </a:xfrm>
            <a:prstGeom prst="rect">
              <a:avLst/>
            </a:prstGeom>
            <a:noFill/>
          </p:spPr>
          <p:txBody>
            <a:bodyPr wrap="none" rtlCol="0">
              <a:spAutoFit/>
            </a:bodyPr>
            <a:lstStyle/>
            <a:p>
              <a:r>
                <a:rPr lang="en-US" sz="3600" dirty="0" smtClean="0">
                  <a:solidFill>
                    <a:schemeClr val="bg1"/>
                  </a:solidFill>
                  <a:latin typeface="Arial Black" pitchFamily="34" charset="0"/>
                </a:rPr>
                <a:t>3</a:t>
              </a:r>
              <a:endParaRPr lang="en-US" sz="3600" dirty="0">
                <a:solidFill>
                  <a:schemeClr val="bg1"/>
                </a:solidFill>
                <a:latin typeface="Arial Black" pitchFamily="34" charset="0"/>
              </a:endParaRPr>
            </a:p>
          </p:txBody>
        </p:sp>
      </p:grpSp>
      <p:grpSp>
        <p:nvGrpSpPr>
          <p:cNvPr id="33" name="Group 32"/>
          <p:cNvGrpSpPr/>
          <p:nvPr/>
        </p:nvGrpSpPr>
        <p:grpSpPr>
          <a:xfrm>
            <a:off x="555315" y="3903878"/>
            <a:ext cx="762000" cy="646331"/>
            <a:chOff x="1295400" y="4267200"/>
            <a:chExt cx="762000" cy="646331"/>
          </a:xfrm>
        </p:grpSpPr>
        <p:sp>
          <p:nvSpPr>
            <p:cNvPr id="13" name="Rounded Rectangle 12"/>
            <p:cNvSpPr/>
            <p:nvPr/>
          </p:nvSpPr>
          <p:spPr>
            <a:xfrm>
              <a:off x="1295400" y="42672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8" name="TextBox 17"/>
            <p:cNvSpPr txBox="1"/>
            <p:nvPr/>
          </p:nvSpPr>
          <p:spPr>
            <a:xfrm>
              <a:off x="1447800" y="4267200"/>
              <a:ext cx="441146" cy="646331"/>
            </a:xfrm>
            <a:prstGeom prst="rect">
              <a:avLst/>
            </a:prstGeom>
            <a:noFill/>
          </p:spPr>
          <p:txBody>
            <a:bodyPr wrap="none" rtlCol="0">
              <a:spAutoFit/>
            </a:bodyPr>
            <a:lstStyle/>
            <a:p>
              <a:r>
                <a:rPr lang="en-US" sz="3600" dirty="0" smtClean="0">
                  <a:solidFill>
                    <a:schemeClr val="bg1"/>
                  </a:solidFill>
                  <a:latin typeface="Arial Black" pitchFamily="34" charset="0"/>
                </a:rPr>
                <a:t>4</a:t>
              </a:r>
              <a:endParaRPr lang="en-US" sz="3600" dirty="0">
                <a:solidFill>
                  <a:schemeClr val="bg1"/>
                </a:solidFill>
                <a:latin typeface="Arial Black" pitchFamily="34" charset="0"/>
              </a:endParaRPr>
            </a:p>
          </p:txBody>
        </p:sp>
      </p:grpSp>
      <p:grpSp>
        <p:nvGrpSpPr>
          <p:cNvPr id="35" name="Group 34"/>
          <p:cNvGrpSpPr/>
          <p:nvPr/>
        </p:nvGrpSpPr>
        <p:grpSpPr>
          <a:xfrm>
            <a:off x="580247" y="4621004"/>
            <a:ext cx="762000" cy="646331"/>
            <a:chOff x="1295400" y="4953000"/>
            <a:chExt cx="762000" cy="646331"/>
          </a:xfrm>
        </p:grpSpPr>
        <p:sp>
          <p:nvSpPr>
            <p:cNvPr id="11" name="Rounded Rectangle 10"/>
            <p:cNvSpPr/>
            <p:nvPr/>
          </p:nvSpPr>
          <p:spPr>
            <a:xfrm>
              <a:off x="1295400" y="49530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9" name="TextBox 18"/>
            <p:cNvSpPr txBox="1"/>
            <p:nvPr/>
          </p:nvSpPr>
          <p:spPr>
            <a:xfrm>
              <a:off x="1447800" y="4953000"/>
              <a:ext cx="441146" cy="646331"/>
            </a:xfrm>
            <a:prstGeom prst="rect">
              <a:avLst/>
            </a:prstGeom>
            <a:noFill/>
          </p:spPr>
          <p:txBody>
            <a:bodyPr wrap="none" rtlCol="0">
              <a:spAutoFit/>
            </a:bodyPr>
            <a:lstStyle/>
            <a:p>
              <a:r>
                <a:rPr lang="en-US" sz="3600" dirty="0" smtClean="0">
                  <a:solidFill>
                    <a:schemeClr val="bg1"/>
                  </a:solidFill>
                  <a:latin typeface="Arial Black" pitchFamily="34" charset="0"/>
                </a:rPr>
                <a:t>5</a:t>
              </a:r>
              <a:endParaRPr lang="en-US" sz="3600" dirty="0">
                <a:solidFill>
                  <a:schemeClr val="bg1"/>
                </a:solidFill>
                <a:latin typeface="Arial Black" pitchFamily="34" charset="0"/>
              </a:endParaRPr>
            </a:p>
          </p:txBody>
        </p:sp>
      </p:grpSp>
      <p:grpSp>
        <p:nvGrpSpPr>
          <p:cNvPr id="27" name="Group 26"/>
          <p:cNvGrpSpPr/>
          <p:nvPr/>
        </p:nvGrpSpPr>
        <p:grpSpPr>
          <a:xfrm>
            <a:off x="563342" y="1698121"/>
            <a:ext cx="762000" cy="646331"/>
            <a:chOff x="1295400" y="2209800"/>
            <a:chExt cx="762000" cy="646331"/>
          </a:xfrm>
        </p:grpSpPr>
        <p:sp>
          <p:nvSpPr>
            <p:cNvPr id="3" name="Rounded Rectangle 2"/>
            <p:cNvSpPr/>
            <p:nvPr/>
          </p:nvSpPr>
          <p:spPr>
            <a:xfrm>
              <a:off x="1295400" y="22098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5" name="TextBox 14"/>
            <p:cNvSpPr txBox="1"/>
            <p:nvPr/>
          </p:nvSpPr>
          <p:spPr>
            <a:xfrm>
              <a:off x="1447800" y="2209800"/>
              <a:ext cx="441146" cy="646331"/>
            </a:xfrm>
            <a:prstGeom prst="rect">
              <a:avLst/>
            </a:prstGeom>
            <a:noFill/>
          </p:spPr>
          <p:txBody>
            <a:bodyPr wrap="none" rtlCol="0">
              <a:spAutoFit/>
            </a:bodyPr>
            <a:lstStyle/>
            <a:p>
              <a:r>
                <a:rPr lang="en-US" sz="3600" dirty="0" smtClean="0">
                  <a:solidFill>
                    <a:schemeClr val="bg1"/>
                  </a:solidFill>
                  <a:latin typeface="Arial Black" pitchFamily="34" charset="0"/>
                </a:rPr>
                <a:t>1</a:t>
              </a:r>
              <a:endParaRPr lang="en-US" sz="3600" dirty="0">
                <a:solidFill>
                  <a:schemeClr val="bg1"/>
                </a:solidFill>
                <a:latin typeface="Arial Black" pitchFamily="34" charset="0"/>
              </a:endParaRPr>
            </a:p>
          </p:txBody>
        </p:sp>
      </p:grpSp>
      <p:grpSp>
        <p:nvGrpSpPr>
          <p:cNvPr id="37" name="Group 36"/>
          <p:cNvGrpSpPr/>
          <p:nvPr/>
        </p:nvGrpSpPr>
        <p:grpSpPr>
          <a:xfrm>
            <a:off x="1394140" y="1716487"/>
            <a:ext cx="7384589" cy="620031"/>
            <a:chOff x="2209800" y="2209800"/>
            <a:chExt cx="5486400" cy="620031"/>
          </a:xfrm>
        </p:grpSpPr>
        <p:sp>
          <p:nvSpPr>
            <p:cNvPr id="4" name="Rectangle 3"/>
            <p:cNvSpPr/>
            <p:nvPr/>
          </p:nvSpPr>
          <p:spPr>
            <a:xfrm>
              <a:off x="2209800" y="2209800"/>
              <a:ext cx="5486400" cy="609600"/>
            </a:xfrm>
            <a:prstGeom prst="rect">
              <a:avLst/>
            </a:prstGeom>
            <a:solidFill>
              <a:schemeClr val="bg1">
                <a:lumMod val="95000"/>
              </a:schemeClr>
            </a:solid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0" name="TextBox 19"/>
            <p:cNvSpPr txBox="1"/>
            <p:nvPr/>
          </p:nvSpPr>
          <p:spPr>
            <a:xfrm>
              <a:off x="2323027" y="2245056"/>
              <a:ext cx="5359319" cy="584775"/>
            </a:xfrm>
            <a:prstGeom prst="rect">
              <a:avLst/>
            </a:prstGeom>
            <a:noFill/>
          </p:spPr>
          <p:txBody>
            <a:bodyPr wrap="square" rtlCol="0">
              <a:spAutoFit/>
            </a:bodyPr>
            <a:lstStyle/>
            <a:p>
              <a:r>
                <a:rPr lang="en-GB" sz="1600" dirty="0"/>
                <a:t>Promoting the use of NEWS2 across the whole care pathway including within the community as well as all hospitals in your </a:t>
              </a:r>
              <a:r>
                <a:rPr lang="en-GB" sz="1600"/>
                <a:t>areas</a:t>
              </a:r>
              <a:r>
                <a:rPr lang="en-GB" sz="1600" smtClean="0"/>
                <a:t>?</a:t>
              </a:r>
              <a:endParaRPr lang="en-GB" sz="1600" dirty="0"/>
            </a:p>
          </p:txBody>
        </p:sp>
      </p:grpSp>
      <p:grpSp>
        <p:nvGrpSpPr>
          <p:cNvPr id="30" name="Group 29"/>
          <p:cNvGrpSpPr/>
          <p:nvPr/>
        </p:nvGrpSpPr>
        <p:grpSpPr>
          <a:xfrm>
            <a:off x="1394140" y="2440736"/>
            <a:ext cx="7345158" cy="609600"/>
            <a:chOff x="2209800" y="2895600"/>
            <a:chExt cx="5486400" cy="609600"/>
          </a:xfrm>
          <a:solidFill>
            <a:schemeClr val="bg1">
              <a:lumMod val="95000"/>
            </a:schemeClr>
          </a:solidFill>
        </p:grpSpPr>
        <p:sp>
          <p:nvSpPr>
            <p:cNvPr id="6" name="Rectangle 5"/>
            <p:cNvSpPr/>
            <p:nvPr/>
          </p:nvSpPr>
          <p:spPr>
            <a:xfrm>
              <a:off x="2209800" y="2895600"/>
              <a:ext cx="5486400" cy="609600"/>
            </a:xfrm>
            <a:prstGeom prst="rect">
              <a:avLst/>
            </a:prstGeom>
            <a:grp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1" name="TextBox 20"/>
            <p:cNvSpPr txBox="1"/>
            <p:nvPr/>
          </p:nvSpPr>
          <p:spPr>
            <a:xfrm>
              <a:off x="2279532" y="2909967"/>
              <a:ext cx="5346936" cy="584775"/>
            </a:xfrm>
            <a:prstGeom prst="rect">
              <a:avLst/>
            </a:prstGeom>
            <a:grpFill/>
          </p:spPr>
          <p:txBody>
            <a:bodyPr wrap="square" rtlCol="0">
              <a:spAutoFit/>
            </a:bodyPr>
            <a:lstStyle/>
            <a:p>
              <a:r>
                <a:rPr lang="en-GB" sz="1600" dirty="0" smtClean="0"/>
                <a:t>Promoting </a:t>
              </a:r>
              <a:r>
                <a:rPr lang="en-GB" sz="1600" dirty="0"/>
                <a:t>sepsis as a condition for which targeted interventions must be planned and delivered?</a:t>
              </a:r>
              <a:endParaRPr lang="en-US" sz="1600" dirty="0" smtClean="0"/>
            </a:p>
          </p:txBody>
        </p:sp>
      </p:grpSp>
      <p:grpSp>
        <p:nvGrpSpPr>
          <p:cNvPr id="32" name="Group 31"/>
          <p:cNvGrpSpPr/>
          <p:nvPr/>
        </p:nvGrpSpPr>
        <p:grpSpPr>
          <a:xfrm>
            <a:off x="1394139" y="3177949"/>
            <a:ext cx="7384589" cy="609600"/>
            <a:chOff x="2209800" y="3581400"/>
            <a:chExt cx="5486400" cy="609600"/>
          </a:xfrm>
        </p:grpSpPr>
        <p:sp>
          <p:nvSpPr>
            <p:cNvPr id="8" name="Rectangle 7"/>
            <p:cNvSpPr/>
            <p:nvPr/>
          </p:nvSpPr>
          <p:spPr>
            <a:xfrm>
              <a:off x="2209800" y="3581400"/>
              <a:ext cx="5486400" cy="609600"/>
            </a:xfrm>
            <a:prstGeom prst="rect">
              <a:avLst/>
            </a:prstGeom>
            <a:solidFill>
              <a:schemeClr val="bg1">
                <a:lumMod val="95000"/>
              </a:schemeClr>
            </a:solid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2" name="TextBox 21"/>
            <p:cNvSpPr txBox="1"/>
            <p:nvPr/>
          </p:nvSpPr>
          <p:spPr>
            <a:xfrm>
              <a:off x="2303093" y="3716923"/>
              <a:ext cx="5379252" cy="338554"/>
            </a:xfrm>
            <a:prstGeom prst="rect">
              <a:avLst/>
            </a:prstGeom>
            <a:solidFill>
              <a:schemeClr val="bg1">
                <a:lumMod val="95000"/>
              </a:schemeClr>
            </a:solidFill>
          </p:spPr>
          <p:txBody>
            <a:bodyPr wrap="square" rtlCol="0">
              <a:spAutoFit/>
            </a:bodyPr>
            <a:lstStyle/>
            <a:p>
              <a:r>
                <a:rPr lang="en-GB" sz="1600" dirty="0" smtClean="0"/>
                <a:t>Ensuring </a:t>
              </a:r>
              <a:r>
                <a:rPr lang="en-GB" sz="1600" dirty="0"/>
                <a:t>timely referral, communication and action throughout the </a:t>
              </a:r>
              <a:r>
                <a:rPr lang="en-GB" sz="1600" dirty="0" smtClean="0"/>
                <a:t>pathway?</a:t>
              </a:r>
              <a:endParaRPr lang="en-US" sz="1600" dirty="0" smtClean="0"/>
            </a:p>
          </p:txBody>
        </p:sp>
      </p:grpSp>
      <p:grpSp>
        <p:nvGrpSpPr>
          <p:cNvPr id="34" name="Group 33"/>
          <p:cNvGrpSpPr/>
          <p:nvPr/>
        </p:nvGrpSpPr>
        <p:grpSpPr>
          <a:xfrm>
            <a:off x="1394139" y="3870740"/>
            <a:ext cx="7365940" cy="617913"/>
            <a:chOff x="2209800" y="4267200"/>
            <a:chExt cx="7365940" cy="617913"/>
          </a:xfrm>
          <a:solidFill>
            <a:schemeClr val="bg1">
              <a:lumMod val="95000"/>
            </a:schemeClr>
          </a:solidFill>
        </p:grpSpPr>
        <p:sp>
          <p:nvSpPr>
            <p:cNvPr id="14" name="Rectangle 13"/>
            <p:cNvSpPr/>
            <p:nvPr/>
          </p:nvSpPr>
          <p:spPr>
            <a:xfrm>
              <a:off x="2209800" y="4267200"/>
              <a:ext cx="7365940" cy="609600"/>
            </a:xfrm>
            <a:prstGeom prst="rect">
              <a:avLst/>
            </a:prstGeom>
            <a:grp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3" name="TextBox 22"/>
            <p:cNvSpPr txBox="1"/>
            <p:nvPr/>
          </p:nvSpPr>
          <p:spPr>
            <a:xfrm>
              <a:off x="2335370" y="4300338"/>
              <a:ext cx="7232188" cy="584775"/>
            </a:xfrm>
            <a:prstGeom prst="rect">
              <a:avLst/>
            </a:prstGeom>
            <a:noFill/>
          </p:spPr>
          <p:txBody>
            <a:bodyPr wrap="square" rtlCol="0">
              <a:spAutoFit/>
            </a:bodyPr>
            <a:lstStyle/>
            <a:p>
              <a:r>
                <a:rPr lang="en-GB" sz="1600" dirty="0" smtClean="0"/>
                <a:t>Identifying </a:t>
              </a:r>
              <a:r>
                <a:rPr lang="en-GB" sz="1600" dirty="0"/>
                <a:t>and reporting on measurable positive and negative sepsis associated outcomes?</a:t>
              </a:r>
              <a:endParaRPr lang="en-US" sz="1600" dirty="0" smtClean="0"/>
            </a:p>
          </p:txBody>
        </p:sp>
      </p:grpSp>
      <p:grpSp>
        <p:nvGrpSpPr>
          <p:cNvPr id="36" name="Group 35"/>
          <p:cNvGrpSpPr/>
          <p:nvPr/>
        </p:nvGrpSpPr>
        <p:grpSpPr>
          <a:xfrm>
            <a:off x="1394141" y="4601584"/>
            <a:ext cx="7384588" cy="609600"/>
            <a:chOff x="2209800" y="4953000"/>
            <a:chExt cx="7384588" cy="609600"/>
          </a:xfrm>
          <a:solidFill>
            <a:schemeClr val="bg1">
              <a:lumMod val="95000"/>
            </a:schemeClr>
          </a:solidFill>
        </p:grpSpPr>
        <p:sp>
          <p:nvSpPr>
            <p:cNvPr id="12" name="Rectangle 11"/>
            <p:cNvSpPr/>
            <p:nvPr/>
          </p:nvSpPr>
          <p:spPr>
            <a:xfrm>
              <a:off x="2209800" y="4953000"/>
              <a:ext cx="7384588" cy="609600"/>
            </a:xfrm>
            <a:prstGeom prst="rect">
              <a:avLst/>
            </a:prstGeom>
            <a:grp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4" name="TextBox 23"/>
            <p:cNvSpPr txBox="1"/>
            <p:nvPr/>
          </p:nvSpPr>
          <p:spPr>
            <a:xfrm>
              <a:off x="2378449" y="4975901"/>
              <a:ext cx="7213540" cy="584775"/>
            </a:xfrm>
            <a:prstGeom prst="rect">
              <a:avLst/>
            </a:prstGeom>
            <a:grpFill/>
          </p:spPr>
          <p:txBody>
            <a:bodyPr wrap="square" rtlCol="0">
              <a:spAutoFit/>
            </a:bodyPr>
            <a:lstStyle/>
            <a:p>
              <a:r>
                <a:rPr lang="en-GB" sz="1600" dirty="0"/>
                <a:t>Planning care models to address key stages of sepsis diagnosis and intervention escalation?</a:t>
              </a:r>
            </a:p>
          </p:txBody>
        </p:sp>
      </p:grpSp>
      <p:grpSp>
        <p:nvGrpSpPr>
          <p:cNvPr id="40" name="Group 39"/>
          <p:cNvGrpSpPr/>
          <p:nvPr/>
        </p:nvGrpSpPr>
        <p:grpSpPr>
          <a:xfrm>
            <a:off x="563342" y="5312209"/>
            <a:ext cx="762000" cy="646331"/>
            <a:chOff x="1295400" y="4953000"/>
            <a:chExt cx="762000" cy="646331"/>
          </a:xfrm>
        </p:grpSpPr>
        <p:sp>
          <p:nvSpPr>
            <p:cNvPr id="41" name="Rounded Rectangle 40"/>
            <p:cNvSpPr/>
            <p:nvPr/>
          </p:nvSpPr>
          <p:spPr>
            <a:xfrm>
              <a:off x="1295400" y="49530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42" name="TextBox 41"/>
            <p:cNvSpPr txBox="1"/>
            <p:nvPr/>
          </p:nvSpPr>
          <p:spPr>
            <a:xfrm>
              <a:off x="1447800" y="4953000"/>
              <a:ext cx="492443" cy="646331"/>
            </a:xfrm>
            <a:prstGeom prst="rect">
              <a:avLst/>
            </a:prstGeom>
            <a:noFill/>
          </p:spPr>
          <p:txBody>
            <a:bodyPr wrap="none" rtlCol="0">
              <a:spAutoFit/>
            </a:bodyPr>
            <a:lstStyle/>
            <a:p>
              <a:r>
                <a:rPr lang="en-US" sz="3600" dirty="0">
                  <a:solidFill>
                    <a:schemeClr val="bg1"/>
                  </a:solidFill>
                  <a:latin typeface="Arial Black" pitchFamily="34" charset="0"/>
                </a:rPr>
                <a:t>6</a:t>
              </a:r>
            </a:p>
          </p:txBody>
        </p:sp>
      </p:grpSp>
      <p:grpSp>
        <p:nvGrpSpPr>
          <p:cNvPr id="43" name="Group 42"/>
          <p:cNvGrpSpPr/>
          <p:nvPr/>
        </p:nvGrpSpPr>
        <p:grpSpPr>
          <a:xfrm>
            <a:off x="1377888" y="5312209"/>
            <a:ext cx="7398442" cy="633679"/>
            <a:chOff x="2209800" y="4953000"/>
            <a:chExt cx="5486400" cy="633679"/>
          </a:xfrm>
          <a:solidFill>
            <a:schemeClr val="bg1">
              <a:lumMod val="95000"/>
            </a:schemeClr>
          </a:solidFill>
        </p:grpSpPr>
        <p:sp>
          <p:nvSpPr>
            <p:cNvPr id="44" name="Rectangle 43"/>
            <p:cNvSpPr/>
            <p:nvPr/>
          </p:nvSpPr>
          <p:spPr>
            <a:xfrm>
              <a:off x="2209800" y="4953000"/>
              <a:ext cx="5486400" cy="609600"/>
            </a:xfrm>
            <a:prstGeom prst="rect">
              <a:avLst/>
            </a:prstGeom>
            <a:grp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5" name="TextBox 44"/>
            <p:cNvSpPr txBox="1"/>
            <p:nvPr/>
          </p:nvSpPr>
          <p:spPr>
            <a:xfrm>
              <a:off x="2314970" y="5001904"/>
              <a:ext cx="5381230" cy="584775"/>
            </a:xfrm>
            <a:prstGeom prst="rect">
              <a:avLst/>
            </a:prstGeom>
            <a:noFill/>
          </p:spPr>
          <p:txBody>
            <a:bodyPr wrap="square" rtlCol="0">
              <a:spAutoFit/>
            </a:bodyPr>
            <a:lstStyle/>
            <a:p>
              <a:r>
                <a:rPr lang="en-GB" sz="1600" dirty="0" smtClean="0"/>
                <a:t>Evaluating </a:t>
              </a:r>
              <a:r>
                <a:rPr lang="en-GB" sz="1600" dirty="0"/>
                <a:t>any existing engagement activity that has already taken place with patients with regards to sepsis?</a:t>
              </a:r>
              <a:endParaRPr lang="en-US" sz="1600" dirty="0" smtClean="0"/>
            </a:p>
          </p:txBody>
        </p:sp>
      </p:grpSp>
      <p:sp>
        <p:nvSpPr>
          <p:cNvPr id="9" name="TextBox 8"/>
          <p:cNvSpPr txBox="1"/>
          <p:nvPr/>
        </p:nvSpPr>
        <p:spPr>
          <a:xfrm>
            <a:off x="580247" y="1226565"/>
            <a:ext cx="6845118" cy="369332"/>
          </a:xfrm>
          <a:prstGeom prst="rect">
            <a:avLst/>
          </a:prstGeom>
          <a:noFill/>
        </p:spPr>
        <p:txBody>
          <a:bodyPr wrap="square" rtlCol="0">
            <a:spAutoFit/>
          </a:bodyPr>
          <a:lstStyle/>
          <a:p>
            <a:r>
              <a:rPr lang="en-GB" dirty="0"/>
              <a:t>In the local population, who has overall responsibility for:</a:t>
            </a:r>
          </a:p>
        </p:txBody>
      </p:sp>
      <p:grpSp>
        <p:nvGrpSpPr>
          <p:cNvPr id="46" name="Group 45"/>
          <p:cNvGrpSpPr/>
          <p:nvPr/>
        </p:nvGrpSpPr>
        <p:grpSpPr>
          <a:xfrm>
            <a:off x="1394139" y="6050143"/>
            <a:ext cx="7398442" cy="633679"/>
            <a:chOff x="2209800" y="4953000"/>
            <a:chExt cx="5486400" cy="633679"/>
          </a:xfrm>
          <a:solidFill>
            <a:schemeClr val="bg1">
              <a:lumMod val="95000"/>
            </a:schemeClr>
          </a:solidFill>
        </p:grpSpPr>
        <p:sp>
          <p:nvSpPr>
            <p:cNvPr id="47" name="Rectangle 46"/>
            <p:cNvSpPr/>
            <p:nvPr/>
          </p:nvSpPr>
          <p:spPr>
            <a:xfrm>
              <a:off x="2209800" y="4953000"/>
              <a:ext cx="5486400" cy="609600"/>
            </a:xfrm>
            <a:prstGeom prst="rect">
              <a:avLst/>
            </a:prstGeom>
            <a:grpFill/>
            <a:ln w="12700">
              <a:solidFill>
                <a:schemeClr val="tx1">
                  <a:lumMod val="65000"/>
                  <a:lumOff val="3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48" name="TextBox 47"/>
            <p:cNvSpPr txBox="1"/>
            <p:nvPr/>
          </p:nvSpPr>
          <p:spPr>
            <a:xfrm>
              <a:off x="2302919" y="5001904"/>
              <a:ext cx="5393281" cy="584775"/>
            </a:xfrm>
            <a:prstGeom prst="rect">
              <a:avLst/>
            </a:prstGeom>
            <a:noFill/>
          </p:spPr>
          <p:txBody>
            <a:bodyPr wrap="square" rtlCol="0">
              <a:spAutoFit/>
            </a:bodyPr>
            <a:lstStyle/>
            <a:p>
              <a:r>
                <a:rPr lang="en-GB" sz="1600" dirty="0" smtClean="0"/>
                <a:t>Understanding </a:t>
              </a:r>
              <a:r>
                <a:rPr lang="en-GB" sz="1600" dirty="0"/>
                <a:t>how this local data could be used to identify and drive improvements? </a:t>
              </a:r>
              <a:endParaRPr lang="en-US" sz="1600" dirty="0" smtClean="0"/>
            </a:p>
          </p:txBody>
        </p:sp>
      </p:grpSp>
      <p:grpSp>
        <p:nvGrpSpPr>
          <p:cNvPr id="49" name="Group 48"/>
          <p:cNvGrpSpPr/>
          <p:nvPr/>
        </p:nvGrpSpPr>
        <p:grpSpPr>
          <a:xfrm>
            <a:off x="555315" y="6053373"/>
            <a:ext cx="762000" cy="646331"/>
            <a:chOff x="1295400" y="4953000"/>
            <a:chExt cx="762000" cy="646331"/>
          </a:xfrm>
        </p:grpSpPr>
        <p:sp>
          <p:nvSpPr>
            <p:cNvPr id="50" name="Rounded Rectangle 49"/>
            <p:cNvSpPr/>
            <p:nvPr/>
          </p:nvSpPr>
          <p:spPr>
            <a:xfrm>
              <a:off x="1295400" y="4953000"/>
              <a:ext cx="762000" cy="609600"/>
            </a:xfrm>
            <a:prstGeom prst="roundRect">
              <a:avLst/>
            </a:prstGeom>
            <a:gradFill flip="none"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51" name="TextBox 50"/>
            <p:cNvSpPr txBox="1"/>
            <p:nvPr/>
          </p:nvSpPr>
          <p:spPr>
            <a:xfrm>
              <a:off x="1447800" y="4953000"/>
              <a:ext cx="492443" cy="646331"/>
            </a:xfrm>
            <a:prstGeom prst="rect">
              <a:avLst/>
            </a:prstGeom>
            <a:noFill/>
          </p:spPr>
          <p:txBody>
            <a:bodyPr wrap="none" rtlCol="0">
              <a:spAutoFit/>
            </a:bodyPr>
            <a:lstStyle/>
            <a:p>
              <a:r>
                <a:rPr lang="en-US" sz="3600" dirty="0">
                  <a:solidFill>
                    <a:schemeClr val="bg1"/>
                  </a:solidFill>
                  <a:latin typeface="Arial Black" pitchFamily="34" charset="0"/>
                </a:rPr>
                <a:t>7</a:t>
              </a:r>
            </a:p>
          </p:txBody>
        </p:sp>
      </p:grpSp>
    </p:spTree>
    <p:extLst>
      <p:ext uri="{BB962C8B-B14F-4D97-AF65-F5344CB8AC3E}">
        <p14:creationId xmlns:p14="http://schemas.microsoft.com/office/powerpoint/2010/main" val="314661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anim calcmode="lin" valueType="num">
                                      <p:cBhvr>
                                        <p:cTn id="8" dur="500" fill="hold"/>
                                        <p:tgtEl>
                                          <p:spTgt spid="27"/>
                                        </p:tgtEl>
                                        <p:attrNameLst>
                                          <p:attrName>ppt_x</p:attrName>
                                        </p:attrNameLst>
                                      </p:cBhvr>
                                      <p:tavLst>
                                        <p:tav tm="0">
                                          <p:val>
                                            <p:strVal val="#ppt_x"/>
                                          </p:val>
                                        </p:tav>
                                        <p:tav tm="100000">
                                          <p:val>
                                            <p:strVal val="#ppt_x"/>
                                          </p:val>
                                        </p:tav>
                                      </p:tavLst>
                                    </p:anim>
                                    <p:anim calcmode="lin" valueType="num">
                                      <p:cBhvr>
                                        <p:cTn id="9" dur="500" fill="hold"/>
                                        <p:tgtEl>
                                          <p:spTgt spid="2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wipe(left)">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anim calcmode="lin" valueType="num">
                                      <p:cBhvr>
                                        <p:cTn id="19" dur="500" fill="hold"/>
                                        <p:tgtEl>
                                          <p:spTgt spid="29"/>
                                        </p:tgtEl>
                                        <p:attrNameLst>
                                          <p:attrName>ppt_x</p:attrName>
                                        </p:attrNameLst>
                                      </p:cBhvr>
                                      <p:tavLst>
                                        <p:tav tm="0">
                                          <p:val>
                                            <p:strVal val="#ppt_x"/>
                                          </p:val>
                                        </p:tav>
                                        <p:tav tm="100000">
                                          <p:val>
                                            <p:strVal val="#ppt_x"/>
                                          </p:val>
                                        </p:tav>
                                      </p:tavLst>
                                    </p:anim>
                                    <p:anim calcmode="lin" valueType="num">
                                      <p:cBhvr>
                                        <p:cTn id="20" dur="500" fill="hold"/>
                                        <p:tgtEl>
                                          <p:spTgt spid="29"/>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left)">
                                      <p:cBhvr>
                                        <p:cTn id="24" dur="500"/>
                                        <p:tgtEl>
                                          <p:spTgt spid="30"/>
                                        </p:tgtEl>
                                      </p:cBhvr>
                                    </p:animEffect>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500"/>
                                        <p:tgtEl>
                                          <p:spTgt spid="31"/>
                                        </p:tgtEl>
                                      </p:cBhvr>
                                    </p:animEffect>
                                    <p:anim calcmode="lin" valueType="num">
                                      <p:cBhvr>
                                        <p:cTn id="30" dur="500" fill="hold"/>
                                        <p:tgtEl>
                                          <p:spTgt spid="31"/>
                                        </p:tgtEl>
                                        <p:attrNameLst>
                                          <p:attrName>ppt_x</p:attrName>
                                        </p:attrNameLst>
                                      </p:cBhvr>
                                      <p:tavLst>
                                        <p:tav tm="0">
                                          <p:val>
                                            <p:strVal val="#ppt_x"/>
                                          </p:val>
                                        </p:tav>
                                        <p:tav tm="100000">
                                          <p:val>
                                            <p:strVal val="#ppt_x"/>
                                          </p:val>
                                        </p:tav>
                                      </p:tavLst>
                                    </p:anim>
                                    <p:anim calcmode="lin" valueType="num">
                                      <p:cBhvr>
                                        <p:cTn id="31" dur="500" fill="hold"/>
                                        <p:tgtEl>
                                          <p:spTgt spid="31"/>
                                        </p:tgtEl>
                                        <p:attrNameLst>
                                          <p:attrName>ppt_y</p:attrName>
                                        </p:attrNameLst>
                                      </p:cBhvr>
                                      <p:tavLst>
                                        <p:tav tm="0">
                                          <p:val>
                                            <p:strVal val="#ppt_y-.1"/>
                                          </p:val>
                                        </p:tav>
                                        <p:tav tm="100000">
                                          <p:val>
                                            <p:strVal val="#ppt_y"/>
                                          </p:val>
                                        </p:tav>
                                      </p:tavLst>
                                    </p:anim>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left)">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anim calcmode="lin" valueType="num">
                                      <p:cBhvr>
                                        <p:cTn id="41" dur="500" fill="hold"/>
                                        <p:tgtEl>
                                          <p:spTgt spid="33"/>
                                        </p:tgtEl>
                                        <p:attrNameLst>
                                          <p:attrName>ppt_x</p:attrName>
                                        </p:attrNameLst>
                                      </p:cBhvr>
                                      <p:tavLst>
                                        <p:tav tm="0">
                                          <p:val>
                                            <p:strVal val="#ppt_x"/>
                                          </p:val>
                                        </p:tav>
                                        <p:tav tm="100000">
                                          <p:val>
                                            <p:strVal val="#ppt_x"/>
                                          </p:val>
                                        </p:tav>
                                      </p:tavLst>
                                    </p:anim>
                                    <p:anim calcmode="lin" valueType="num">
                                      <p:cBhvr>
                                        <p:cTn id="42" dur="500" fill="hold"/>
                                        <p:tgtEl>
                                          <p:spTgt spid="33"/>
                                        </p:tgtEl>
                                        <p:attrNameLst>
                                          <p:attrName>ppt_y</p:attrName>
                                        </p:attrNameLst>
                                      </p:cBhvr>
                                      <p:tavLst>
                                        <p:tav tm="0">
                                          <p:val>
                                            <p:strVal val="#ppt_y-.1"/>
                                          </p:val>
                                        </p:tav>
                                        <p:tav tm="100000">
                                          <p:val>
                                            <p:strVal val="#ppt_y"/>
                                          </p:val>
                                        </p:tav>
                                      </p:tavLst>
                                    </p:anim>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wipe(left)">
                                      <p:cBhvr>
                                        <p:cTn id="46" dur="500"/>
                                        <p:tgtEl>
                                          <p:spTgt spid="34"/>
                                        </p:tgtEl>
                                      </p:cBhvr>
                                    </p:animEffec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fade">
                                      <p:cBhvr>
                                        <p:cTn id="51" dur="500"/>
                                        <p:tgtEl>
                                          <p:spTgt spid="35"/>
                                        </p:tgtEl>
                                      </p:cBhvr>
                                    </p:animEffect>
                                    <p:anim calcmode="lin" valueType="num">
                                      <p:cBhvr>
                                        <p:cTn id="52" dur="500" fill="hold"/>
                                        <p:tgtEl>
                                          <p:spTgt spid="35"/>
                                        </p:tgtEl>
                                        <p:attrNameLst>
                                          <p:attrName>ppt_x</p:attrName>
                                        </p:attrNameLst>
                                      </p:cBhvr>
                                      <p:tavLst>
                                        <p:tav tm="0">
                                          <p:val>
                                            <p:strVal val="#ppt_x"/>
                                          </p:val>
                                        </p:tav>
                                        <p:tav tm="100000">
                                          <p:val>
                                            <p:strVal val="#ppt_x"/>
                                          </p:val>
                                        </p:tav>
                                      </p:tavLst>
                                    </p:anim>
                                    <p:anim calcmode="lin" valueType="num">
                                      <p:cBhvr>
                                        <p:cTn id="53" dur="500" fill="hold"/>
                                        <p:tgtEl>
                                          <p:spTgt spid="35"/>
                                        </p:tgtEl>
                                        <p:attrNameLst>
                                          <p:attrName>ppt_y</p:attrName>
                                        </p:attrNameLst>
                                      </p:cBhvr>
                                      <p:tavLst>
                                        <p:tav tm="0">
                                          <p:val>
                                            <p:strVal val="#ppt_y-.1"/>
                                          </p:val>
                                        </p:tav>
                                        <p:tav tm="100000">
                                          <p:val>
                                            <p:strVal val="#ppt_y"/>
                                          </p:val>
                                        </p:tav>
                                      </p:tavLst>
                                    </p:anim>
                                  </p:childTnLst>
                                </p:cTn>
                              </p:par>
                            </p:childTnLst>
                          </p:cTn>
                        </p:par>
                        <p:par>
                          <p:cTn id="54" fill="hold">
                            <p:stCondLst>
                              <p:cond delay="500"/>
                            </p:stCondLst>
                            <p:childTnLst>
                              <p:par>
                                <p:cTn id="55" presetID="22" presetClass="entr" presetSubtype="8" fill="hold" nodeType="after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nodeType="click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500"/>
                                        <p:tgtEl>
                                          <p:spTgt spid="40"/>
                                        </p:tgtEl>
                                      </p:cBhvr>
                                    </p:animEffect>
                                    <p:anim calcmode="lin" valueType="num">
                                      <p:cBhvr>
                                        <p:cTn id="63" dur="500" fill="hold"/>
                                        <p:tgtEl>
                                          <p:spTgt spid="40"/>
                                        </p:tgtEl>
                                        <p:attrNameLst>
                                          <p:attrName>ppt_x</p:attrName>
                                        </p:attrNameLst>
                                      </p:cBhvr>
                                      <p:tavLst>
                                        <p:tav tm="0">
                                          <p:val>
                                            <p:strVal val="#ppt_x"/>
                                          </p:val>
                                        </p:tav>
                                        <p:tav tm="100000">
                                          <p:val>
                                            <p:strVal val="#ppt_x"/>
                                          </p:val>
                                        </p:tav>
                                      </p:tavLst>
                                    </p:anim>
                                    <p:anim calcmode="lin" valueType="num">
                                      <p:cBhvr>
                                        <p:cTn id="64" dur="5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500"/>
                            </p:stCondLst>
                            <p:childTnLst>
                              <p:par>
                                <p:cTn id="66" presetID="22" presetClass="entr" presetSubtype="8" fill="hold"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left)">
                                      <p:cBhvr>
                                        <p:cTn id="68" dur="500"/>
                                        <p:tgtEl>
                                          <p:spTgt spid="43"/>
                                        </p:tgtEl>
                                      </p:cBhvr>
                                    </p:animEffect>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nodeType="click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fade">
                                      <p:cBhvr>
                                        <p:cTn id="73" dur="500"/>
                                        <p:tgtEl>
                                          <p:spTgt spid="49"/>
                                        </p:tgtEl>
                                      </p:cBhvr>
                                    </p:animEffect>
                                    <p:anim calcmode="lin" valueType="num">
                                      <p:cBhvr>
                                        <p:cTn id="74" dur="500" fill="hold"/>
                                        <p:tgtEl>
                                          <p:spTgt spid="49"/>
                                        </p:tgtEl>
                                        <p:attrNameLst>
                                          <p:attrName>ppt_x</p:attrName>
                                        </p:attrNameLst>
                                      </p:cBhvr>
                                      <p:tavLst>
                                        <p:tav tm="0">
                                          <p:val>
                                            <p:strVal val="#ppt_x"/>
                                          </p:val>
                                        </p:tav>
                                        <p:tav tm="100000">
                                          <p:val>
                                            <p:strVal val="#ppt_x"/>
                                          </p:val>
                                        </p:tav>
                                      </p:tavLst>
                                    </p:anim>
                                    <p:anim calcmode="lin" valueType="num">
                                      <p:cBhvr>
                                        <p:cTn id="75" dur="500" fill="hold"/>
                                        <p:tgtEl>
                                          <p:spTgt spid="49"/>
                                        </p:tgtEl>
                                        <p:attrNameLst>
                                          <p:attrName>ppt_y</p:attrName>
                                        </p:attrNameLst>
                                      </p:cBhvr>
                                      <p:tavLst>
                                        <p:tav tm="0">
                                          <p:val>
                                            <p:strVal val="#ppt_y-.1"/>
                                          </p:val>
                                        </p:tav>
                                        <p:tav tm="100000">
                                          <p:val>
                                            <p:strVal val="#ppt_y"/>
                                          </p:val>
                                        </p:tav>
                                      </p:tavLst>
                                    </p:anim>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left)">
                                      <p:cBhvr>
                                        <p:cTn id="7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187"/>
            <a:ext cx="7888406" cy="667725"/>
          </a:xfrm>
        </p:spPr>
        <p:txBody>
          <a:bodyPr>
            <a:normAutofit/>
          </a:bodyPr>
          <a:lstStyle/>
          <a:p>
            <a:r>
              <a:rPr lang="en-GB" sz="2600" dirty="0"/>
              <a:t>The levels of </a:t>
            </a:r>
            <a:r>
              <a:rPr lang="en-GB" sz="2600" dirty="0" smtClean="0"/>
              <a:t>NEWS2 </a:t>
            </a:r>
            <a:r>
              <a:rPr lang="en-GB" sz="2600" dirty="0"/>
              <a:t>scores </a:t>
            </a:r>
            <a:r>
              <a:rPr lang="en-GB" sz="2600" dirty="0" smtClean="0"/>
              <a:t>and associated risk</a:t>
            </a:r>
            <a:endParaRPr lang="en-GB" sz="2600" dirty="0"/>
          </a:p>
        </p:txBody>
      </p:sp>
      <p:sp>
        <p:nvSpPr>
          <p:cNvPr id="4" name="TextBox 3"/>
          <p:cNvSpPr txBox="1"/>
          <p:nvPr/>
        </p:nvSpPr>
        <p:spPr>
          <a:xfrm>
            <a:off x="5908419" y="1703008"/>
            <a:ext cx="3058160" cy="492443"/>
          </a:xfrm>
          <a:prstGeom prst="rect">
            <a:avLst/>
          </a:prstGeom>
          <a:noFill/>
        </p:spPr>
        <p:txBody>
          <a:bodyPr wrap="square" rtlCol="0">
            <a:spAutoFit/>
          </a:bodyPr>
          <a:lstStyle>
            <a:defPPr>
              <a:defRPr lang="en-US"/>
            </a:defPPr>
            <a:lvl1pPr>
              <a:defRPr sz="2600" b="1">
                <a:solidFill>
                  <a:schemeClr val="tx2"/>
                </a:solidFill>
                <a:latin typeface="Arial"/>
                <a:ea typeface="+mj-ea"/>
                <a:cs typeface="Arial"/>
              </a:defRPr>
            </a:lvl1pPr>
          </a:lstStyle>
          <a:p>
            <a:r>
              <a:rPr lang="en-GB" dirty="0"/>
              <a:t>Sub-optimal </a:t>
            </a:r>
            <a:r>
              <a:rPr lang="en-GB" dirty="0" smtClean="0"/>
              <a:t>case</a:t>
            </a:r>
            <a:endParaRPr lang="en-GB" dirty="0"/>
          </a:p>
        </p:txBody>
      </p:sp>
      <p:sp>
        <p:nvSpPr>
          <p:cNvPr id="7" name="TextBox 6"/>
          <p:cNvSpPr txBox="1"/>
          <p:nvPr/>
        </p:nvSpPr>
        <p:spPr>
          <a:xfrm>
            <a:off x="6021462" y="4529153"/>
            <a:ext cx="2689673" cy="492443"/>
          </a:xfrm>
          <a:prstGeom prst="rect">
            <a:avLst/>
          </a:prstGeom>
          <a:noFill/>
        </p:spPr>
        <p:txBody>
          <a:bodyPr wrap="square" rtlCol="0">
            <a:spAutoFit/>
          </a:bodyPr>
          <a:lstStyle/>
          <a:p>
            <a:r>
              <a:rPr lang="en-GB" sz="2600" b="1" dirty="0">
                <a:solidFill>
                  <a:schemeClr val="tx2"/>
                </a:solidFill>
                <a:latin typeface="Arial"/>
                <a:ea typeface="+mj-ea"/>
                <a:cs typeface="Arial"/>
              </a:rPr>
              <a:t>Optimal </a:t>
            </a:r>
            <a:r>
              <a:rPr lang="en-GB" sz="2600" b="1" dirty="0" smtClean="0">
                <a:solidFill>
                  <a:schemeClr val="tx2"/>
                </a:solidFill>
                <a:latin typeface="Arial"/>
                <a:ea typeface="+mj-ea"/>
                <a:cs typeface="Arial"/>
              </a:rPr>
              <a:t>case</a:t>
            </a:r>
            <a:endParaRPr lang="en-GB" sz="2000" dirty="0" smtClean="0"/>
          </a:p>
        </p:txBody>
      </p:sp>
      <p:graphicFrame>
        <p:nvGraphicFramePr>
          <p:cNvPr id="5" name="Table 4" descr="Scores showing the sub-optimal case" title="The levels of NEWS2 scored and associated risk"/>
          <p:cNvGraphicFramePr>
            <a:graphicFrameLocks noGrp="1"/>
          </p:cNvGraphicFramePr>
          <p:nvPr>
            <p:extLst>
              <p:ext uri="{D42A27DB-BD31-4B8C-83A1-F6EECF244321}">
                <p14:modId xmlns:p14="http://schemas.microsoft.com/office/powerpoint/2010/main" val="1099423277"/>
              </p:ext>
            </p:extLst>
          </p:nvPr>
        </p:nvGraphicFramePr>
        <p:xfrm>
          <a:off x="190005" y="790956"/>
          <a:ext cx="5439410" cy="2634631"/>
        </p:xfrm>
        <a:graphic>
          <a:graphicData uri="http://schemas.openxmlformats.org/drawingml/2006/table">
            <a:tbl>
              <a:tblPr firstRow="1" firstCol="1" bandRow="1">
                <a:tableStyleId>{5C22544A-7EE6-4342-B048-85BDC9FD1C3A}</a:tableStyleId>
              </a:tblPr>
              <a:tblGrid>
                <a:gridCol w="1426845"/>
                <a:gridCol w="514350"/>
                <a:gridCol w="1345565"/>
                <a:gridCol w="1076325"/>
                <a:gridCol w="1076325"/>
              </a:tblGrid>
              <a:tr h="412701">
                <a:tc>
                  <a:txBody>
                    <a:bodyPr/>
                    <a:lstStyle/>
                    <a:p>
                      <a:pPr algn="ctr">
                        <a:lnSpc>
                          <a:spcPct val="115000"/>
                        </a:lnSpc>
                        <a:spcAft>
                          <a:spcPts val="600"/>
                        </a:spcAft>
                      </a:pPr>
                      <a:r>
                        <a:rPr lang="en-GB" sz="1100" dirty="0">
                          <a:effectLst/>
                        </a:rPr>
                        <a:t>Date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Time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Clinical concern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NEWS</a:t>
                      </a:r>
                      <a:endParaRPr lang="en-GB" sz="1100" dirty="0">
                        <a:effectLst/>
                        <a:latin typeface="Calibri"/>
                        <a:ea typeface="Calibri"/>
                        <a:cs typeface="Times New Roman"/>
                      </a:endParaRPr>
                    </a:p>
                  </a:txBody>
                  <a:tcPr marL="68580" marR="68580" marT="0" marB="0"/>
                </a:tc>
              </a:tr>
              <a:tr h="412701">
                <a:tc>
                  <a:txBody>
                    <a:bodyPr/>
                    <a:lstStyle/>
                    <a:p>
                      <a:pPr algn="ctr">
                        <a:lnSpc>
                          <a:spcPct val="115000"/>
                        </a:lnSpc>
                        <a:spcAft>
                          <a:spcPts val="600"/>
                        </a:spcAft>
                      </a:pPr>
                      <a:r>
                        <a:rPr lang="en-GB" sz="1100" dirty="0">
                          <a:effectLst/>
                        </a:rPr>
                        <a:t>14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Post op 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412701">
                <a:tc>
                  <a:txBody>
                    <a:bodyPr/>
                    <a:lstStyle/>
                    <a:p>
                      <a:pPr algn="ctr">
                        <a:lnSpc>
                          <a:spcPct val="115000"/>
                        </a:lnSpc>
                        <a:spcAft>
                          <a:spcPts val="600"/>
                        </a:spcAft>
                      </a:pPr>
                      <a:r>
                        <a:rPr lang="en-GB" sz="1100" dirty="0">
                          <a:effectLst/>
                        </a:rPr>
                        <a:t>2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GP call</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Admission day 1</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1545</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2015</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Ambulance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2048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SAU arrival</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2200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Surgical review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2300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Medical review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2330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ICU</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r h="199504">
                <a:tc>
                  <a:txBody>
                    <a:bodyPr/>
                    <a:lstStyle/>
                    <a:p>
                      <a:pPr algn="ctr">
                        <a:lnSpc>
                          <a:spcPct val="115000"/>
                        </a:lnSpc>
                        <a:spcAft>
                          <a:spcPts val="600"/>
                        </a:spcAft>
                      </a:pPr>
                      <a:r>
                        <a:rPr lang="en-GB" sz="1100" dirty="0">
                          <a:effectLst/>
                        </a:rPr>
                        <a:t>Admission day 12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Unknown</a:t>
                      </a:r>
                      <a:endParaRPr lang="en-GB" sz="1100" dirty="0">
                        <a:effectLst/>
                        <a:latin typeface="Calibri"/>
                        <a:ea typeface="Calibri"/>
                        <a:cs typeface="Times New Roman"/>
                      </a:endParaRPr>
                    </a:p>
                  </a:txBody>
                  <a:tcPr marL="68580" marR="68580" marT="0" marB="0"/>
                </a:tc>
              </a:tr>
            </a:tbl>
          </a:graphicData>
        </a:graphic>
      </p:graphicFrame>
      <p:graphicFrame>
        <p:nvGraphicFramePr>
          <p:cNvPr id="8" name="Table 7" descr="Scores showing the optimal case" title="The levels of NEWS2 scored and associated risk"/>
          <p:cNvGraphicFramePr>
            <a:graphicFrameLocks noGrp="1"/>
          </p:cNvGraphicFramePr>
          <p:nvPr>
            <p:extLst>
              <p:ext uri="{D42A27DB-BD31-4B8C-83A1-F6EECF244321}">
                <p14:modId xmlns:p14="http://schemas.microsoft.com/office/powerpoint/2010/main" val="537324879"/>
              </p:ext>
            </p:extLst>
          </p:nvPr>
        </p:nvGraphicFramePr>
        <p:xfrm>
          <a:off x="190005" y="3593309"/>
          <a:ext cx="5439410" cy="3066800"/>
        </p:xfrm>
        <a:graphic>
          <a:graphicData uri="http://schemas.openxmlformats.org/drawingml/2006/table">
            <a:tbl>
              <a:tblPr firstRow="1" firstCol="1" bandRow="1">
                <a:tableStyleId>{5C22544A-7EE6-4342-B048-85BDC9FD1C3A}</a:tableStyleId>
              </a:tblPr>
              <a:tblGrid>
                <a:gridCol w="1426845"/>
                <a:gridCol w="514350"/>
                <a:gridCol w="1345565"/>
                <a:gridCol w="1076325"/>
                <a:gridCol w="1076325"/>
              </a:tblGrid>
              <a:tr h="444434">
                <a:tc>
                  <a:txBody>
                    <a:bodyPr/>
                    <a:lstStyle/>
                    <a:p>
                      <a:pPr algn="ctr">
                        <a:lnSpc>
                          <a:spcPct val="115000"/>
                        </a:lnSpc>
                        <a:spcAft>
                          <a:spcPts val="600"/>
                        </a:spcAft>
                      </a:pPr>
                      <a:r>
                        <a:rPr lang="en-GB" sz="1100" dirty="0">
                          <a:effectLst/>
                        </a:rPr>
                        <a:t>Date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Time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Clinical concern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NEWS2</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14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Post op discharge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Low</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2 days pre admission</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First 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Medium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Not calculated</a:t>
                      </a:r>
                      <a:endParaRPr lang="en-GB" sz="1100" dirty="0">
                        <a:effectLst/>
                        <a:latin typeface="Calibri"/>
                        <a:ea typeface="Calibri"/>
                        <a:cs typeface="Times New Roman"/>
                      </a:endParaRPr>
                    </a:p>
                  </a:txBody>
                  <a:tcPr marL="68580" marR="68580" marT="0" marB="0"/>
                </a:tc>
              </a:tr>
              <a:tr h="444434">
                <a:tc>
                  <a:txBody>
                    <a:bodyPr/>
                    <a:lstStyle/>
                    <a:p>
                      <a:pPr algn="ctr">
                        <a:lnSpc>
                          <a:spcPct val="115000"/>
                        </a:lnSpc>
                        <a:spcAft>
                          <a:spcPts val="600"/>
                        </a:spcAft>
                      </a:pPr>
                      <a:r>
                        <a:rPr lang="en-GB" sz="1100" dirty="0">
                          <a:effectLst/>
                        </a:rPr>
                        <a:t>Admission day 1</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0900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Second GP appointment</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0930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Ambulance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Very 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13</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14</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1100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12</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1200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ED Resus</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Extreme</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15</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Admission Day 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HDU</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High</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10</a:t>
                      </a:r>
                      <a:endParaRPr lang="en-GB" sz="1100" dirty="0">
                        <a:effectLst/>
                        <a:latin typeface="Calibri"/>
                        <a:ea typeface="Calibri"/>
                        <a:cs typeface="Times New Roman"/>
                      </a:endParaRPr>
                    </a:p>
                  </a:txBody>
                  <a:tcPr marL="68580" marR="68580" marT="0" marB="0"/>
                </a:tc>
              </a:tr>
              <a:tr h="214844">
                <a:tc>
                  <a:txBody>
                    <a:bodyPr/>
                    <a:lstStyle/>
                    <a:p>
                      <a:pPr algn="ctr">
                        <a:lnSpc>
                          <a:spcPct val="115000"/>
                        </a:lnSpc>
                        <a:spcAft>
                          <a:spcPts val="600"/>
                        </a:spcAft>
                      </a:pPr>
                      <a:r>
                        <a:rPr lang="en-GB" sz="1100" dirty="0">
                          <a:effectLst/>
                        </a:rPr>
                        <a:t>Admission Day 3</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Ward</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Medium</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600"/>
                        </a:spcAft>
                      </a:pPr>
                      <a:r>
                        <a:rPr lang="en-GB" sz="1100" dirty="0">
                          <a:effectLst/>
                        </a:rPr>
                        <a:t>3</a:t>
                      </a:r>
                      <a:endParaRPr lang="en-GB"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47401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18364" y="1097142"/>
            <a:ext cx="8789158" cy="5659918"/>
          </a:xfrm>
        </p:spPr>
        <p:txBody>
          <a:bodyPr>
            <a:noAutofit/>
          </a:bodyPr>
          <a:lstStyle/>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 – Post operation-cough 	</a:t>
            </a:r>
            <a:r>
              <a:rPr lang="en-GB" sz="1200" dirty="0" smtClean="0">
                <a:latin typeface="Arial" panose="020B0604020202020204" pitchFamily="34" charset="0"/>
                <a:cs typeface="Arial" panose="020B0604020202020204" pitchFamily="34" charset="0"/>
              </a:rPr>
              <a:t>Dry cough, mild fever, no real concerns with family as there is a “bug going around”.</a:t>
            </a:r>
            <a:endParaRPr lang="en-GB" sz="1200" dirty="0">
              <a:latin typeface="Arial" panose="020B0604020202020204" pitchFamily="34" charset="0"/>
              <a:cs typeface="Arial" panose="020B0604020202020204" pitchFamily="34" charset="0"/>
            </a:endParaRP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Cough persisting</a:t>
            </a:r>
            <a:r>
              <a:rPr lang="en-GB" sz="1200" dirty="0" smtClean="0">
                <a:latin typeface="Arial" panose="020B0604020202020204" pitchFamily="34" charset="0"/>
                <a:cs typeface="Arial" panose="020B0604020202020204" pitchFamily="34" charset="0"/>
              </a:rPr>
              <a:t>	Family now concerned as Rob has not been eating and feels “fluey”. GP contacted as aware 					of Thromboembolism and </a:t>
            </a:r>
            <a:r>
              <a:rPr lang="en-GB" sz="1200" dirty="0">
                <a:latin typeface="Arial" panose="020B0604020202020204" pitchFamily="34" charset="0"/>
                <a:cs typeface="Arial" panose="020B0604020202020204" pitchFamily="34" charset="0"/>
              </a:rPr>
              <a:t>s</a:t>
            </a:r>
            <a:r>
              <a:rPr lang="en-GB" sz="1200" dirty="0" smtClean="0">
                <a:latin typeface="Arial" panose="020B0604020202020204" pitchFamily="34" charset="0"/>
                <a:cs typeface="Arial" panose="020B0604020202020204" pitchFamily="34" charset="0"/>
              </a:rPr>
              <a:t>epsis from the hospital discharge information post surgery.</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14 – GP tel. consultation</a:t>
            </a:r>
            <a:r>
              <a:rPr lang="en-GB" sz="1200" dirty="0" smtClean="0">
                <a:latin typeface="Arial" panose="020B0604020202020204" pitchFamily="34" charset="0"/>
                <a:cs typeface="Arial" panose="020B0604020202020204" pitchFamily="34" charset="0"/>
              </a:rPr>
              <a:t>	Receptionist notes ‘sepsis’ language from the </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family and arranges  emergency GP appt. GP 					records vital stats and provides leaflet – doesn’t justify antibiotics at this stage.</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Concern and GP appt.	</a:t>
            </a:r>
            <a:r>
              <a:rPr lang="en-GB" sz="1200" dirty="0" smtClean="0">
                <a:latin typeface="Arial" panose="020B0604020202020204" pitchFamily="34" charset="0"/>
                <a:cs typeface="Arial" panose="020B0604020202020204" pitchFamily="34" charset="0"/>
              </a:rPr>
              <a:t>Family are now very concerned as Rob is breathless and vomiting. Surgery advises to come					in immediately. GP is  concerned by Rob’s condition and calls  the medical admissions team  					and ambulance with a NEWS score of 10 and “sepsis suspected”, plus prepares a detailed 					letter with deterioration information for the ambulance crew.</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16 – Ambulance and A&amp;E	</a:t>
            </a:r>
            <a:r>
              <a:rPr lang="en-GB" sz="1200" dirty="0" smtClean="0">
                <a:latin typeface="Arial" panose="020B0604020202020204" pitchFamily="34" charset="0"/>
                <a:cs typeface="Arial" panose="020B0604020202020204" pitchFamily="34" charset="0"/>
              </a:rPr>
              <a:t>Ambulance crew with paramedic arrive and take Rob to the Emergency Unit . He then 						receives the sepsis six and has a chest X-ray, plus contact with the ITU outreach team  who 					agree HDU admission is required – antibiotics administered.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17 – Ward admission	</a:t>
            </a:r>
            <a:r>
              <a:rPr lang="en-GB" sz="1200" dirty="0" smtClean="0">
                <a:latin typeface="Arial" panose="020B0604020202020204" pitchFamily="34" charset="0"/>
                <a:cs typeface="Arial" panose="020B0604020202020204" pitchFamily="34" charset="0"/>
              </a:rPr>
              <a:t>Moved to General Medical Ward after one day in HDU.</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18  - Observations</a:t>
            </a:r>
            <a:r>
              <a:rPr lang="en-GB" sz="1200" dirty="0" smtClean="0">
                <a:latin typeface="Arial" panose="020B0604020202020204" pitchFamily="34" charset="0"/>
                <a:cs typeface="Arial" panose="020B0604020202020204" pitchFamily="34" charset="0"/>
              </a:rPr>
              <a:t>		Rob is now looking well enough for discharge – antibiotics reviewed and changed.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19 – Discharge	</a:t>
            </a:r>
            <a:r>
              <a:rPr lang="en-GB" sz="1200" dirty="0" smtClean="0">
                <a:latin typeface="Arial" panose="020B0604020202020204" pitchFamily="34" charset="0"/>
                <a:cs typeface="Arial" panose="020B0604020202020204" pitchFamily="34" charset="0"/>
              </a:rPr>
              <a:t>	Discharged home  with discharge summary (sepsis and pneumonia) and anticipated recovery 					path. </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20 – GP follow-up</a:t>
            </a:r>
            <a:r>
              <a:rPr lang="en-GB" sz="1200" dirty="0" smtClean="0">
                <a:latin typeface="Arial" panose="020B0604020202020204" pitchFamily="34" charset="0"/>
                <a:cs typeface="Arial" panose="020B0604020202020204" pitchFamily="34" charset="0"/>
              </a:rPr>
              <a:t>		GP explains what recovery will  be like and arranges  vaccination in the near future – the 					family 	are very grateful for the GP’s prompt action.</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90 – Recovery</a:t>
            </a:r>
            <a:r>
              <a:rPr lang="en-GB" sz="1200" dirty="0" smtClean="0">
                <a:latin typeface="Arial" panose="020B0604020202020204" pitchFamily="34" charset="0"/>
                <a:cs typeface="Arial" panose="020B0604020202020204" pitchFamily="34" charset="0"/>
              </a:rPr>
              <a:t>			Pneumonia </a:t>
            </a:r>
            <a:r>
              <a:rPr lang="en-GB" sz="1200" dirty="0">
                <a:latin typeface="Arial" panose="020B0604020202020204" pitchFamily="34" charset="0"/>
                <a:cs typeface="Arial" panose="020B0604020202020204" pitchFamily="34" charset="0"/>
              </a:rPr>
              <a:t>has completely </a:t>
            </a:r>
            <a:r>
              <a:rPr lang="en-GB" sz="1200" dirty="0" smtClean="0">
                <a:latin typeface="Arial" panose="020B0604020202020204" pitchFamily="34" charset="0"/>
                <a:cs typeface="Arial" panose="020B0604020202020204" pitchFamily="34" charset="0"/>
              </a:rPr>
              <a:t>resolved and Rob has just returned from  a family wedding and a 					three week holiday in Trinidad.</a:t>
            </a:r>
          </a:p>
          <a:p>
            <a:pPr marL="0" indent="0">
              <a:lnSpc>
                <a:spcPct val="114000"/>
              </a:lnSpc>
              <a:spcBef>
                <a:spcPts val="0"/>
              </a:spcBef>
              <a:spcAft>
                <a:spcPts val="400"/>
              </a:spcAft>
              <a:buNone/>
            </a:pPr>
            <a:r>
              <a:rPr lang="en-GB" sz="1200" b="1" dirty="0" smtClean="0">
                <a:latin typeface="Arial" panose="020B0604020202020204" pitchFamily="34" charset="0"/>
                <a:cs typeface="Arial" panose="020B0604020202020204" pitchFamily="34" charset="0"/>
              </a:rPr>
              <a:t>Day 100 – GP practice 		</a:t>
            </a:r>
            <a:r>
              <a:rPr lang="en-GB" sz="1200" dirty="0" smtClean="0">
                <a:latin typeface="Arial" panose="020B0604020202020204" pitchFamily="34" charset="0"/>
                <a:cs typeface="Arial" panose="020B0604020202020204" pitchFamily="34" charset="0"/>
              </a:rPr>
              <a:t>The </a:t>
            </a:r>
            <a:r>
              <a:rPr lang="en-GB" sz="1200" dirty="0">
                <a:latin typeface="Arial" panose="020B0604020202020204" pitchFamily="34" charset="0"/>
                <a:cs typeface="Arial" panose="020B0604020202020204" pitchFamily="34" charset="0"/>
              </a:rPr>
              <a:t>practice undertakes an SEA review of the case  and recognises the value of a </a:t>
            </a:r>
            <a:r>
              <a:rPr lang="en-GB" sz="1200" dirty="0" smtClean="0">
                <a:latin typeface="Arial" panose="020B0604020202020204" pitchFamily="34" charset="0"/>
                <a:cs typeface="Arial" panose="020B0604020202020204" pitchFamily="34" charset="0"/>
              </a:rPr>
              <a:t>sepsis</a:t>
            </a:r>
            <a:br>
              <a:rPr lang="en-GB" sz="1200" dirty="0" smtClean="0">
                <a:latin typeface="Arial" panose="020B0604020202020204" pitchFamily="34" charset="0"/>
                <a:cs typeface="Arial" panose="020B0604020202020204" pitchFamily="34" charset="0"/>
              </a:rPr>
            </a:br>
            <a:r>
              <a:rPr lang="en-GB" sz="1200" b="1" dirty="0" smtClean="0">
                <a:latin typeface="Arial" panose="020B0604020202020204" pitchFamily="34" charset="0"/>
                <a:cs typeface="Arial" panose="020B0604020202020204" pitchFamily="34" charset="0"/>
              </a:rPr>
              <a:t>reflection</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			aware 	practice and the use of physiology and communication to improve patient outcomes.</a:t>
            </a:r>
          </a:p>
        </p:txBody>
      </p:sp>
      <p:sp>
        <p:nvSpPr>
          <p:cNvPr id="7" name="Title 6"/>
          <p:cNvSpPr>
            <a:spLocks noGrp="1"/>
          </p:cNvSpPr>
          <p:nvPr>
            <p:ph type="title"/>
          </p:nvPr>
        </p:nvSpPr>
        <p:spPr>
          <a:xfrm>
            <a:off x="412597" y="211053"/>
            <a:ext cx="7356815" cy="667725"/>
          </a:xfrm>
        </p:spPr>
        <p:txBody>
          <a:bodyPr>
            <a:normAutofit/>
          </a:bodyPr>
          <a:lstStyle/>
          <a:p>
            <a:r>
              <a:rPr lang="en-US" sz="3200" dirty="0" smtClean="0"/>
              <a:t>Rob and </a:t>
            </a:r>
            <a:r>
              <a:rPr lang="en-US" sz="3200" dirty="0"/>
              <a:t>t</a:t>
            </a:r>
            <a:r>
              <a:rPr lang="en-US" sz="3200" dirty="0" smtClean="0"/>
              <a:t>he </a:t>
            </a:r>
            <a:r>
              <a:rPr lang="en-US" sz="3200" dirty="0"/>
              <a:t>o</a:t>
            </a:r>
            <a:r>
              <a:rPr lang="en-US" sz="3200" dirty="0" smtClean="0"/>
              <a:t>ptimal </a:t>
            </a:r>
            <a:r>
              <a:rPr lang="en-US" sz="3200" dirty="0"/>
              <a:t>p</a:t>
            </a:r>
            <a:r>
              <a:rPr lang="en-US" sz="3200" dirty="0" smtClean="0"/>
              <a:t>athway</a:t>
            </a:r>
            <a:endParaRPr lang="en-US" sz="3200" dirty="0"/>
          </a:p>
        </p:txBody>
      </p:sp>
    </p:spTree>
    <p:extLst>
      <p:ext uri="{BB962C8B-B14F-4D97-AF65-F5344CB8AC3E}">
        <p14:creationId xmlns:p14="http://schemas.microsoft.com/office/powerpoint/2010/main" val="3205918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2597" y="307461"/>
            <a:ext cx="7356815" cy="667725"/>
          </a:xfrm>
        </p:spPr>
        <p:txBody>
          <a:bodyPr>
            <a:normAutofit/>
          </a:bodyPr>
          <a:lstStyle/>
          <a:p>
            <a:r>
              <a:rPr lang="en-US" sz="3200" dirty="0" smtClean="0"/>
              <a:t>Rob and  the optimal </a:t>
            </a:r>
            <a:r>
              <a:rPr lang="en-US" sz="3200" dirty="0"/>
              <a:t>p</a:t>
            </a:r>
            <a:r>
              <a:rPr lang="en-US" sz="3200" dirty="0" smtClean="0"/>
              <a:t>athway</a:t>
            </a:r>
            <a:endParaRPr lang="en-US" sz="3200" dirty="0"/>
          </a:p>
        </p:txBody>
      </p:sp>
      <p:sp>
        <p:nvSpPr>
          <p:cNvPr id="9" name="Round Diagonal Corner Rectangle 8"/>
          <p:cNvSpPr/>
          <p:nvPr/>
        </p:nvSpPr>
        <p:spPr>
          <a:xfrm>
            <a:off x="6241584" y="1633850"/>
            <a:ext cx="2424752"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252160" y="1938650"/>
            <a:ext cx="2414176"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 Diagonal Corner Rectangle 10"/>
          <p:cNvSpPr/>
          <p:nvPr/>
        </p:nvSpPr>
        <p:spPr>
          <a:xfrm>
            <a:off x="3219421" y="1633850"/>
            <a:ext cx="2550697"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229466" y="1938650"/>
            <a:ext cx="2540652"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ound Diagonal Corner Rectangle 12"/>
          <p:cNvSpPr/>
          <p:nvPr/>
        </p:nvSpPr>
        <p:spPr>
          <a:xfrm>
            <a:off x="412597" y="1633850"/>
            <a:ext cx="2433267" cy="3429000"/>
          </a:xfrm>
          <a:prstGeom prst="round2DiagRect">
            <a:avLst>
              <a:gd name="adj1" fmla="val 11592"/>
              <a:gd name="adj2" fmla="val 9586"/>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17384" y="1938650"/>
            <a:ext cx="2428480" cy="6976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29"/>
          <p:cNvGrpSpPr/>
          <p:nvPr/>
        </p:nvGrpSpPr>
        <p:grpSpPr>
          <a:xfrm>
            <a:off x="228600" y="4955062"/>
            <a:ext cx="2617264" cy="1554480"/>
            <a:chOff x="1291384" y="4419600"/>
            <a:chExt cx="1554480" cy="1554480"/>
          </a:xfrm>
          <a:effectLst/>
        </p:grpSpPr>
        <p:sp>
          <p:nvSpPr>
            <p:cNvPr id="16" name="Oval 15"/>
            <p:cNvSpPr/>
            <p:nvPr/>
          </p:nvSpPr>
          <p:spPr>
            <a:xfrm>
              <a:off x="1291384" y="4419600"/>
              <a:ext cx="1554480" cy="1554480"/>
            </a:xfrm>
            <a:prstGeom prst="ellipse">
              <a:avLst/>
            </a:prstGeom>
            <a:solidFill>
              <a:schemeClr val="bg1">
                <a:lumMod val="85000"/>
              </a:schemeClr>
            </a:solidFill>
            <a:ln>
              <a:noFill/>
            </a:ln>
            <a:effectLst/>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1456028" y="4551218"/>
              <a:ext cx="1295400" cy="1200329"/>
            </a:xfrm>
            <a:prstGeom prst="rect">
              <a:avLst/>
            </a:prstGeom>
            <a:noFill/>
          </p:spPr>
          <p:txBody>
            <a:bodyPr wrap="square" rtlCol="0">
              <a:spAutoFit/>
            </a:bodyPr>
            <a:lstStyle/>
            <a:p>
              <a:pPr algn="ctr"/>
              <a:r>
                <a:rPr lang="en-US" sz="2400" dirty="0" smtClean="0"/>
                <a:t>Deterioration focus and urgency</a:t>
              </a:r>
              <a:endParaRPr lang="en-US" sz="2400" dirty="0"/>
            </a:p>
          </p:txBody>
        </p:sp>
      </p:grpSp>
      <p:grpSp>
        <p:nvGrpSpPr>
          <p:cNvPr id="18" name="Group 30"/>
          <p:cNvGrpSpPr/>
          <p:nvPr/>
        </p:nvGrpSpPr>
        <p:grpSpPr>
          <a:xfrm>
            <a:off x="3219422" y="4896570"/>
            <a:ext cx="2550697" cy="1554480"/>
            <a:chOff x="3810000" y="4419600"/>
            <a:chExt cx="1554480" cy="1554480"/>
          </a:xfrm>
          <a:solidFill>
            <a:schemeClr val="bg1">
              <a:lumMod val="85000"/>
            </a:schemeClr>
          </a:solidFill>
          <a:effectLst/>
        </p:grpSpPr>
        <p:sp>
          <p:nvSpPr>
            <p:cNvPr id="19" name="Oval 18"/>
            <p:cNvSpPr/>
            <p:nvPr/>
          </p:nvSpPr>
          <p:spPr>
            <a:xfrm>
              <a:off x="3810000" y="4419600"/>
              <a:ext cx="1554480" cy="1554480"/>
            </a:xfrm>
            <a:prstGeom prst="ellipse">
              <a:avLst/>
            </a:prstGeom>
            <a:grpFill/>
            <a:ln>
              <a:noFill/>
            </a:ln>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3962400" y="4615257"/>
              <a:ext cx="1295400" cy="1200329"/>
            </a:xfrm>
            <a:prstGeom prst="rect">
              <a:avLst/>
            </a:prstGeom>
            <a:noFill/>
          </p:spPr>
          <p:txBody>
            <a:bodyPr wrap="square" rtlCol="0">
              <a:spAutoFit/>
            </a:bodyPr>
            <a:lstStyle/>
            <a:p>
              <a:pPr algn="ctr"/>
              <a:r>
                <a:rPr lang="en-US" sz="2400" dirty="0" smtClean="0"/>
                <a:t>NEWS2 common language</a:t>
              </a:r>
              <a:endParaRPr lang="en-US" sz="2400" dirty="0"/>
            </a:p>
          </p:txBody>
        </p:sp>
      </p:grpSp>
      <p:grpSp>
        <p:nvGrpSpPr>
          <p:cNvPr id="21" name="Group 31"/>
          <p:cNvGrpSpPr/>
          <p:nvPr/>
        </p:nvGrpSpPr>
        <p:grpSpPr>
          <a:xfrm>
            <a:off x="6096000" y="4896570"/>
            <a:ext cx="2667000" cy="1554480"/>
            <a:chOff x="6096000" y="4343400"/>
            <a:chExt cx="1554480" cy="1554480"/>
          </a:xfrm>
          <a:solidFill>
            <a:schemeClr val="bg1">
              <a:lumMod val="85000"/>
            </a:schemeClr>
          </a:solidFill>
          <a:effectLst/>
        </p:grpSpPr>
        <p:sp>
          <p:nvSpPr>
            <p:cNvPr id="22" name="Oval 21"/>
            <p:cNvSpPr/>
            <p:nvPr/>
          </p:nvSpPr>
          <p:spPr>
            <a:xfrm>
              <a:off x="6096000" y="4343400"/>
              <a:ext cx="1554480" cy="1554480"/>
            </a:xfrm>
            <a:prstGeom prst="ellipse">
              <a:avLst/>
            </a:prstGeom>
            <a:grpFill/>
            <a:ln>
              <a:noFill/>
            </a:ln>
            <a:scene3d>
              <a:camera prst="orthographicFront"/>
              <a:lightRig rig="soft" dir="t"/>
            </a:scene3d>
            <a:sp3d prstMaterial="clear">
              <a:bevelT w="777240" h="777240"/>
              <a:bevelB w="777240" h="77724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6248400" y="4540234"/>
              <a:ext cx="1295400" cy="1107996"/>
            </a:xfrm>
            <a:prstGeom prst="rect">
              <a:avLst/>
            </a:prstGeom>
            <a:noFill/>
          </p:spPr>
          <p:txBody>
            <a:bodyPr wrap="square" rtlCol="0">
              <a:spAutoFit/>
            </a:bodyPr>
            <a:lstStyle/>
            <a:p>
              <a:pPr algn="ctr"/>
              <a:r>
                <a:rPr lang="en-US" sz="2200" dirty="0" smtClean="0"/>
                <a:t>Significant savings - distress and £s</a:t>
              </a:r>
              <a:endParaRPr lang="en-US" sz="2200" dirty="0"/>
            </a:p>
          </p:txBody>
        </p:sp>
      </p:grpSp>
      <p:sp>
        <p:nvSpPr>
          <p:cNvPr id="24" name="TextBox 23"/>
          <p:cNvSpPr txBox="1"/>
          <p:nvPr/>
        </p:nvSpPr>
        <p:spPr>
          <a:xfrm>
            <a:off x="567636" y="2681931"/>
            <a:ext cx="2057400" cy="2123658"/>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Patient at discharge</a:t>
            </a:r>
          </a:p>
          <a:p>
            <a:pPr marL="342900" indent="-342900">
              <a:buFont typeface="Arial" panose="020B0604020202020204" pitchFamily="34" charset="0"/>
              <a:buChar char="•"/>
            </a:pPr>
            <a:r>
              <a:rPr lang="en-US" sz="2200" dirty="0" smtClean="0"/>
              <a:t>GP reception</a:t>
            </a:r>
          </a:p>
          <a:p>
            <a:pPr marL="342900" indent="-342900">
              <a:buFont typeface="Arial" panose="020B0604020202020204" pitchFamily="34" charset="0"/>
              <a:buChar char="•"/>
            </a:pPr>
            <a:r>
              <a:rPr lang="en-US" sz="2200" dirty="0" smtClean="0"/>
              <a:t>All clinicians in pathway</a:t>
            </a:r>
            <a:endParaRPr lang="en-US" sz="2200" dirty="0"/>
          </a:p>
        </p:txBody>
      </p:sp>
      <p:sp>
        <p:nvSpPr>
          <p:cNvPr id="25" name="TextBox 24"/>
          <p:cNvSpPr txBox="1"/>
          <p:nvPr/>
        </p:nvSpPr>
        <p:spPr>
          <a:xfrm>
            <a:off x="3344173" y="2636324"/>
            <a:ext cx="2417320" cy="2123658"/>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Observations logging</a:t>
            </a:r>
          </a:p>
          <a:p>
            <a:pPr marL="342900" indent="-342900">
              <a:buFont typeface="Arial" panose="020B0604020202020204" pitchFamily="34" charset="0"/>
              <a:buChar char="•"/>
            </a:pPr>
            <a:r>
              <a:rPr lang="en-US" sz="2200" dirty="0" smtClean="0"/>
              <a:t>Quality handovers</a:t>
            </a:r>
          </a:p>
          <a:p>
            <a:pPr marL="342900" indent="-342900">
              <a:buFont typeface="Arial" charset="0"/>
              <a:buChar char="•"/>
            </a:pPr>
            <a:r>
              <a:rPr lang="en-US" sz="2200" dirty="0" smtClean="0"/>
              <a:t>Proactive communication </a:t>
            </a:r>
          </a:p>
        </p:txBody>
      </p:sp>
      <p:sp>
        <p:nvSpPr>
          <p:cNvPr id="26" name="TextBox 25"/>
          <p:cNvSpPr txBox="1"/>
          <p:nvPr/>
        </p:nvSpPr>
        <p:spPr>
          <a:xfrm>
            <a:off x="6396612" y="2704730"/>
            <a:ext cx="2249904" cy="2462213"/>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t>Back on feet very quickly</a:t>
            </a:r>
          </a:p>
          <a:p>
            <a:pPr marL="342900" indent="-342900">
              <a:buFont typeface="Arial" panose="020B0604020202020204" pitchFamily="34" charset="0"/>
              <a:buChar char="•"/>
            </a:pPr>
            <a:r>
              <a:rPr lang="en-US" sz="2200" dirty="0" smtClean="0"/>
              <a:t>Family are thankful</a:t>
            </a:r>
          </a:p>
          <a:p>
            <a:pPr marL="342900" indent="-342900">
              <a:buFont typeface="Arial" panose="020B0604020202020204" pitchFamily="34" charset="0"/>
              <a:buChar char="•"/>
            </a:pPr>
            <a:r>
              <a:rPr lang="en-US" sz="2200" dirty="0" smtClean="0"/>
              <a:t>Maintains a normal life</a:t>
            </a:r>
          </a:p>
          <a:p>
            <a:pPr marL="342900" indent="-342900">
              <a:buFont typeface="Arial" panose="020B0604020202020204" pitchFamily="34" charset="0"/>
              <a:buChar char="•"/>
            </a:pPr>
            <a:endParaRPr lang="en-US" sz="2200" dirty="0"/>
          </a:p>
        </p:txBody>
      </p:sp>
      <p:sp>
        <p:nvSpPr>
          <p:cNvPr id="27" name="TextBox 26"/>
          <p:cNvSpPr txBox="1"/>
          <p:nvPr/>
        </p:nvSpPr>
        <p:spPr>
          <a:xfrm>
            <a:off x="505810" y="1938650"/>
            <a:ext cx="2340054" cy="769441"/>
          </a:xfrm>
          <a:prstGeom prst="rect">
            <a:avLst/>
          </a:prstGeom>
          <a:noFill/>
        </p:spPr>
        <p:txBody>
          <a:bodyPr wrap="square" rtlCol="0">
            <a:spAutoFit/>
          </a:bodyPr>
          <a:lstStyle/>
          <a:p>
            <a:pPr algn="ctr"/>
            <a:r>
              <a:rPr lang="en-US" sz="2200" dirty="0" smtClean="0">
                <a:solidFill>
                  <a:schemeClr val="bg1"/>
                </a:solidFill>
              </a:rPr>
              <a:t>Planned </a:t>
            </a:r>
            <a:r>
              <a:rPr lang="en-US" sz="2200" dirty="0">
                <a:solidFill>
                  <a:schemeClr val="bg1"/>
                </a:solidFill>
              </a:rPr>
              <a:t>e</a:t>
            </a:r>
            <a:r>
              <a:rPr lang="en-US" sz="2200" dirty="0" smtClean="0">
                <a:solidFill>
                  <a:schemeClr val="bg1"/>
                </a:solidFill>
              </a:rPr>
              <a:t>ducation</a:t>
            </a:r>
            <a:endParaRPr lang="en-US" sz="2200" dirty="0">
              <a:solidFill>
                <a:schemeClr val="bg1"/>
              </a:solidFill>
            </a:endParaRPr>
          </a:p>
        </p:txBody>
      </p:sp>
      <p:sp>
        <p:nvSpPr>
          <p:cNvPr id="28" name="TextBox 27"/>
          <p:cNvSpPr txBox="1"/>
          <p:nvPr/>
        </p:nvSpPr>
        <p:spPr>
          <a:xfrm>
            <a:off x="3344173" y="1947276"/>
            <a:ext cx="2417320" cy="769441"/>
          </a:xfrm>
          <a:prstGeom prst="rect">
            <a:avLst/>
          </a:prstGeom>
          <a:noFill/>
        </p:spPr>
        <p:txBody>
          <a:bodyPr wrap="square" rtlCol="0">
            <a:spAutoFit/>
          </a:bodyPr>
          <a:lstStyle/>
          <a:p>
            <a:pPr algn="ctr"/>
            <a:r>
              <a:rPr lang="en-US" sz="2200" dirty="0" smtClean="0">
                <a:solidFill>
                  <a:schemeClr val="bg1"/>
                </a:solidFill>
              </a:rPr>
              <a:t>Thoughtful communication</a:t>
            </a:r>
            <a:endParaRPr lang="en-US" sz="2200" dirty="0">
              <a:solidFill>
                <a:schemeClr val="bg1"/>
              </a:solidFill>
            </a:endParaRPr>
          </a:p>
        </p:txBody>
      </p:sp>
      <p:sp>
        <p:nvSpPr>
          <p:cNvPr id="29" name="TextBox 28"/>
          <p:cNvSpPr txBox="1"/>
          <p:nvPr/>
        </p:nvSpPr>
        <p:spPr>
          <a:xfrm>
            <a:off x="6429541" y="1938650"/>
            <a:ext cx="2057400" cy="769441"/>
          </a:xfrm>
          <a:prstGeom prst="rect">
            <a:avLst/>
          </a:prstGeom>
          <a:noFill/>
        </p:spPr>
        <p:txBody>
          <a:bodyPr wrap="square" rtlCol="0">
            <a:spAutoFit/>
          </a:bodyPr>
          <a:lstStyle/>
          <a:p>
            <a:pPr algn="ctr"/>
            <a:r>
              <a:rPr lang="en-US" sz="2200" dirty="0" smtClean="0">
                <a:solidFill>
                  <a:schemeClr val="bg1"/>
                </a:solidFill>
              </a:rPr>
              <a:t>Positive outcome</a:t>
            </a:r>
            <a:endParaRPr lang="en-US" sz="2200" dirty="0">
              <a:solidFill>
                <a:schemeClr val="bg1"/>
              </a:solidFill>
            </a:endParaRPr>
          </a:p>
        </p:txBody>
      </p:sp>
    </p:spTree>
    <p:extLst>
      <p:ext uri="{BB962C8B-B14F-4D97-AF65-F5344CB8AC3E}">
        <p14:creationId xmlns:p14="http://schemas.microsoft.com/office/powerpoint/2010/main" val="138680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anim calcmode="lin" valueType="num">
                                      <p:cBhvr>
                                        <p:cTn id="13" dur="500" fill="hold"/>
                                        <p:tgtEl>
                                          <p:spTgt spid="14"/>
                                        </p:tgtEl>
                                        <p:attrNameLst>
                                          <p:attrName>ppt_x</p:attrName>
                                        </p:attrNameLst>
                                      </p:cBhvr>
                                      <p:tavLst>
                                        <p:tav tm="0">
                                          <p:val>
                                            <p:strVal val="#ppt_x"/>
                                          </p:val>
                                        </p:tav>
                                        <p:tav tm="100000">
                                          <p:val>
                                            <p:strVal val="#ppt_x"/>
                                          </p:val>
                                        </p:tav>
                                      </p:tavLst>
                                    </p:anim>
                                    <p:anim calcmode="lin" valueType="num">
                                      <p:cBhvr>
                                        <p:cTn id="14" dur="500" fill="hold"/>
                                        <p:tgtEl>
                                          <p:spTgt spid="14"/>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strVal val="#ppt_x"/>
                                          </p:val>
                                        </p:tav>
                                        <p:tav tm="100000">
                                          <p:val>
                                            <p:strVal val="#ppt_x"/>
                                          </p:val>
                                        </p:tav>
                                      </p:tavLst>
                                    </p:anim>
                                    <p:anim calcmode="lin" valueType="num">
                                      <p:cBhvr>
                                        <p:cTn id="19" dur="5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anim calcmode="lin" valueType="num">
                                      <p:cBhvr>
                                        <p:cTn id="23" dur="500" fill="hold"/>
                                        <p:tgtEl>
                                          <p:spTgt spid="24"/>
                                        </p:tgtEl>
                                        <p:attrNameLst>
                                          <p:attrName>ppt_x</p:attrName>
                                        </p:attrNameLst>
                                      </p:cBhvr>
                                      <p:tavLst>
                                        <p:tav tm="0">
                                          <p:val>
                                            <p:strVal val="#ppt_x"/>
                                          </p:val>
                                        </p:tav>
                                        <p:tav tm="100000">
                                          <p:val>
                                            <p:strVal val="#ppt_x"/>
                                          </p:val>
                                        </p:tav>
                                      </p:tavLst>
                                    </p:anim>
                                    <p:anim calcmode="lin" valueType="num">
                                      <p:cBhvr>
                                        <p:cTn id="24" dur="500" fill="hold"/>
                                        <p:tgtEl>
                                          <p:spTgt spid="2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anim calcmode="lin" valueType="num">
                                      <p:cBhvr>
                                        <p:cTn id="28" dur="500" fill="hold"/>
                                        <p:tgtEl>
                                          <p:spTgt spid="27"/>
                                        </p:tgtEl>
                                        <p:attrNameLst>
                                          <p:attrName>ppt_x</p:attrName>
                                        </p:attrNameLst>
                                      </p:cBhvr>
                                      <p:tavLst>
                                        <p:tav tm="0">
                                          <p:val>
                                            <p:strVal val="#ppt_x"/>
                                          </p:val>
                                        </p:tav>
                                        <p:tav tm="100000">
                                          <p:val>
                                            <p:strVal val="#ppt_x"/>
                                          </p:val>
                                        </p:tav>
                                      </p:tavLst>
                                    </p:anim>
                                    <p:anim calcmode="lin" valueType="num">
                                      <p:cBhvr>
                                        <p:cTn id="29" dur="5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anim calcmode="lin" valueType="num">
                                      <p:cBhvr>
                                        <p:cTn id="35" dur="500" fill="hold"/>
                                        <p:tgtEl>
                                          <p:spTgt spid="11"/>
                                        </p:tgtEl>
                                        <p:attrNameLst>
                                          <p:attrName>ppt_x</p:attrName>
                                        </p:attrNameLst>
                                      </p:cBhvr>
                                      <p:tavLst>
                                        <p:tav tm="0">
                                          <p:val>
                                            <p:strVal val="#ppt_x"/>
                                          </p:val>
                                        </p:tav>
                                        <p:tav tm="100000">
                                          <p:val>
                                            <p:strVal val="#ppt_x"/>
                                          </p:val>
                                        </p:tav>
                                      </p:tavLst>
                                    </p:anim>
                                    <p:anim calcmode="lin" valueType="num">
                                      <p:cBhvr>
                                        <p:cTn id="36" dur="500" fill="hold"/>
                                        <p:tgtEl>
                                          <p:spTgt spid="11"/>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anim calcmode="lin" valueType="num">
                                      <p:cBhvr>
                                        <p:cTn id="40" dur="500" fill="hold"/>
                                        <p:tgtEl>
                                          <p:spTgt spid="12"/>
                                        </p:tgtEl>
                                        <p:attrNameLst>
                                          <p:attrName>ppt_x</p:attrName>
                                        </p:attrNameLst>
                                      </p:cBhvr>
                                      <p:tavLst>
                                        <p:tav tm="0">
                                          <p:val>
                                            <p:strVal val="#ppt_x"/>
                                          </p:val>
                                        </p:tav>
                                        <p:tav tm="100000">
                                          <p:val>
                                            <p:strVal val="#ppt_x"/>
                                          </p:val>
                                        </p:tav>
                                      </p:tavLst>
                                    </p:anim>
                                    <p:anim calcmode="lin" valueType="num">
                                      <p:cBhvr>
                                        <p:cTn id="41" dur="500" fill="hold"/>
                                        <p:tgtEl>
                                          <p:spTgt spid="12"/>
                                        </p:tgtEl>
                                        <p:attrNameLst>
                                          <p:attrName>ppt_y</p:attrName>
                                        </p:attrNameLst>
                                      </p:cBhvr>
                                      <p:tavLst>
                                        <p:tav tm="0">
                                          <p:val>
                                            <p:strVal val="#ppt_y-.1"/>
                                          </p:val>
                                        </p:tav>
                                        <p:tav tm="100000">
                                          <p:val>
                                            <p:strVal val="#ppt_y"/>
                                          </p:val>
                                        </p:tav>
                                      </p:tavLst>
                                    </p:anim>
                                  </p:childTnLst>
                                </p:cTn>
                              </p:par>
                              <p:par>
                                <p:cTn id="42" presetID="47"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anim calcmode="lin" valueType="num">
                                      <p:cBhvr>
                                        <p:cTn id="45" dur="500" fill="hold"/>
                                        <p:tgtEl>
                                          <p:spTgt spid="18"/>
                                        </p:tgtEl>
                                        <p:attrNameLst>
                                          <p:attrName>ppt_x</p:attrName>
                                        </p:attrNameLst>
                                      </p:cBhvr>
                                      <p:tavLst>
                                        <p:tav tm="0">
                                          <p:val>
                                            <p:strVal val="#ppt_x"/>
                                          </p:val>
                                        </p:tav>
                                        <p:tav tm="100000">
                                          <p:val>
                                            <p:strVal val="#ppt_x"/>
                                          </p:val>
                                        </p:tav>
                                      </p:tavLst>
                                    </p:anim>
                                    <p:anim calcmode="lin" valueType="num">
                                      <p:cBhvr>
                                        <p:cTn id="46" dur="500" fill="hold"/>
                                        <p:tgtEl>
                                          <p:spTgt spid="18"/>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fade">
                                      <p:cBhvr>
                                        <p:cTn id="49" dur="500"/>
                                        <p:tgtEl>
                                          <p:spTgt spid="25"/>
                                        </p:tgtEl>
                                      </p:cBhvr>
                                    </p:animEffect>
                                    <p:anim calcmode="lin" valueType="num">
                                      <p:cBhvr>
                                        <p:cTn id="50" dur="500" fill="hold"/>
                                        <p:tgtEl>
                                          <p:spTgt spid="25"/>
                                        </p:tgtEl>
                                        <p:attrNameLst>
                                          <p:attrName>ppt_x</p:attrName>
                                        </p:attrNameLst>
                                      </p:cBhvr>
                                      <p:tavLst>
                                        <p:tav tm="0">
                                          <p:val>
                                            <p:strVal val="#ppt_x"/>
                                          </p:val>
                                        </p:tav>
                                        <p:tav tm="100000">
                                          <p:val>
                                            <p:strVal val="#ppt_x"/>
                                          </p:val>
                                        </p:tav>
                                      </p:tavLst>
                                    </p:anim>
                                    <p:anim calcmode="lin" valueType="num">
                                      <p:cBhvr>
                                        <p:cTn id="51" dur="500" fill="hold"/>
                                        <p:tgtEl>
                                          <p:spTgt spid="25"/>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anim calcmode="lin" valueType="num">
                                      <p:cBhvr>
                                        <p:cTn id="55" dur="500" fill="hold"/>
                                        <p:tgtEl>
                                          <p:spTgt spid="28"/>
                                        </p:tgtEl>
                                        <p:attrNameLst>
                                          <p:attrName>ppt_x</p:attrName>
                                        </p:attrNameLst>
                                      </p:cBhvr>
                                      <p:tavLst>
                                        <p:tav tm="0">
                                          <p:val>
                                            <p:strVal val="#ppt_x"/>
                                          </p:val>
                                        </p:tav>
                                        <p:tav tm="100000">
                                          <p:val>
                                            <p:strVal val="#ppt_x"/>
                                          </p:val>
                                        </p:tav>
                                      </p:tavLst>
                                    </p:anim>
                                    <p:anim calcmode="lin" valueType="num">
                                      <p:cBhvr>
                                        <p:cTn id="56" dur="5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fade">
                                      <p:cBhvr>
                                        <p:cTn id="61" dur="500"/>
                                        <p:tgtEl>
                                          <p:spTgt spid="9"/>
                                        </p:tgtEl>
                                      </p:cBhvr>
                                    </p:animEffect>
                                    <p:anim calcmode="lin" valueType="num">
                                      <p:cBhvr>
                                        <p:cTn id="62" dur="500" fill="hold"/>
                                        <p:tgtEl>
                                          <p:spTgt spid="9"/>
                                        </p:tgtEl>
                                        <p:attrNameLst>
                                          <p:attrName>ppt_x</p:attrName>
                                        </p:attrNameLst>
                                      </p:cBhvr>
                                      <p:tavLst>
                                        <p:tav tm="0">
                                          <p:val>
                                            <p:strVal val="#ppt_x"/>
                                          </p:val>
                                        </p:tav>
                                        <p:tav tm="100000">
                                          <p:val>
                                            <p:strVal val="#ppt_x"/>
                                          </p:val>
                                        </p:tav>
                                      </p:tavLst>
                                    </p:anim>
                                    <p:anim calcmode="lin" valueType="num">
                                      <p:cBhvr>
                                        <p:cTn id="63" dur="500" fill="hold"/>
                                        <p:tgtEl>
                                          <p:spTgt spid="9"/>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500"/>
                                        <p:tgtEl>
                                          <p:spTgt spid="10"/>
                                        </p:tgtEl>
                                      </p:cBhvr>
                                    </p:animEffect>
                                    <p:anim calcmode="lin" valueType="num">
                                      <p:cBhvr>
                                        <p:cTn id="67" dur="500" fill="hold"/>
                                        <p:tgtEl>
                                          <p:spTgt spid="10"/>
                                        </p:tgtEl>
                                        <p:attrNameLst>
                                          <p:attrName>ppt_x</p:attrName>
                                        </p:attrNameLst>
                                      </p:cBhvr>
                                      <p:tavLst>
                                        <p:tav tm="0">
                                          <p:val>
                                            <p:strVal val="#ppt_x"/>
                                          </p:val>
                                        </p:tav>
                                        <p:tav tm="100000">
                                          <p:val>
                                            <p:strVal val="#ppt_x"/>
                                          </p:val>
                                        </p:tav>
                                      </p:tavLst>
                                    </p:anim>
                                    <p:anim calcmode="lin" valueType="num">
                                      <p:cBhvr>
                                        <p:cTn id="68" dur="500" fill="hold"/>
                                        <p:tgtEl>
                                          <p:spTgt spid="10"/>
                                        </p:tgtEl>
                                        <p:attrNameLst>
                                          <p:attrName>ppt_y</p:attrName>
                                        </p:attrNameLst>
                                      </p:cBhvr>
                                      <p:tavLst>
                                        <p:tav tm="0">
                                          <p:val>
                                            <p:strVal val="#ppt_y-.1"/>
                                          </p:val>
                                        </p:tav>
                                        <p:tav tm="100000">
                                          <p:val>
                                            <p:strVal val="#ppt_y"/>
                                          </p:val>
                                        </p:tav>
                                      </p:tavLst>
                                    </p:anim>
                                  </p:childTnLst>
                                </p:cTn>
                              </p:par>
                              <p:par>
                                <p:cTn id="69" presetID="47" presetClass="entr" presetSubtype="0"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500"/>
                                        <p:tgtEl>
                                          <p:spTgt spid="21"/>
                                        </p:tgtEl>
                                      </p:cBhvr>
                                    </p:animEffect>
                                    <p:anim calcmode="lin" valueType="num">
                                      <p:cBhvr>
                                        <p:cTn id="72" dur="500" fill="hold"/>
                                        <p:tgtEl>
                                          <p:spTgt spid="21"/>
                                        </p:tgtEl>
                                        <p:attrNameLst>
                                          <p:attrName>ppt_x</p:attrName>
                                        </p:attrNameLst>
                                      </p:cBhvr>
                                      <p:tavLst>
                                        <p:tav tm="0">
                                          <p:val>
                                            <p:strVal val="#ppt_x"/>
                                          </p:val>
                                        </p:tav>
                                        <p:tav tm="100000">
                                          <p:val>
                                            <p:strVal val="#ppt_x"/>
                                          </p:val>
                                        </p:tav>
                                      </p:tavLst>
                                    </p:anim>
                                    <p:anim calcmode="lin" valueType="num">
                                      <p:cBhvr>
                                        <p:cTn id="73" dur="500" fill="hold"/>
                                        <p:tgtEl>
                                          <p:spTgt spid="21"/>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500"/>
                                        <p:tgtEl>
                                          <p:spTgt spid="26"/>
                                        </p:tgtEl>
                                      </p:cBhvr>
                                    </p:animEffect>
                                    <p:anim calcmode="lin" valueType="num">
                                      <p:cBhvr>
                                        <p:cTn id="77" dur="500" fill="hold"/>
                                        <p:tgtEl>
                                          <p:spTgt spid="26"/>
                                        </p:tgtEl>
                                        <p:attrNameLst>
                                          <p:attrName>ppt_x</p:attrName>
                                        </p:attrNameLst>
                                      </p:cBhvr>
                                      <p:tavLst>
                                        <p:tav tm="0">
                                          <p:val>
                                            <p:strVal val="#ppt_x"/>
                                          </p:val>
                                        </p:tav>
                                        <p:tav tm="100000">
                                          <p:val>
                                            <p:strVal val="#ppt_x"/>
                                          </p:val>
                                        </p:tav>
                                      </p:tavLst>
                                    </p:anim>
                                    <p:anim calcmode="lin" valueType="num">
                                      <p:cBhvr>
                                        <p:cTn id="78" dur="500" fill="hold"/>
                                        <p:tgtEl>
                                          <p:spTgt spid="26"/>
                                        </p:tgtEl>
                                        <p:attrNameLst>
                                          <p:attrName>ppt_y</p:attrName>
                                        </p:attrNameLst>
                                      </p:cBhvr>
                                      <p:tavLst>
                                        <p:tav tm="0">
                                          <p:val>
                                            <p:strVal val="#ppt_y-.1"/>
                                          </p:val>
                                        </p:tav>
                                        <p:tav tm="100000">
                                          <p:val>
                                            <p:strVal val="#ppt_y"/>
                                          </p:val>
                                        </p:tav>
                                      </p:tavLst>
                                    </p:anim>
                                  </p:childTnLst>
                                </p:cTn>
                              </p:par>
                              <p:par>
                                <p:cTn id="79" presetID="47" presetClass="entr" presetSubtype="0" fill="hold" grpId="0" nodeType="with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500"/>
                                        <p:tgtEl>
                                          <p:spTgt spid="29"/>
                                        </p:tgtEl>
                                      </p:cBhvr>
                                    </p:animEffect>
                                    <p:anim calcmode="lin" valueType="num">
                                      <p:cBhvr>
                                        <p:cTn id="82" dur="500" fill="hold"/>
                                        <p:tgtEl>
                                          <p:spTgt spid="29"/>
                                        </p:tgtEl>
                                        <p:attrNameLst>
                                          <p:attrName>ppt_x</p:attrName>
                                        </p:attrNameLst>
                                      </p:cBhvr>
                                      <p:tavLst>
                                        <p:tav tm="0">
                                          <p:val>
                                            <p:strVal val="#ppt_x"/>
                                          </p:val>
                                        </p:tav>
                                        <p:tav tm="100000">
                                          <p:val>
                                            <p:strVal val="#ppt_x"/>
                                          </p:val>
                                        </p:tav>
                                      </p:tavLst>
                                    </p:anim>
                                    <p:anim calcmode="lin" valueType="num">
                                      <p:cBhvr>
                                        <p:cTn id="83" dur="5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24" grpId="0"/>
      <p:bldP spid="25" grpId="0"/>
      <p:bldP spid="26" grpId="0"/>
      <p:bldP spid="27" grpId="0"/>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a:spLocks noGrp="1"/>
          </p:cNvSpPr>
          <p:nvPr>
            <p:ph type="title"/>
          </p:nvPr>
        </p:nvSpPr>
        <p:spPr>
          <a:xfrm>
            <a:off x="412597" y="367771"/>
            <a:ext cx="7356815" cy="504099"/>
          </a:xfrm>
        </p:spPr>
        <p:txBody>
          <a:bodyPr>
            <a:normAutofit fontScale="90000"/>
          </a:bodyPr>
          <a:lstStyle/>
          <a:p>
            <a:r>
              <a:rPr lang="en-US" dirty="0" smtClean="0"/>
              <a:t>Financial information</a:t>
            </a:r>
            <a:endParaRPr lang="en-US" dirty="0"/>
          </a:p>
        </p:txBody>
      </p:sp>
      <p:sp>
        <p:nvSpPr>
          <p:cNvPr id="2" name="TextBox 1"/>
          <p:cNvSpPr txBox="1"/>
          <p:nvPr/>
        </p:nvSpPr>
        <p:spPr>
          <a:xfrm>
            <a:off x="221538" y="4234857"/>
            <a:ext cx="8802806" cy="2462213"/>
          </a:xfrm>
          <a:prstGeom prst="rect">
            <a:avLst/>
          </a:prstGeom>
          <a:noFill/>
        </p:spPr>
        <p:txBody>
          <a:bodyPr wrap="square" rtlCol="0">
            <a:spAutoFit/>
          </a:bodyPr>
          <a:lstStyle/>
          <a:p>
            <a:r>
              <a:rPr lang="en-GB" sz="1400" dirty="0" smtClean="0"/>
              <a:t>The </a:t>
            </a:r>
            <a:r>
              <a:rPr lang="en-GB" sz="1400" dirty="0"/>
              <a:t>key </a:t>
            </a:r>
            <a:r>
              <a:rPr lang="en-GB" sz="1400" dirty="0" smtClean="0"/>
              <a:t>improvement is due to prompt </a:t>
            </a:r>
            <a:r>
              <a:rPr lang="en-GB" sz="1400" dirty="0"/>
              <a:t>diagnosis and good communication between healthcare professionals which results in prompt administration of antibiotics. </a:t>
            </a:r>
            <a:r>
              <a:rPr lang="en-GB" sz="1400" dirty="0" smtClean="0"/>
              <a:t>This significantly </a:t>
            </a:r>
            <a:r>
              <a:rPr lang="en-GB" sz="1400" dirty="0"/>
              <a:t>reduces the volume and type of bed days in hospital </a:t>
            </a:r>
            <a:r>
              <a:rPr lang="en-GB" sz="1400" dirty="0" smtClean="0"/>
              <a:t>from 11 days, including five in ICU</a:t>
            </a:r>
            <a:r>
              <a:rPr lang="en-GB" sz="1400" dirty="0"/>
              <a:t>,</a:t>
            </a:r>
            <a:r>
              <a:rPr lang="en-GB" sz="1400" dirty="0" smtClean="0"/>
              <a:t> </a:t>
            </a:r>
            <a:r>
              <a:rPr lang="en-GB" sz="1400" dirty="0"/>
              <a:t>in the suboptimal case down to </a:t>
            </a:r>
            <a:r>
              <a:rPr lang="en-GB" sz="1400" dirty="0" smtClean="0"/>
              <a:t>four days, with one in ICU, </a:t>
            </a:r>
            <a:r>
              <a:rPr lang="en-GB" sz="1400" dirty="0"/>
              <a:t>in the optimal case.</a:t>
            </a:r>
          </a:p>
          <a:p>
            <a:endParaRPr lang="en-GB" sz="1400" dirty="0" smtClean="0"/>
          </a:p>
          <a:p>
            <a:r>
              <a:rPr lang="en-GB" sz="1400" dirty="0" smtClean="0"/>
              <a:t>Primary </a:t>
            </a:r>
            <a:r>
              <a:rPr lang="en-GB" sz="1400" dirty="0"/>
              <a:t>care </a:t>
            </a:r>
            <a:r>
              <a:rPr lang="en-GB" sz="1400" dirty="0" smtClean="0"/>
              <a:t>then invests </a:t>
            </a:r>
            <a:r>
              <a:rPr lang="en-GB" sz="1400" dirty="0"/>
              <a:t>much more significantly in post sepsis </a:t>
            </a:r>
            <a:r>
              <a:rPr lang="en-GB" sz="1400" dirty="0" smtClean="0"/>
              <a:t>aftercare </a:t>
            </a:r>
            <a:r>
              <a:rPr lang="en-GB" sz="1400" dirty="0"/>
              <a:t>with practice visits every two weeks for the first three months after hospital discharge. </a:t>
            </a:r>
            <a:r>
              <a:rPr lang="en-GB" sz="1400" dirty="0" smtClean="0"/>
              <a:t>Close monitoring post-sepsis is very important. </a:t>
            </a:r>
            <a:endParaRPr lang="en-GB" sz="1400" dirty="0"/>
          </a:p>
          <a:p>
            <a:r>
              <a:rPr lang="en-GB" sz="1400" dirty="0"/>
              <a:t>This shift in focus represents improved value for money, better use of healthcare resources and most importantly a significant improvement in Rob’s clinical outcome and quality of life. </a:t>
            </a:r>
            <a:endParaRPr lang="en-GB" sz="1400" dirty="0" smtClean="0"/>
          </a:p>
          <a:p>
            <a:endParaRPr lang="en-GB" sz="1400" b="1" dirty="0" smtClean="0"/>
          </a:p>
          <a:p>
            <a:r>
              <a:rPr lang="en-GB" sz="1400" b="1" dirty="0" smtClean="0"/>
              <a:t>NB: Please refer to the detailed scenario for data and financial analysis details and caveats.</a:t>
            </a:r>
            <a:endParaRPr lang="en-GB" sz="1400" b="1" dirty="0"/>
          </a:p>
        </p:txBody>
      </p:sp>
      <p:graphicFrame>
        <p:nvGraphicFramePr>
          <p:cNvPr id="3" name="Table 2" descr="Chart comparing the financial information of the sub-optimal pathway and the optimal pathway. The optimal pathway has a saving of 38%, an overall cost of £3,016 compared to £8,003" title="Financial information"/>
          <p:cNvGraphicFramePr>
            <a:graphicFrameLocks noGrp="1"/>
          </p:cNvGraphicFramePr>
          <p:nvPr>
            <p:extLst>
              <p:ext uri="{D42A27DB-BD31-4B8C-83A1-F6EECF244321}">
                <p14:modId xmlns:p14="http://schemas.microsoft.com/office/powerpoint/2010/main" val="1457945562"/>
              </p:ext>
            </p:extLst>
          </p:nvPr>
        </p:nvGraphicFramePr>
        <p:xfrm>
          <a:off x="740144" y="1023584"/>
          <a:ext cx="7489457" cy="3016155"/>
        </p:xfrm>
        <a:graphic>
          <a:graphicData uri="http://schemas.openxmlformats.org/drawingml/2006/table">
            <a:tbl>
              <a:tblPr firstRow="1" bandRow="1"/>
              <a:tblGrid>
                <a:gridCol w="3122171"/>
                <a:gridCol w="1533824"/>
                <a:gridCol w="1416731"/>
                <a:gridCol w="1416731"/>
              </a:tblGrid>
              <a:tr h="918414">
                <a:tc>
                  <a:txBody>
                    <a:bodyPr/>
                    <a:lstStyle/>
                    <a:p>
                      <a:pPr>
                        <a:spcAft>
                          <a:spcPts val="0"/>
                        </a:spcAft>
                      </a:pPr>
                      <a:r>
                        <a:rPr lang="en-GB" sz="2000" b="1" kern="1200" dirty="0">
                          <a:solidFill>
                            <a:srgbClr val="FFFFFF"/>
                          </a:solidFill>
                          <a:effectLst/>
                          <a:latin typeface="Arial"/>
                          <a:ea typeface="Times New Roman"/>
                          <a:cs typeface="Times New Roman"/>
                        </a:rPr>
                        <a:t>Analysis by Cost Category</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c>
                  <a:txBody>
                    <a:bodyPr/>
                    <a:lstStyle/>
                    <a:p>
                      <a:pPr>
                        <a:spcAft>
                          <a:spcPts val="0"/>
                        </a:spcAft>
                      </a:pPr>
                      <a:r>
                        <a:rPr lang="en-GB" sz="2000" b="1" kern="1200" dirty="0">
                          <a:solidFill>
                            <a:srgbClr val="FFFFFF"/>
                          </a:solidFill>
                          <a:effectLst/>
                          <a:latin typeface="Arial"/>
                          <a:ea typeface="Times New Roman"/>
                          <a:cs typeface="Times New Roman"/>
                        </a:rPr>
                        <a:t>Sub-optimal</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BD92DE"/>
                    </a:solidFill>
                  </a:tcPr>
                </a:tc>
                <a:tc>
                  <a:txBody>
                    <a:bodyPr/>
                    <a:lstStyle/>
                    <a:p>
                      <a:pPr>
                        <a:spcAft>
                          <a:spcPts val="0"/>
                        </a:spcAft>
                      </a:pPr>
                      <a:r>
                        <a:rPr lang="en-GB" sz="2000" b="1" kern="1200" dirty="0">
                          <a:solidFill>
                            <a:srgbClr val="FFFFFF"/>
                          </a:solidFill>
                          <a:effectLst/>
                          <a:latin typeface="Arial"/>
                          <a:ea typeface="Times New Roman"/>
                          <a:cs typeface="Times New Roman"/>
                        </a:rPr>
                        <a:t>Optimal</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c>
                  <a:txBody>
                    <a:bodyPr/>
                    <a:lstStyle/>
                    <a:p>
                      <a:pPr>
                        <a:spcAft>
                          <a:spcPts val="0"/>
                        </a:spcAft>
                      </a:pPr>
                      <a:r>
                        <a:rPr lang="en-GB" sz="2000" b="1" kern="1200" dirty="0">
                          <a:solidFill>
                            <a:srgbClr val="FFFFFF"/>
                          </a:solidFill>
                          <a:effectLst/>
                          <a:latin typeface="Arial"/>
                          <a:ea typeface="Times New Roman"/>
                          <a:cs typeface="Times New Roman"/>
                        </a:rPr>
                        <a:t>Optimal %</a:t>
                      </a:r>
                      <a:endParaRPr lang="en-GB" sz="11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91C9"/>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Primary </a:t>
                      </a:r>
                      <a:r>
                        <a:rPr lang="en-GB" sz="1600" kern="1200" dirty="0" smtClean="0">
                          <a:solidFill>
                            <a:srgbClr val="000000"/>
                          </a:solidFill>
                          <a:effectLst/>
                          <a:latin typeface="+mn-lt"/>
                          <a:ea typeface="Times New Roman"/>
                          <a:cs typeface="Arial"/>
                        </a:rPr>
                        <a:t>care </a:t>
                      </a:r>
                      <a:r>
                        <a:rPr lang="en-GB" sz="1600" kern="1200" dirty="0">
                          <a:solidFill>
                            <a:srgbClr val="000000"/>
                          </a:solidFill>
                          <a:effectLst/>
                          <a:latin typeface="+mn-lt"/>
                          <a:ea typeface="Times New Roman"/>
                          <a:cs typeface="Arial"/>
                        </a:rPr>
                        <a:t>m</a:t>
                      </a:r>
                      <a:r>
                        <a:rPr lang="en-GB" sz="1600" kern="1200" dirty="0" smtClean="0">
                          <a:solidFill>
                            <a:srgbClr val="000000"/>
                          </a:solidFill>
                          <a:effectLst/>
                          <a:latin typeface="+mn-lt"/>
                          <a:ea typeface="Times New Roman"/>
                          <a:cs typeface="Arial"/>
                        </a:rPr>
                        <a:t>anagement</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0000"/>
                          </a:solidFill>
                          <a:effectLst/>
                          <a:latin typeface="+mn-lt"/>
                          <a:ea typeface="Times New Roman"/>
                          <a:cs typeface="Arial"/>
                        </a:rPr>
                        <a:t>                                £238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£451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70C0"/>
                          </a:solidFill>
                          <a:effectLst/>
                          <a:latin typeface="+mn-lt"/>
                          <a:ea typeface="Times New Roman"/>
                          <a:cs typeface="Arial"/>
                        </a:rPr>
                        <a:t>190%</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Urgent </a:t>
                      </a:r>
                      <a:r>
                        <a:rPr lang="en-GB" sz="1600" kern="1200" dirty="0" smtClean="0">
                          <a:solidFill>
                            <a:srgbClr val="000000"/>
                          </a:solidFill>
                          <a:effectLst/>
                          <a:latin typeface="+mn-lt"/>
                          <a:ea typeface="Times New Roman"/>
                          <a:cs typeface="Arial"/>
                        </a:rPr>
                        <a:t>and </a:t>
                      </a:r>
                      <a:r>
                        <a:rPr lang="en-GB" sz="1600" kern="1200" dirty="0">
                          <a:solidFill>
                            <a:srgbClr val="000000"/>
                          </a:solidFill>
                          <a:effectLst/>
                          <a:latin typeface="+mn-lt"/>
                          <a:ea typeface="Times New Roman"/>
                          <a:cs typeface="Arial"/>
                        </a:rPr>
                        <a:t>Emergency care</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600" kern="1200" dirty="0">
                          <a:solidFill>
                            <a:srgbClr val="000000"/>
                          </a:solidFill>
                          <a:effectLst/>
                          <a:latin typeface="+mn-lt"/>
                          <a:ea typeface="Times New Roman"/>
                          <a:cs typeface="Arial"/>
                        </a:rPr>
                        <a:t>                            £247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£247</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600" kern="1200" dirty="0">
                          <a:solidFill>
                            <a:srgbClr val="0070C0"/>
                          </a:solidFill>
                          <a:effectLst/>
                          <a:latin typeface="+mn-lt"/>
                          <a:ea typeface="Times New Roman"/>
                          <a:cs typeface="Arial"/>
                        </a:rPr>
                        <a:t>100%</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r>
              <a:tr h="547693">
                <a:tc>
                  <a:txBody>
                    <a:bodyPr/>
                    <a:lstStyle/>
                    <a:p>
                      <a:pPr fontAlgn="b">
                        <a:spcAft>
                          <a:spcPts val="0"/>
                        </a:spcAft>
                      </a:pPr>
                      <a:r>
                        <a:rPr lang="en-GB" sz="1600" kern="1200" dirty="0">
                          <a:solidFill>
                            <a:srgbClr val="000000"/>
                          </a:solidFill>
                          <a:effectLst/>
                          <a:latin typeface="+mn-lt"/>
                          <a:ea typeface="Times New Roman"/>
                          <a:cs typeface="Arial"/>
                        </a:rPr>
                        <a:t>Secondary </a:t>
                      </a:r>
                      <a:r>
                        <a:rPr lang="en-GB" sz="1600" kern="1200" dirty="0" smtClean="0">
                          <a:solidFill>
                            <a:srgbClr val="000000"/>
                          </a:solidFill>
                          <a:effectLst/>
                          <a:latin typeface="+mn-lt"/>
                          <a:ea typeface="Times New Roman"/>
                          <a:cs typeface="Arial"/>
                        </a:rPr>
                        <a:t>care </a:t>
                      </a:r>
                      <a:r>
                        <a:rPr lang="en-GB" sz="1600" kern="1200" dirty="0">
                          <a:solidFill>
                            <a:srgbClr val="000000"/>
                          </a:solidFill>
                          <a:effectLst/>
                          <a:latin typeface="+mn-lt"/>
                          <a:ea typeface="Times New Roman"/>
                          <a:cs typeface="Arial"/>
                        </a:rPr>
                        <a:t>m</a:t>
                      </a:r>
                      <a:r>
                        <a:rPr lang="en-GB" sz="1600" kern="1200" dirty="0" smtClean="0">
                          <a:solidFill>
                            <a:srgbClr val="000000"/>
                          </a:solidFill>
                          <a:effectLst/>
                          <a:latin typeface="+mn-lt"/>
                          <a:ea typeface="Times New Roman"/>
                          <a:cs typeface="Arial"/>
                        </a:rPr>
                        <a:t>anagement</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0000"/>
                          </a:solidFill>
                          <a:effectLst/>
                          <a:latin typeface="+mn-lt"/>
                          <a:ea typeface="Times New Roman"/>
                          <a:cs typeface="Arial"/>
                        </a:rPr>
                        <a:t>£7,518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600" kern="1200" dirty="0">
                          <a:solidFill>
                            <a:srgbClr val="000000"/>
                          </a:solidFill>
                          <a:effectLst/>
                          <a:latin typeface="+mn-lt"/>
                          <a:ea typeface="Times New Roman"/>
                          <a:cs typeface="Arial"/>
                        </a:rPr>
                        <a:t>                      £2,318 </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c>
                  <a:txBody>
                    <a:bodyPr/>
                    <a:lstStyle/>
                    <a:p>
                      <a:pPr algn="ctr" fontAlgn="b">
                        <a:spcAft>
                          <a:spcPts val="0"/>
                        </a:spcAft>
                      </a:pPr>
                      <a:r>
                        <a:rPr lang="en-GB" sz="1600" kern="1200" dirty="0">
                          <a:solidFill>
                            <a:srgbClr val="0070C0"/>
                          </a:solidFill>
                          <a:effectLst/>
                          <a:latin typeface="+mn-lt"/>
                          <a:ea typeface="Times New Roman"/>
                          <a:cs typeface="Arial"/>
                        </a:rPr>
                        <a:t>31%</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CEB"/>
                    </a:solidFill>
                  </a:tcPr>
                </a:tc>
              </a:tr>
              <a:tr h="454662">
                <a:tc>
                  <a:txBody>
                    <a:bodyPr/>
                    <a:lstStyle/>
                    <a:p>
                      <a:pPr fontAlgn="b">
                        <a:spcAft>
                          <a:spcPts val="0"/>
                        </a:spcAft>
                      </a:pPr>
                      <a:r>
                        <a:rPr lang="en-GB" sz="1600" b="1" kern="1200" dirty="0">
                          <a:solidFill>
                            <a:srgbClr val="000000"/>
                          </a:solidFill>
                          <a:effectLst/>
                          <a:latin typeface="+mn-lt"/>
                          <a:ea typeface="Times New Roman"/>
                          <a:cs typeface="Arial"/>
                        </a:rPr>
                        <a:t>Grand </a:t>
                      </a:r>
                      <a:r>
                        <a:rPr lang="en-GB" sz="1600" b="1" kern="1200" dirty="0" smtClean="0">
                          <a:solidFill>
                            <a:srgbClr val="000000"/>
                          </a:solidFill>
                          <a:effectLst/>
                          <a:latin typeface="+mn-lt"/>
                          <a:ea typeface="Times New Roman"/>
                          <a:cs typeface="Arial"/>
                        </a:rPr>
                        <a:t>total</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£8,003</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92DE"/>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£3,016</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c>
                  <a:txBody>
                    <a:bodyPr/>
                    <a:lstStyle/>
                    <a:p>
                      <a:pPr algn="ctr" fontAlgn="b">
                        <a:spcAft>
                          <a:spcPts val="0"/>
                        </a:spcAft>
                      </a:pPr>
                      <a:r>
                        <a:rPr lang="en-GB" sz="1800" b="1" kern="1200" dirty="0">
                          <a:solidFill>
                            <a:srgbClr val="000000"/>
                          </a:solidFill>
                          <a:effectLst/>
                          <a:latin typeface="+mn-lt"/>
                          <a:ea typeface="Times New Roman"/>
                          <a:cs typeface="Arial"/>
                        </a:rPr>
                        <a:t>38%</a:t>
                      </a:r>
                      <a:endParaRPr lang="en-GB" sz="1100" dirty="0">
                        <a:effectLst/>
                        <a:latin typeface="+mn-lt"/>
                        <a:ea typeface="Calibri"/>
                        <a:cs typeface="Times New Roman"/>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EF5"/>
                    </a:solidFill>
                  </a:tcPr>
                </a:tc>
              </a:tr>
            </a:tbl>
          </a:graphicData>
        </a:graphic>
      </p:graphicFrame>
    </p:spTree>
    <p:extLst>
      <p:ext uri="{BB962C8B-B14F-4D97-AF65-F5344CB8AC3E}">
        <p14:creationId xmlns:p14="http://schemas.microsoft.com/office/powerpoint/2010/main" val="263614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72C6"/>
      </a:dk2>
      <a:lt2>
        <a:srgbClr val="A00054"/>
      </a:lt2>
      <a:accent1>
        <a:srgbClr val="00ADC6"/>
      </a:accent1>
      <a:accent2>
        <a:srgbClr val="0091C9"/>
      </a:accent2>
      <a:accent3>
        <a:srgbClr val="003893"/>
      </a:accent3>
      <a:accent4>
        <a:srgbClr val="FFFFFF"/>
      </a:accent4>
      <a:accent5>
        <a:srgbClr val="FFFFFF"/>
      </a:accent5>
      <a:accent6>
        <a:srgbClr val="FFFFFF"/>
      </a:accent6>
      <a:hlink>
        <a:srgbClr val="0072C6"/>
      </a:hlink>
      <a:folHlink>
        <a:srgbClr val="0072C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D083DDF8B2CE45ABEDBAB4F90C7050" ma:contentTypeVersion="1" ma:contentTypeDescription="Create a new document." ma:contentTypeScope="" ma:versionID="6f0372cf94b48e3ff03ea2af8d244034">
  <xsd:schema xmlns:xsd="http://www.w3.org/2001/XMLSchema" xmlns:xs="http://www.w3.org/2001/XMLSchema" xmlns:p="http://schemas.microsoft.com/office/2006/metadata/properties" xmlns:ns2="51367701-27c8-403e-a234-85855c5cd73e" xmlns:ns3="11cf67b4-8be8-4203-926d-b1451d6a3644" targetNamespace="http://schemas.microsoft.com/office/2006/metadata/properties" ma:root="true" ma:fieldsID="6ce6b8d50e902b0a5e2178625f1a7f6a" ns2:_="" ns3:_="">
    <xsd:import namespace="51367701-27c8-403e-a234-85855c5cd73e"/>
    <xsd:import namespace="11cf67b4-8be8-4203-926d-b1451d6a3644"/>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67701-27c8-403e-a234-85855c5cd73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1cf67b4-8be8-4203-926d-b1451d6a3644"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51367701-27c8-403e-a234-85855c5cd73e">K57F673QWXRZ-1374-53</_dlc_DocId>
    <_dlc_DocIdUrl xmlns="51367701-27c8-403e-a234-85855c5cd73e">
      <Url>https://nhsengland.sharepoint.com/TeamCentre/VisionandValues/_layouts/15/DocIdRedir.aspx?ID=K57F673QWXRZ-1374-53</Url>
      <Description>K57F673QWXRZ-1374-53</Description>
    </_dlc_DocIdUrl>
    <SharedWithUsers xmlns="11cf67b4-8be8-4203-926d-b1451d6a3644">
      <UserInfo>
        <DisplayName>Bruce Warner</DisplayName>
        <AccountId>189</AccountId>
        <AccountType/>
      </UserInfo>
      <UserInfo>
        <DisplayName>Chris Knight</DisplayName>
        <AccountId>9154</AccountId>
        <AccountType/>
      </UserInfo>
      <UserInfo>
        <DisplayName>Paulette Johnson</DisplayName>
        <AccountId>1982</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F804EF-5A13-4C78-B283-A29B4395B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67701-27c8-403e-a234-85855c5cd73e"/>
    <ds:schemaRef ds:uri="11cf67b4-8be8-4203-926d-b1451d6a36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801DBD-1609-45E3-994A-CA6B05AAB272}">
  <ds:schemaRefs>
    <ds:schemaRef ds:uri="http://schemas.microsoft.com/sharepoint/events"/>
  </ds:schemaRefs>
</ds:datastoreItem>
</file>

<file path=customXml/itemProps3.xml><?xml version="1.0" encoding="utf-8"?>
<ds:datastoreItem xmlns:ds="http://schemas.openxmlformats.org/officeDocument/2006/customXml" ds:itemID="{E69D3D01-BC3D-4AA8-95B1-39B38B8CD583}">
  <ds:schemaRefs>
    <ds:schemaRef ds:uri="http://www.w3.org/XML/1998/namespace"/>
    <ds:schemaRef ds:uri="http://purl.org/dc/dcmitype/"/>
    <ds:schemaRef ds:uri="http://schemas.openxmlformats.org/package/2006/metadata/core-properties"/>
    <ds:schemaRef ds:uri="11cf67b4-8be8-4203-926d-b1451d6a3644"/>
    <ds:schemaRef ds:uri="http://purl.org/dc/elements/1.1/"/>
    <ds:schemaRef ds:uri="http://purl.org/dc/terms/"/>
    <ds:schemaRef ds:uri="http://schemas.microsoft.com/office/2006/documentManagement/types"/>
    <ds:schemaRef ds:uri="http://schemas.microsoft.com/office/infopath/2007/PartnerControls"/>
    <ds:schemaRef ds:uri="51367701-27c8-403e-a234-85855c5cd73e"/>
    <ds:schemaRef ds:uri="http://schemas.microsoft.com/office/2006/metadata/properties"/>
  </ds:schemaRefs>
</ds:datastoreItem>
</file>

<file path=customXml/itemProps4.xml><?xml version="1.0" encoding="utf-8"?>
<ds:datastoreItem xmlns:ds="http://schemas.openxmlformats.org/officeDocument/2006/customXml" ds:itemID="{F2DD6C42-6644-46D0-ACEC-7B461F27AF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11493</TotalTime>
  <Words>785</Words>
  <Application>Microsoft Office PowerPoint</Application>
  <PresentationFormat>On-screen Show (4:3)</PresentationFormat>
  <Paragraphs>233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NHS RightCare scenario:  The variation between sub-optimal and optimal pathways  </vt:lpstr>
      <vt:lpstr>Rob’s story</vt:lpstr>
      <vt:lpstr>Rob and the sub-optimal pathway</vt:lpstr>
      <vt:lpstr>Rob and the sub-optimal pathway</vt:lpstr>
      <vt:lpstr>Questions for GPs and commissioners</vt:lpstr>
      <vt:lpstr>The levels of NEWS2 scores and associated risk</vt:lpstr>
      <vt:lpstr>Rob and the optimal pathway</vt:lpstr>
      <vt:lpstr>Rob and  the optimal pathway</vt:lpstr>
      <vt:lpstr>Financial information</vt:lpstr>
      <vt:lpstr>The NHS RightCare approach</vt:lpstr>
      <vt:lpstr>Further information</vt:lpstr>
    </vt:vector>
  </TitlesOfParts>
  <Company>Smith &amp; Milton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England Powerpoint Template</dc:title>
  <dc:creator>Kevin O'Brien</dc:creator>
  <cp:lastModifiedBy>Pilkington, Sally Grace</cp:lastModifiedBy>
  <cp:revision>331</cp:revision>
  <cp:lastPrinted>2014-05-27T15:15:21Z</cp:lastPrinted>
  <dcterms:created xsi:type="dcterms:W3CDTF">2014-04-08T10:27:44Z</dcterms:created>
  <dcterms:modified xsi:type="dcterms:W3CDTF">2018-09-14T14:23:23Z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0x010100C8D083DDF8B2CE45ABEDBAB4F90C7050</vt:lpwstr>
  </property>
  <property fmtid="{D5CDD505-2E9C-101B-9397-08002B2CF9AE}" pid="3" name="_dlc_DocIdItemGuid">
    <vt:lpwstr>f66519ee-73cb-4d73-a16e-8576bcbee500</vt:lpwstr>
  </property>
</Properties>
</file>