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5"/>
  </p:sldMasterIdLst>
  <p:notesMasterIdLst>
    <p:notesMasterId r:id="rId18"/>
  </p:notesMasterIdLst>
  <p:handoutMasterIdLst>
    <p:handoutMasterId r:id="rId19"/>
  </p:handoutMasterIdLst>
  <p:sldIdLst>
    <p:sldId id="265" r:id="rId6"/>
    <p:sldId id="272" r:id="rId7"/>
    <p:sldId id="275" r:id="rId8"/>
    <p:sldId id="276" r:id="rId9"/>
    <p:sldId id="277" r:id="rId10"/>
    <p:sldId id="279" r:id="rId11"/>
    <p:sldId id="285" r:id="rId12"/>
    <p:sldId id="289" r:id="rId13"/>
    <p:sldId id="282" r:id="rId14"/>
    <p:sldId id="283" r:id="rId15"/>
    <p:sldId id="288" r:id="rId16"/>
    <p:sldId id="284" r:id="rId17"/>
  </p:sldIdLst>
  <p:sldSz cx="9144000" cy="6858000" type="screen4x3"/>
  <p:notesSz cx="6797675" cy="98567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resentation" id="{6C807DBC-8C92-7C42-84D5-1C59FCFB9E44}">
          <p14:sldIdLst>
            <p14:sldId id="265"/>
            <p14:sldId id="272"/>
            <p14:sldId id="275"/>
            <p14:sldId id="276"/>
            <p14:sldId id="277"/>
            <p14:sldId id="279"/>
            <p14:sldId id="285"/>
            <p14:sldId id="289"/>
            <p14:sldId id="282"/>
            <p14:sldId id="283"/>
            <p14:sldId id="288"/>
            <p14:sldId id="284"/>
          </p14:sldIdLst>
        </p14:section>
      </p14:sectionLst>
    </p:ext>
    <p:ext uri="{EFAFB233-063F-42B5-8137-9DF3F51BA10A}">
      <p15:sldGuideLst xmlns:p15="http://schemas.microsoft.com/office/powerpoint/2012/main">
        <p15:guide id="1" orient="horz" pos="1204">
          <p15:clr>
            <a:srgbClr val="A4A3A4"/>
          </p15:clr>
        </p15:guide>
        <p15:guide id="2" pos="3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Pudney" initials="SP" lastIdx="2" clrIdx="0"/>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778" autoAdjust="0"/>
    <p:restoredTop sz="88543" autoAdjust="0"/>
  </p:normalViewPr>
  <p:slideViewPr>
    <p:cSldViewPr snapToGrid="0" snapToObjects="1">
      <p:cViewPr varScale="1">
        <p:scale>
          <a:sx n="76" d="100"/>
          <a:sy n="76" d="100"/>
        </p:scale>
        <p:origin x="1637" y="43"/>
      </p:cViewPr>
      <p:guideLst>
        <p:guide orient="horz" pos="1204"/>
        <p:guide pos="336"/>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2125"/>
          </a:xfrm>
          <a:prstGeom prst="rect">
            <a:avLst/>
          </a:prstGeom>
        </p:spPr>
        <p:txBody>
          <a:bodyPr vert="horz" lIns="91440" tIns="45720" rIns="91440" bIns="45720" rtlCol="0"/>
          <a:lstStyle>
            <a:lvl1pPr algn="r">
              <a:defRPr sz="1200"/>
            </a:lvl1pPr>
          </a:lstStyle>
          <a:p>
            <a:fld id="{A291D71F-2657-BF40-9BA8-1341E8D62F20}" type="datetime1">
              <a:rPr lang="en-GB" smtClean="0"/>
              <a:t>08/07/2019</a:t>
            </a:fld>
            <a:endParaRPr lang="en-US"/>
          </a:p>
        </p:txBody>
      </p:sp>
      <p:sp>
        <p:nvSpPr>
          <p:cNvPr id="4" name="Footer Placeholder 3"/>
          <p:cNvSpPr>
            <a:spLocks noGrp="1"/>
          </p:cNvSpPr>
          <p:nvPr>
            <p:ph type="ftr" sz="quarter" idx="2"/>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361488"/>
            <a:ext cx="2946400" cy="493712"/>
          </a:xfrm>
          <a:prstGeom prst="rect">
            <a:avLst/>
          </a:prstGeom>
        </p:spPr>
        <p:txBody>
          <a:bodyPr vert="horz" lIns="91440" tIns="45720" rIns="91440" bIns="45720" rtlCol="0" anchor="b"/>
          <a:lstStyle>
            <a:lvl1pPr algn="r">
              <a:defRPr sz="1200"/>
            </a:lvl1pPr>
          </a:lstStyle>
          <a:p>
            <a:fld id="{4F5EE869-81EB-AC4C-B612-80DE4181CDD1}" type="slidenum">
              <a:rPr lang="en-US" smtClean="0"/>
              <a:t>‹#›</a:t>
            </a:fld>
            <a:endParaRPr lang="en-US"/>
          </a:p>
        </p:txBody>
      </p:sp>
    </p:spTree>
    <p:extLst>
      <p:ext uri="{BB962C8B-B14F-4D97-AF65-F5344CB8AC3E}">
        <p14:creationId xmlns:p14="http://schemas.microsoft.com/office/powerpoint/2010/main" val="324244589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9688" y="0"/>
            <a:ext cx="2946400" cy="492125"/>
          </a:xfrm>
          <a:prstGeom prst="rect">
            <a:avLst/>
          </a:prstGeom>
        </p:spPr>
        <p:txBody>
          <a:bodyPr vert="horz" lIns="91440" tIns="45720" rIns="91440" bIns="45720" rtlCol="0"/>
          <a:lstStyle>
            <a:lvl1pPr algn="r">
              <a:defRPr sz="1200"/>
            </a:lvl1pPr>
          </a:lstStyle>
          <a:p>
            <a:fld id="{937A70F4-2FAD-3E41-BF6C-C5B1EEDE06E7}" type="datetime1">
              <a:rPr lang="en-GB" smtClean="0"/>
              <a:t>08/07/2019</a:t>
            </a:fld>
            <a:endParaRPr lang="en-US"/>
          </a:p>
        </p:txBody>
      </p:sp>
      <p:sp>
        <p:nvSpPr>
          <p:cNvPr id="4" name="Slide Image Placeholder 3"/>
          <p:cNvSpPr>
            <a:spLocks noGrp="1" noRot="1" noChangeAspect="1"/>
          </p:cNvSpPr>
          <p:nvPr>
            <p:ph type="sldImg" idx="2"/>
          </p:nvPr>
        </p:nvSpPr>
        <p:spPr>
          <a:xfrm>
            <a:off x="935038" y="739775"/>
            <a:ext cx="4927600"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450" y="4681538"/>
            <a:ext cx="5438775" cy="443547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361488"/>
            <a:ext cx="294640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9688" y="9361488"/>
            <a:ext cx="2946400" cy="493712"/>
          </a:xfrm>
          <a:prstGeom prst="rect">
            <a:avLst/>
          </a:prstGeom>
        </p:spPr>
        <p:txBody>
          <a:bodyPr vert="horz" lIns="91440" tIns="45720" rIns="91440" bIns="45720" rtlCol="0" anchor="b"/>
          <a:lstStyle>
            <a:lvl1pPr algn="r">
              <a:defRPr sz="1200"/>
            </a:lvl1pPr>
          </a:lstStyle>
          <a:p>
            <a:fld id="{4957A7B8-EAD2-9846-9761-91C91B5D58B6}" type="slidenum">
              <a:rPr lang="en-US" smtClean="0"/>
              <a:t>‹#›</a:t>
            </a:fld>
            <a:endParaRPr lang="en-US"/>
          </a:p>
        </p:txBody>
      </p:sp>
    </p:spTree>
    <p:extLst>
      <p:ext uri="{BB962C8B-B14F-4D97-AF65-F5344CB8AC3E}">
        <p14:creationId xmlns:p14="http://schemas.microsoft.com/office/powerpoint/2010/main" val="1046240815"/>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2</a:t>
            </a:fld>
            <a:endParaRPr lang="en-US"/>
          </a:p>
        </p:txBody>
      </p:sp>
    </p:spTree>
    <p:extLst>
      <p:ext uri="{BB962C8B-B14F-4D97-AF65-F5344CB8AC3E}">
        <p14:creationId xmlns:p14="http://schemas.microsoft.com/office/powerpoint/2010/main" val="33191493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11</a:t>
            </a:fld>
            <a:endParaRPr lang="en-US"/>
          </a:p>
        </p:txBody>
      </p:sp>
    </p:spTree>
    <p:extLst>
      <p:ext uri="{BB962C8B-B14F-4D97-AF65-F5344CB8AC3E}">
        <p14:creationId xmlns:p14="http://schemas.microsoft.com/office/powerpoint/2010/main" val="7248867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12</a:t>
            </a:fld>
            <a:endParaRPr lang="en-US"/>
          </a:p>
        </p:txBody>
      </p:sp>
    </p:spTree>
    <p:extLst>
      <p:ext uri="{BB962C8B-B14F-4D97-AF65-F5344CB8AC3E}">
        <p14:creationId xmlns:p14="http://schemas.microsoft.com/office/powerpoint/2010/main" val="4143927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3</a:t>
            </a:fld>
            <a:endParaRPr lang="en-US"/>
          </a:p>
        </p:txBody>
      </p:sp>
    </p:spTree>
    <p:extLst>
      <p:ext uri="{BB962C8B-B14F-4D97-AF65-F5344CB8AC3E}">
        <p14:creationId xmlns:p14="http://schemas.microsoft.com/office/powerpoint/2010/main" val="22280258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4</a:t>
            </a:fld>
            <a:endParaRPr lang="en-US"/>
          </a:p>
        </p:txBody>
      </p:sp>
    </p:spTree>
    <p:extLst>
      <p:ext uri="{BB962C8B-B14F-4D97-AF65-F5344CB8AC3E}">
        <p14:creationId xmlns:p14="http://schemas.microsoft.com/office/powerpoint/2010/main" val="1097069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9DA7E450-6DF0-4865-9C93-F4F1549764EE}" type="slidenum">
              <a:rPr lang="en-US" smtClean="0"/>
              <a:pPr/>
              <a:t>5</a:t>
            </a:fld>
            <a:endParaRPr lang="en-US"/>
          </a:p>
        </p:txBody>
      </p:sp>
    </p:spTree>
    <p:extLst>
      <p:ext uri="{BB962C8B-B14F-4D97-AF65-F5344CB8AC3E}">
        <p14:creationId xmlns:p14="http://schemas.microsoft.com/office/powerpoint/2010/main" val="29932735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0A34ED-8FA2-4A1E-A503-3FEE8D85ECAC}" type="slidenum">
              <a:rPr lang="en-US" smtClean="0"/>
              <a:pPr/>
              <a:t>6</a:t>
            </a:fld>
            <a:endParaRPr lang="en-US"/>
          </a:p>
        </p:txBody>
      </p:sp>
    </p:spTree>
    <p:extLst>
      <p:ext uri="{BB962C8B-B14F-4D97-AF65-F5344CB8AC3E}">
        <p14:creationId xmlns:p14="http://schemas.microsoft.com/office/powerpoint/2010/main" val="3873879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7</a:t>
            </a:fld>
            <a:endParaRPr lang="en-US"/>
          </a:p>
        </p:txBody>
      </p:sp>
    </p:spTree>
    <p:extLst>
      <p:ext uri="{BB962C8B-B14F-4D97-AF65-F5344CB8AC3E}">
        <p14:creationId xmlns:p14="http://schemas.microsoft.com/office/powerpoint/2010/main" val="3586837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957A7B8-EAD2-9846-9761-91C91B5D58B6}" type="slidenum">
              <a:rPr lang="en-US" smtClean="0"/>
              <a:t>8</a:t>
            </a:fld>
            <a:endParaRPr lang="en-US"/>
          </a:p>
        </p:txBody>
      </p:sp>
    </p:spTree>
    <p:extLst>
      <p:ext uri="{BB962C8B-B14F-4D97-AF65-F5344CB8AC3E}">
        <p14:creationId xmlns:p14="http://schemas.microsoft.com/office/powerpoint/2010/main" val="127457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Amended</a:t>
            </a:r>
          </a:p>
        </p:txBody>
      </p:sp>
      <p:sp>
        <p:nvSpPr>
          <p:cNvPr id="4" name="Slide Number Placeholder 3"/>
          <p:cNvSpPr>
            <a:spLocks noGrp="1"/>
          </p:cNvSpPr>
          <p:nvPr>
            <p:ph type="sldNum" sz="quarter" idx="5"/>
          </p:nvPr>
        </p:nvSpPr>
        <p:spPr/>
        <p:txBody>
          <a:bodyPr/>
          <a:lstStyle/>
          <a:p>
            <a:fld id="{4957A7B8-EAD2-9846-9761-91C91B5D58B6}" type="slidenum">
              <a:rPr lang="en-US" smtClean="0"/>
              <a:t>9</a:t>
            </a:fld>
            <a:endParaRPr lang="en-US"/>
          </a:p>
        </p:txBody>
      </p:sp>
    </p:spTree>
    <p:extLst>
      <p:ext uri="{BB962C8B-B14F-4D97-AF65-F5344CB8AC3E}">
        <p14:creationId xmlns:p14="http://schemas.microsoft.com/office/powerpoint/2010/main" val="11568165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b="1" dirty="0"/>
          </a:p>
        </p:txBody>
      </p:sp>
      <p:sp>
        <p:nvSpPr>
          <p:cNvPr id="4" name="Slide Number Placeholder 3"/>
          <p:cNvSpPr>
            <a:spLocks noGrp="1"/>
          </p:cNvSpPr>
          <p:nvPr>
            <p:ph type="sldNum" sz="quarter" idx="5"/>
          </p:nvPr>
        </p:nvSpPr>
        <p:spPr/>
        <p:txBody>
          <a:bodyPr/>
          <a:lstStyle/>
          <a:p>
            <a:fld id="{4957A7B8-EAD2-9846-9761-91C91B5D58B6}" type="slidenum">
              <a:rPr lang="en-US" smtClean="0"/>
              <a:t>10</a:t>
            </a:fld>
            <a:endParaRPr lang="en-US"/>
          </a:p>
        </p:txBody>
      </p:sp>
    </p:spTree>
    <p:extLst>
      <p:ext uri="{BB962C8B-B14F-4D97-AF65-F5344CB8AC3E}">
        <p14:creationId xmlns:p14="http://schemas.microsoft.com/office/powerpoint/2010/main" val="24405880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6932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Section Header 1">
    <p:spTree>
      <p:nvGrpSpPr>
        <p:cNvPr id="1" name=""/>
        <p:cNvGrpSpPr/>
        <p:nvPr/>
      </p:nvGrpSpPr>
      <p:grpSpPr>
        <a:xfrm>
          <a:off x="0" y="0"/>
          <a:ext cx="0" cy="0"/>
          <a:chOff x="0" y="0"/>
          <a:chExt cx="0" cy="0"/>
        </a:xfrm>
      </p:grpSpPr>
      <p:sp>
        <p:nvSpPr>
          <p:cNvPr id="6" name="Title 1"/>
          <p:cNvSpPr>
            <a:spLocks noGrp="1"/>
          </p:cNvSpPr>
          <p:nvPr>
            <p:ph type="title"/>
          </p:nvPr>
        </p:nvSpPr>
        <p:spPr>
          <a:xfrm>
            <a:off x="457202" y="1692260"/>
            <a:ext cx="3535738" cy="2160734"/>
          </a:xfrm>
        </p:spPr>
        <p:txBody>
          <a:bodyPr anchor="t">
            <a:noAutofit/>
          </a:bodyPr>
          <a:lstStyle>
            <a:lvl1pPr>
              <a:defRPr sz="4800"/>
            </a:lvl1pPr>
          </a:lstStyle>
          <a:p>
            <a:r>
              <a:rPr lang="en-GB" dirty="0"/>
              <a:t>Click to edit Master title style</a:t>
            </a:r>
            <a:endParaRPr lang="en-US" dirty="0"/>
          </a:p>
        </p:txBody>
      </p:sp>
      <p:sp>
        <p:nvSpPr>
          <p:cNvPr id="7"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Tree>
    <p:extLst>
      <p:ext uri="{BB962C8B-B14F-4D97-AF65-F5344CB8AC3E}">
        <p14:creationId xmlns:p14="http://schemas.microsoft.com/office/powerpoint/2010/main" val="3232894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Slide Number Placeholder 2"/>
          <p:cNvSpPr>
            <a:spLocks noGrp="1"/>
          </p:cNvSpPr>
          <p:nvPr>
            <p:ph type="sldNum" sz="quarter" idx="10"/>
          </p:nvPr>
        </p:nvSpPr>
        <p:spPr>
          <a:xfrm>
            <a:off x="6553200" y="6356350"/>
            <a:ext cx="2133600" cy="365125"/>
          </a:xfrm>
        </p:spPr>
        <p:txBody>
          <a:bodyPr/>
          <a:lstStyle/>
          <a:p>
            <a:fld id="{902D5018-2030-2046-84FC-87E41EA86E42}" type="slidenum">
              <a:rPr lang="en-US" smtClean="0"/>
              <a:pPr/>
              <a:t>‹#›</a:t>
            </a:fld>
            <a:endParaRPr lang="en-US" dirty="0"/>
          </a:p>
        </p:txBody>
      </p:sp>
      <p:sp>
        <p:nvSpPr>
          <p:cNvPr id="6" name="Title 1"/>
          <p:cNvSpPr>
            <a:spLocks noGrp="1"/>
          </p:cNvSpPr>
          <p:nvPr>
            <p:ph type="title"/>
          </p:nvPr>
        </p:nvSpPr>
        <p:spPr>
          <a:xfrm>
            <a:off x="457201" y="749912"/>
            <a:ext cx="7356815" cy="667725"/>
          </a:xfrm>
        </p:spPr>
        <p:txBody>
          <a:bodyPr/>
          <a:lstStyle/>
          <a:p>
            <a:r>
              <a:rPr lang="en-GB" dirty="0"/>
              <a:t>Click to edit Master title style</a:t>
            </a:r>
            <a:endParaRPr lang="en-US" dirty="0"/>
          </a:p>
        </p:txBody>
      </p:sp>
    </p:spTree>
    <p:extLst>
      <p:ext uri="{BB962C8B-B14F-4D97-AF65-F5344CB8AC3E}">
        <p14:creationId xmlns:p14="http://schemas.microsoft.com/office/powerpoint/2010/main" val="15771806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arrow)">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Slide Number Placeholder 2"/>
          <p:cNvSpPr>
            <a:spLocks noGrp="1"/>
          </p:cNvSpPr>
          <p:nvPr>
            <p:ph type="sldNum" sz="quarter" idx="10"/>
          </p:nvPr>
        </p:nvSpPr>
        <p:spPr/>
        <p:txBody>
          <a:bodyPr/>
          <a:lstStyle/>
          <a:p>
            <a:fld id="{902D5018-2030-2046-84FC-87E41EA86E42}" type="slidenum">
              <a:rPr lang="en-US" smtClean="0"/>
              <a:pPr/>
              <a:t>‹#›</a:t>
            </a:fld>
            <a:endParaRPr lang="en-US" dirty="0"/>
          </a:p>
        </p:txBody>
      </p:sp>
      <p:sp>
        <p:nvSpPr>
          <p:cNvPr id="4" name="Content Placeholder 2"/>
          <p:cNvSpPr>
            <a:spLocks noGrp="1"/>
          </p:cNvSpPr>
          <p:nvPr>
            <p:ph idx="1"/>
          </p:nvPr>
        </p:nvSpPr>
        <p:spPr>
          <a:xfrm>
            <a:off x="457200" y="1680295"/>
            <a:ext cx="7841707" cy="3950736"/>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799361630"/>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5159D5C-7180-4EB4-ABAC-B8291AE4A24B}" type="datetimeFigureOut">
              <a:rPr lang="en-US" smtClean="0"/>
              <a:pPr/>
              <a:t>7/8/2019</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p:txBody>
          <a:bodyPr/>
          <a:lstStyle/>
          <a:p>
            <a:fld id="{9354E1B7-EA4B-4627-8377-47E877C4B30E}" type="slidenum">
              <a:rPr lang="en-US" smtClean="0"/>
              <a:pPr/>
              <a:t>‹#›</a:t>
            </a:fld>
            <a:endParaRPr lang="en-US"/>
          </a:p>
        </p:txBody>
      </p:sp>
    </p:spTree>
    <p:extLst>
      <p:ext uri="{BB962C8B-B14F-4D97-AF65-F5344CB8AC3E}">
        <p14:creationId xmlns:p14="http://schemas.microsoft.com/office/powerpoint/2010/main" val="26338891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742443" y="-1"/>
            <a:ext cx="3401557" cy="1526875"/>
          </a:xfrm>
          <a:prstGeom prst="rect">
            <a:avLst/>
          </a:prstGeom>
        </p:spPr>
      </p:pic>
      <p:sp>
        <p:nvSpPr>
          <p:cNvPr id="3" name="Text Placeholder 2"/>
          <p:cNvSpPr>
            <a:spLocks noGrp="1"/>
          </p:cNvSpPr>
          <p:nvPr>
            <p:ph type="body" idx="1"/>
          </p:nvPr>
        </p:nvSpPr>
        <p:spPr>
          <a:xfrm>
            <a:off x="457200" y="1680295"/>
            <a:ext cx="7841707" cy="395073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1"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2"/>
                </a:solidFill>
                <a:latin typeface="Arial"/>
                <a:cs typeface="Arial"/>
              </a:defRPr>
            </a:lvl1pPr>
          </a:lstStyle>
          <a:p>
            <a:fld id="{902D5018-2030-2046-84FC-87E41EA86E42}" type="slidenum">
              <a:rPr lang="en-US" smtClean="0"/>
              <a:pPr/>
              <a:t>‹#›</a:t>
            </a:fld>
            <a:endParaRPr lang="en-US" dirty="0"/>
          </a:p>
        </p:txBody>
      </p:sp>
      <p:sp>
        <p:nvSpPr>
          <p:cNvPr id="26" name="Title Placeholder 1"/>
          <p:cNvSpPr>
            <a:spLocks noGrp="1"/>
          </p:cNvSpPr>
          <p:nvPr>
            <p:ph type="title"/>
          </p:nvPr>
        </p:nvSpPr>
        <p:spPr>
          <a:xfrm>
            <a:off x="457201" y="749912"/>
            <a:ext cx="7356815" cy="667725"/>
          </a:xfrm>
          <a:prstGeom prst="rect">
            <a:avLst/>
          </a:prstGeom>
        </p:spPr>
        <p:txBody>
          <a:bodyPr vert="horz" lIns="91440" tIns="45720" rIns="91440" bIns="45720" rtlCol="0" anchor="ctr">
            <a:normAutofit/>
          </a:bodyPr>
          <a:lstStyle/>
          <a:p>
            <a:r>
              <a:rPr lang="en-GB" sz="3600" b="1" dirty="0">
                <a:solidFill>
                  <a:schemeClr val="tx2"/>
                </a:solidFill>
                <a:latin typeface="+mj-lt"/>
                <a:cs typeface="Arial"/>
              </a:rPr>
              <a:t>Click</a:t>
            </a:r>
            <a:r>
              <a:rPr lang="en-GB" sz="3600" b="1" baseline="0" dirty="0">
                <a:solidFill>
                  <a:schemeClr val="tx2"/>
                </a:solidFill>
                <a:latin typeface="+mj-lt"/>
                <a:cs typeface="Arial"/>
              </a:rPr>
              <a:t> to edit the master title style</a:t>
            </a:r>
            <a:endParaRPr lang="en-GB" sz="3600" b="1" dirty="0">
              <a:solidFill>
                <a:schemeClr val="tx2"/>
              </a:solidFill>
              <a:latin typeface="+mj-lt"/>
              <a:cs typeface="Arial"/>
            </a:endParaRPr>
          </a:p>
        </p:txBody>
      </p:sp>
    </p:spTree>
    <p:extLst>
      <p:ext uri="{BB962C8B-B14F-4D97-AF65-F5344CB8AC3E}">
        <p14:creationId xmlns:p14="http://schemas.microsoft.com/office/powerpoint/2010/main" val="2531189095"/>
      </p:ext>
    </p:extLst>
  </p:cSld>
  <p:clrMap bg1="lt1" tx1="dk1" bg2="lt2" tx2="dk2" accent1="accent1" accent2="accent2" accent3="accent3" accent4="accent4" accent5="accent5" accent6="accent6" hlink="hlink" folHlink="folHlink"/>
  <p:sldLayoutIdLst>
    <p:sldLayoutId id="2147483674" r:id="rId1"/>
    <p:sldLayoutId id="2147483672" r:id="rId2"/>
    <p:sldLayoutId id="2147483650" r:id="rId3"/>
    <p:sldLayoutId id="2147483678" r:id="rId4"/>
    <p:sldLayoutId id="2147483679" r:id="rId5"/>
  </p:sldLayoutIdLst>
  <p:hf sldNum="0" hdr="0" ftr="0"/>
  <p:txStyles>
    <p:title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cid:image004.png@01D50C09.3A943C90"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skillsforhealth.org.uk/services/item/607-frailty-core-capabilities-framework"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14881"/>
            <a:ext cx="9144001" cy="4777462"/>
          </a:xfrm>
          <a:prstGeom prst="rect">
            <a:avLst/>
          </a:prstGeom>
        </p:spPr>
      </p:pic>
      <p:sp>
        <p:nvSpPr>
          <p:cNvPr id="25" name="Title 24"/>
          <p:cNvSpPr>
            <a:spLocks noGrp="1"/>
          </p:cNvSpPr>
          <p:nvPr>
            <p:ph type="title" idx="4294967295"/>
          </p:nvPr>
        </p:nvSpPr>
        <p:spPr>
          <a:xfrm>
            <a:off x="504098" y="1380107"/>
            <a:ext cx="6556269" cy="2160734"/>
          </a:xfrm>
        </p:spPr>
        <p:txBody>
          <a:bodyPr lIns="0" tIns="0" rIns="0" bIns="0" anchor="t">
            <a:noAutofit/>
          </a:bodyPr>
          <a:lstStyle/>
          <a:p>
            <a:r>
              <a:rPr lang="en-US" sz="3200" b="0" dirty="0"/>
              <a:t>RightCare scenario: </a:t>
            </a:r>
            <a:br>
              <a:rPr lang="en-US" sz="3200" b="0" dirty="0"/>
            </a:br>
            <a:r>
              <a:rPr lang="en-US" sz="3200" dirty="0"/>
              <a:t>The variation between suboptimal and optimal pathways</a:t>
            </a:r>
            <a:br>
              <a:rPr lang="en-US" sz="3200" dirty="0"/>
            </a:br>
            <a:br>
              <a:rPr lang="en-US" sz="3200" dirty="0"/>
            </a:br>
            <a:endParaRPr lang="en-US" sz="3200" dirty="0"/>
          </a:p>
        </p:txBody>
      </p:sp>
      <p:pic>
        <p:nvPicPr>
          <p:cNvPr id="4" name="Picture 3" descr="Photograph of an elderly lady smiling at the camera."/>
          <p:cNvPicPr>
            <a:picLocks noChangeAspect="1"/>
          </p:cNvPicPr>
          <p:nvPr/>
        </p:nvPicPr>
        <p:blipFill rotWithShape="1">
          <a:blip r:embed="rId3">
            <a:extLst>
              <a:ext uri="{28A0092B-C50C-407E-A947-70E740481C1C}">
                <a14:useLocalDpi xmlns:a14="http://schemas.microsoft.com/office/drawing/2010/main" val="0"/>
              </a:ext>
            </a:extLst>
          </a:blip>
          <a:srcRect t="18790" b="1069"/>
          <a:stretch/>
        </p:blipFill>
        <p:spPr>
          <a:xfrm rot="21371710">
            <a:off x="581488" y="3278867"/>
            <a:ext cx="2074002" cy="2401410"/>
          </a:xfrm>
          <a:prstGeom prst="rect">
            <a:avLst/>
          </a:prstGeom>
          <a:effectLst>
            <a:outerShdw blurRad="203200" dist="76200" dir="5400000" sx="103000" sy="103000" algn="t" rotWithShape="0">
              <a:prstClr val="black">
                <a:alpha val="40000"/>
              </a:prstClr>
            </a:outerShdw>
          </a:effectLst>
        </p:spPr>
      </p:pic>
      <p:sp>
        <p:nvSpPr>
          <p:cNvPr id="6" name="Content Placeholder 26"/>
          <p:cNvSpPr txBox="1">
            <a:spLocks/>
          </p:cNvSpPr>
          <p:nvPr/>
        </p:nvSpPr>
        <p:spPr>
          <a:xfrm>
            <a:off x="2863120" y="3212700"/>
            <a:ext cx="4609229" cy="2447765"/>
          </a:xfrm>
          <a:prstGeom prst="rect">
            <a:avLst/>
          </a:prstGeom>
        </p:spPr>
        <p:txBody>
          <a:bodyPr vert="horz" lIns="0" tIns="0" rIns="0" bIns="0" rtlCol="0" anchor="ctr">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000" b="1" dirty="0">
                <a:solidFill>
                  <a:schemeClr val="tx2"/>
                </a:solidFill>
              </a:rPr>
              <a:t>Janet’s story: Frailty</a:t>
            </a:r>
          </a:p>
          <a:p>
            <a:pPr marL="0" indent="0">
              <a:buFont typeface="Arial"/>
              <a:buNone/>
            </a:pPr>
            <a:r>
              <a:rPr lang="en-US" sz="2000" dirty="0">
                <a:solidFill>
                  <a:schemeClr val="tx2"/>
                </a:solidFill>
              </a:rPr>
              <a:t>Appendix 1: Summary slide pack</a:t>
            </a:r>
            <a:endParaRPr lang="en-US" sz="2600" dirty="0">
              <a:solidFill>
                <a:schemeClr val="tx2"/>
              </a:solidFill>
            </a:endParaRPr>
          </a:p>
        </p:txBody>
      </p:sp>
      <p:sp>
        <p:nvSpPr>
          <p:cNvPr id="8" name="Content Placeholder 26"/>
          <p:cNvSpPr txBox="1">
            <a:spLocks/>
          </p:cNvSpPr>
          <p:nvPr/>
        </p:nvSpPr>
        <p:spPr>
          <a:xfrm>
            <a:off x="6310379" y="6385427"/>
            <a:ext cx="2626046" cy="353510"/>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Clr>
                <a:schemeClr val="tx2"/>
              </a:buClr>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r">
              <a:buFont typeface="Arial"/>
              <a:buNone/>
            </a:pPr>
            <a:endParaRPr lang="en-US" sz="1200" dirty="0"/>
          </a:p>
        </p:txBody>
      </p:sp>
      <p:sp>
        <p:nvSpPr>
          <p:cNvPr id="9" name="Rectangle 8"/>
          <p:cNvSpPr/>
          <p:nvPr/>
        </p:nvSpPr>
        <p:spPr>
          <a:xfrm>
            <a:off x="6762457" y="6194724"/>
            <a:ext cx="2277756" cy="492443"/>
          </a:xfrm>
          <a:prstGeom prst="rect">
            <a:avLst/>
          </a:prstGeom>
        </p:spPr>
        <p:txBody>
          <a:bodyPr wrap="square" lIns="0" tIns="0" rIns="0" bIns="0">
            <a:spAutoFit/>
          </a:bodyPr>
          <a:lstStyle/>
          <a:p>
            <a:pPr algn="r"/>
            <a:r>
              <a:rPr lang="en-US" sz="1600" dirty="0">
                <a:solidFill>
                  <a:schemeClr val="tx2"/>
                </a:solidFill>
              </a:rPr>
              <a:t>Published August 2016</a:t>
            </a:r>
          </a:p>
          <a:p>
            <a:pPr algn="r"/>
            <a:r>
              <a:rPr lang="en-US" sz="1600" dirty="0">
                <a:solidFill>
                  <a:schemeClr val="tx2"/>
                </a:solidFill>
              </a:rPr>
              <a:t>Updated June 2019</a:t>
            </a:r>
          </a:p>
        </p:txBody>
      </p:sp>
    </p:spTree>
    <p:extLst>
      <p:ext uri="{BB962C8B-B14F-4D97-AF65-F5344CB8AC3E}">
        <p14:creationId xmlns:p14="http://schemas.microsoft.com/office/powerpoint/2010/main" val="8333759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412597" y="367771"/>
            <a:ext cx="7356815" cy="667725"/>
          </a:xfrm>
        </p:spPr>
        <p:txBody>
          <a:bodyPr>
            <a:normAutofit/>
          </a:bodyPr>
          <a:lstStyle/>
          <a:p>
            <a:r>
              <a:rPr lang="en-US" sz="3200" dirty="0"/>
              <a:t>Financial information</a:t>
            </a:r>
          </a:p>
        </p:txBody>
      </p:sp>
      <p:sp>
        <p:nvSpPr>
          <p:cNvPr id="2" name="TextBox 1"/>
          <p:cNvSpPr txBox="1"/>
          <p:nvPr/>
        </p:nvSpPr>
        <p:spPr>
          <a:xfrm>
            <a:off x="412597" y="5566899"/>
            <a:ext cx="7997587" cy="923330"/>
          </a:xfrm>
          <a:prstGeom prst="rect">
            <a:avLst/>
          </a:prstGeom>
          <a:noFill/>
        </p:spPr>
        <p:txBody>
          <a:bodyPr wrap="square" rtlCol="0">
            <a:spAutoFit/>
          </a:bodyPr>
          <a:lstStyle/>
          <a:p>
            <a:r>
              <a:rPr lang="en-GB" dirty="0"/>
              <a:t>Costs shown above should be treated as indicative costs to the healthcare economy. Where available, reference costs have been used, particularly to estimate the cost of emergency care and non-elective admissions. </a:t>
            </a:r>
          </a:p>
        </p:txBody>
      </p:sp>
      <p:graphicFrame>
        <p:nvGraphicFramePr>
          <p:cNvPr id="3" name="Table 2">
            <a:extLst>
              <a:ext uri="{FF2B5EF4-FFF2-40B4-BE49-F238E27FC236}">
                <a16:creationId xmlns:a16="http://schemas.microsoft.com/office/drawing/2014/main" id="{3D30D3B9-8406-42CF-8953-A79031F6940E}"/>
              </a:ext>
            </a:extLst>
          </p:cNvPr>
          <p:cNvGraphicFramePr>
            <a:graphicFrameLocks noGrp="1"/>
          </p:cNvGraphicFramePr>
          <p:nvPr>
            <p:extLst>
              <p:ext uri="{D42A27DB-BD31-4B8C-83A1-F6EECF244321}">
                <p14:modId xmlns:p14="http://schemas.microsoft.com/office/powerpoint/2010/main" val="2845426011"/>
              </p:ext>
            </p:extLst>
          </p:nvPr>
        </p:nvGraphicFramePr>
        <p:xfrm>
          <a:off x="493875" y="1179078"/>
          <a:ext cx="7474468" cy="4158031"/>
        </p:xfrm>
        <a:graphic>
          <a:graphicData uri="http://schemas.openxmlformats.org/drawingml/2006/table">
            <a:tbl>
              <a:tblPr firstRow="1" firstCol="1" bandRow="1">
                <a:tableStyleId>{5C22544A-7EE6-4342-B048-85BDC9FD1C3A}</a:tableStyleId>
              </a:tblPr>
              <a:tblGrid>
                <a:gridCol w="3596538">
                  <a:extLst>
                    <a:ext uri="{9D8B030D-6E8A-4147-A177-3AD203B41FA5}">
                      <a16:colId xmlns:a16="http://schemas.microsoft.com/office/drawing/2014/main" val="3350486457"/>
                    </a:ext>
                  </a:extLst>
                </a:gridCol>
                <a:gridCol w="2077218">
                  <a:extLst>
                    <a:ext uri="{9D8B030D-6E8A-4147-A177-3AD203B41FA5}">
                      <a16:colId xmlns:a16="http://schemas.microsoft.com/office/drawing/2014/main" val="2334115976"/>
                    </a:ext>
                  </a:extLst>
                </a:gridCol>
                <a:gridCol w="1800712">
                  <a:extLst>
                    <a:ext uri="{9D8B030D-6E8A-4147-A177-3AD203B41FA5}">
                      <a16:colId xmlns:a16="http://schemas.microsoft.com/office/drawing/2014/main" val="2331339025"/>
                    </a:ext>
                  </a:extLst>
                </a:gridCol>
              </a:tblGrid>
              <a:tr h="948517">
                <a:tc>
                  <a:txBody>
                    <a:bodyPr/>
                    <a:lstStyle/>
                    <a:p>
                      <a:pPr algn="ctr">
                        <a:lnSpc>
                          <a:spcPct val="115000"/>
                        </a:lnSpc>
                        <a:spcAft>
                          <a:spcPts val="0"/>
                        </a:spcAft>
                      </a:pPr>
                      <a:endParaRPr lang="en-GB" sz="2000" dirty="0">
                        <a:effectLst/>
                      </a:endParaRPr>
                    </a:p>
                    <a:p>
                      <a:pPr algn="ctr">
                        <a:lnSpc>
                          <a:spcPct val="115000"/>
                        </a:lnSpc>
                        <a:spcAft>
                          <a:spcPts val="0"/>
                        </a:spcAft>
                      </a:pPr>
                      <a:r>
                        <a:rPr lang="en-GB" sz="2000" dirty="0">
                          <a:effectLst/>
                        </a:rPr>
                        <a:t>Analysis by cost category</a:t>
                      </a:r>
                    </a:p>
                  </a:txBody>
                  <a:tcPr marL="68580" marR="68580" marT="0" marB="0">
                    <a:solidFill>
                      <a:schemeClr val="accent2"/>
                    </a:solidFill>
                  </a:tcPr>
                </a:tc>
                <a:tc>
                  <a:txBody>
                    <a:bodyPr/>
                    <a:lstStyle/>
                    <a:p>
                      <a:pPr algn="ctr">
                        <a:lnSpc>
                          <a:spcPct val="115000"/>
                        </a:lnSpc>
                        <a:spcAft>
                          <a:spcPts val="0"/>
                        </a:spcAft>
                      </a:pPr>
                      <a:r>
                        <a:rPr lang="en-GB" sz="2000" dirty="0">
                          <a:effectLst/>
                        </a:rPr>
                        <a:t>Suboptimal</a:t>
                      </a:r>
                    </a:p>
                    <a:p>
                      <a:pPr algn="ctr">
                        <a:lnSpc>
                          <a:spcPct val="115000"/>
                        </a:lnSpc>
                        <a:spcAft>
                          <a:spcPts val="0"/>
                        </a:spcAft>
                      </a:pPr>
                      <a:r>
                        <a:rPr lang="en-GB"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15000"/>
                        </a:lnSpc>
                        <a:spcAft>
                          <a:spcPts val="0"/>
                        </a:spcAft>
                      </a:pPr>
                      <a:r>
                        <a:rPr lang="en-GB" sz="2000" dirty="0">
                          <a:effectLst/>
                        </a:rPr>
                        <a:t>Optimal</a:t>
                      </a:r>
                    </a:p>
                    <a:p>
                      <a:pPr algn="ctr">
                        <a:lnSpc>
                          <a:spcPct val="115000"/>
                        </a:lnSpc>
                        <a:spcAft>
                          <a:spcPts val="0"/>
                        </a:spcAft>
                      </a:pPr>
                      <a:r>
                        <a:rPr lang="en-GB"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279055576"/>
                  </a:ext>
                </a:extLst>
              </a:tr>
              <a:tr h="458502">
                <a:tc>
                  <a:txBody>
                    <a:bodyPr/>
                    <a:lstStyle/>
                    <a:p>
                      <a:pPr>
                        <a:lnSpc>
                          <a:spcPct val="115000"/>
                        </a:lnSpc>
                        <a:spcAft>
                          <a:spcPts val="0"/>
                        </a:spcAft>
                      </a:pPr>
                      <a:r>
                        <a:rPr lang="en-GB" sz="1800" b="0" dirty="0">
                          <a:effectLst/>
                        </a:rPr>
                        <a:t>Community care</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r">
                        <a:lnSpc>
                          <a:spcPct val="115000"/>
                        </a:lnSpc>
                        <a:spcAft>
                          <a:spcPts val="0"/>
                        </a:spcAft>
                      </a:pPr>
                      <a:r>
                        <a:rPr lang="en-GB" sz="2000" dirty="0">
                          <a:effectLst/>
                        </a:rPr>
                        <a:t>1,470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2000">
                          <a:effectLst/>
                        </a:rPr>
                        <a:t>13,809</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06388627"/>
                  </a:ext>
                </a:extLst>
              </a:tr>
              <a:tr h="458502">
                <a:tc>
                  <a:txBody>
                    <a:bodyPr/>
                    <a:lstStyle/>
                    <a:p>
                      <a:pPr>
                        <a:lnSpc>
                          <a:spcPct val="115000"/>
                        </a:lnSpc>
                        <a:spcAft>
                          <a:spcPts val="0"/>
                        </a:spcAft>
                      </a:pPr>
                      <a:r>
                        <a:rPr lang="en-GB" sz="1800" b="0" dirty="0">
                          <a:effectLst/>
                        </a:rPr>
                        <a:t>Immediate care</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r">
                        <a:lnSpc>
                          <a:spcPct val="115000"/>
                        </a:lnSpc>
                        <a:spcAft>
                          <a:spcPts val="0"/>
                        </a:spcAft>
                      </a:pPr>
                      <a:r>
                        <a:rPr lang="en-GB" sz="2000" dirty="0">
                          <a:effectLst/>
                        </a:rPr>
                        <a:t>3,321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2000">
                          <a:effectLst/>
                        </a:rPr>
                        <a:t>0</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541532053"/>
                  </a:ext>
                </a:extLst>
              </a:tr>
              <a:tr h="458502">
                <a:tc>
                  <a:txBody>
                    <a:bodyPr/>
                    <a:lstStyle/>
                    <a:p>
                      <a:pPr>
                        <a:lnSpc>
                          <a:spcPct val="115000"/>
                        </a:lnSpc>
                        <a:spcAft>
                          <a:spcPts val="0"/>
                        </a:spcAft>
                      </a:pPr>
                      <a:r>
                        <a:rPr lang="en-GB" sz="1800" b="0" dirty="0">
                          <a:effectLst/>
                        </a:rPr>
                        <a:t>Prevention and public health</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r">
                        <a:lnSpc>
                          <a:spcPct val="115000"/>
                        </a:lnSpc>
                        <a:spcAft>
                          <a:spcPts val="0"/>
                        </a:spcAft>
                      </a:pPr>
                      <a:r>
                        <a:rPr lang="en-GB" sz="2000" dirty="0">
                          <a:effectLst/>
                        </a:rPr>
                        <a:t>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2000">
                          <a:effectLst/>
                        </a:rPr>
                        <a:t>1,425</a:t>
                      </a:r>
                      <a:endParaRPr lang="en-GB"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272690169"/>
                  </a:ext>
                </a:extLst>
              </a:tr>
              <a:tr h="458502">
                <a:tc>
                  <a:txBody>
                    <a:bodyPr/>
                    <a:lstStyle/>
                    <a:p>
                      <a:pPr>
                        <a:lnSpc>
                          <a:spcPct val="115000"/>
                        </a:lnSpc>
                        <a:spcAft>
                          <a:spcPts val="0"/>
                        </a:spcAft>
                      </a:pPr>
                      <a:r>
                        <a:rPr lang="en-GB" sz="1800" b="0" dirty="0">
                          <a:effectLst/>
                        </a:rPr>
                        <a:t>Primary care management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r">
                        <a:lnSpc>
                          <a:spcPct val="115000"/>
                        </a:lnSpc>
                        <a:spcAft>
                          <a:spcPts val="0"/>
                        </a:spcAft>
                      </a:pPr>
                      <a:r>
                        <a:rPr lang="en-GB" sz="2000" dirty="0">
                          <a:effectLst/>
                        </a:rPr>
                        <a:t>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2000" dirty="0">
                          <a:effectLst/>
                        </a:rPr>
                        <a:t>4,885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97735163"/>
                  </a:ext>
                </a:extLst>
              </a:tr>
              <a:tr h="458502">
                <a:tc>
                  <a:txBody>
                    <a:bodyPr/>
                    <a:lstStyle/>
                    <a:p>
                      <a:pPr>
                        <a:lnSpc>
                          <a:spcPct val="115000"/>
                        </a:lnSpc>
                        <a:spcAft>
                          <a:spcPts val="0"/>
                        </a:spcAft>
                      </a:pPr>
                      <a:r>
                        <a:rPr lang="en-GB" sz="1800" b="0" dirty="0">
                          <a:effectLst/>
                        </a:rPr>
                        <a:t>Urgent and emergency care</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r">
                        <a:lnSpc>
                          <a:spcPct val="115000"/>
                        </a:lnSpc>
                        <a:spcAft>
                          <a:spcPts val="0"/>
                        </a:spcAft>
                      </a:pPr>
                      <a:r>
                        <a:rPr lang="en-GB" sz="2000" dirty="0">
                          <a:effectLst/>
                        </a:rPr>
                        <a:t>1,497</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2000" dirty="0">
                          <a:effectLst/>
                        </a:rPr>
                        <a:t>831</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015820969"/>
                  </a:ext>
                </a:extLst>
              </a:tr>
              <a:tr h="458502">
                <a:tc>
                  <a:txBody>
                    <a:bodyPr/>
                    <a:lstStyle/>
                    <a:p>
                      <a:pPr>
                        <a:lnSpc>
                          <a:spcPct val="115000"/>
                        </a:lnSpc>
                        <a:spcAft>
                          <a:spcPts val="0"/>
                        </a:spcAft>
                      </a:pPr>
                      <a:r>
                        <a:rPr lang="en-GB" sz="1800" b="0" dirty="0">
                          <a:effectLst/>
                        </a:rPr>
                        <a:t>Non-elective admissions</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r">
                        <a:lnSpc>
                          <a:spcPct val="115000"/>
                        </a:lnSpc>
                        <a:spcAft>
                          <a:spcPts val="0"/>
                        </a:spcAft>
                      </a:pPr>
                      <a:r>
                        <a:rPr lang="en-GB" sz="2000" dirty="0">
                          <a:effectLst/>
                        </a:rPr>
                        <a:t>24,075</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2000" dirty="0">
                          <a:effectLst/>
                        </a:rPr>
                        <a:t>1,460</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523664993"/>
                  </a:ext>
                </a:extLst>
              </a:tr>
              <a:tr h="458502">
                <a:tc>
                  <a:txBody>
                    <a:bodyPr/>
                    <a:lstStyle/>
                    <a:p>
                      <a:pPr>
                        <a:lnSpc>
                          <a:spcPct val="115000"/>
                        </a:lnSpc>
                        <a:spcAft>
                          <a:spcPts val="0"/>
                        </a:spcAft>
                      </a:pPr>
                      <a:r>
                        <a:rPr lang="en-GB" sz="2000" dirty="0">
                          <a:effectLst/>
                        </a:rPr>
                        <a:t>Total</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3">
                        <a:lumMod val="75000"/>
                      </a:schemeClr>
                    </a:solidFill>
                  </a:tcPr>
                </a:tc>
                <a:tc>
                  <a:txBody>
                    <a:bodyPr/>
                    <a:lstStyle/>
                    <a:p>
                      <a:pPr algn="r">
                        <a:lnSpc>
                          <a:spcPct val="115000"/>
                        </a:lnSpc>
                        <a:spcAft>
                          <a:spcPts val="0"/>
                        </a:spcAft>
                      </a:pPr>
                      <a:r>
                        <a:rPr lang="en-GB" sz="2000" b="1" dirty="0">
                          <a:effectLst/>
                        </a:rPr>
                        <a:t>30,363</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r">
                        <a:lnSpc>
                          <a:spcPct val="115000"/>
                        </a:lnSpc>
                        <a:spcAft>
                          <a:spcPts val="0"/>
                        </a:spcAft>
                      </a:pPr>
                      <a:r>
                        <a:rPr lang="en-GB" sz="2000" b="1" dirty="0">
                          <a:effectLst/>
                        </a:rPr>
                        <a:t>22,410</a:t>
                      </a:r>
                      <a:endParaRPr lang="en-GB" sz="20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153895950"/>
                  </a:ext>
                </a:extLst>
              </a:tr>
            </a:tbl>
          </a:graphicData>
        </a:graphic>
      </p:graphicFrame>
    </p:spTree>
    <p:extLst>
      <p:ext uri="{BB962C8B-B14F-4D97-AF65-F5344CB8AC3E}">
        <p14:creationId xmlns:p14="http://schemas.microsoft.com/office/powerpoint/2010/main" val="41242920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412597" y="367771"/>
            <a:ext cx="7356815" cy="667725"/>
          </a:xfrm>
        </p:spPr>
        <p:txBody>
          <a:bodyPr>
            <a:normAutofit/>
          </a:bodyPr>
          <a:lstStyle/>
          <a:p>
            <a:r>
              <a:rPr lang="en-US" sz="3200" dirty="0"/>
              <a:t>Financial information</a:t>
            </a:r>
          </a:p>
        </p:txBody>
      </p:sp>
      <p:sp>
        <p:nvSpPr>
          <p:cNvPr id="2" name="TextBox 1"/>
          <p:cNvSpPr txBox="1"/>
          <p:nvPr/>
        </p:nvSpPr>
        <p:spPr>
          <a:xfrm>
            <a:off x="412597" y="5796511"/>
            <a:ext cx="7997587" cy="923330"/>
          </a:xfrm>
          <a:prstGeom prst="rect">
            <a:avLst/>
          </a:prstGeom>
          <a:noFill/>
        </p:spPr>
        <p:txBody>
          <a:bodyPr wrap="square" rtlCol="0">
            <a:spAutoFit/>
          </a:bodyPr>
          <a:lstStyle/>
          <a:p>
            <a:r>
              <a:rPr lang="en-GB" dirty="0"/>
              <a:t>Costs shown above should be treated as indicative costs to the healthcare economy. Where available, reference costs have been used, particularly to estimate the cost of emergency care and non-elective admissions. </a:t>
            </a:r>
          </a:p>
        </p:txBody>
      </p:sp>
      <p:graphicFrame>
        <p:nvGraphicFramePr>
          <p:cNvPr id="3" name="Table 2">
            <a:extLst>
              <a:ext uri="{FF2B5EF4-FFF2-40B4-BE49-F238E27FC236}">
                <a16:creationId xmlns:a16="http://schemas.microsoft.com/office/drawing/2014/main" id="{3D30D3B9-8406-42CF-8953-A79031F6940E}"/>
              </a:ext>
            </a:extLst>
          </p:cNvPr>
          <p:cNvGraphicFramePr>
            <a:graphicFrameLocks noGrp="1"/>
          </p:cNvGraphicFramePr>
          <p:nvPr>
            <p:extLst>
              <p:ext uri="{D42A27DB-BD31-4B8C-83A1-F6EECF244321}">
                <p14:modId xmlns:p14="http://schemas.microsoft.com/office/powerpoint/2010/main" val="3275366638"/>
              </p:ext>
            </p:extLst>
          </p:nvPr>
        </p:nvGraphicFramePr>
        <p:xfrm>
          <a:off x="493875" y="1179978"/>
          <a:ext cx="7474468" cy="4158031"/>
        </p:xfrm>
        <a:graphic>
          <a:graphicData uri="http://schemas.openxmlformats.org/drawingml/2006/table">
            <a:tbl>
              <a:tblPr firstRow="1" firstCol="1" bandRow="1">
                <a:tableStyleId>{5C22544A-7EE6-4342-B048-85BDC9FD1C3A}</a:tableStyleId>
              </a:tblPr>
              <a:tblGrid>
                <a:gridCol w="3596538">
                  <a:extLst>
                    <a:ext uri="{9D8B030D-6E8A-4147-A177-3AD203B41FA5}">
                      <a16:colId xmlns:a16="http://schemas.microsoft.com/office/drawing/2014/main" val="3350486457"/>
                    </a:ext>
                  </a:extLst>
                </a:gridCol>
                <a:gridCol w="2077218">
                  <a:extLst>
                    <a:ext uri="{9D8B030D-6E8A-4147-A177-3AD203B41FA5}">
                      <a16:colId xmlns:a16="http://schemas.microsoft.com/office/drawing/2014/main" val="2334115976"/>
                    </a:ext>
                  </a:extLst>
                </a:gridCol>
                <a:gridCol w="1800712">
                  <a:extLst>
                    <a:ext uri="{9D8B030D-6E8A-4147-A177-3AD203B41FA5}">
                      <a16:colId xmlns:a16="http://schemas.microsoft.com/office/drawing/2014/main" val="2331339025"/>
                    </a:ext>
                  </a:extLst>
                </a:gridCol>
              </a:tblGrid>
              <a:tr h="948517">
                <a:tc>
                  <a:txBody>
                    <a:bodyPr/>
                    <a:lstStyle/>
                    <a:p>
                      <a:pPr algn="ctr">
                        <a:lnSpc>
                          <a:spcPct val="115000"/>
                        </a:lnSpc>
                        <a:spcAft>
                          <a:spcPts val="0"/>
                        </a:spcAft>
                      </a:pPr>
                      <a:endParaRPr lang="en-GB" sz="2000" dirty="0">
                        <a:effectLst/>
                      </a:endParaRPr>
                    </a:p>
                    <a:p>
                      <a:pPr algn="ctr">
                        <a:lnSpc>
                          <a:spcPct val="115000"/>
                        </a:lnSpc>
                        <a:spcAft>
                          <a:spcPts val="0"/>
                        </a:spcAft>
                      </a:pPr>
                      <a:r>
                        <a:rPr lang="en-GB" sz="2000" dirty="0">
                          <a:effectLst/>
                        </a:rPr>
                        <a:t>Analysis by provider</a:t>
                      </a:r>
                    </a:p>
                  </a:txBody>
                  <a:tcPr marL="68580" marR="68580" marT="0" marB="0">
                    <a:solidFill>
                      <a:schemeClr val="accent2"/>
                    </a:solidFill>
                  </a:tcPr>
                </a:tc>
                <a:tc>
                  <a:txBody>
                    <a:bodyPr/>
                    <a:lstStyle/>
                    <a:p>
                      <a:pPr algn="ctr">
                        <a:lnSpc>
                          <a:spcPct val="115000"/>
                        </a:lnSpc>
                        <a:spcAft>
                          <a:spcPts val="0"/>
                        </a:spcAft>
                      </a:pPr>
                      <a:r>
                        <a:rPr lang="en-GB" sz="2000" dirty="0">
                          <a:effectLst/>
                        </a:rPr>
                        <a:t>Suboptimal</a:t>
                      </a:r>
                    </a:p>
                    <a:p>
                      <a:pPr algn="ctr">
                        <a:lnSpc>
                          <a:spcPct val="115000"/>
                        </a:lnSpc>
                        <a:spcAft>
                          <a:spcPts val="0"/>
                        </a:spcAft>
                      </a:pPr>
                      <a:r>
                        <a:rPr lang="en-GB"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tc>
                  <a:txBody>
                    <a:bodyPr/>
                    <a:lstStyle/>
                    <a:p>
                      <a:pPr algn="ctr">
                        <a:lnSpc>
                          <a:spcPct val="115000"/>
                        </a:lnSpc>
                        <a:spcAft>
                          <a:spcPts val="0"/>
                        </a:spcAft>
                      </a:pPr>
                      <a:r>
                        <a:rPr lang="en-GB" sz="2000" dirty="0">
                          <a:effectLst/>
                        </a:rPr>
                        <a:t>Optimal</a:t>
                      </a:r>
                    </a:p>
                    <a:p>
                      <a:pPr algn="ctr">
                        <a:lnSpc>
                          <a:spcPct val="115000"/>
                        </a:lnSpc>
                        <a:spcAft>
                          <a:spcPts val="0"/>
                        </a:spcAft>
                      </a:pPr>
                      <a:r>
                        <a:rPr lang="en-GB" sz="2000" dirty="0">
                          <a:effectLst/>
                        </a:rPr>
                        <a:t>£</a:t>
                      </a: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chemeClr val="accent2"/>
                    </a:solidFill>
                  </a:tcPr>
                </a:tc>
                <a:extLst>
                  <a:ext uri="{0D108BD9-81ED-4DB2-BD59-A6C34878D82A}">
                    <a16:rowId xmlns:a16="http://schemas.microsoft.com/office/drawing/2014/main" val="2279055576"/>
                  </a:ext>
                </a:extLst>
              </a:tr>
              <a:tr h="458502">
                <a:tc>
                  <a:txBody>
                    <a:bodyPr/>
                    <a:lstStyle/>
                    <a:p>
                      <a:pPr>
                        <a:lnSpc>
                          <a:spcPct val="115000"/>
                        </a:lnSpc>
                        <a:spcAft>
                          <a:spcPts val="0"/>
                        </a:spcAft>
                      </a:pPr>
                      <a:r>
                        <a:rPr lang="en-GB" sz="1800" b="0" dirty="0">
                          <a:effectLst/>
                        </a:rPr>
                        <a:t>Acute trust</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r">
                        <a:lnSpc>
                          <a:spcPct val="115000"/>
                        </a:lnSpc>
                        <a:spcAft>
                          <a:spcPts val="0"/>
                        </a:spcAft>
                      </a:pPr>
                      <a:r>
                        <a:rPr lang="en-GB" sz="2000" dirty="0">
                          <a:effectLst/>
                          <a:latin typeface="Arial" panose="020B0604020202020204" pitchFamily="34" charset="0"/>
                          <a:cs typeface="Arial" panose="020B0604020202020204" pitchFamily="34" charset="0"/>
                        </a:rPr>
                        <a:t>24,816</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GB" sz="2000" dirty="0">
                          <a:effectLst/>
                          <a:latin typeface="Arial" panose="020B0604020202020204" pitchFamily="34" charset="0"/>
                          <a:cs typeface="Arial" panose="020B0604020202020204" pitchFamily="34" charset="0"/>
                        </a:rPr>
                        <a:t>1,460</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206388627"/>
                  </a:ext>
                </a:extLst>
              </a:tr>
              <a:tr h="458502">
                <a:tc>
                  <a:txBody>
                    <a:bodyPr/>
                    <a:lstStyle/>
                    <a:p>
                      <a:pPr>
                        <a:lnSpc>
                          <a:spcPct val="115000"/>
                        </a:lnSpc>
                        <a:spcAft>
                          <a:spcPts val="0"/>
                        </a:spcAft>
                      </a:pPr>
                      <a:r>
                        <a:rPr lang="en-GB" sz="1800" b="0" dirty="0">
                          <a:effectLst/>
                          <a:latin typeface="Arial" panose="020B0604020202020204" pitchFamily="34" charset="0"/>
                          <a:ea typeface="Calibri" panose="020F0502020204030204" pitchFamily="34" charset="0"/>
                          <a:cs typeface="Arial" panose="020B0604020202020204" pitchFamily="34" charset="0"/>
                        </a:rPr>
                        <a:t>Urgent treatment centre</a:t>
                      </a:r>
                    </a:p>
                  </a:txBody>
                  <a:tcPr marL="68580" marR="68580" marT="0" marB="0">
                    <a:solidFill>
                      <a:srgbClr val="002060"/>
                    </a:solidFill>
                  </a:tcPr>
                </a:tc>
                <a:tc>
                  <a:txBody>
                    <a:bodyPr/>
                    <a:lstStyle/>
                    <a:p>
                      <a:pPr algn="r">
                        <a:lnSpc>
                          <a:spcPct val="115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r">
                        <a:lnSpc>
                          <a:spcPct val="115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74</a:t>
                      </a:r>
                    </a:p>
                  </a:txBody>
                  <a:tcPr marL="68580" marR="68580" marT="0" marB="0"/>
                </a:tc>
                <a:extLst>
                  <a:ext uri="{0D108BD9-81ED-4DB2-BD59-A6C34878D82A}">
                    <a16:rowId xmlns:a16="http://schemas.microsoft.com/office/drawing/2014/main" val="1541532053"/>
                  </a:ext>
                </a:extLst>
              </a:tr>
              <a:tr h="458502">
                <a:tc>
                  <a:txBody>
                    <a:bodyPr/>
                    <a:lstStyle/>
                    <a:p>
                      <a:pPr>
                        <a:lnSpc>
                          <a:spcPct val="115000"/>
                        </a:lnSpc>
                        <a:spcAft>
                          <a:spcPts val="0"/>
                        </a:spcAft>
                      </a:pPr>
                      <a:r>
                        <a:rPr lang="en-GB" sz="1800" b="0" dirty="0">
                          <a:effectLst/>
                        </a:rPr>
                        <a:t>Ambulance service</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r">
                        <a:lnSpc>
                          <a:spcPct val="115000"/>
                        </a:lnSpc>
                        <a:spcAft>
                          <a:spcPts val="0"/>
                        </a:spcAft>
                      </a:pPr>
                      <a:r>
                        <a:rPr lang="en-GB" sz="2000" dirty="0">
                          <a:effectLst/>
                          <a:latin typeface="Arial" panose="020B0604020202020204" pitchFamily="34" charset="0"/>
                          <a:cs typeface="Arial" panose="020B0604020202020204" pitchFamily="34" charset="0"/>
                        </a:rPr>
                        <a:t>756</a:t>
                      </a:r>
                      <a:endParaRPr lang="en-GB" sz="20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r">
                        <a:lnSpc>
                          <a:spcPct val="115000"/>
                        </a:lnSpc>
                        <a:spcAft>
                          <a:spcPts val="0"/>
                        </a:spcAft>
                      </a:pPr>
                      <a:r>
                        <a:rPr lang="en-GB" sz="2000" dirty="0">
                          <a:effectLst/>
                          <a:latin typeface="Arial" panose="020B0604020202020204" pitchFamily="34" charset="0"/>
                          <a:cs typeface="Arial" panose="020B0604020202020204" pitchFamily="34" charset="0"/>
                        </a:rPr>
                        <a:t>757</a:t>
                      </a:r>
                    </a:p>
                  </a:txBody>
                  <a:tcPr marL="68580" marR="68580" marT="0" marB="0"/>
                </a:tc>
                <a:extLst>
                  <a:ext uri="{0D108BD9-81ED-4DB2-BD59-A6C34878D82A}">
                    <a16:rowId xmlns:a16="http://schemas.microsoft.com/office/drawing/2014/main" val="2272690169"/>
                  </a:ext>
                </a:extLst>
              </a:tr>
              <a:tr h="458502">
                <a:tc>
                  <a:txBody>
                    <a:bodyPr/>
                    <a:lstStyle/>
                    <a:p>
                      <a:pPr>
                        <a:lnSpc>
                          <a:spcPct val="115000"/>
                        </a:lnSpc>
                        <a:spcAft>
                          <a:spcPts val="0"/>
                        </a:spcAft>
                      </a:pPr>
                      <a:r>
                        <a:rPr lang="en-GB" sz="1800" b="0" dirty="0">
                          <a:effectLst/>
                        </a:rPr>
                        <a:t>Primary / community care</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solidFill>
                      <a:srgbClr val="002060"/>
                    </a:solidFill>
                  </a:tcPr>
                </a:tc>
                <a:tc>
                  <a:txBody>
                    <a:bodyPr/>
                    <a:lstStyle/>
                    <a:p>
                      <a:pPr algn="r">
                        <a:lnSpc>
                          <a:spcPct val="115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1,470</a:t>
                      </a:r>
                    </a:p>
                  </a:txBody>
                  <a:tcPr marL="68580" marR="68580" marT="0" marB="0"/>
                </a:tc>
                <a:tc>
                  <a:txBody>
                    <a:bodyPr/>
                    <a:lstStyle/>
                    <a:p>
                      <a:pPr algn="r">
                        <a:lnSpc>
                          <a:spcPct val="115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18,694</a:t>
                      </a:r>
                    </a:p>
                  </a:txBody>
                  <a:tcPr marL="68580" marR="68580" marT="0" marB="0"/>
                </a:tc>
                <a:extLst>
                  <a:ext uri="{0D108BD9-81ED-4DB2-BD59-A6C34878D82A}">
                    <a16:rowId xmlns:a16="http://schemas.microsoft.com/office/drawing/2014/main" val="2015820969"/>
                  </a:ext>
                </a:extLst>
              </a:tr>
              <a:tr h="458502">
                <a:tc>
                  <a:txBody>
                    <a:bodyPr/>
                    <a:lstStyle/>
                    <a:p>
                      <a:pPr>
                        <a:lnSpc>
                          <a:spcPct val="115000"/>
                        </a:lnSpc>
                        <a:spcAft>
                          <a:spcPts val="0"/>
                        </a:spcAft>
                      </a:pPr>
                      <a:r>
                        <a:rPr lang="en-GB" sz="1800" b="0" dirty="0">
                          <a:effectLst/>
                          <a:latin typeface="Arial" panose="020B0604020202020204" pitchFamily="34" charset="0"/>
                          <a:ea typeface="Calibri" panose="020F0502020204030204" pitchFamily="34" charset="0"/>
                          <a:cs typeface="Arial" panose="020B0604020202020204" pitchFamily="34" charset="0"/>
                        </a:rPr>
                        <a:t>Care home</a:t>
                      </a:r>
                    </a:p>
                  </a:txBody>
                  <a:tcPr marL="68580" marR="68580" marT="0" marB="0">
                    <a:solidFill>
                      <a:srgbClr val="002060"/>
                    </a:solidFill>
                  </a:tcPr>
                </a:tc>
                <a:tc>
                  <a:txBody>
                    <a:bodyPr/>
                    <a:lstStyle/>
                    <a:p>
                      <a:pPr algn="r">
                        <a:lnSpc>
                          <a:spcPct val="115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3,321</a:t>
                      </a:r>
                    </a:p>
                  </a:txBody>
                  <a:tcPr marL="68580" marR="68580" marT="0" marB="0"/>
                </a:tc>
                <a:tc>
                  <a:txBody>
                    <a:bodyPr/>
                    <a:lstStyle/>
                    <a:p>
                      <a:pPr algn="r">
                        <a:lnSpc>
                          <a:spcPct val="115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extLst>
                  <a:ext uri="{0D108BD9-81ED-4DB2-BD59-A6C34878D82A}">
                    <a16:rowId xmlns:a16="http://schemas.microsoft.com/office/drawing/2014/main" val="3523664993"/>
                  </a:ext>
                </a:extLst>
              </a:tr>
              <a:tr h="458502">
                <a:tc>
                  <a:txBody>
                    <a:bodyPr/>
                    <a:lstStyle/>
                    <a:p>
                      <a:pPr>
                        <a:lnSpc>
                          <a:spcPct val="115000"/>
                        </a:lnSpc>
                        <a:spcAft>
                          <a:spcPts val="0"/>
                        </a:spcAft>
                      </a:pPr>
                      <a:r>
                        <a:rPr lang="en-GB" sz="1800" b="0" dirty="0">
                          <a:effectLst/>
                          <a:latin typeface="Arial" panose="020B0604020202020204" pitchFamily="34" charset="0"/>
                          <a:ea typeface="Calibri" panose="020F0502020204030204" pitchFamily="34" charset="0"/>
                          <a:cs typeface="Arial" panose="020B0604020202020204" pitchFamily="34" charset="0"/>
                        </a:rPr>
                        <a:t>Third sector and other</a:t>
                      </a:r>
                    </a:p>
                  </a:txBody>
                  <a:tcPr marL="68580" marR="68580" marT="0" marB="0">
                    <a:solidFill>
                      <a:srgbClr val="002060"/>
                    </a:solidFill>
                  </a:tcPr>
                </a:tc>
                <a:tc>
                  <a:txBody>
                    <a:bodyPr/>
                    <a:lstStyle/>
                    <a:p>
                      <a:pPr algn="r">
                        <a:lnSpc>
                          <a:spcPct val="115000"/>
                        </a:lnSpc>
                        <a:spcAft>
                          <a:spcPts val="0"/>
                        </a:spcAft>
                      </a:pPr>
                      <a:r>
                        <a:rPr lang="en-GB" sz="2000" b="0" dirty="0">
                          <a:effectLst/>
                          <a:latin typeface="Arial" panose="020B0604020202020204" pitchFamily="34" charset="0"/>
                          <a:ea typeface="Calibri" panose="020F0502020204030204" pitchFamily="34" charset="0"/>
                          <a:cs typeface="Arial" panose="020B0604020202020204" pitchFamily="34" charset="0"/>
                        </a:rPr>
                        <a:t>0</a:t>
                      </a:r>
                    </a:p>
                  </a:txBody>
                  <a:tcPr marL="68580" marR="68580" marT="0" marB="0"/>
                </a:tc>
                <a:tc>
                  <a:txBody>
                    <a:bodyPr/>
                    <a:lstStyle/>
                    <a:p>
                      <a:pPr algn="r">
                        <a:lnSpc>
                          <a:spcPct val="115000"/>
                        </a:lnSpc>
                        <a:spcAft>
                          <a:spcPts val="0"/>
                        </a:spcAft>
                      </a:pPr>
                      <a:r>
                        <a:rPr lang="en-GB" sz="2000" b="0" dirty="0">
                          <a:effectLst/>
                          <a:latin typeface="Arial" panose="020B0604020202020204" pitchFamily="34" charset="0"/>
                          <a:ea typeface="Calibri" panose="020F0502020204030204" pitchFamily="34" charset="0"/>
                          <a:cs typeface="Arial" panose="020B0604020202020204" pitchFamily="34" charset="0"/>
                        </a:rPr>
                        <a:t>1,425</a:t>
                      </a:r>
                    </a:p>
                  </a:txBody>
                  <a:tcPr marL="68580" marR="68580" marT="0" marB="0"/>
                </a:tc>
                <a:extLst>
                  <a:ext uri="{0D108BD9-81ED-4DB2-BD59-A6C34878D82A}">
                    <a16:rowId xmlns:a16="http://schemas.microsoft.com/office/drawing/2014/main" val="3153895950"/>
                  </a:ext>
                </a:extLst>
              </a:tr>
              <a:tr h="458502">
                <a:tc>
                  <a:txBody>
                    <a:bodyPr/>
                    <a:lstStyle/>
                    <a:p>
                      <a:pPr>
                        <a:lnSpc>
                          <a:spcPct val="115000"/>
                        </a:lnSpc>
                        <a:spcAft>
                          <a:spcPts val="0"/>
                        </a:spcAft>
                      </a:pPr>
                      <a:r>
                        <a:rPr lang="en-GB" sz="2000" dirty="0">
                          <a:effectLst/>
                          <a:latin typeface="Arial" panose="020B0604020202020204" pitchFamily="34" charset="0"/>
                          <a:ea typeface="Calibri" panose="020F0502020204030204" pitchFamily="34" charset="0"/>
                          <a:cs typeface="Arial" panose="020B0604020202020204" pitchFamily="34" charset="0"/>
                        </a:rPr>
                        <a:t>Total</a:t>
                      </a:r>
                    </a:p>
                  </a:txBody>
                  <a:tcPr marL="68580" marR="68580" marT="0" marB="0">
                    <a:solidFill>
                      <a:srgbClr val="002060"/>
                    </a:solidFill>
                  </a:tcPr>
                </a:tc>
                <a:tc>
                  <a:txBody>
                    <a:bodyPr/>
                    <a:lstStyle/>
                    <a:p>
                      <a:pPr algn="r">
                        <a:lnSpc>
                          <a:spcPct val="115000"/>
                        </a:lnSpc>
                        <a:spcAft>
                          <a:spcPts val="0"/>
                        </a:spcAft>
                      </a:pPr>
                      <a:r>
                        <a:rPr lang="en-GB" sz="2000" b="1" dirty="0">
                          <a:effectLst/>
                          <a:latin typeface="Arial" panose="020B0604020202020204" pitchFamily="34" charset="0"/>
                          <a:ea typeface="Calibri" panose="020F0502020204030204" pitchFamily="34" charset="0"/>
                          <a:cs typeface="Arial" panose="020B0604020202020204" pitchFamily="34" charset="0"/>
                        </a:rPr>
                        <a:t>30,363</a:t>
                      </a:r>
                    </a:p>
                  </a:txBody>
                  <a:tcPr marL="68580" marR="68580" marT="0" marB="0"/>
                </a:tc>
                <a:tc>
                  <a:txBody>
                    <a:bodyPr/>
                    <a:lstStyle/>
                    <a:p>
                      <a:pPr algn="r">
                        <a:lnSpc>
                          <a:spcPct val="115000"/>
                        </a:lnSpc>
                        <a:spcAft>
                          <a:spcPts val="0"/>
                        </a:spcAft>
                      </a:pPr>
                      <a:r>
                        <a:rPr lang="en-GB" sz="2000" b="1" dirty="0">
                          <a:effectLst/>
                          <a:latin typeface="Arial" panose="020B0604020202020204" pitchFamily="34" charset="0"/>
                          <a:ea typeface="Calibri" panose="020F0502020204030204" pitchFamily="34" charset="0"/>
                          <a:cs typeface="Arial" panose="020B0604020202020204" pitchFamily="34" charset="0"/>
                        </a:rPr>
                        <a:t>22,410</a:t>
                      </a:r>
                    </a:p>
                  </a:txBody>
                  <a:tcPr marL="68580" marR="68580" marT="0" marB="0"/>
                </a:tc>
                <a:extLst>
                  <a:ext uri="{0D108BD9-81ED-4DB2-BD59-A6C34878D82A}">
                    <a16:rowId xmlns:a16="http://schemas.microsoft.com/office/drawing/2014/main" val="2853902048"/>
                  </a:ext>
                </a:extLst>
              </a:tr>
            </a:tbl>
          </a:graphicData>
        </a:graphic>
      </p:graphicFrame>
    </p:spTree>
    <p:extLst>
      <p:ext uri="{BB962C8B-B14F-4D97-AF65-F5344CB8AC3E}">
        <p14:creationId xmlns:p14="http://schemas.microsoft.com/office/powerpoint/2010/main" val="3901748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6"/>
          <p:cNvSpPr>
            <a:spLocks noGrp="1"/>
          </p:cNvSpPr>
          <p:nvPr>
            <p:ph type="title"/>
          </p:nvPr>
        </p:nvSpPr>
        <p:spPr>
          <a:xfrm>
            <a:off x="412597" y="367771"/>
            <a:ext cx="7356815" cy="667725"/>
          </a:xfrm>
        </p:spPr>
        <p:txBody>
          <a:bodyPr>
            <a:normAutofit/>
          </a:bodyPr>
          <a:lstStyle/>
          <a:p>
            <a:r>
              <a:rPr lang="en-US" sz="3200" dirty="0"/>
              <a:t>NHS RightCare</a:t>
            </a:r>
          </a:p>
        </p:txBody>
      </p:sp>
      <p:pic>
        <p:nvPicPr>
          <p:cNvPr id="4" name="Picture 3">
            <a:extLst>
              <a:ext uri="{FF2B5EF4-FFF2-40B4-BE49-F238E27FC236}">
                <a16:creationId xmlns:a16="http://schemas.microsoft.com/office/drawing/2014/main" id="{761DEA5B-5556-4CF2-AB94-BC291B551EBD}"/>
              </a:ext>
            </a:extLst>
          </p:cNvPr>
          <p:cNvPicPr>
            <a:picLocks noChangeAspect="1"/>
          </p:cNvPicPr>
          <p:nvPr/>
        </p:nvPicPr>
        <p:blipFill>
          <a:blip r:embed="rId3"/>
          <a:stretch>
            <a:fillRect/>
          </a:stretch>
        </p:blipFill>
        <p:spPr>
          <a:xfrm>
            <a:off x="378" y="1142293"/>
            <a:ext cx="9143244" cy="4023027"/>
          </a:xfrm>
          <a:prstGeom prst="rect">
            <a:avLst/>
          </a:prstGeom>
        </p:spPr>
      </p:pic>
      <p:sp>
        <p:nvSpPr>
          <p:cNvPr id="2" name="Rectangle 1">
            <a:extLst>
              <a:ext uri="{FF2B5EF4-FFF2-40B4-BE49-F238E27FC236}">
                <a16:creationId xmlns:a16="http://schemas.microsoft.com/office/drawing/2014/main" id="{642F076C-D946-4361-982A-008F6A63D806}"/>
              </a:ext>
            </a:extLst>
          </p:cNvPr>
          <p:cNvSpPr/>
          <p:nvPr/>
        </p:nvSpPr>
        <p:spPr>
          <a:xfrm>
            <a:off x="219075" y="5262309"/>
            <a:ext cx="8572500" cy="1192634"/>
          </a:xfrm>
          <a:prstGeom prst="rect">
            <a:avLst/>
          </a:prstGeom>
        </p:spPr>
        <p:txBody>
          <a:bodyPr wrap="square">
            <a:spAutoFit/>
          </a:bodyPr>
          <a:lstStyle/>
          <a:p>
            <a:pPr>
              <a:spcAft>
                <a:spcPts val="300"/>
              </a:spcAft>
            </a:pPr>
            <a:r>
              <a:rPr lang="en-US" sz="1600" dirty="0"/>
              <a:t>For more information about Janet’s journey, NHS RightCare or long term conditions you can:</a:t>
            </a:r>
          </a:p>
          <a:p>
            <a:pPr>
              <a:spcAft>
                <a:spcPts val="300"/>
              </a:spcAft>
            </a:pPr>
            <a:r>
              <a:rPr lang="en-US" sz="1600" dirty="0"/>
              <a:t>Email: </a:t>
            </a:r>
          </a:p>
          <a:p>
            <a:pPr>
              <a:spcAft>
                <a:spcPts val="300"/>
              </a:spcAft>
            </a:pPr>
            <a:r>
              <a:rPr lang="en-US" sz="1600" u="sng" dirty="0">
                <a:solidFill>
                  <a:schemeClr val="tx2"/>
                </a:solidFill>
              </a:rPr>
              <a:t>rightcare@nhs.net</a:t>
            </a:r>
          </a:p>
          <a:p>
            <a:pPr>
              <a:spcAft>
                <a:spcPts val="300"/>
              </a:spcAft>
            </a:pPr>
            <a:r>
              <a:rPr lang="en-US" sz="1600" u="sng" dirty="0">
                <a:solidFill>
                  <a:schemeClr val="tx2"/>
                </a:solidFill>
              </a:rPr>
              <a:t>england.longtermconditions@nhs.net</a:t>
            </a:r>
          </a:p>
        </p:txBody>
      </p:sp>
      <p:sp>
        <p:nvSpPr>
          <p:cNvPr id="6" name="Rectangle 5">
            <a:extLst>
              <a:ext uri="{FF2B5EF4-FFF2-40B4-BE49-F238E27FC236}">
                <a16:creationId xmlns:a16="http://schemas.microsoft.com/office/drawing/2014/main" id="{CAEEB527-E224-4CAD-8F41-C0B9AE25FE12}"/>
              </a:ext>
            </a:extLst>
          </p:cNvPr>
          <p:cNvSpPr/>
          <p:nvPr/>
        </p:nvSpPr>
        <p:spPr>
          <a:xfrm>
            <a:off x="4391025" y="5554660"/>
            <a:ext cx="3686175" cy="1192634"/>
          </a:xfrm>
          <a:prstGeom prst="rect">
            <a:avLst/>
          </a:prstGeom>
        </p:spPr>
        <p:txBody>
          <a:bodyPr wrap="square">
            <a:spAutoFit/>
          </a:bodyPr>
          <a:lstStyle/>
          <a:p>
            <a:pPr>
              <a:spcAft>
                <a:spcPts val="300"/>
              </a:spcAft>
            </a:pPr>
            <a:r>
              <a:rPr lang="en-US" sz="1600" dirty="0"/>
              <a:t>Visit: </a:t>
            </a:r>
          </a:p>
          <a:p>
            <a:pPr>
              <a:spcAft>
                <a:spcPts val="300"/>
              </a:spcAft>
            </a:pPr>
            <a:r>
              <a:rPr lang="en-US" sz="1600" u="sng" dirty="0">
                <a:solidFill>
                  <a:schemeClr val="tx2"/>
                </a:solidFill>
              </a:rPr>
              <a:t>https://www.england.nhs.uk/rightcare/</a:t>
            </a:r>
          </a:p>
          <a:p>
            <a:pPr>
              <a:spcAft>
                <a:spcPts val="300"/>
              </a:spcAft>
            </a:pPr>
            <a:r>
              <a:rPr lang="en-US" sz="1600" dirty="0"/>
              <a:t>Tweet:</a:t>
            </a:r>
          </a:p>
          <a:p>
            <a:pPr>
              <a:spcAft>
                <a:spcPts val="300"/>
              </a:spcAft>
            </a:pPr>
            <a:r>
              <a:rPr lang="en-US" sz="1600" dirty="0">
                <a:solidFill>
                  <a:schemeClr val="tx2"/>
                </a:solidFill>
              </a:rPr>
              <a:t>@</a:t>
            </a:r>
            <a:r>
              <a:rPr lang="en-US" sz="1600" dirty="0" err="1">
                <a:solidFill>
                  <a:schemeClr val="tx2"/>
                </a:solidFill>
              </a:rPr>
              <a:t>NHSRightCare</a:t>
            </a:r>
            <a:r>
              <a:rPr lang="en-US" sz="1600" dirty="0">
                <a:solidFill>
                  <a:schemeClr val="tx2"/>
                </a:solidFill>
              </a:rPr>
              <a:t>  </a:t>
            </a:r>
          </a:p>
        </p:txBody>
      </p:sp>
    </p:spTree>
    <p:extLst>
      <p:ext uri="{BB962C8B-B14F-4D97-AF65-F5344CB8AC3E}">
        <p14:creationId xmlns:p14="http://schemas.microsoft.com/office/powerpoint/2010/main" val="1452726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12597" y="307461"/>
            <a:ext cx="7356815" cy="667725"/>
          </a:xfrm>
        </p:spPr>
        <p:txBody>
          <a:bodyPr>
            <a:normAutofit/>
          </a:bodyPr>
          <a:lstStyle/>
          <a:p>
            <a:r>
              <a:rPr lang="en-US" sz="3200" dirty="0"/>
              <a:t>Janet’s story</a:t>
            </a:r>
          </a:p>
        </p:txBody>
      </p:sp>
      <p:sp>
        <p:nvSpPr>
          <p:cNvPr id="3" name="TextBox 2"/>
          <p:cNvSpPr txBox="1"/>
          <p:nvPr/>
        </p:nvSpPr>
        <p:spPr>
          <a:xfrm>
            <a:off x="409900" y="1066205"/>
            <a:ext cx="8038064" cy="1015788"/>
          </a:xfrm>
          <a:prstGeom prst="rect">
            <a:avLst/>
          </a:prstGeom>
          <a:noFill/>
        </p:spPr>
        <p:txBody>
          <a:bodyPr wrap="square" rtlCol="0">
            <a:noAutofit/>
          </a:bodyPr>
          <a:lstStyle/>
          <a:p>
            <a:r>
              <a:rPr lang="en-GB" dirty="0"/>
              <a:t>This is the story of Janet’s experience of a frailty care pathway, and how it could be so much better.</a:t>
            </a:r>
          </a:p>
        </p:txBody>
      </p:sp>
      <p:grpSp>
        <p:nvGrpSpPr>
          <p:cNvPr id="6" name="Group 46"/>
          <p:cNvGrpSpPr/>
          <p:nvPr/>
        </p:nvGrpSpPr>
        <p:grpSpPr>
          <a:xfrm>
            <a:off x="696036" y="1849388"/>
            <a:ext cx="3530672" cy="2265124"/>
            <a:chOff x="457200" y="914400"/>
            <a:chExt cx="3352800" cy="2133600"/>
          </a:xfrm>
          <a:solidFill>
            <a:schemeClr val="bg1">
              <a:lumMod val="85000"/>
            </a:schemeClr>
          </a:solidFill>
          <a:effectLst>
            <a:outerShdw blurRad="50800" dist="38100" dir="2700000" algn="tl" rotWithShape="0">
              <a:prstClr val="black">
                <a:alpha val="40000"/>
              </a:prstClr>
            </a:outerShdw>
          </a:effectLst>
        </p:grpSpPr>
        <p:sp>
          <p:nvSpPr>
            <p:cNvPr id="9" name="Rounded Rectangle 8"/>
            <p:cNvSpPr/>
            <p:nvPr/>
          </p:nvSpPr>
          <p:spPr>
            <a:xfrm>
              <a:off x="457200" y="914400"/>
              <a:ext cx="2895600" cy="1905000"/>
            </a:xfrm>
            <a:prstGeom prst="roundRect">
              <a:avLst>
                <a:gd name="adj" fmla="val 13660"/>
              </a:avLst>
            </a:prstGeom>
            <a:solidFill>
              <a:schemeClr val="bg1">
                <a:lumMod val="95000"/>
              </a:schemeClr>
            </a:solidFill>
            <a:ln w="19050">
              <a:solidFill>
                <a:schemeClr val="accent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506104" y="1225050"/>
              <a:ext cx="2743200" cy="1323439"/>
            </a:xfrm>
            <a:prstGeom prst="rect">
              <a:avLst/>
            </a:prstGeom>
            <a:solidFill>
              <a:schemeClr val="bg1">
                <a:lumMod val="95000"/>
              </a:schemeClr>
            </a:solidFill>
            <a:ln w="19050">
              <a:noFill/>
            </a:ln>
          </p:spPr>
          <p:txBody>
            <a:bodyPr wrap="square" rtlCol="0">
              <a:spAutoFit/>
            </a:bodyPr>
            <a:lstStyle/>
            <a:p>
              <a:r>
                <a:rPr lang="en-GB" sz="1600" dirty="0"/>
                <a:t>In this scenario we examine a frailty care pathway, comparing a sub-optimal but typical scenario against an ideal pathway. </a:t>
              </a:r>
            </a:p>
          </p:txBody>
        </p:sp>
        <p:sp>
          <p:nvSpPr>
            <p:cNvPr id="11" name="Oval 10" descr="Number 1"/>
            <p:cNvSpPr/>
            <p:nvPr/>
          </p:nvSpPr>
          <p:spPr>
            <a:xfrm>
              <a:off x="2895600" y="2133600"/>
              <a:ext cx="914400" cy="914400"/>
            </a:xfrm>
            <a:prstGeom prst="ellipse">
              <a:avLst/>
            </a:prstGeom>
            <a:solidFill>
              <a:schemeClr val="accent3"/>
            </a:solidFill>
            <a:ln w="19050">
              <a:solidFill>
                <a:schemeClr val="accent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Black" pitchFamily="34" charset="0"/>
                </a:rPr>
                <a:t>1</a:t>
              </a:r>
            </a:p>
          </p:txBody>
        </p:sp>
      </p:grpSp>
      <p:grpSp>
        <p:nvGrpSpPr>
          <p:cNvPr id="12" name="Group 47"/>
          <p:cNvGrpSpPr/>
          <p:nvPr/>
        </p:nvGrpSpPr>
        <p:grpSpPr>
          <a:xfrm>
            <a:off x="696036" y="4237344"/>
            <a:ext cx="3538002" cy="2391508"/>
            <a:chOff x="511630" y="3233058"/>
            <a:chExt cx="3320142" cy="2224338"/>
          </a:xfrm>
          <a:solidFill>
            <a:schemeClr val="bg1">
              <a:lumMod val="85000"/>
            </a:schemeClr>
          </a:solidFill>
          <a:effectLst>
            <a:outerShdw blurRad="50800" dist="38100" dir="2700000" algn="tl" rotWithShape="0">
              <a:prstClr val="black">
                <a:alpha val="40000"/>
              </a:prstClr>
            </a:outerShdw>
          </a:effectLst>
        </p:grpSpPr>
        <p:sp>
          <p:nvSpPr>
            <p:cNvPr id="13" name="Rounded Rectangle 12"/>
            <p:cNvSpPr/>
            <p:nvPr/>
          </p:nvSpPr>
          <p:spPr>
            <a:xfrm>
              <a:off x="511630" y="3552396"/>
              <a:ext cx="2895600" cy="1905000"/>
            </a:xfrm>
            <a:prstGeom prst="roundRect">
              <a:avLst>
                <a:gd name="adj" fmla="val 13660"/>
              </a:avLst>
            </a:prstGeom>
            <a:solidFill>
              <a:schemeClr val="bg1">
                <a:lumMod val="95000"/>
              </a:schemeClr>
            </a:solidFill>
            <a:ln w="19050">
              <a:solidFill>
                <a:schemeClr val="accent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descr="Number 4"/>
            <p:cNvSpPr/>
            <p:nvPr/>
          </p:nvSpPr>
          <p:spPr>
            <a:xfrm>
              <a:off x="2917372" y="3233058"/>
              <a:ext cx="914400" cy="914400"/>
            </a:xfrm>
            <a:prstGeom prst="ellipse">
              <a:avLst/>
            </a:prstGeom>
            <a:solidFill>
              <a:schemeClr val="accent3"/>
            </a:solidFill>
            <a:ln w="19050">
              <a:solidFill>
                <a:schemeClr val="accent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Black" pitchFamily="34" charset="0"/>
                </a:rPr>
                <a:t>4</a:t>
              </a:r>
            </a:p>
          </p:txBody>
        </p:sp>
      </p:grpSp>
      <p:sp>
        <p:nvSpPr>
          <p:cNvPr id="29" name="Rectangle 28"/>
          <p:cNvSpPr/>
          <p:nvPr/>
        </p:nvSpPr>
        <p:spPr>
          <a:xfrm>
            <a:off x="913896" y="4790027"/>
            <a:ext cx="2591304" cy="1323439"/>
          </a:xfrm>
          <a:prstGeom prst="rect">
            <a:avLst/>
          </a:prstGeom>
          <a:noFill/>
        </p:spPr>
        <p:txBody>
          <a:bodyPr wrap="square">
            <a:spAutoFit/>
          </a:bodyPr>
          <a:lstStyle/>
          <a:p>
            <a:r>
              <a:rPr lang="en-GB" sz="1600" dirty="0"/>
              <a:t>It shows how NHS RightCare can support health systems improve the value and outcomes of the care pathway.</a:t>
            </a:r>
          </a:p>
        </p:txBody>
      </p:sp>
      <p:grpSp>
        <p:nvGrpSpPr>
          <p:cNvPr id="16" name="Group 48"/>
          <p:cNvGrpSpPr/>
          <p:nvPr/>
        </p:nvGrpSpPr>
        <p:grpSpPr>
          <a:xfrm>
            <a:off x="4386438" y="4231979"/>
            <a:ext cx="3906224" cy="2478761"/>
            <a:chOff x="4114800" y="3276600"/>
            <a:chExt cx="3352796" cy="2220684"/>
          </a:xfrm>
          <a:solidFill>
            <a:schemeClr val="bg1">
              <a:lumMod val="85000"/>
            </a:schemeClr>
          </a:solidFill>
          <a:effectLst>
            <a:outerShdw blurRad="50800" dist="38100" dir="2700000" algn="tl" rotWithShape="0">
              <a:prstClr val="black">
                <a:alpha val="40000"/>
              </a:prstClr>
            </a:outerShdw>
          </a:effectLst>
        </p:grpSpPr>
        <p:sp>
          <p:nvSpPr>
            <p:cNvPr id="17" name="Rounded Rectangle 16"/>
            <p:cNvSpPr/>
            <p:nvPr/>
          </p:nvSpPr>
          <p:spPr>
            <a:xfrm>
              <a:off x="4571996" y="3592284"/>
              <a:ext cx="2895600" cy="1905000"/>
            </a:xfrm>
            <a:prstGeom prst="roundRect">
              <a:avLst>
                <a:gd name="adj" fmla="val 13660"/>
              </a:avLst>
            </a:prstGeom>
            <a:solidFill>
              <a:schemeClr val="bg1">
                <a:lumMod val="95000"/>
              </a:schemeClr>
            </a:solidFill>
            <a:ln w="19050">
              <a:solidFill>
                <a:schemeClr val="accent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Oval 18" descr="Number 3"/>
            <p:cNvSpPr/>
            <p:nvPr/>
          </p:nvSpPr>
          <p:spPr>
            <a:xfrm>
              <a:off x="4114800" y="3276600"/>
              <a:ext cx="914400" cy="914400"/>
            </a:xfrm>
            <a:prstGeom prst="ellipse">
              <a:avLst/>
            </a:prstGeom>
            <a:solidFill>
              <a:schemeClr val="accent3"/>
            </a:solidFill>
            <a:ln w="19050">
              <a:solidFill>
                <a:schemeClr val="accent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Black" pitchFamily="34" charset="0"/>
                </a:rPr>
                <a:t>3</a:t>
              </a:r>
            </a:p>
          </p:txBody>
        </p:sp>
      </p:grpSp>
      <p:grpSp>
        <p:nvGrpSpPr>
          <p:cNvPr id="20" name="Group 45"/>
          <p:cNvGrpSpPr/>
          <p:nvPr/>
        </p:nvGrpSpPr>
        <p:grpSpPr>
          <a:xfrm>
            <a:off x="4351018" y="1838491"/>
            <a:ext cx="3941644" cy="2268385"/>
            <a:chOff x="4136572" y="947056"/>
            <a:chExt cx="3331028" cy="2100942"/>
          </a:xfrm>
          <a:solidFill>
            <a:schemeClr val="bg1">
              <a:lumMod val="85000"/>
            </a:schemeClr>
          </a:solidFill>
          <a:effectLst>
            <a:outerShdw blurRad="50800" dist="38100" dir="2700000" algn="tl" rotWithShape="0">
              <a:prstClr val="black">
                <a:alpha val="40000"/>
              </a:prstClr>
            </a:outerShdw>
          </a:effectLst>
        </p:grpSpPr>
        <p:sp>
          <p:nvSpPr>
            <p:cNvPr id="21" name="Rounded Rectangle 20"/>
            <p:cNvSpPr/>
            <p:nvPr/>
          </p:nvSpPr>
          <p:spPr>
            <a:xfrm>
              <a:off x="4572000" y="947056"/>
              <a:ext cx="2895600" cy="1905000"/>
            </a:xfrm>
            <a:prstGeom prst="roundRect">
              <a:avLst>
                <a:gd name="adj" fmla="val 13660"/>
              </a:avLst>
            </a:prstGeom>
            <a:solidFill>
              <a:schemeClr val="bg1">
                <a:lumMod val="95000"/>
              </a:schemeClr>
            </a:solidFill>
            <a:ln w="19050">
              <a:solidFill>
                <a:schemeClr val="accent3"/>
              </a:solid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descr="Number 2"/>
            <p:cNvSpPr/>
            <p:nvPr/>
          </p:nvSpPr>
          <p:spPr>
            <a:xfrm>
              <a:off x="4136572" y="2133598"/>
              <a:ext cx="914400" cy="914400"/>
            </a:xfrm>
            <a:prstGeom prst="ellipse">
              <a:avLst/>
            </a:prstGeom>
            <a:solidFill>
              <a:schemeClr val="accent3"/>
            </a:solidFill>
            <a:ln w="19050">
              <a:solidFill>
                <a:schemeClr val="accent3"/>
              </a:solid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Arial Black" pitchFamily="34" charset="0"/>
                </a:rPr>
                <a:t>2</a:t>
              </a:r>
            </a:p>
          </p:txBody>
        </p:sp>
      </p:grpSp>
      <p:sp>
        <p:nvSpPr>
          <p:cNvPr id="27" name="Rectangle 26"/>
          <p:cNvSpPr/>
          <p:nvPr/>
        </p:nvSpPr>
        <p:spPr>
          <a:xfrm>
            <a:off x="5508646" y="1972220"/>
            <a:ext cx="2754090" cy="1815882"/>
          </a:xfrm>
          <a:prstGeom prst="rect">
            <a:avLst/>
          </a:prstGeom>
          <a:solidFill>
            <a:schemeClr val="bg1">
              <a:lumMod val="95000"/>
            </a:schemeClr>
          </a:solidFill>
        </p:spPr>
        <p:txBody>
          <a:bodyPr wrap="square">
            <a:spAutoFit/>
          </a:bodyPr>
          <a:lstStyle/>
          <a:p>
            <a:r>
              <a:rPr lang="en-GB" sz="1600" dirty="0"/>
              <a:t>At each stage we have modelled the costs of care, both financial to the commissioner, and also the impact on the person and their family’s outcomes and experience. </a:t>
            </a:r>
          </a:p>
        </p:txBody>
      </p:sp>
      <p:sp>
        <p:nvSpPr>
          <p:cNvPr id="28" name="Rectangle 27"/>
          <p:cNvSpPr/>
          <p:nvPr/>
        </p:nvSpPr>
        <p:spPr>
          <a:xfrm>
            <a:off x="5469980" y="4907714"/>
            <a:ext cx="2754210" cy="1569660"/>
          </a:xfrm>
          <a:prstGeom prst="rect">
            <a:avLst/>
          </a:prstGeom>
          <a:solidFill>
            <a:schemeClr val="bg1">
              <a:lumMod val="95000"/>
            </a:schemeClr>
          </a:solidFill>
        </p:spPr>
        <p:txBody>
          <a:bodyPr wrap="square">
            <a:spAutoFit/>
          </a:bodyPr>
          <a:lstStyle/>
          <a:p>
            <a:r>
              <a:rPr lang="en-GB" sz="1600" dirty="0"/>
              <a:t>This document is intended to help systems to understand the implications – both in terms of quality of life and costs – of shifting the care pathway. </a:t>
            </a:r>
          </a:p>
        </p:txBody>
      </p:sp>
    </p:spTree>
    <p:extLst>
      <p:ext uri="{BB962C8B-B14F-4D97-AF65-F5344CB8AC3E}">
        <p14:creationId xmlns:p14="http://schemas.microsoft.com/office/powerpoint/2010/main" val="1840094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900" decel="100000" fill="hold"/>
                                        <p:tgtEl>
                                          <p:spTgt spid="6"/>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7" presetClass="entr" presetSubtype="0" fill="hold" nodeType="click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1000"/>
                                        <p:tgtEl>
                                          <p:spTgt spid="20"/>
                                        </p:tgtEl>
                                      </p:cBhvr>
                                    </p:animEffect>
                                    <p:anim calcmode="lin" valueType="num">
                                      <p:cBhvr>
                                        <p:cTn id="16" dur="1000" fill="hold"/>
                                        <p:tgtEl>
                                          <p:spTgt spid="20"/>
                                        </p:tgtEl>
                                        <p:attrNameLst>
                                          <p:attrName>ppt_x</p:attrName>
                                        </p:attrNameLst>
                                      </p:cBhvr>
                                      <p:tavLst>
                                        <p:tav tm="0">
                                          <p:val>
                                            <p:strVal val="#ppt_x"/>
                                          </p:val>
                                        </p:tav>
                                        <p:tav tm="100000">
                                          <p:val>
                                            <p:strVal val="#ppt_x"/>
                                          </p:val>
                                        </p:tav>
                                      </p:tavLst>
                                    </p:anim>
                                    <p:anim calcmode="lin" valueType="num">
                                      <p:cBhvr>
                                        <p:cTn id="17" dur="900" decel="100000" fill="hold"/>
                                        <p:tgtEl>
                                          <p:spTgt spid="2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fade">
                                      <p:cBhvr>
                                        <p:cTn id="23" dur="1000"/>
                                        <p:tgtEl>
                                          <p:spTgt spid="16"/>
                                        </p:tgtEl>
                                      </p:cBhvr>
                                    </p:animEffect>
                                    <p:anim calcmode="lin" valueType="num">
                                      <p:cBhvr>
                                        <p:cTn id="24" dur="1000" fill="hold"/>
                                        <p:tgtEl>
                                          <p:spTgt spid="16"/>
                                        </p:tgtEl>
                                        <p:attrNameLst>
                                          <p:attrName>ppt_x</p:attrName>
                                        </p:attrNameLst>
                                      </p:cBhvr>
                                      <p:tavLst>
                                        <p:tav tm="0">
                                          <p:val>
                                            <p:strVal val="#ppt_x"/>
                                          </p:val>
                                        </p:tav>
                                        <p:tav tm="100000">
                                          <p:val>
                                            <p:strVal val="#ppt_x"/>
                                          </p:val>
                                        </p:tav>
                                      </p:tavLst>
                                    </p:anim>
                                    <p:anim calcmode="lin" valueType="num">
                                      <p:cBhvr>
                                        <p:cTn id="25" dur="900" decel="100000" fill="hold"/>
                                        <p:tgtEl>
                                          <p:spTgt spid="16"/>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412597" y="1159932"/>
            <a:ext cx="8288594" cy="5088193"/>
          </a:xfrm>
        </p:spPr>
        <p:txBody>
          <a:bodyPr>
            <a:noAutofit/>
          </a:bodyPr>
          <a:lstStyle/>
          <a:p>
            <a:pPr>
              <a:lnSpc>
                <a:spcPct val="114000"/>
              </a:lnSpc>
              <a:spcBef>
                <a:spcPts val="0"/>
              </a:spcBef>
              <a:spcAft>
                <a:spcPts val="400"/>
              </a:spcAft>
            </a:pPr>
            <a:r>
              <a:rPr lang="en-GB" sz="1800" dirty="0"/>
              <a:t>Janet is 84, a retired teacher living with her 85 year-old husband Arthur.</a:t>
            </a:r>
          </a:p>
          <a:p>
            <a:pPr>
              <a:lnSpc>
                <a:spcPct val="114000"/>
              </a:lnSpc>
              <a:spcBef>
                <a:spcPts val="0"/>
              </a:spcBef>
              <a:spcAft>
                <a:spcPts val="400"/>
              </a:spcAft>
            </a:pPr>
            <a:r>
              <a:rPr lang="en-GB" sz="1800" dirty="0"/>
              <a:t>On a Friday evening, Janet falls. Arthur calls 999 and Janet is taken to A&amp;E.</a:t>
            </a:r>
          </a:p>
          <a:p>
            <a:pPr>
              <a:lnSpc>
                <a:spcPct val="114000"/>
              </a:lnSpc>
              <a:spcBef>
                <a:spcPts val="0"/>
              </a:spcBef>
              <a:spcAft>
                <a:spcPts val="400"/>
              </a:spcAft>
            </a:pPr>
            <a:r>
              <a:rPr lang="en-GB" sz="1800" dirty="0"/>
              <a:t>Janet is given a hip x-ray. There is no fracture, but blood and urine tests show a urinary tract infection and dehydration, so she is admitted to an acute medical ward.</a:t>
            </a:r>
          </a:p>
          <a:p>
            <a:pPr>
              <a:lnSpc>
                <a:spcPct val="114000"/>
              </a:lnSpc>
              <a:spcBef>
                <a:spcPts val="0"/>
              </a:spcBef>
              <a:spcAft>
                <a:spcPts val="400"/>
              </a:spcAft>
            </a:pPr>
            <a:r>
              <a:rPr lang="en-GB" sz="1800" dirty="0"/>
              <a:t>The next day (Saturday) she is moved to a general medical ward.</a:t>
            </a:r>
          </a:p>
          <a:p>
            <a:pPr>
              <a:lnSpc>
                <a:spcPct val="114000"/>
              </a:lnSpc>
              <a:spcBef>
                <a:spcPts val="0"/>
              </a:spcBef>
              <a:spcAft>
                <a:spcPts val="400"/>
              </a:spcAft>
            </a:pPr>
            <a:r>
              <a:rPr lang="en-GB" sz="1800" dirty="0"/>
              <a:t>After the weekend, Janet is assessed as having postural hypotension.</a:t>
            </a:r>
          </a:p>
          <a:p>
            <a:pPr>
              <a:lnSpc>
                <a:spcPct val="114000"/>
              </a:lnSpc>
              <a:spcBef>
                <a:spcPts val="0"/>
              </a:spcBef>
              <a:spcAft>
                <a:spcPts val="400"/>
              </a:spcAft>
            </a:pPr>
            <a:r>
              <a:rPr lang="en-GB" sz="1800" dirty="0"/>
              <a:t>Due to a lack of available beds in the community, Janet is moved to a winter escalation ward in the hospital. She falls again in the ward. As a result she is no longer fit for rehabilitation and requires a care package.</a:t>
            </a:r>
          </a:p>
          <a:p>
            <a:pPr>
              <a:lnSpc>
                <a:spcPct val="114000"/>
              </a:lnSpc>
              <a:spcBef>
                <a:spcPts val="0"/>
              </a:spcBef>
              <a:spcAft>
                <a:spcPts val="400"/>
              </a:spcAft>
            </a:pPr>
            <a:r>
              <a:rPr lang="en-GB" sz="1800" dirty="0"/>
              <a:t>This is put in place almost three weeks after admittance and she is finally discharged.</a:t>
            </a:r>
          </a:p>
          <a:p>
            <a:pPr>
              <a:lnSpc>
                <a:spcPct val="114000"/>
              </a:lnSpc>
              <a:spcBef>
                <a:spcPts val="0"/>
              </a:spcBef>
              <a:spcAft>
                <a:spcPts val="400"/>
              </a:spcAft>
            </a:pPr>
            <a:r>
              <a:rPr lang="en-GB" sz="1800" dirty="0"/>
              <a:t>Three weeks later, Janet falls again and, after discharge from hospital, goes into a care home. After rapid deterioration and another fall, she returns to acute care and after 10 days on the intensive care ward, she passes away aged 84.</a:t>
            </a:r>
          </a:p>
        </p:txBody>
      </p:sp>
      <p:sp>
        <p:nvSpPr>
          <p:cNvPr id="7" name="Title 6"/>
          <p:cNvSpPr>
            <a:spLocks noGrp="1"/>
          </p:cNvSpPr>
          <p:nvPr>
            <p:ph type="title"/>
          </p:nvPr>
        </p:nvSpPr>
        <p:spPr>
          <a:xfrm>
            <a:off x="412597" y="307461"/>
            <a:ext cx="7356815" cy="667725"/>
          </a:xfrm>
        </p:spPr>
        <p:txBody>
          <a:bodyPr>
            <a:normAutofit fontScale="90000"/>
          </a:bodyPr>
          <a:lstStyle/>
          <a:p>
            <a:r>
              <a:rPr lang="en-US" dirty="0"/>
              <a:t>Janet and the suboptimal pathway</a:t>
            </a:r>
          </a:p>
        </p:txBody>
      </p:sp>
    </p:spTree>
    <p:extLst>
      <p:ext uri="{BB962C8B-B14F-4D97-AF65-F5344CB8AC3E}">
        <p14:creationId xmlns:p14="http://schemas.microsoft.com/office/powerpoint/2010/main" val="2107324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6241584" y="1633850"/>
            <a:ext cx="2424752" cy="3429000"/>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52160" y="1938650"/>
            <a:ext cx="2414176"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219421" y="1633850"/>
            <a:ext cx="2550697" cy="3429000"/>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29466" y="1938650"/>
            <a:ext cx="2540652"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412597" y="1633850"/>
            <a:ext cx="2433267" cy="3429000"/>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7384" y="1938650"/>
            <a:ext cx="2428480" cy="461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30"/>
          <p:cNvGrpSpPr/>
          <p:nvPr/>
        </p:nvGrpSpPr>
        <p:grpSpPr>
          <a:xfrm>
            <a:off x="3219422" y="4896570"/>
            <a:ext cx="2550697" cy="1554480"/>
            <a:chOff x="3810000" y="4419600"/>
            <a:chExt cx="1554480" cy="1554480"/>
          </a:xfrm>
          <a:solidFill>
            <a:schemeClr val="bg1">
              <a:lumMod val="85000"/>
            </a:schemeClr>
          </a:solidFill>
          <a:effectLst/>
        </p:grpSpPr>
        <p:sp>
          <p:nvSpPr>
            <p:cNvPr id="19" name="Oval 18"/>
            <p:cNvSpPr/>
            <p:nvPr/>
          </p:nvSpPr>
          <p:spPr>
            <a:xfrm>
              <a:off x="3810000" y="44196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962400" y="4800600"/>
              <a:ext cx="1295400" cy="830997"/>
            </a:xfrm>
            <a:prstGeom prst="rect">
              <a:avLst/>
            </a:prstGeom>
            <a:noFill/>
          </p:spPr>
          <p:txBody>
            <a:bodyPr wrap="square" rtlCol="0">
              <a:spAutoFit/>
            </a:bodyPr>
            <a:lstStyle/>
            <a:p>
              <a:pPr algn="ctr"/>
              <a:r>
                <a:rPr lang="en-US" sz="2400" dirty="0"/>
                <a:t>Inappropriate acute care</a:t>
              </a:r>
            </a:p>
          </p:txBody>
        </p:sp>
      </p:grpSp>
      <p:grpSp>
        <p:nvGrpSpPr>
          <p:cNvPr id="21" name="Group 31"/>
          <p:cNvGrpSpPr/>
          <p:nvPr/>
        </p:nvGrpSpPr>
        <p:grpSpPr>
          <a:xfrm>
            <a:off x="6096000" y="4896570"/>
            <a:ext cx="2667000" cy="1554480"/>
            <a:chOff x="6096000" y="4343400"/>
            <a:chExt cx="1554480" cy="1554480"/>
          </a:xfrm>
          <a:solidFill>
            <a:schemeClr val="bg1">
              <a:lumMod val="85000"/>
            </a:schemeClr>
          </a:solidFill>
          <a:effectLst/>
        </p:grpSpPr>
        <p:sp>
          <p:nvSpPr>
            <p:cNvPr id="22" name="Oval 21"/>
            <p:cNvSpPr/>
            <p:nvPr/>
          </p:nvSpPr>
          <p:spPr>
            <a:xfrm>
              <a:off x="6096000" y="43434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248400" y="4537323"/>
              <a:ext cx="1295400" cy="1200329"/>
            </a:xfrm>
            <a:prstGeom prst="rect">
              <a:avLst/>
            </a:prstGeom>
            <a:noFill/>
          </p:spPr>
          <p:txBody>
            <a:bodyPr wrap="square" rtlCol="0">
              <a:spAutoFit/>
            </a:bodyPr>
            <a:lstStyle/>
            <a:p>
              <a:pPr algn="ctr"/>
              <a:r>
                <a:rPr lang="en-US" sz="2400" dirty="0"/>
                <a:t>Insufficient home care support</a:t>
              </a:r>
            </a:p>
          </p:txBody>
        </p:sp>
      </p:grpSp>
      <p:sp>
        <p:nvSpPr>
          <p:cNvPr id="24" name="TextBox 23"/>
          <p:cNvSpPr txBox="1"/>
          <p:nvPr/>
        </p:nvSpPr>
        <p:spPr>
          <a:xfrm>
            <a:off x="567636" y="2681931"/>
            <a:ext cx="2057400"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t>Reactive</a:t>
            </a:r>
          </a:p>
          <a:p>
            <a:pPr marL="342900" indent="-342900">
              <a:buFont typeface="Arial" panose="020B0604020202020204" pitchFamily="34" charset="0"/>
              <a:buChar char="•"/>
            </a:pPr>
            <a:r>
              <a:rPr lang="en-US" sz="2200" dirty="0"/>
              <a:t>No education</a:t>
            </a:r>
          </a:p>
          <a:p>
            <a:pPr marL="342900" indent="-342900">
              <a:buFont typeface="Arial" panose="020B0604020202020204" pitchFamily="34" charset="0"/>
              <a:buChar char="•"/>
            </a:pPr>
            <a:r>
              <a:rPr lang="en-US" sz="2200" dirty="0"/>
              <a:t>No third sector </a:t>
            </a:r>
          </a:p>
        </p:txBody>
      </p:sp>
      <p:sp>
        <p:nvSpPr>
          <p:cNvPr id="25" name="TextBox 24"/>
          <p:cNvSpPr txBox="1"/>
          <p:nvPr/>
        </p:nvSpPr>
        <p:spPr>
          <a:xfrm>
            <a:off x="3344173" y="2636324"/>
            <a:ext cx="2417320"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t>Traditional treatment</a:t>
            </a:r>
          </a:p>
          <a:p>
            <a:pPr marL="342900" indent="-342900">
              <a:buFont typeface="Arial" panose="020B0604020202020204" pitchFamily="34" charset="0"/>
              <a:buChar char="•"/>
            </a:pPr>
            <a:r>
              <a:rPr lang="en-US" sz="2200" dirty="0"/>
              <a:t>Many wards</a:t>
            </a:r>
          </a:p>
          <a:p>
            <a:pPr marL="342900" indent="-342900">
              <a:buFont typeface="Arial" charset="0"/>
              <a:buChar char="•"/>
            </a:pPr>
            <a:r>
              <a:rPr lang="en-US" sz="2200" dirty="0"/>
              <a:t>Too much time </a:t>
            </a:r>
          </a:p>
          <a:p>
            <a:r>
              <a:rPr lang="en-US" sz="2200" dirty="0"/>
              <a:t>     in bed</a:t>
            </a:r>
          </a:p>
        </p:txBody>
      </p:sp>
      <p:sp>
        <p:nvSpPr>
          <p:cNvPr id="26" name="TextBox 25"/>
          <p:cNvSpPr txBox="1"/>
          <p:nvPr/>
        </p:nvSpPr>
        <p:spPr>
          <a:xfrm>
            <a:off x="6396612" y="2704730"/>
            <a:ext cx="2249904" cy="1785104"/>
          </a:xfrm>
          <a:prstGeom prst="rect">
            <a:avLst/>
          </a:prstGeom>
          <a:noFill/>
        </p:spPr>
        <p:txBody>
          <a:bodyPr wrap="square" rtlCol="0">
            <a:spAutoFit/>
          </a:bodyPr>
          <a:lstStyle/>
          <a:p>
            <a:pPr marL="342900" indent="-342900">
              <a:buFont typeface="Arial" panose="020B0604020202020204" pitchFamily="34" charset="0"/>
              <a:buChar char="•"/>
            </a:pPr>
            <a:r>
              <a:rPr lang="en-US" sz="2200" dirty="0"/>
              <a:t>Damage done</a:t>
            </a:r>
          </a:p>
          <a:p>
            <a:pPr marL="342900" indent="-342900">
              <a:buFont typeface="Arial" panose="020B0604020202020204" pitchFamily="34" charset="0"/>
              <a:buChar char="•"/>
            </a:pPr>
            <a:r>
              <a:rPr lang="en-US" sz="2200" dirty="0"/>
              <a:t>Too much reliance on acute care</a:t>
            </a:r>
          </a:p>
        </p:txBody>
      </p:sp>
      <p:sp>
        <p:nvSpPr>
          <p:cNvPr id="27" name="TextBox 26"/>
          <p:cNvSpPr txBox="1"/>
          <p:nvPr/>
        </p:nvSpPr>
        <p:spPr>
          <a:xfrm>
            <a:off x="417384" y="1938650"/>
            <a:ext cx="2428480" cy="461665"/>
          </a:xfrm>
          <a:prstGeom prst="rect">
            <a:avLst/>
          </a:prstGeom>
          <a:noFill/>
        </p:spPr>
        <p:txBody>
          <a:bodyPr wrap="square" rtlCol="0">
            <a:spAutoFit/>
          </a:bodyPr>
          <a:lstStyle/>
          <a:p>
            <a:pPr algn="ctr"/>
            <a:r>
              <a:rPr lang="en-US" sz="2400" dirty="0">
                <a:solidFill>
                  <a:schemeClr val="bg1"/>
                </a:solidFill>
              </a:rPr>
              <a:t>No prevention</a:t>
            </a:r>
          </a:p>
        </p:txBody>
      </p:sp>
      <p:sp>
        <p:nvSpPr>
          <p:cNvPr id="28" name="TextBox 27"/>
          <p:cNvSpPr txBox="1"/>
          <p:nvPr/>
        </p:nvSpPr>
        <p:spPr>
          <a:xfrm>
            <a:off x="3294634" y="1947276"/>
            <a:ext cx="2304049" cy="461665"/>
          </a:xfrm>
          <a:prstGeom prst="rect">
            <a:avLst/>
          </a:prstGeom>
          <a:noFill/>
        </p:spPr>
        <p:txBody>
          <a:bodyPr wrap="square" rtlCol="0">
            <a:spAutoFit/>
          </a:bodyPr>
          <a:lstStyle/>
          <a:p>
            <a:pPr algn="ctr"/>
            <a:r>
              <a:rPr lang="en-US" sz="2400" dirty="0">
                <a:solidFill>
                  <a:schemeClr val="bg1"/>
                </a:solidFill>
              </a:rPr>
              <a:t>Pillar to post</a:t>
            </a:r>
          </a:p>
        </p:txBody>
      </p:sp>
      <p:sp>
        <p:nvSpPr>
          <p:cNvPr id="29" name="TextBox 28"/>
          <p:cNvSpPr txBox="1"/>
          <p:nvPr/>
        </p:nvSpPr>
        <p:spPr>
          <a:xfrm>
            <a:off x="6429541" y="1938650"/>
            <a:ext cx="2057400" cy="461665"/>
          </a:xfrm>
          <a:prstGeom prst="rect">
            <a:avLst/>
          </a:prstGeom>
          <a:noFill/>
        </p:spPr>
        <p:txBody>
          <a:bodyPr wrap="square" rtlCol="0">
            <a:spAutoFit/>
          </a:bodyPr>
          <a:lstStyle/>
          <a:p>
            <a:pPr algn="ctr"/>
            <a:r>
              <a:rPr lang="en-US" sz="2400" dirty="0">
                <a:solidFill>
                  <a:schemeClr val="bg1"/>
                </a:solidFill>
              </a:rPr>
              <a:t>Too late</a:t>
            </a:r>
          </a:p>
        </p:txBody>
      </p:sp>
      <p:sp>
        <p:nvSpPr>
          <p:cNvPr id="30" name="Title 6">
            <a:extLst>
              <a:ext uri="{FF2B5EF4-FFF2-40B4-BE49-F238E27FC236}">
                <a16:creationId xmlns:a16="http://schemas.microsoft.com/office/drawing/2014/main" id="{2575054A-7C79-43C0-B7EE-135BDEADA7EA}"/>
              </a:ext>
            </a:extLst>
          </p:cNvPr>
          <p:cNvSpPr>
            <a:spLocks noGrp="1"/>
          </p:cNvSpPr>
          <p:nvPr>
            <p:ph type="title"/>
          </p:nvPr>
        </p:nvSpPr>
        <p:spPr>
          <a:xfrm>
            <a:off x="412597" y="307461"/>
            <a:ext cx="7356815" cy="667725"/>
          </a:xfrm>
        </p:spPr>
        <p:txBody>
          <a:bodyPr>
            <a:normAutofit fontScale="90000"/>
          </a:bodyPr>
          <a:lstStyle/>
          <a:p>
            <a:r>
              <a:rPr lang="en-US" dirty="0"/>
              <a:t>Janet and the suboptimal pathway</a:t>
            </a:r>
          </a:p>
        </p:txBody>
      </p:sp>
      <p:grpSp>
        <p:nvGrpSpPr>
          <p:cNvPr id="15" name="Group 29"/>
          <p:cNvGrpSpPr/>
          <p:nvPr/>
        </p:nvGrpSpPr>
        <p:grpSpPr>
          <a:xfrm>
            <a:off x="228600" y="4955062"/>
            <a:ext cx="2617264" cy="1554480"/>
            <a:chOff x="1291384" y="4419600"/>
            <a:chExt cx="1554480" cy="1554480"/>
          </a:xfrm>
          <a:effectLst/>
        </p:grpSpPr>
        <p:sp>
          <p:nvSpPr>
            <p:cNvPr id="17" name="TextBox 16"/>
            <p:cNvSpPr txBox="1"/>
            <p:nvPr/>
          </p:nvSpPr>
          <p:spPr>
            <a:xfrm>
              <a:off x="1456028" y="4551218"/>
              <a:ext cx="1295400" cy="1200329"/>
            </a:xfrm>
            <a:prstGeom prst="rect">
              <a:avLst/>
            </a:prstGeom>
            <a:noFill/>
          </p:spPr>
          <p:txBody>
            <a:bodyPr wrap="square" rtlCol="0">
              <a:spAutoFit/>
            </a:bodyPr>
            <a:lstStyle/>
            <a:p>
              <a:pPr algn="ctr"/>
              <a:r>
                <a:rPr lang="en-US" sz="2400" dirty="0"/>
                <a:t>No risk profiling and identification</a:t>
              </a:r>
            </a:p>
          </p:txBody>
        </p:sp>
        <p:sp>
          <p:nvSpPr>
            <p:cNvPr id="16" name="Oval 15"/>
            <p:cNvSpPr/>
            <p:nvPr/>
          </p:nvSpPr>
          <p:spPr>
            <a:xfrm>
              <a:off x="1291384" y="4419600"/>
              <a:ext cx="1554480" cy="1554480"/>
            </a:xfrm>
            <a:prstGeom prst="ellipse">
              <a:avLst/>
            </a:prstGeom>
            <a:solidFill>
              <a:schemeClr val="bg1">
                <a:lumMod val="85000"/>
              </a:schemeClr>
            </a:solidFill>
            <a:ln>
              <a:noFill/>
            </a:ln>
            <a:effectLst/>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7386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strVal val="#ppt_x"/>
                                          </p:val>
                                        </p:tav>
                                        <p:tav tm="100000">
                                          <p:val>
                                            <p:strVal val="#ppt_x"/>
                                          </p:val>
                                        </p:tav>
                                      </p:tavLst>
                                    </p:anim>
                                    <p:anim calcmode="lin" valueType="num">
                                      <p:cBhvr>
                                        <p:cTn id="19" dur="5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500"/>
                                        <p:tgtEl>
                                          <p:spTgt spid="24"/>
                                        </p:tgtEl>
                                      </p:cBhvr>
                                    </p:animEffect>
                                    <p:anim calcmode="lin" valueType="num">
                                      <p:cBhvr>
                                        <p:cTn id="23" dur="500" fill="hold"/>
                                        <p:tgtEl>
                                          <p:spTgt spid="24"/>
                                        </p:tgtEl>
                                        <p:attrNameLst>
                                          <p:attrName>ppt_x</p:attrName>
                                        </p:attrNameLst>
                                      </p:cBhvr>
                                      <p:tavLst>
                                        <p:tav tm="0">
                                          <p:val>
                                            <p:strVal val="#ppt_x"/>
                                          </p:val>
                                        </p:tav>
                                        <p:tav tm="100000">
                                          <p:val>
                                            <p:strVal val="#ppt_x"/>
                                          </p:val>
                                        </p:tav>
                                      </p:tavLst>
                                    </p:anim>
                                    <p:anim calcmode="lin" valueType="num">
                                      <p:cBhvr>
                                        <p:cTn id="24" dur="500" fill="hold"/>
                                        <p:tgtEl>
                                          <p:spTgt spid="2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fade">
                                      <p:cBhvr>
                                        <p:cTn id="27" dur="500"/>
                                        <p:tgtEl>
                                          <p:spTgt spid="27"/>
                                        </p:tgtEl>
                                      </p:cBhvr>
                                    </p:animEffect>
                                    <p:anim calcmode="lin" valueType="num">
                                      <p:cBhvr>
                                        <p:cTn id="28" dur="500" fill="hold"/>
                                        <p:tgtEl>
                                          <p:spTgt spid="27"/>
                                        </p:tgtEl>
                                        <p:attrNameLst>
                                          <p:attrName>ppt_x</p:attrName>
                                        </p:attrNameLst>
                                      </p:cBhvr>
                                      <p:tavLst>
                                        <p:tav tm="0">
                                          <p:val>
                                            <p:strVal val="#ppt_x"/>
                                          </p:val>
                                        </p:tav>
                                        <p:tav tm="100000">
                                          <p:val>
                                            <p:strVal val="#ppt_x"/>
                                          </p:val>
                                        </p:tav>
                                      </p:tavLst>
                                    </p:anim>
                                    <p:anim calcmode="lin" valueType="num">
                                      <p:cBhvr>
                                        <p:cTn id="29"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anim calcmode="lin" valueType="num">
                                      <p:cBhvr>
                                        <p:cTn id="35" dur="500" fill="hold"/>
                                        <p:tgtEl>
                                          <p:spTgt spid="11"/>
                                        </p:tgtEl>
                                        <p:attrNameLst>
                                          <p:attrName>ppt_x</p:attrName>
                                        </p:attrNameLst>
                                      </p:cBhvr>
                                      <p:tavLst>
                                        <p:tav tm="0">
                                          <p:val>
                                            <p:strVal val="#ppt_x"/>
                                          </p:val>
                                        </p:tav>
                                        <p:tav tm="100000">
                                          <p:val>
                                            <p:strVal val="#ppt_x"/>
                                          </p:val>
                                        </p:tav>
                                      </p:tavLst>
                                    </p:anim>
                                    <p:anim calcmode="lin" valueType="num">
                                      <p:cBhvr>
                                        <p:cTn id="36" dur="500" fill="hold"/>
                                        <p:tgtEl>
                                          <p:spTgt spid="11"/>
                                        </p:tgtEl>
                                        <p:attrNameLst>
                                          <p:attrName>ppt_y</p:attrName>
                                        </p:attrNameLst>
                                      </p:cBhvr>
                                      <p:tavLst>
                                        <p:tav tm="0">
                                          <p:val>
                                            <p:strVal val="#ppt_y-.1"/>
                                          </p:val>
                                        </p:tav>
                                        <p:tav tm="100000">
                                          <p:val>
                                            <p:strVal val="#ppt_y"/>
                                          </p:val>
                                        </p:tav>
                                      </p:tavLst>
                                    </p:anim>
                                  </p:childTnLst>
                                </p:cTn>
                              </p:par>
                              <p:par>
                                <p:cTn id="37" presetID="47" presetClass="entr" presetSubtype="0" fill="hold" grpId="0" nodeType="with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anim calcmode="lin" valueType="num">
                                      <p:cBhvr>
                                        <p:cTn id="40" dur="500" fill="hold"/>
                                        <p:tgtEl>
                                          <p:spTgt spid="12"/>
                                        </p:tgtEl>
                                        <p:attrNameLst>
                                          <p:attrName>ppt_x</p:attrName>
                                        </p:attrNameLst>
                                      </p:cBhvr>
                                      <p:tavLst>
                                        <p:tav tm="0">
                                          <p:val>
                                            <p:strVal val="#ppt_x"/>
                                          </p:val>
                                        </p:tav>
                                        <p:tav tm="100000">
                                          <p:val>
                                            <p:strVal val="#ppt_x"/>
                                          </p:val>
                                        </p:tav>
                                      </p:tavLst>
                                    </p:anim>
                                    <p:anim calcmode="lin" valueType="num">
                                      <p:cBhvr>
                                        <p:cTn id="41" dur="500" fill="hold"/>
                                        <p:tgtEl>
                                          <p:spTgt spid="12"/>
                                        </p:tgtEl>
                                        <p:attrNameLst>
                                          <p:attrName>ppt_y</p:attrName>
                                        </p:attrNameLst>
                                      </p:cBhvr>
                                      <p:tavLst>
                                        <p:tav tm="0">
                                          <p:val>
                                            <p:strVal val="#ppt_y-.1"/>
                                          </p:val>
                                        </p:tav>
                                        <p:tav tm="100000">
                                          <p:val>
                                            <p:strVal val="#ppt_y"/>
                                          </p:val>
                                        </p:tav>
                                      </p:tavLst>
                                    </p:anim>
                                  </p:childTnLst>
                                </p:cTn>
                              </p:par>
                              <p:par>
                                <p:cTn id="42" presetID="47"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500"/>
                                        <p:tgtEl>
                                          <p:spTgt spid="18"/>
                                        </p:tgtEl>
                                      </p:cBhvr>
                                    </p:animEffect>
                                    <p:anim calcmode="lin" valueType="num">
                                      <p:cBhvr>
                                        <p:cTn id="45" dur="500" fill="hold"/>
                                        <p:tgtEl>
                                          <p:spTgt spid="18"/>
                                        </p:tgtEl>
                                        <p:attrNameLst>
                                          <p:attrName>ppt_x</p:attrName>
                                        </p:attrNameLst>
                                      </p:cBhvr>
                                      <p:tavLst>
                                        <p:tav tm="0">
                                          <p:val>
                                            <p:strVal val="#ppt_x"/>
                                          </p:val>
                                        </p:tav>
                                        <p:tav tm="100000">
                                          <p:val>
                                            <p:strVal val="#ppt_x"/>
                                          </p:val>
                                        </p:tav>
                                      </p:tavLst>
                                    </p:anim>
                                    <p:anim calcmode="lin" valueType="num">
                                      <p:cBhvr>
                                        <p:cTn id="46" dur="500" fill="hold"/>
                                        <p:tgtEl>
                                          <p:spTgt spid="18"/>
                                        </p:tgtEl>
                                        <p:attrNameLst>
                                          <p:attrName>ppt_y</p:attrName>
                                        </p:attrNameLst>
                                      </p:cBhvr>
                                      <p:tavLst>
                                        <p:tav tm="0">
                                          <p:val>
                                            <p:strVal val="#ppt_y-.1"/>
                                          </p:val>
                                        </p:tav>
                                        <p:tav tm="100000">
                                          <p:val>
                                            <p:strVal val="#ppt_y"/>
                                          </p:val>
                                        </p:tav>
                                      </p:tavLst>
                                    </p:anim>
                                  </p:childTnLst>
                                </p:cTn>
                              </p:par>
                              <p:par>
                                <p:cTn id="47" presetID="47" presetClass="entr" presetSubtype="0" fill="hold" grpId="0" nodeType="with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500"/>
                                        <p:tgtEl>
                                          <p:spTgt spid="25"/>
                                        </p:tgtEl>
                                      </p:cBhvr>
                                    </p:animEffect>
                                    <p:anim calcmode="lin" valueType="num">
                                      <p:cBhvr>
                                        <p:cTn id="50" dur="500" fill="hold"/>
                                        <p:tgtEl>
                                          <p:spTgt spid="25"/>
                                        </p:tgtEl>
                                        <p:attrNameLst>
                                          <p:attrName>ppt_x</p:attrName>
                                        </p:attrNameLst>
                                      </p:cBhvr>
                                      <p:tavLst>
                                        <p:tav tm="0">
                                          <p:val>
                                            <p:strVal val="#ppt_x"/>
                                          </p:val>
                                        </p:tav>
                                        <p:tav tm="100000">
                                          <p:val>
                                            <p:strVal val="#ppt_x"/>
                                          </p:val>
                                        </p:tav>
                                      </p:tavLst>
                                    </p:anim>
                                    <p:anim calcmode="lin" valueType="num">
                                      <p:cBhvr>
                                        <p:cTn id="51" dur="500" fill="hold"/>
                                        <p:tgtEl>
                                          <p:spTgt spid="25"/>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500"/>
                                        <p:tgtEl>
                                          <p:spTgt spid="28"/>
                                        </p:tgtEl>
                                      </p:cBhvr>
                                    </p:animEffect>
                                    <p:anim calcmode="lin" valueType="num">
                                      <p:cBhvr>
                                        <p:cTn id="55" dur="500" fill="hold"/>
                                        <p:tgtEl>
                                          <p:spTgt spid="28"/>
                                        </p:tgtEl>
                                        <p:attrNameLst>
                                          <p:attrName>ppt_x</p:attrName>
                                        </p:attrNameLst>
                                      </p:cBhvr>
                                      <p:tavLst>
                                        <p:tav tm="0">
                                          <p:val>
                                            <p:strVal val="#ppt_x"/>
                                          </p:val>
                                        </p:tav>
                                        <p:tav tm="100000">
                                          <p:val>
                                            <p:strVal val="#ppt_x"/>
                                          </p:val>
                                        </p:tav>
                                      </p:tavLst>
                                    </p:anim>
                                    <p:anim calcmode="lin" valueType="num">
                                      <p:cBhvr>
                                        <p:cTn id="56"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7" presetClass="entr" presetSubtype="0" fill="hold" grpId="0" nodeType="click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fade">
                                      <p:cBhvr>
                                        <p:cTn id="61" dur="500"/>
                                        <p:tgtEl>
                                          <p:spTgt spid="9"/>
                                        </p:tgtEl>
                                      </p:cBhvr>
                                    </p:animEffect>
                                    <p:anim calcmode="lin" valueType="num">
                                      <p:cBhvr>
                                        <p:cTn id="62" dur="500" fill="hold"/>
                                        <p:tgtEl>
                                          <p:spTgt spid="9"/>
                                        </p:tgtEl>
                                        <p:attrNameLst>
                                          <p:attrName>ppt_x</p:attrName>
                                        </p:attrNameLst>
                                      </p:cBhvr>
                                      <p:tavLst>
                                        <p:tav tm="0">
                                          <p:val>
                                            <p:strVal val="#ppt_x"/>
                                          </p:val>
                                        </p:tav>
                                        <p:tav tm="100000">
                                          <p:val>
                                            <p:strVal val="#ppt_x"/>
                                          </p:val>
                                        </p:tav>
                                      </p:tavLst>
                                    </p:anim>
                                    <p:anim calcmode="lin" valueType="num">
                                      <p:cBhvr>
                                        <p:cTn id="63" dur="500" fill="hold"/>
                                        <p:tgtEl>
                                          <p:spTgt spid="9"/>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10"/>
                                        </p:tgtEl>
                                        <p:attrNameLst>
                                          <p:attrName>style.visibility</p:attrName>
                                        </p:attrNameLst>
                                      </p:cBhvr>
                                      <p:to>
                                        <p:strVal val="visible"/>
                                      </p:to>
                                    </p:set>
                                    <p:animEffect transition="in" filter="fade">
                                      <p:cBhvr>
                                        <p:cTn id="66" dur="500"/>
                                        <p:tgtEl>
                                          <p:spTgt spid="10"/>
                                        </p:tgtEl>
                                      </p:cBhvr>
                                    </p:animEffect>
                                    <p:anim calcmode="lin" valueType="num">
                                      <p:cBhvr>
                                        <p:cTn id="67" dur="500" fill="hold"/>
                                        <p:tgtEl>
                                          <p:spTgt spid="10"/>
                                        </p:tgtEl>
                                        <p:attrNameLst>
                                          <p:attrName>ppt_x</p:attrName>
                                        </p:attrNameLst>
                                      </p:cBhvr>
                                      <p:tavLst>
                                        <p:tav tm="0">
                                          <p:val>
                                            <p:strVal val="#ppt_x"/>
                                          </p:val>
                                        </p:tav>
                                        <p:tav tm="100000">
                                          <p:val>
                                            <p:strVal val="#ppt_x"/>
                                          </p:val>
                                        </p:tav>
                                      </p:tavLst>
                                    </p:anim>
                                    <p:anim calcmode="lin" valueType="num">
                                      <p:cBhvr>
                                        <p:cTn id="68" dur="500" fill="hold"/>
                                        <p:tgtEl>
                                          <p:spTgt spid="10"/>
                                        </p:tgtEl>
                                        <p:attrNameLst>
                                          <p:attrName>ppt_y</p:attrName>
                                        </p:attrNameLst>
                                      </p:cBhvr>
                                      <p:tavLst>
                                        <p:tav tm="0">
                                          <p:val>
                                            <p:strVal val="#ppt_y-.1"/>
                                          </p:val>
                                        </p:tav>
                                        <p:tav tm="100000">
                                          <p:val>
                                            <p:strVal val="#ppt_y"/>
                                          </p:val>
                                        </p:tav>
                                      </p:tavLst>
                                    </p:anim>
                                  </p:childTnLst>
                                </p:cTn>
                              </p:par>
                              <p:par>
                                <p:cTn id="69" presetID="47" presetClass="entr" presetSubtype="0" fill="hold"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500"/>
                                        <p:tgtEl>
                                          <p:spTgt spid="21"/>
                                        </p:tgtEl>
                                      </p:cBhvr>
                                    </p:animEffect>
                                    <p:anim calcmode="lin" valueType="num">
                                      <p:cBhvr>
                                        <p:cTn id="72" dur="500" fill="hold"/>
                                        <p:tgtEl>
                                          <p:spTgt spid="21"/>
                                        </p:tgtEl>
                                        <p:attrNameLst>
                                          <p:attrName>ppt_x</p:attrName>
                                        </p:attrNameLst>
                                      </p:cBhvr>
                                      <p:tavLst>
                                        <p:tav tm="0">
                                          <p:val>
                                            <p:strVal val="#ppt_x"/>
                                          </p:val>
                                        </p:tav>
                                        <p:tav tm="100000">
                                          <p:val>
                                            <p:strVal val="#ppt_x"/>
                                          </p:val>
                                        </p:tav>
                                      </p:tavLst>
                                    </p:anim>
                                    <p:anim calcmode="lin" valueType="num">
                                      <p:cBhvr>
                                        <p:cTn id="73" dur="500" fill="hold"/>
                                        <p:tgtEl>
                                          <p:spTgt spid="21"/>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500"/>
                                        <p:tgtEl>
                                          <p:spTgt spid="26"/>
                                        </p:tgtEl>
                                      </p:cBhvr>
                                    </p:animEffect>
                                    <p:anim calcmode="lin" valueType="num">
                                      <p:cBhvr>
                                        <p:cTn id="77" dur="500" fill="hold"/>
                                        <p:tgtEl>
                                          <p:spTgt spid="26"/>
                                        </p:tgtEl>
                                        <p:attrNameLst>
                                          <p:attrName>ppt_x</p:attrName>
                                        </p:attrNameLst>
                                      </p:cBhvr>
                                      <p:tavLst>
                                        <p:tav tm="0">
                                          <p:val>
                                            <p:strVal val="#ppt_x"/>
                                          </p:val>
                                        </p:tav>
                                        <p:tav tm="100000">
                                          <p:val>
                                            <p:strVal val="#ppt_x"/>
                                          </p:val>
                                        </p:tav>
                                      </p:tavLst>
                                    </p:anim>
                                    <p:anim calcmode="lin" valueType="num">
                                      <p:cBhvr>
                                        <p:cTn id="78" dur="500" fill="hold"/>
                                        <p:tgtEl>
                                          <p:spTgt spid="26"/>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500"/>
                                        <p:tgtEl>
                                          <p:spTgt spid="29"/>
                                        </p:tgtEl>
                                      </p:cBhvr>
                                    </p:animEffect>
                                    <p:anim calcmode="lin" valueType="num">
                                      <p:cBhvr>
                                        <p:cTn id="82" dur="500" fill="hold"/>
                                        <p:tgtEl>
                                          <p:spTgt spid="29"/>
                                        </p:tgtEl>
                                        <p:attrNameLst>
                                          <p:attrName>ppt_x</p:attrName>
                                        </p:attrNameLst>
                                      </p:cBhvr>
                                      <p:tavLst>
                                        <p:tav tm="0">
                                          <p:val>
                                            <p:strVal val="#ppt_x"/>
                                          </p:val>
                                        </p:tav>
                                        <p:tav tm="100000">
                                          <p:val>
                                            <p:strVal val="#ppt_x"/>
                                          </p:val>
                                        </p:tav>
                                      </p:tavLst>
                                    </p:anim>
                                    <p:anim calcmode="lin" valueType="num">
                                      <p:cBhvr>
                                        <p:cTn id="83"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4" grpId="0"/>
      <p:bldP spid="25" grpId="0"/>
      <p:bldP spid="26" grpId="0"/>
      <p:bldP spid="27" grpId="0"/>
      <p:bldP spid="28" grpId="0"/>
      <p:bldP spid="2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9048" y="1596042"/>
            <a:ext cx="2887535" cy="3408112"/>
          </a:xfrm>
          <a:prstGeom prst="rect">
            <a:avLst/>
          </a:prstGeom>
          <a:noFill/>
        </p:spPr>
        <p:txBody>
          <a:bodyPr wrap="square" rtlCol="0">
            <a:spAutoFit/>
          </a:bodyPr>
          <a:lstStyle/>
          <a:p>
            <a:pPr>
              <a:lnSpc>
                <a:spcPct val="113000"/>
              </a:lnSpc>
            </a:pPr>
            <a:r>
              <a:rPr lang="en-GB" sz="1600" dirty="0"/>
              <a:t>We know that there is a strong correlation between frailty, impaired mobility and falls. Therefore, to understand the potential scale of frailty issues across England a good measure is the ‘Injuries due to falls – Emergency admissions for people aged 75+ per 100,000 age-sex weighted population (2017/18)’.</a:t>
            </a:r>
          </a:p>
        </p:txBody>
      </p:sp>
      <p:sp>
        <p:nvSpPr>
          <p:cNvPr id="6" name="TextBox 5"/>
          <p:cNvSpPr txBox="1"/>
          <p:nvPr/>
        </p:nvSpPr>
        <p:spPr>
          <a:xfrm>
            <a:off x="122830" y="5004154"/>
            <a:ext cx="8816455" cy="1182375"/>
          </a:xfrm>
          <a:prstGeom prst="rect">
            <a:avLst/>
          </a:prstGeom>
          <a:noFill/>
        </p:spPr>
        <p:txBody>
          <a:bodyPr wrap="square" rtlCol="0">
            <a:spAutoFit/>
          </a:bodyPr>
          <a:lstStyle/>
          <a:p>
            <a:pPr>
              <a:lnSpc>
                <a:spcPct val="113000"/>
              </a:lnSpc>
              <a:spcAft>
                <a:spcPts val="600"/>
              </a:spcAft>
            </a:pPr>
            <a:r>
              <a:rPr lang="en-GB" sz="1600" dirty="0"/>
              <a:t>In England the rate of emergency admissions for people aged 75 or older due to injuries from falls was 3,550 per 100,000 population in 2017/18.  Across all 195 CCGs this equates to more than 163,000 serious falls for this age group, and these are just the ones that we know about – this scale is significant.</a:t>
            </a:r>
          </a:p>
        </p:txBody>
      </p:sp>
      <p:pic>
        <p:nvPicPr>
          <p:cNvPr id="8" name="Picture 7" descr="cid:image004.png@01D50C09.3A943C90">
            <a:extLst>
              <a:ext uri="{FF2B5EF4-FFF2-40B4-BE49-F238E27FC236}">
                <a16:creationId xmlns:a16="http://schemas.microsoft.com/office/drawing/2014/main" id="{40FF47D9-70BE-44BC-920B-0B7666A39EA1}"/>
              </a:ext>
            </a:extLst>
          </p:cNvPr>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157416" y="1636046"/>
            <a:ext cx="5877623" cy="3368108"/>
          </a:xfrm>
          <a:prstGeom prst="rect">
            <a:avLst/>
          </a:prstGeom>
          <a:noFill/>
          <a:ln>
            <a:noFill/>
          </a:ln>
        </p:spPr>
      </p:pic>
      <p:sp>
        <p:nvSpPr>
          <p:cNvPr id="11" name="Title 1">
            <a:extLst>
              <a:ext uri="{FF2B5EF4-FFF2-40B4-BE49-F238E27FC236}">
                <a16:creationId xmlns:a16="http://schemas.microsoft.com/office/drawing/2014/main" id="{76FD4516-30FC-4699-A372-486573815FAD}"/>
              </a:ext>
            </a:extLst>
          </p:cNvPr>
          <p:cNvSpPr txBox="1">
            <a:spLocks/>
          </p:cNvSpPr>
          <p:nvPr/>
        </p:nvSpPr>
        <p:spPr>
          <a:xfrm>
            <a:off x="334369" y="372049"/>
            <a:ext cx="7431207" cy="667725"/>
          </a:xfrm>
          <a:prstGeom prst="rect">
            <a:avLst/>
          </a:prstGeom>
        </p:spPr>
        <p:txBody>
          <a:bodyPr vert="horz" lIns="91440" tIns="45720" rIns="91440" bIns="45720" rtlCol="0" anchor="ctr">
            <a:noAutofit/>
          </a:bodyPr>
          <a:lstStyle>
            <a:lvl1pPr algn="l" defTabSz="457200" rtl="0" eaLnBrk="1" latinLnBrk="0" hangingPunct="1">
              <a:spcBef>
                <a:spcPct val="0"/>
              </a:spcBef>
              <a:buNone/>
              <a:defRPr lang="en-GB" sz="3600" b="1" i="0" kern="1200" baseline="0" smtClean="0">
                <a:solidFill>
                  <a:schemeClr val="tx2"/>
                </a:solidFill>
                <a:latin typeface="Arial"/>
                <a:ea typeface="+mj-ea"/>
                <a:cs typeface="Arial"/>
              </a:defRPr>
            </a:lvl1pPr>
          </a:lstStyle>
          <a:p>
            <a:r>
              <a:rPr lang="en-GB" sz="3200" dirty="0"/>
              <a:t>The scale of the issue </a:t>
            </a:r>
          </a:p>
        </p:txBody>
      </p:sp>
    </p:spTree>
    <p:extLst>
      <p:ext uri="{BB962C8B-B14F-4D97-AF65-F5344CB8AC3E}">
        <p14:creationId xmlns:p14="http://schemas.microsoft.com/office/powerpoint/2010/main" val="2455647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369" y="372049"/>
            <a:ext cx="7431207" cy="667725"/>
          </a:xfrm>
        </p:spPr>
        <p:txBody>
          <a:bodyPr>
            <a:noAutofit/>
          </a:bodyPr>
          <a:lstStyle/>
          <a:p>
            <a:r>
              <a:rPr lang="en-GB" sz="3200" dirty="0"/>
              <a:t>Areas for systems to consider</a:t>
            </a:r>
            <a:endParaRPr lang="en-US" sz="3200" dirty="0"/>
          </a:p>
        </p:txBody>
      </p:sp>
      <p:grpSp>
        <p:nvGrpSpPr>
          <p:cNvPr id="29" name="Group 28"/>
          <p:cNvGrpSpPr/>
          <p:nvPr/>
        </p:nvGrpSpPr>
        <p:grpSpPr>
          <a:xfrm>
            <a:off x="539261" y="2424326"/>
            <a:ext cx="762000" cy="646331"/>
            <a:chOff x="1295400" y="2895600"/>
            <a:chExt cx="762000" cy="646331"/>
          </a:xfrm>
        </p:grpSpPr>
        <p:sp>
          <p:nvSpPr>
            <p:cNvPr id="5" name="Rounded Rectangle 4"/>
            <p:cNvSpPr/>
            <p:nvPr/>
          </p:nvSpPr>
          <p:spPr>
            <a:xfrm>
              <a:off x="1295400" y="2895600"/>
              <a:ext cx="762000" cy="609600"/>
            </a:xfrm>
            <a:prstGeom prst="roundRect">
              <a:avLst/>
            </a:prstGeom>
            <a:solidFill>
              <a:schemeClr val="accent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TextBox 15"/>
            <p:cNvSpPr txBox="1"/>
            <p:nvPr/>
          </p:nvSpPr>
          <p:spPr>
            <a:xfrm>
              <a:off x="1447800" y="2895600"/>
              <a:ext cx="441146" cy="646331"/>
            </a:xfrm>
            <a:prstGeom prst="rect">
              <a:avLst/>
            </a:prstGeom>
            <a:noFill/>
          </p:spPr>
          <p:txBody>
            <a:bodyPr wrap="none" rtlCol="0">
              <a:spAutoFit/>
            </a:bodyPr>
            <a:lstStyle/>
            <a:p>
              <a:r>
                <a:rPr lang="en-US" sz="3600" dirty="0">
                  <a:solidFill>
                    <a:schemeClr val="bg1"/>
                  </a:solidFill>
                  <a:latin typeface="Arial Black" pitchFamily="34" charset="0"/>
                </a:rPr>
                <a:t>2</a:t>
              </a:r>
            </a:p>
          </p:txBody>
        </p:sp>
      </p:grpSp>
      <p:grpSp>
        <p:nvGrpSpPr>
          <p:cNvPr id="31" name="Group 30"/>
          <p:cNvGrpSpPr/>
          <p:nvPr/>
        </p:nvGrpSpPr>
        <p:grpSpPr>
          <a:xfrm>
            <a:off x="563342" y="3182426"/>
            <a:ext cx="762000" cy="646331"/>
            <a:chOff x="1295400" y="3581400"/>
            <a:chExt cx="762000" cy="646331"/>
          </a:xfrm>
        </p:grpSpPr>
        <p:sp>
          <p:nvSpPr>
            <p:cNvPr id="7" name="Rounded Rectangle 6"/>
            <p:cNvSpPr/>
            <p:nvPr/>
          </p:nvSpPr>
          <p:spPr>
            <a:xfrm>
              <a:off x="1295400" y="35814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7" name="TextBox 16"/>
            <p:cNvSpPr txBox="1"/>
            <p:nvPr/>
          </p:nvSpPr>
          <p:spPr>
            <a:xfrm>
              <a:off x="1447800" y="3581400"/>
              <a:ext cx="441146" cy="646331"/>
            </a:xfrm>
            <a:prstGeom prst="rect">
              <a:avLst/>
            </a:prstGeom>
            <a:noFill/>
          </p:spPr>
          <p:txBody>
            <a:bodyPr wrap="none" rtlCol="0">
              <a:spAutoFit/>
            </a:bodyPr>
            <a:lstStyle/>
            <a:p>
              <a:r>
                <a:rPr lang="en-US" sz="3600" dirty="0">
                  <a:solidFill>
                    <a:schemeClr val="bg1"/>
                  </a:solidFill>
                  <a:latin typeface="Arial Black" pitchFamily="34" charset="0"/>
                </a:rPr>
                <a:t>3</a:t>
              </a:r>
            </a:p>
          </p:txBody>
        </p:sp>
      </p:grpSp>
      <p:grpSp>
        <p:nvGrpSpPr>
          <p:cNvPr id="33" name="Group 32"/>
          <p:cNvGrpSpPr/>
          <p:nvPr/>
        </p:nvGrpSpPr>
        <p:grpSpPr>
          <a:xfrm>
            <a:off x="555315" y="3903878"/>
            <a:ext cx="762000" cy="646331"/>
            <a:chOff x="1295400" y="4267200"/>
            <a:chExt cx="762000" cy="646331"/>
          </a:xfrm>
        </p:grpSpPr>
        <p:sp>
          <p:nvSpPr>
            <p:cNvPr id="13" name="Rounded Rectangle 12"/>
            <p:cNvSpPr/>
            <p:nvPr/>
          </p:nvSpPr>
          <p:spPr>
            <a:xfrm>
              <a:off x="1295400" y="42672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8" name="TextBox 17"/>
            <p:cNvSpPr txBox="1"/>
            <p:nvPr/>
          </p:nvSpPr>
          <p:spPr>
            <a:xfrm>
              <a:off x="1447800" y="4267200"/>
              <a:ext cx="441146" cy="646331"/>
            </a:xfrm>
            <a:prstGeom prst="rect">
              <a:avLst/>
            </a:prstGeom>
            <a:noFill/>
          </p:spPr>
          <p:txBody>
            <a:bodyPr wrap="none" rtlCol="0">
              <a:spAutoFit/>
            </a:bodyPr>
            <a:lstStyle/>
            <a:p>
              <a:r>
                <a:rPr lang="en-US" sz="3600" dirty="0">
                  <a:solidFill>
                    <a:schemeClr val="bg1"/>
                  </a:solidFill>
                  <a:latin typeface="Arial Black" pitchFamily="34" charset="0"/>
                </a:rPr>
                <a:t>4</a:t>
              </a:r>
            </a:p>
          </p:txBody>
        </p:sp>
      </p:grpSp>
      <p:grpSp>
        <p:nvGrpSpPr>
          <p:cNvPr id="35" name="Group 34"/>
          <p:cNvGrpSpPr/>
          <p:nvPr/>
        </p:nvGrpSpPr>
        <p:grpSpPr>
          <a:xfrm>
            <a:off x="580247" y="4621004"/>
            <a:ext cx="762000" cy="646331"/>
            <a:chOff x="1295400" y="4953000"/>
            <a:chExt cx="762000" cy="646331"/>
          </a:xfrm>
        </p:grpSpPr>
        <p:sp>
          <p:nvSpPr>
            <p:cNvPr id="11" name="Rounded Rectangle 10"/>
            <p:cNvSpPr/>
            <p:nvPr/>
          </p:nvSpPr>
          <p:spPr>
            <a:xfrm>
              <a:off x="1295400" y="49530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9" name="TextBox 18"/>
            <p:cNvSpPr txBox="1"/>
            <p:nvPr/>
          </p:nvSpPr>
          <p:spPr>
            <a:xfrm>
              <a:off x="1447800" y="4953000"/>
              <a:ext cx="441146" cy="646331"/>
            </a:xfrm>
            <a:prstGeom prst="rect">
              <a:avLst/>
            </a:prstGeom>
            <a:noFill/>
          </p:spPr>
          <p:txBody>
            <a:bodyPr wrap="none" rtlCol="0">
              <a:spAutoFit/>
            </a:bodyPr>
            <a:lstStyle/>
            <a:p>
              <a:r>
                <a:rPr lang="en-US" sz="3600" dirty="0">
                  <a:solidFill>
                    <a:schemeClr val="bg1"/>
                  </a:solidFill>
                  <a:latin typeface="Arial Black" pitchFamily="34" charset="0"/>
                </a:rPr>
                <a:t>5</a:t>
              </a:r>
            </a:p>
          </p:txBody>
        </p:sp>
      </p:grpSp>
      <p:grpSp>
        <p:nvGrpSpPr>
          <p:cNvPr id="27" name="Group 26"/>
          <p:cNvGrpSpPr/>
          <p:nvPr/>
        </p:nvGrpSpPr>
        <p:grpSpPr>
          <a:xfrm>
            <a:off x="563342" y="1698121"/>
            <a:ext cx="762000" cy="646331"/>
            <a:chOff x="1295400" y="2209800"/>
            <a:chExt cx="762000" cy="646331"/>
          </a:xfrm>
        </p:grpSpPr>
        <p:sp>
          <p:nvSpPr>
            <p:cNvPr id="3" name="Rounded Rectangle 2"/>
            <p:cNvSpPr/>
            <p:nvPr/>
          </p:nvSpPr>
          <p:spPr>
            <a:xfrm>
              <a:off x="1295400" y="22098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5" name="TextBox 14"/>
            <p:cNvSpPr txBox="1"/>
            <p:nvPr/>
          </p:nvSpPr>
          <p:spPr>
            <a:xfrm>
              <a:off x="1447800" y="2209800"/>
              <a:ext cx="441146" cy="646331"/>
            </a:xfrm>
            <a:prstGeom prst="rect">
              <a:avLst/>
            </a:prstGeom>
            <a:noFill/>
          </p:spPr>
          <p:txBody>
            <a:bodyPr wrap="none" rtlCol="0">
              <a:spAutoFit/>
            </a:bodyPr>
            <a:lstStyle/>
            <a:p>
              <a:r>
                <a:rPr lang="en-US" sz="3600" dirty="0">
                  <a:solidFill>
                    <a:schemeClr val="bg1"/>
                  </a:solidFill>
                  <a:latin typeface="Arial Black" pitchFamily="34" charset="0"/>
                </a:rPr>
                <a:t>1</a:t>
              </a:r>
            </a:p>
          </p:txBody>
        </p:sp>
      </p:grpSp>
      <p:grpSp>
        <p:nvGrpSpPr>
          <p:cNvPr id="37" name="Group 36"/>
          <p:cNvGrpSpPr/>
          <p:nvPr/>
        </p:nvGrpSpPr>
        <p:grpSpPr>
          <a:xfrm>
            <a:off x="1394140" y="1716487"/>
            <a:ext cx="7384589" cy="620031"/>
            <a:chOff x="2209800" y="2209800"/>
            <a:chExt cx="5486400" cy="620031"/>
          </a:xfrm>
        </p:grpSpPr>
        <p:sp>
          <p:nvSpPr>
            <p:cNvPr id="4" name="Rectangle 3"/>
            <p:cNvSpPr/>
            <p:nvPr/>
          </p:nvSpPr>
          <p:spPr>
            <a:xfrm>
              <a:off x="2209800" y="2209800"/>
              <a:ext cx="5486400" cy="609600"/>
            </a:xfrm>
            <a:prstGeom prst="rect">
              <a:avLst/>
            </a:prstGeom>
            <a:solidFill>
              <a:schemeClr val="bg1">
                <a:lumMod val="95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0" name="TextBox 19"/>
            <p:cNvSpPr txBox="1"/>
            <p:nvPr/>
          </p:nvSpPr>
          <p:spPr>
            <a:xfrm>
              <a:off x="2225241" y="2245056"/>
              <a:ext cx="5457105" cy="584775"/>
            </a:xfrm>
            <a:prstGeom prst="rect">
              <a:avLst/>
            </a:prstGeom>
            <a:noFill/>
          </p:spPr>
          <p:txBody>
            <a:bodyPr wrap="square" rtlCol="0">
              <a:spAutoFit/>
            </a:bodyPr>
            <a:lstStyle/>
            <a:p>
              <a:pPr lvl="0"/>
              <a:r>
                <a:rPr lang="en-GB" sz="1600" dirty="0"/>
                <a:t>Promoting frailty as a condition which must be systematically identified, in order for proactive, timely and targeted interventions to be planned and delivered.</a:t>
              </a:r>
            </a:p>
          </p:txBody>
        </p:sp>
      </p:grpSp>
      <p:grpSp>
        <p:nvGrpSpPr>
          <p:cNvPr id="30" name="Group 29"/>
          <p:cNvGrpSpPr/>
          <p:nvPr/>
        </p:nvGrpSpPr>
        <p:grpSpPr>
          <a:xfrm>
            <a:off x="1394140" y="2467984"/>
            <a:ext cx="7345158" cy="609600"/>
            <a:chOff x="2209800" y="2895600"/>
            <a:chExt cx="5486400" cy="609600"/>
          </a:xfrm>
          <a:solidFill>
            <a:schemeClr val="bg1">
              <a:lumMod val="95000"/>
            </a:schemeClr>
          </a:solidFill>
        </p:grpSpPr>
        <p:sp>
          <p:nvSpPr>
            <p:cNvPr id="6" name="Rectangle 5"/>
            <p:cNvSpPr/>
            <p:nvPr/>
          </p:nvSpPr>
          <p:spPr>
            <a:xfrm>
              <a:off x="2209800" y="2895600"/>
              <a:ext cx="5486400"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1" name="TextBox 20"/>
            <p:cNvSpPr txBox="1"/>
            <p:nvPr/>
          </p:nvSpPr>
          <p:spPr>
            <a:xfrm>
              <a:off x="2243951" y="2905437"/>
              <a:ext cx="5299364" cy="584775"/>
            </a:xfrm>
            <a:prstGeom prst="rect">
              <a:avLst/>
            </a:prstGeom>
            <a:grpFill/>
          </p:spPr>
          <p:txBody>
            <a:bodyPr wrap="square" rtlCol="0">
              <a:spAutoFit/>
            </a:bodyPr>
            <a:lstStyle/>
            <a:p>
              <a:pPr lvl="0"/>
              <a:r>
                <a:rPr lang="en-GB" sz="1600" dirty="0"/>
                <a:t>Taking a system-wide approach to population segmentation and risk stratification for older people living with frailty.</a:t>
              </a:r>
            </a:p>
          </p:txBody>
        </p:sp>
      </p:grpSp>
      <p:grpSp>
        <p:nvGrpSpPr>
          <p:cNvPr id="32" name="Group 31"/>
          <p:cNvGrpSpPr/>
          <p:nvPr/>
        </p:nvGrpSpPr>
        <p:grpSpPr>
          <a:xfrm>
            <a:off x="1394139" y="3177949"/>
            <a:ext cx="7384589" cy="609600"/>
            <a:chOff x="2209800" y="3581400"/>
            <a:chExt cx="5486400" cy="609600"/>
          </a:xfrm>
        </p:grpSpPr>
        <p:sp>
          <p:nvSpPr>
            <p:cNvPr id="8" name="Rectangle 7"/>
            <p:cNvSpPr/>
            <p:nvPr/>
          </p:nvSpPr>
          <p:spPr>
            <a:xfrm>
              <a:off x="2209800" y="3581400"/>
              <a:ext cx="5486400" cy="609600"/>
            </a:xfrm>
            <a:prstGeom prst="rect">
              <a:avLst/>
            </a:prstGeom>
            <a:solidFill>
              <a:schemeClr val="bg1">
                <a:lumMod val="95000"/>
              </a:schemeClr>
            </a:solid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2" name="TextBox 21"/>
            <p:cNvSpPr txBox="1"/>
            <p:nvPr/>
          </p:nvSpPr>
          <p:spPr>
            <a:xfrm>
              <a:off x="2271913" y="3598368"/>
              <a:ext cx="5410432" cy="584775"/>
            </a:xfrm>
            <a:prstGeom prst="rect">
              <a:avLst/>
            </a:prstGeom>
            <a:solidFill>
              <a:schemeClr val="bg1">
                <a:lumMod val="95000"/>
              </a:schemeClr>
            </a:solidFill>
          </p:spPr>
          <p:txBody>
            <a:bodyPr wrap="square" rtlCol="0">
              <a:spAutoFit/>
            </a:bodyPr>
            <a:lstStyle/>
            <a:p>
              <a:pPr lvl="0"/>
              <a:r>
                <a:rPr lang="en-GB" sz="1600" dirty="0"/>
                <a:t>Planning care models to support people living with mild and moderate frailty to age well.</a:t>
              </a:r>
            </a:p>
          </p:txBody>
        </p:sp>
      </p:grpSp>
      <p:grpSp>
        <p:nvGrpSpPr>
          <p:cNvPr id="34" name="Group 33"/>
          <p:cNvGrpSpPr/>
          <p:nvPr/>
        </p:nvGrpSpPr>
        <p:grpSpPr>
          <a:xfrm>
            <a:off x="1394139" y="3870740"/>
            <a:ext cx="7384588" cy="617913"/>
            <a:chOff x="2209800" y="4267200"/>
            <a:chExt cx="7384588" cy="617913"/>
          </a:xfrm>
          <a:solidFill>
            <a:schemeClr val="bg1">
              <a:lumMod val="95000"/>
            </a:schemeClr>
          </a:solidFill>
        </p:grpSpPr>
        <p:sp>
          <p:nvSpPr>
            <p:cNvPr id="14" name="Rectangle 13"/>
            <p:cNvSpPr/>
            <p:nvPr/>
          </p:nvSpPr>
          <p:spPr>
            <a:xfrm>
              <a:off x="2209800" y="4267200"/>
              <a:ext cx="7365940"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3" name="TextBox 22"/>
            <p:cNvSpPr txBox="1"/>
            <p:nvPr/>
          </p:nvSpPr>
          <p:spPr>
            <a:xfrm>
              <a:off x="2293403" y="4300338"/>
              <a:ext cx="7300985" cy="584775"/>
            </a:xfrm>
            <a:prstGeom prst="rect">
              <a:avLst/>
            </a:prstGeom>
            <a:noFill/>
          </p:spPr>
          <p:txBody>
            <a:bodyPr wrap="square" rtlCol="0">
              <a:spAutoFit/>
            </a:bodyPr>
            <a:lstStyle/>
            <a:p>
              <a:pPr lvl="0"/>
              <a:r>
                <a:rPr lang="en-GB" sz="1600" dirty="0"/>
                <a:t>Planning care models to support people living with moderate and severe frailty to live in their communities.</a:t>
              </a:r>
            </a:p>
          </p:txBody>
        </p:sp>
      </p:grpSp>
      <p:grpSp>
        <p:nvGrpSpPr>
          <p:cNvPr id="36" name="Group 35"/>
          <p:cNvGrpSpPr/>
          <p:nvPr/>
        </p:nvGrpSpPr>
        <p:grpSpPr>
          <a:xfrm>
            <a:off x="1394141" y="4601584"/>
            <a:ext cx="7384588" cy="609600"/>
            <a:chOff x="2209800" y="4953000"/>
            <a:chExt cx="7384588" cy="609600"/>
          </a:xfrm>
          <a:solidFill>
            <a:schemeClr val="bg1">
              <a:lumMod val="95000"/>
            </a:schemeClr>
          </a:solidFill>
        </p:grpSpPr>
        <p:sp>
          <p:nvSpPr>
            <p:cNvPr id="12" name="Rectangle 11"/>
            <p:cNvSpPr/>
            <p:nvPr/>
          </p:nvSpPr>
          <p:spPr>
            <a:xfrm>
              <a:off x="2209800" y="4953000"/>
              <a:ext cx="7384588"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24" name="TextBox 23"/>
            <p:cNvSpPr txBox="1"/>
            <p:nvPr/>
          </p:nvSpPr>
          <p:spPr>
            <a:xfrm>
              <a:off x="2295322" y="4968689"/>
              <a:ext cx="7213540" cy="584775"/>
            </a:xfrm>
            <a:prstGeom prst="rect">
              <a:avLst/>
            </a:prstGeom>
            <a:grpFill/>
          </p:spPr>
          <p:txBody>
            <a:bodyPr wrap="square" rtlCol="0">
              <a:spAutoFit/>
            </a:bodyPr>
            <a:lstStyle/>
            <a:p>
              <a:pPr lvl="0"/>
              <a:r>
                <a:rPr lang="en-GB" sz="1600" dirty="0"/>
                <a:t>Identifying and reporting on measurable positive and negative frailty-associated outcomes.</a:t>
              </a:r>
            </a:p>
          </p:txBody>
        </p:sp>
      </p:grpSp>
      <p:grpSp>
        <p:nvGrpSpPr>
          <p:cNvPr id="40" name="Group 39"/>
          <p:cNvGrpSpPr/>
          <p:nvPr/>
        </p:nvGrpSpPr>
        <p:grpSpPr>
          <a:xfrm>
            <a:off x="563342" y="5312209"/>
            <a:ext cx="762000" cy="646331"/>
            <a:chOff x="1295400" y="4953000"/>
            <a:chExt cx="762000" cy="646331"/>
          </a:xfrm>
        </p:grpSpPr>
        <p:sp>
          <p:nvSpPr>
            <p:cNvPr id="41" name="Rounded Rectangle 40"/>
            <p:cNvSpPr/>
            <p:nvPr/>
          </p:nvSpPr>
          <p:spPr>
            <a:xfrm>
              <a:off x="1295400" y="49530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42" name="TextBox 41"/>
            <p:cNvSpPr txBox="1"/>
            <p:nvPr/>
          </p:nvSpPr>
          <p:spPr>
            <a:xfrm>
              <a:off x="1447800" y="4953000"/>
              <a:ext cx="492443" cy="646331"/>
            </a:xfrm>
            <a:prstGeom prst="rect">
              <a:avLst/>
            </a:prstGeom>
            <a:noFill/>
          </p:spPr>
          <p:txBody>
            <a:bodyPr wrap="none" rtlCol="0">
              <a:spAutoFit/>
            </a:bodyPr>
            <a:lstStyle/>
            <a:p>
              <a:r>
                <a:rPr lang="en-US" sz="3600" dirty="0">
                  <a:solidFill>
                    <a:schemeClr val="bg1"/>
                  </a:solidFill>
                  <a:latin typeface="Arial Black" pitchFamily="34" charset="0"/>
                </a:rPr>
                <a:t>6</a:t>
              </a:r>
            </a:p>
          </p:txBody>
        </p:sp>
      </p:grpSp>
      <p:grpSp>
        <p:nvGrpSpPr>
          <p:cNvPr id="43" name="Group 42"/>
          <p:cNvGrpSpPr/>
          <p:nvPr/>
        </p:nvGrpSpPr>
        <p:grpSpPr>
          <a:xfrm>
            <a:off x="1377888" y="5312209"/>
            <a:ext cx="7398442" cy="633679"/>
            <a:chOff x="2209800" y="4953000"/>
            <a:chExt cx="5486400" cy="633679"/>
          </a:xfrm>
          <a:solidFill>
            <a:schemeClr val="bg1">
              <a:lumMod val="95000"/>
            </a:schemeClr>
          </a:solidFill>
        </p:grpSpPr>
        <p:sp>
          <p:nvSpPr>
            <p:cNvPr id="44" name="Rectangle 43"/>
            <p:cNvSpPr/>
            <p:nvPr/>
          </p:nvSpPr>
          <p:spPr>
            <a:xfrm>
              <a:off x="2209800" y="4953000"/>
              <a:ext cx="5486400"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5" name="TextBox 44"/>
            <p:cNvSpPr txBox="1"/>
            <p:nvPr/>
          </p:nvSpPr>
          <p:spPr>
            <a:xfrm>
              <a:off x="2277895" y="5001904"/>
              <a:ext cx="5418305" cy="584775"/>
            </a:xfrm>
            <a:prstGeom prst="rect">
              <a:avLst/>
            </a:prstGeom>
            <a:noFill/>
          </p:spPr>
          <p:txBody>
            <a:bodyPr wrap="square" rtlCol="0">
              <a:spAutoFit/>
            </a:bodyPr>
            <a:lstStyle/>
            <a:p>
              <a:pPr lvl="0"/>
              <a:r>
                <a:rPr lang="en-GB" sz="1600" dirty="0"/>
                <a:t>Ensuring communication about frailty and cognitive status occurs across health and social care sectors, and between primary, secondary and community care.</a:t>
              </a:r>
            </a:p>
          </p:txBody>
        </p:sp>
      </p:grpSp>
      <p:sp>
        <p:nvSpPr>
          <p:cNvPr id="9" name="TextBox 8"/>
          <p:cNvSpPr txBox="1"/>
          <p:nvPr/>
        </p:nvSpPr>
        <p:spPr>
          <a:xfrm>
            <a:off x="186612" y="1059795"/>
            <a:ext cx="8756220" cy="584775"/>
          </a:xfrm>
          <a:prstGeom prst="rect">
            <a:avLst/>
          </a:prstGeom>
          <a:noFill/>
        </p:spPr>
        <p:txBody>
          <a:bodyPr wrap="square" rtlCol="0">
            <a:spAutoFit/>
          </a:bodyPr>
          <a:lstStyle/>
          <a:p>
            <a:r>
              <a:rPr lang="en-GB" sz="1600" dirty="0"/>
              <a:t>The role of local systems is to understand the reasons why people become frail and to use that knowledge to commission care and offer support differently in the future. Areas to consider:</a:t>
            </a:r>
          </a:p>
        </p:txBody>
      </p:sp>
      <p:grpSp>
        <p:nvGrpSpPr>
          <p:cNvPr id="46" name="Group 45"/>
          <p:cNvGrpSpPr/>
          <p:nvPr/>
        </p:nvGrpSpPr>
        <p:grpSpPr>
          <a:xfrm>
            <a:off x="1394139" y="6050143"/>
            <a:ext cx="7398442" cy="633679"/>
            <a:chOff x="2209800" y="4953000"/>
            <a:chExt cx="5486400" cy="633679"/>
          </a:xfrm>
          <a:solidFill>
            <a:schemeClr val="bg1">
              <a:lumMod val="95000"/>
            </a:schemeClr>
          </a:solidFill>
        </p:grpSpPr>
        <p:sp>
          <p:nvSpPr>
            <p:cNvPr id="47" name="Rectangle 46"/>
            <p:cNvSpPr/>
            <p:nvPr/>
          </p:nvSpPr>
          <p:spPr>
            <a:xfrm>
              <a:off x="2209800" y="4953000"/>
              <a:ext cx="5486400" cy="609600"/>
            </a:xfrm>
            <a:prstGeom prst="rect">
              <a:avLst/>
            </a:prstGeom>
            <a:grpFill/>
            <a:ln w="12700">
              <a:solidFill>
                <a:schemeClr val="tx1">
                  <a:lumMod val="65000"/>
                  <a:lumOff val="3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8" name="TextBox 47"/>
            <p:cNvSpPr txBox="1"/>
            <p:nvPr/>
          </p:nvSpPr>
          <p:spPr>
            <a:xfrm>
              <a:off x="2273221" y="5001904"/>
              <a:ext cx="5422979" cy="584775"/>
            </a:xfrm>
            <a:prstGeom prst="rect">
              <a:avLst/>
            </a:prstGeom>
            <a:noFill/>
          </p:spPr>
          <p:txBody>
            <a:bodyPr wrap="square" rtlCol="0">
              <a:spAutoFit/>
            </a:bodyPr>
            <a:lstStyle/>
            <a:p>
              <a:pPr lvl="0"/>
              <a:r>
                <a:rPr lang="en-GB" sz="1600" dirty="0"/>
                <a:t>System wide training and competence according to the </a:t>
              </a:r>
              <a:r>
                <a:rPr lang="en-GB" sz="1600" u="sng" dirty="0">
                  <a:hlinkClick r:id="rId3"/>
                </a:rPr>
                <a:t>Frailty Core Capabilities Framework</a:t>
              </a:r>
              <a:r>
                <a:rPr lang="en-GB" sz="1600" dirty="0"/>
                <a:t> to support people living with frailty.</a:t>
              </a:r>
            </a:p>
          </p:txBody>
        </p:sp>
      </p:grpSp>
      <p:grpSp>
        <p:nvGrpSpPr>
          <p:cNvPr id="49" name="Group 48"/>
          <p:cNvGrpSpPr/>
          <p:nvPr/>
        </p:nvGrpSpPr>
        <p:grpSpPr>
          <a:xfrm>
            <a:off x="555315" y="6053373"/>
            <a:ext cx="762000" cy="646331"/>
            <a:chOff x="1295400" y="4953000"/>
            <a:chExt cx="762000" cy="646331"/>
          </a:xfrm>
        </p:grpSpPr>
        <p:sp>
          <p:nvSpPr>
            <p:cNvPr id="50" name="Rounded Rectangle 49"/>
            <p:cNvSpPr/>
            <p:nvPr/>
          </p:nvSpPr>
          <p:spPr>
            <a:xfrm>
              <a:off x="1295400" y="4953000"/>
              <a:ext cx="762000" cy="609600"/>
            </a:xfrm>
            <a:prstGeom prst="roundRect">
              <a:avLst/>
            </a:prstGeom>
            <a:gradFill flip="none"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27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51" name="TextBox 50"/>
            <p:cNvSpPr txBox="1"/>
            <p:nvPr/>
          </p:nvSpPr>
          <p:spPr>
            <a:xfrm>
              <a:off x="1447800" y="4953000"/>
              <a:ext cx="492443" cy="646331"/>
            </a:xfrm>
            <a:prstGeom prst="rect">
              <a:avLst/>
            </a:prstGeom>
            <a:noFill/>
          </p:spPr>
          <p:txBody>
            <a:bodyPr wrap="none" rtlCol="0">
              <a:spAutoFit/>
            </a:bodyPr>
            <a:lstStyle/>
            <a:p>
              <a:r>
                <a:rPr lang="en-US" sz="3600" dirty="0">
                  <a:solidFill>
                    <a:schemeClr val="bg1"/>
                  </a:solidFill>
                  <a:latin typeface="Arial Black" pitchFamily="34" charset="0"/>
                </a:rPr>
                <a:t>7</a:t>
              </a:r>
            </a:p>
          </p:txBody>
        </p:sp>
      </p:grpSp>
    </p:spTree>
    <p:extLst>
      <p:ext uri="{BB962C8B-B14F-4D97-AF65-F5344CB8AC3E}">
        <p14:creationId xmlns:p14="http://schemas.microsoft.com/office/powerpoint/2010/main" val="340613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500"/>
                                        <p:tgtEl>
                                          <p:spTgt spid="27"/>
                                        </p:tgtEl>
                                      </p:cBhvr>
                                    </p:animEffect>
                                    <p:anim calcmode="lin" valueType="num">
                                      <p:cBhvr>
                                        <p:cTn id="8" dur="500" fill="hold"/>
                                        <p:tgtEl>
                                          <p:spTgt spid="27"/>
                                        </p:tgtEl>
                                        <p:attrNameLst>
                                          <p:attrName>ppt_x</p:attrName>
                                        </p:attrNameLst>
                                      </p:cBhvr>
                                      <p:tavLst>
                                        <p:tav tm="0">
                                          <p:val>
                                            <p:strVal val="#ppt_x"/>
                                          </p:val>
                                        </p:tav>
                                        <p:tav tm="100000">
                                          <p:val>
                                            <p:strVal val="#ppt_x"/>
                                          </p:val>
                                        </p:tav>
                                      </p:tavLst>
                                    </p:anim>
                                    <p:anim calcmode="lin" valueType="num">
                                      <p:cBhvr>
                                        <p:cTn id="9" dur="5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wipe(left)">
                                      <p:cBhvr>
                                        <p:cTn id="13" dur="500"/>
                                        <p:tgtEl>
                                          <p:spTgt spid="37"/>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fade">
                                      <p:cBhvr>
                                        <p:cTn id="18" dur="500"/>
                                        <p:tgtEl>
                                          <p:spTgt spid="29"/>
                                        </p:tgtEl>
                                      </p:cBhvr>
                                    </p:animEffect>
                                    <p:anim calcmode="lin" valueType="num">
                                      <p:cBhvr>
                                        <p:cTn id="19" dur="500" fill="hold"/>
                                        <p:tgtEl>
                                          <p:spTgt spid="29"/>
                                        </p:tgtEl>
                                        <p:attrNameLst>
                                          <p:attrName>ppt_x</p:attrName>
                                        </p:attrNameLst>
                                      </p:cBhvr>
                                      <p:tavLst>
                                        <p:tav tm="0">
                                          <p:val>
                                            <p:strVal val="#ppt_x"/>
                                          </p:val>
                                        </p:tav>
                                        <p:tav tm="100000">
                                          <p:val>
                                            <p:strVal val="#ppt_x"/>
                                          </p:val>
                                        </p:tav>
                                      </p:tavLst>
                                    </p:anim>
                                    <p:anim calcmode="lin" valueType="num">
                                      <p:cBhvr>
                                        <p:cTn id="20" dur="500" fill="hold"/>
                                        <p:tgtEl>
                                          <p:spTgt spid="29"/>
                                        </p:tgtEl>
                                        <p:attrNameLst>
                                          <p:attrName>ppt_y</p:attrName>
                                        </p:attrNameLst>
                                      </p:cBhvr>
                                      <p:tavLst>
                                        <p:tav tm="0">
                                          <p:val>
                                            <p:strVal val="#ppt_y-.1"/>
                                          </p:val>
                                        </p:tav>
                                        <p:tav tm="100000">
                                          <p:val>
                                            <p:strVal val="#ppt_y"/>
                                          </p:val>
                                        </p:tav>
                                      </p:tavLst>
                                    </p:anim>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wipe(left)">
                                      <p:cBhvr>
                                        <p:cTn id="24" dur="500"/>
                                        <p:tgtEl>
                                          <p:spTgt spid="30"/>
                                        </p:tgtEl>
                                      </p:cBhvr>
                                    </p:animEffect>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nodeType="click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anim calcmode="lin" valueType="num">
                                      <p:cBhvr>
                                        <p:cTn id="30" dur="500" fill="hold"/>
                                        <p:tgtEl>
                                          <p:spTgt spid="31"/>
                                        </p:tgtEl>
                                        <p:attrNameLst>
                                          <p:attrName>ppt_x</p:attrName>
                                        </p:attrNameLst>
                                      </p:cBhvr>
                                      <p:tavLst>
                                        <p:tav tm="0">
                                          <p:val>
                                            <p:strVal val="#ppt_x"/>
                                          </p:val>
                                        </p:tav>
                                        <p:tav tm="100000">
                                          <p:val>
                                            <p:strVal val="#ppt_x"/>
                                          </p:val>
                                        </p:tav>
                                      </p:tavLst>
                                    </p:anim>
                                    <p:anim calcmode="lin" valueType="num">
                                      <p:cBhvr>
                                        <p:cTn id="31" dur="500" fill="hold"/>
                                        <p:tgtEl>
                                          <p:spTgt spid="31"/>
                                        </p:tgtEl>
                                        <p:attrNameLst>
                                          <p:attrName>ppt_y</p:attrName>
                                        </p:attrNameLst>
                                      </p:cBhvr>
                                      <p:tavLst>
                                        <p:tav tm="0">
                                          <p:val>
                                            <p:strVal val="#ppt_y-.1"/>
                                          </p:val>
                                        </p:tav>
                                        <p:tav tm="100000">
                                          <p:val>
                                            <p:strVal val="#ppt_y"/>
                                          </p:val>
                                        </p:tav>
                                      </p:tavLst>
                                    </p:anim>
                                  </p:childTnLst>
                                </p:cTn>
                              </p:par>
                            </p:childTnLst>
                          </p:cTn>
                        </p:par>
                        <p:par>
                          <p:cTn id="32" fill="hold">
                            <p:stCondLst>
                              <p:cond delay="500"/>
                            </p:stCondLst>
                            <p:childTnLst>
                              <p:par>
                                <p:cTn id="33" presetID="22" presetClass="entr" presetSubtype="8" fill="hold" nodeType="afterEffect">
                                  <p:stCondLst>
                                    <p:cond delay="0"/>
                                  </p:stCondLst>
                                  <p:childTnLst>
                                    <p:set>
                                      <p:cBhvr>
                                        <p:cTn id="34" dur="1" fill="hold">
                                          <p:stCondLst>
                                            <p:cond delay="0"/>
                                          </p:stCondLst>
                                        </p:cTn>
                                        <p:tgtEl>
                                          <p:spTgt spid="32"/>
                                        </p:tgtEl>
                                        <p:attrNameLst>
                                          <p:attrName>style.visibility</p:attrName>
                                        </p:attrNameLst>
                                      </p:cBhvr>
                                      <p:to>
                                        <p:strVal val="visible"/>
                                      </p:to>
                                    </p:set>
                                    <p:animEffect transition="in" filter="wipe(left)">
                                      <p:cBhvr>
                                        <p:cTn id="35" dur="500"/>
                                        <p:tgtEl>
                                          <p:spTgt spid="32"/>
                                        </p:tgtEl>
                                      </p:cBhvr>
                                    </p:animEffect>
                                  </p:childTnLst>
                                </p:cTn>
                              </p:par>
                            </p:childTnLst>
                          </p:cTn>
                        </p:par>
                      </p:childTnLst>
                    </p:cTn>
                  </p:par>
                  <p:par>
                    <p:cTn id="36" fill="hold">
                      <p:stCondLst>
                        <p:cond delay="indefinite"/>
                      </p:stCondLst>
                      <p:childTnLst>
                        <p:par>
                          <p:cTn id="37" fill="hold">
                            <p:stCondLst>
                              <p:cond delay="0"/>
                            </p:stCondLst>
                            <p:childTnLst>
                              <p:par>
                                <p:cTn id="38" presetID="47" presetClass="entr" presetSubtype="0" fill="hold" nodeType="clickEffect">
                                  <p:stCondLst>
                                    <p:cond delay="0"/>
                                  </p:stCondLst>
                                  <p:childTnLst>
                                    <p:set>
                                      <p:cBhvr>
                                        <p:cTn id="39" dur="1" fill="hold">
                                          <p:stCondLst>
                                            <p:cond delay="0"/>
                                          </p:stCondLst>
                                        </p:cTn>
                                        <p:tgtEl>
                                          <p:spTgt spid="33"/>
                                        </p:tgtEl>
                                        <p:attrNameLst>
                                          <p:attrName>style.visibility</p:attrName>
                                        </p:attrNameLst>
                                      </p:cBhvr>
                                      <p:to>
                                        <p:strVal val="visible"/>
                                      </p:to>
                                    </p:set>
                                    <p:animEffect transition="in" filter="fade">
                                      <p:cBhvr>
                                        <p:cTn id="40" dur="500"/>
                                        <p:tgtEl>
                                          <p:spTgt spid="33"/>
                                        </p:tgtEl>
                                      </p:cBhvr>
                                    </p:animEffect>
                                    <p:anim calcmode="lin" valueType="num">
                                      <p:cBhvr>
                                        <p:cTn id="41" dur="500" fill="hold"/>
                                        <p:tgtEl>
                                          <p:spTgt spid="33"/>
                                        </p:tgtEl>
                                        <p:attrNameLst>
                                          <p:attrName>ppt_x</p:attrName>
                                        </p:attrNameLst>
                                      </p:cBhvr>
                                      <p:tavLst>
                                        <p:tav tm="0">
                                          <p:val>
                                            <p:strVal val="#ppt_x"/>
                                          </p:val>
                                        </p:tav>
                                        <p:tav tm="100000">
                                          <p:val>
                                            <p:strVal val="#ppt_x"/>
                                          </p:val>
                                        </p:tav>
                                      </p:tavLst>
                                    </p:anim>
                                    <p:anim calcmode="lin" valueType="num">
                                      <p:cBhvr>
                                        <p:cTn id="42" dur="500" fill="hold"/>
                                        <p:tgtEl>
                                          <p:spTgt spid="33"/>
                                        </p:tgtEl>
                                        <p:attrNameLst>
                                          <p:attrName>ppt_y</p:attrName>
                                        </p:attrNameLst>
                                      </p:cBhvr>
                                      <p:tavLst>
                                        <p:tav tm="0">
                                          <p:val>
                                            <p:strVal val="#ppt_y-.1"/>
                                          </p:val>
                                        </p:tav>
                                        <p:tav tm="100000">
                                          <p:val>
                                            <p:strVal val="#ppt_y"/>
                                          </p:val>
                                        </p:tav>
                                      </p:tavLst>
                                    </p:anim>
                                  </p:childTnLst>
                                </p:cTn>
                              </p:par>
                            </p:childTnLst>
                          </p:cTn>
                        </p:par>
                        <p:par>
                          <p:cTn id="43" fill="hold">
                            <p:stCondLst>
                              <p:cond delay="500"/>
                            </p:stCondLst>
                            <p:childTnLst>
                              <p:par>
                                <p:cTn id="44" presetID="22" presetClass="entr" presetSubtype="8" fill="hold" nodeType="afterEffect">
                                  <p:stCondLst>
                                    <p:cond delay="0"/>
                                  </p:stCondLst>
                                  <p:childTnLst>
                                    <p:set>
                                      <p:cBhvr>
                                        <p:cTn id="45" dur="1" fill="hold">
                                          <p:stCondLst>
                                            <p:cond delay="0"/>
                                          </p:stCondLst>
                                        </p:cTn>
                                        <p:tgtEl>
                                          <p:spTgt spid="34"/>
                                        </p:tgtEl>
                                        <p:attrNameLst>
                                          <p:attrName>style.visibility</p:attrName>
                                        </p:attrNameLst>
                                      </p:cBhvr>
                                      <p:to>
                                        <p:strVal val="visible"/>
                                      </p:to>
                                    </p:set>
                                    <p:animEffect transition="in" filter="wipe(left)">
                                      <p:cBhvr>
                                        <p:cTn id="46" dur="500"/>
                                        <p:tgtEl>
                                          <p:spTgt spid="34"/>
                                        </p:tgtEl>
                                      </p:cBhvr>
                                    </p:animEffect>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nodeType="click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anim calcmode="lin" valueType="num">
                                      <p:cBhvr>
                                        <p:cTn id="52" dur="500" fill="hold"/>
                                        <p:tgtEl>
                                          <p:spTgt spid="35"/>
                                        </p:tgtEl>
                                        <p:attrNameLst>
                                          <p:attrName>ppt_x</p:attrName>
                                        </p:attrNameLst>
                                      </p:cBhvr>
                                      <p:tavLst>
                                        <p:tav tm="0">
                                          <p:val>
                                            <p:strVal val="#ppt_x"/>
                                          </p:val>
                                        </p:tav>
                                        <p:tav tm="100000">
                                          <p:val>
                                            <p:strVal val="#ppt_x"/>
                                          </p:val>
                                        </p:tav>
                                      </p:tavLst>
                                    </p:anim>
                                    <p:anim calcmode="lin" valueType="num">
                                      <p:cBhvr>
                                        <p:cTn id="53" dur="500" fill="hold"/>
                                        <p:tgtEl>
                                          <p:spTgt spid="35"/>
                                        </p:tgtEl>
                                        <p:attrNameLst>
                                          <p:attrName>ppt_y</p:attrName>
                                        </p:attrNameLst>
                                      </p:cBhvr>
                                      <p:tavLst>
                                        <p:tav tm="0">
                                          <p:val>
                                            <p:strVal val="#ppt_y-.1"/>
                                          </p:val>
                                        </p:tav>
                                        <p:tav tm="100000">
                                          <p:val>
                                            <p:strVal val="#ppt_y"/>
                                          </p:val>
                                        </p:tav>
                                      </p:tavLst>
                                    </p:anim>
                                  </p:childTnLst>
                                </p:cTn>
                              </p:par>
                            </p:childTnLst>
                          </p:cTn>
                        </p:par>
                        <p:par>
                          <p:cTn id="54" fill="hold">
                            <p:stCondLst>
                              <p:cond delay="2500"/>
                            </p:stCondLst>
                            <p:childTnLst>
                              <p:par>
                                <p:cTn id="55" presetID="22" presetClass="entr" presetSubtype="8" fill="hold" nodeType="after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ipe(left)">
                                      <p:cBhvr>
                                        <p:cTn id="57" dur="5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47" presetClass="entr" presetSubtype="0" fill="hold" nodeType="clickEffect">
                                  <p:stCondLst>
                                    <p:cond delay="0"/>
                                  </p:stCondLst>
                                  <p:childTnLst>
                                    <p:set>
                                      <p:cBhvr>
                                        <p:cTn id="61" dur="1" fill="hold">
                                          <p:stCondLst>
                                            <p:cond delay="0"/>
                                          </p:stCondLst>
                                        </p:cTn>
                                        <p:tgtEl>
                                          <p:spTgt spid="40"/>
                                        </p:tgtEl>
                                        <p:attrNameLst>
                                          <p:attrName>style.visibility</p:attrName>
                                        </p:attrNameLst>
                                      </p:cBhvr>
                                      <p:to>
                                        <p:strVal val="visible"/>
                                      </p:to>
                                    </p:set>
                                    <p:animEffect transition="in" filter="fade">
                                      <p:cBhvr>
                                        <p:cTn id="62" dur="500"/>
                                        <p:tgtEl>
                                          <p:spTgt spid="40"/>
                                        </p:tgtEl>
                                      </p:cBhvr>
                                    </p:animEffect>
                                    <p:anim calcmode="lin" valueType="num">
                                      <p:cBhvr>
                                        <p:cTn id="63" dur="500" fill="hold"/>
                                        <p:tgtEl>
                                          <p:spTgt spid="40"/>
                                        </p:tgtEl>
                                        <p:attrNameLst>
                                          <p:attrName>ppt_x</p:attrName>
                                        </p:attrNameLst>
                                      </p:cBhvr>
                                      <p:tavLst>
                                        <p:tav tm="0">
                                          <p:val>
                                            <p:strVal val="#ppt_x"/>
                                          </p:val>
                                        </p:tav>
                                        <p:tav tm="100000">
                                          <p:val>
                                            <p:strVal val="#ppt_x"/>
                                          </p:val>
                                        </p:tav>
                                      </p:tavLst>
                                    </p:anim>
                                    <p:anim calcmode="lin" valueType="num">
                                      <p:cBhvr>
                                        <p:cTn id="64" dur="500" fill="hold"/>
                                        <p:tgtEl>
                                          <p:spTgt spid="40"/>
                                        </p:tgtEl>
                                        <p:attrNameLst>
                                          <p:attrName>ppt_y</p:attrName>
                                        </p:attrNameLst>
                                      </p:cBhvr>
                                      <p:tavLst>
                                        <p:tav tm="0">
                                          <p:val>
                                            <p:strVal val="#ppt_y-.1"/>
                                          </p:val>
                                        </p:tav>
                                        <p:tav tm="100000">
                                          <p:val>
                                            <p:strVal val="#ppt_y"/>
                                          </p:val>
                                        </p:tav>
                                      </p:tavLst>
                                    </p:anim>
                                  </p:childTnLst>
                                </p:cTn>
                              </p:par>
                            </p:childTnLst>
                          </p:cTn>
                        </p:par>
                        <p:par>
                          <p:cTn id="65" fill="hold">
                            <p:stCondLst>
                              <p:cond delay="500"/>
                            </p:stCondLst>
                            <p:childTnLst>
                              <p:par>
                                <p:cTn id="66" presetID="22" presetClass="entr" presetSubtype="8" fill="hold"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left)">
                                      <p:cBhvr>
                                        <p:cTn id="68" dur="500"/>
                                        <p:tgtEl>
                                          <p:spTgt spid="43"/>
                                        </p:tgtEl>
                                      </p:cBhvr>
                                    </p:animEffect>
                                  </p:childTnLst>
                                </p:cTn>
                              </p:par>
                            </p:childTnLst>
                          </p:cTn>
                        </p:par>
                        <p:par>
                          <p:cTn id="69" fill="hold">
                            <p:stCondLst>
                              <p:cond delay="1000"/>
                            </p:stCondLst>
                            <p:childTnLst>
                              <p:par>
                                <p:cTn id="70" presetID="22" presetClass="entr" presetSubtype="8" fill="hold" nodeType="afterEffect">
                                  <p:stCondLst>
                                    <p:cond delay="0"/>
                                  </p:stCondLst>
                                  <p:childTnLst>
                                    <p:set>
                                      <p:cBhvr>
                                        <p:cTn id="71" dur="1" fill="hold">
                                          <p:stCondLst>
                                            <p:cond delay="0"/>
                                          </p:stCondLst>
                                        </p:cTn>
                                        <p:tgtEl>
                                          <p:spTgt spid="46"/>
                                        </p:tgtEl>
                                        <p:attrNameLst>
                                          <p:attrName>style.visibility</p:attrName>
                                        </p:attrNameLst>
                                      </p:cBhvr>
                                      <p:to>
                                        <p:strVal val="visible"/>
                                      </p:to>
                                    </p:set>
                                    <p:animEffect transition="in" filter="wipe(left)">
                                      <p:cBhvr>
                                        <p:cTn id="72" dur="500"/>
                                        <p:tgtEl>
                                          <p:spTgt spid="46"/>
                                        </p:tgtEl>
                                      </p:cBhvr>
                                    </p:animEffect>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nodeType="click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strVal val="#ppt_x"/>
                                          </p:val>
                                        </p:tav>
                                        <p:tav tm="100000">
                                          <p:val>
                                            <p:strVal val="#ppt_x"/>
                                          </p:val>
                                        </p:tav>
                                      </p:tavLst>
                                    </p:anim>
                                    <p:anim calcmode="lin" valueType="num">
                                      <p:cBhvr>
                                        <p:cTn id="79" dur="5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p:cNvSpPr>
            <a:spLocks noGrp="1"/>
          </p:cNvSpPr>
          <p:nvPr>
            <p:ph idx="1"/>
          </p:nvPr>
        </p:nvSpPr>
        <p:spPr>
          <a:xfrm>
            <a:off x="150125" y="978122"/>
            <a:ext cx="8707272" cy="5088193"/>
          </a:xfrm>
        </p:spPr>
        <p:txBody>
          <a:bodyPr>
            <a:noAutofit/>
          </a:bodyPr>
          <a:lstStyle/>
          <a:p>
            <a:pPr lvl="0">
              <a:spcBef>
                <a:spcPts val="0"/>
              </a:spcBef>
              <a:spcAft>
                <a:spcPts val="600"/>
              </a:spcAft>
            </a:pPr>
            <a:r>
              <a:rPr lang="en-GB" sz="1600" dirty="0"/>
              <a:t>Janet’s journey begins four years earlier when, aged 80, she and Arthur are visited by the Fire Service as part of their ‘Safe and Well’ visits. They carry out a gait speed test on Janet and Arthur which shows Janet has early signs of frailty. They provide practical guides and information and put Janet in contact with a local charity that runs exercise classes for the over 80s.</a:t>
            </a:r>
          </a:p>
          <a:p>
            <a:pPr lvl="0">
              <a:spcBef>
                <a:spcPts val="0"/>
              </a:spcBef>
              <a:spcAft>
                <a:spcPts val="600"/>
              </a:spcAft>
            </a:pPr>
            <a:r>
              <a:rPr lang="en-GB" sz="1600" dirty="0"/>
              <a:t>Five years on, Janet’s exercise group leader notices a deterioration in how much Janet can do and recommends she visit her GP who diagnoses her as living with moderate frailty. </a:t>
            </a:r>
          </a:p>
          <a:p>
            <a:pPr lvl="0">
              <a:spcBef>
                <a:spcPts val="0"/>
              </a:spcBef>
              <a:spcAft>
                <a:spcPts val="600"/>
              </a:spcAft>
            </a:pPr>
            <a:r>
              <a:rPr lang="en-GB" sz="1600" dirty="0"/>
              <a:t>The GP informs Janet of the enhanced Summary Care Record and asks for her consent for this to be used. They then refer her to the local Ageing Well multi-disciplinary team (MDT) for further assessment and intervention. </a:t>
            </a:r>
          </a:p>
          <a:p>
            <a:pPr lvl="0">
              <a:spcBef>
                <a:spcPts val="0"/>
              </a:spcBef>
              <a:spcAft>
                <a:spcPts val="600"/>
              </a:spcAft>
            </a:pPr>
            <a:r>
              <a:rPr lang="en-GB" sz="1600" dirty="0"/>
              <a:t>The MDT carries out a falls risk assessment and fully involves Janet and Arthur in all discussions. They undertake a medication review with the local pharmacist and refer Janet to her local memory service which culminates in a jointly agreed personalised care plan.</a:t>
            </a:r>
          </a:p>
          <a:p>
            <a:pPr lvl="0">
              <a:spcBef>
                <a:spcPts val="0"/>
              </a:spcBef>
              <a:spcAft>
                <a:spcPts val="600"/>
              </a:spcAft>
            </a:pPr>
            <a:r>
              <a:rPr lang="en-GB" sz="1600" dirty="0"/>
              <a:t>12 months later, aged 86, Janet falls. Arthur contacts NHS 111 for advice. A community paramedic assesses Janet but she has no serious injuries and does not need to be admitted. Community support is arranged for the next few days and the MDT refers Janet for a comprehensive geriatric assessment that confirms she had postural hypotension – further support steps are taken to minimise her risk of falling.</a:t>
            </a:r>
          </a:p>
          <a:p>
            <a:pPr lvl="0">
              <a:spcBef>
                <a:spcPts val="0"/>
              </a:spcBef>
              <a:spcAft>
                <a:spcPts val="600"/>
              </a:spcAft>
            </a:pPr>
            <a:r>
              <a:rPr lang="en-GB" sz="1600" dirty="0"/>
              <a:t>Two years later, Janet falls again and this time does have a short hospital stay and returns home with a support package. Aged 89, Janet passes away at home surrounded by her family, in accordance with her personalised care plan.</a:t>
            </a:r>
          </a:p>
        </p:txBody>
      </p:sp>
      <p:sp>
        <p:nvSpPr>
          <p:cNvPr id="6" name="Title 6">
            <a:extLst>
              <a:ext uri="{FF2B5EF4-FFF2-40B4-BE49-F238E27FC236}">
                <a16:creationId xmlns:a16="http://schemas.microsoft.com/office/drawing/2014/main" id="{5FBEE9ED-2F9C-421A-B839-0C5800DEAC57}"/>
              </a:ext>
            </a:extLst>
          </p:cNvPr>
          <p:cNvSpPr>
            <a:spLocks noGrp="1"/>
          </p:cNvSpPr>
          <p:nvPr>
            <p:ph type="title"/>
          </p:nvPr>
        </p:nvSpPr>
        <p:spPr>
          <a:xfrm>
            <a:off x="412597" y="307461"/>
            <a:ext cx="7356815" cy="667725"/>
          </a:xfrm>
        </p:spPr>
        <p:txBody>
          <a:bodyPr>
            <a:normAutofit/>
          </a:bodyPr>
          <a:lstStyle/>
          <a:p>
            <a:r>
              <a:rPr lang="en-US" sz="3200" dirty="0"/>
              <a:t>Janet and the optimal pathway</a:t>
            </a:r>
          </a:p>
        </p:txBody>
      </p:sp>
    </p:spTree>
    <p:extLst>
      <p:ext uri="{BB962C8B-B14F-4D97-AF65-F5344CB8AC3E}">
        <p14:creationId xmlns:p14="http://schemas.microsoft.com/office/powerpoint/2010/main" val="26774727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 Diagonal Corner Rectangle 8"/>
          <p:cNvSpPr/>
          <p:nvPr/>
        </p:nvSpPr>
        <p:spPr>
          <a:xfrm>
            <a:off x="6241584" y="1633850"/>
            <a:ext cx="2424752" cy="3429000"/>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6252160" y="1938650"/>
            <a:ext cx="2414176"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 Diagonal Corner Rectangle 10"/>
          <p:cNvSpPr/>
          <p:nvPr/>
        </p:nvSpPr>
        <p:spPr>
          <a:xfrm>
            <a:off x="3219421" y="1633850"/>
            <a:ext cx="2550697" cy="3429000"/>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229466" y="1938650"/>
            <a:ext cx="2540652"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 Diagonal Corner Rectangle 12"/>
          <p:cNvSpPr/>
          <p:nvPr/>
        </p:nvSpPr>
        <p:spPr>
          <a:xfrm>
            <a:off x="412597" y="1633850"/>
            <a:ext cx="2433267" cy="3429000"/>
          </a:xfrm>
          <a:prstGeom prst="round2DiagRect">
            <a:avLst>
              <a:gd name="adj1" fmla="val 11592"/>
              <a:gd name="adj2" fmla="val 9586"/>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417384" y="1938650"/>
            <a:ext cx="2428480" cy="46166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30"/>
          <p:cNvGrpSpPr/>
          <p:nvPr/>
        </p:nvGrpSpPr>
        <p:grpSpPr>
          <a:xfrm>
            <a:off x="3219422" y="4925145"/>
            <a:ext cx="2550697" cy="1554480"/>
            <a:chOff x="3810000" y="4419600"/>
            <a:chExt cx="1554480" cy="1554480"/>
          </a:xfrm>
          <a:solidFill>
            <a:schemeClr val="bg1">
              <a:lumMod val="85000"/>
            </a:schemeClr>
          </a:solidFill>
          <a:effectLst/>
        </p:grpSpPr>
        <p:sp>
          <p:nvSpPr>
            <p:cNvPr id="19" name="Oval 18"/>
            <p:cNvSpPr/>
            <p:nvPr/>
          </p:nvSpPr>
          <p:spPr>
            <a:xfrm>
              <a:off x="3810000" y="44196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962400" y="4800600"/>
              <a:ext cx="1295400" cy="830997"/>
            </a:xfrm>
            <a:prstGeom prst="rect">
              <a:avLst/>
            </a:prstGeom>
            <a:noFill/>
          </p:spPr>
          <p:txBody>
            <a:bodyPr wrap="square" rtlCol="0">
              <a:spAutoFit/>
            </a:bodyPr>
            <a:lstStyle/>
            <a:p>
              <a:pPr algn="ctr"/>
              <a:r>
                <a:rPr lang="en-US" sz="2400" dirty="0"/>
                <a:t>Great acute care</a:t>
              </a:r>
            </a:p>
          </p:txBody>
        </p:sp>
      </p:grpSp>
      <p:grpSp>
        <p:nvGrpSpPr>
          <p:cNvPr id="21" name="Group 31"/>
          <p:cNvGrpSpPr/>
          <p:nvPr/>
        </p:nvGrpSpPr>
        <p:grpSpPr>
          <a:xfrm>
            <a:off x="6096000" y="4934670"/>
            <a:ext cx="2667000" cy="1554480"/>
            <a:chOff x="6096000" y="4343400"/>
            <a:chExt cx="1554480" cy="1554480"/>
          </a:xfrm>
          <a:solidFill>
            <a:schemeClr val="bg1">
              <a:lumMod val="85000"/>
            </a:schemeClr>
          </a:solidFill>
          <a:effectLst/>
        </p:grpSpPr>
        <p:sp>
          <p:nvSpPr>
            <p:cNvPr id="22" name="Oval 21"/>
            <p:cNvSpPr/>
            <p:nvPr/>
          </p:nvSpPr>
          <p:spPr>
            <a:xfrm>
              <a:off x="6096000" y="43434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p:cNvSpPr txBox="1"/>
            <p:nvPr/>
          </p:nvSpPr>
          <p:spPr>
            <a:xfrm>
              <a:off x="6248400" y="4689723"/>
              <a:ext cx="1295400" cy="830997"/>
            </a:xfrm>
            <a:prstGeom prst="rect">
              <a:avLst/>
            </a:prstGeom>
            <a:noFill/>
          </p:spPr>
          <p:txBody>
            <a:bodyPr wrap="square" rtlCol="0">
              <a:spAutoFit/>
            </a:bodyPr>
            <a:lstStyle/>
            <a:p>
              <a:pPr algn="ctr"/>
              <a:r>
                <a:rPr lang="en-US" sz="2400" dirty="0"/>
                <a:t>Great home care support</a:t>
              </a:r>
            </a:p>
          </p:txBody>
        </p:sp>
      </p:grpSp>
      <p:sp>
        <p:nvSpPr>
          <p:cNvPr id="24" name="TextBox 23"/>
          <p:cNvSpPr txBox="1"/>
          <p:nvPr/>
        </p:nvSpPr>
        <p:spPr>
          <a:xfrm>
            <a:off x="567636" y="2681931"/>
            <a:ext cx="2057400" cy="1107996"/>
          </a:xfrm>
          <a:prstGeom prst="rect">
            <a:avLst/>
          </a:prstGeom>
          <a:noFill/>
        </p:spPr>
        <p:txBody>
          <a:bodyPr wrap="square" rtlCol="0">
            <a:spAutoFit/>
          </a:bodyPr>
          <a:lstStyle/>
          <a:p>
            <a:pPr marL="342900" indent="-342900">
              <a:buFont typeface="Arial" panose="020B0604020202020204" pitchFamily="34" charset="0"/>
              <a:buChar char="•"/>
            </a:pPr>
            <a:r>
              <a:rPr lang="en-US" sz="2200" dirty="0"/>
              <a:t>Proactive</a:t>
            </a:r>
          </a:p>
          <a:p>
            <a:pPr marL="342900" indent="-342900">
              <a:buFont typeface="Arial" panose="020B0604020202020204" pitchFamily="34" charset="0"/>
              <a:buChar char="•"/>
            </a:pPr>
            <a:r>
              <a:rPr lang="en-US" sz="2200" dirty="0"/>
              <a:t>Education</a:t>
            </a:r>
          </a:p>
          <a:p>
            <a:pPr marL="342900" indent="-342900">
              <a:buFont typeface="Arial" panose="020B0604020202020204" pitchFamily="34" charset="0"/>
              <a:buChar char="•"/>
            </a:pPr>
            <a:r>
              <a:rPr lang="en-US" sz="2200" dirty="0"/>
              <a:t>Third sector </a:t>
            </a:r>
          </a:p>
        </p:txBody>
      </p:sp>
      <p:sp>
        <p:nvSpPr>
          <p:cNvPr id="27" name="TextBox 26"/>
          <p:cNvSpPr txBox="1"/>
          <p:nvPr/>
        </p:nvSpPr>
        <p:spPr>
          <a:xfrm>
            <a:off x="417384" y="1938650"/>
            <a:ext cx="2428480" cy="446276"/>
          </a:xfrm>
          <a:prstGeom prst="rect">
            <a:avLst/>
          </a:prstGeom>
          <a:noFill/>
        </p:spPr>
        <p:txBody>
          <a:bodyPr wrap="square" rtlCol="0">
            <a:spAutoFit/>
          </a:bodyPr>
          <a:lstStyle/>
          <a:p>
            <a:pPr algn="ctr"/>
            <a:r>
              <a:rPr lang="en-US" sz="2300" dirty="0">
                <a:solidFill>
                  <a:schemeClr val="bg1"/>
                </a:solidFill>
              </a:rPr>
              <a:t>Prevention focus</a:t>
            </a:r>
          </a:p>
        </p:txBody>
      </p:sp>
      <p:sp>
        <p:nvSpPr>
          <p:cNvPr id="28" name="TextBox 27"/>
          <p:cNvSpPr txBox="1"/>
          <p:nvPr/>
        </p:nvSpPr>
        <p:spPr>
          <a:xfrm>
            <a:off x="3294634" y="1947276"/>
            <a:ext cx="2304049" cy="461665"/>
          </a:xfrm>
          <a:prstGeom prst="rect">
            <a:avLst/>
          </a:prstGeom>
          <a:noFill/>
        </p:spPr>
        <p:txBody>
          <a:bodyPr wrap="square" rtlCol="0">
            <a:spAutoFit/>
          </a:bodyPr>
          <a:lstStyle/>
          <a:p>
            <a:pPr algn="ctr"/>
            <a:r>
              <a:rPr lang="en-US" sz="2400" dirty="0">
                <a:solidFill>
                  <a:schemeClr val="bg1"/>
                </a:solidFill>
              </a:rPr>
              <a:t>Fast</a:t>
            </a:r>
          </a:p>
        </p:txBody>
      </p:sp>
      <p:sp>
        <p:nvSpPr>
          <p:cNvPr id="29" name="TextBox 28"/>
          <p:cNvSpPr txBox="1"/>
          <p:nvPr/>
        </p:nvSpPr>
        <p:spPr>
          <a:xfrm>
            <a:off x="6429541" y="1938650"/>
            <a:ext cx="2057400" cy="461665"/>
          </a:xfrm>
          <a:prstGeom prst="rect">
            <a:avLst/>
          </a:prstGeom>
          <a:noFill/>
        </p:spPr>
        <p:txBody>
          <a:bodyPr wrap="square" rtlCol="0">
            <a:spAutoFit/>
          </a:bodyPr>
          <a:lstStyle/>
          <a:p>
            <a:pPr algn="ctr"/>
            <a:r>
              <a:rPr lang="en-US" sz="2400" dirty="0">
                <a:solidFill>
                  <a:schemeClr val="bg1"/>
                </a:solidFill>
              </a:rPr>
              <a:t>Appropriate</a:t>
            </a:r>
          </a:p>
        </p:txBody>
      </p:sp>
      <p:sp>
        <p:nvSpPr>
          <p:cNvPr id="30" name="Title 6">
            <a:extLst>
              <a:ext uri="{FF2B5EF4-FFF2-40B4-BE49-F238E27FC236}">
                <a16:creationId xmlns:a16="http://schemas.microsoft.com/office/drawing/2014/main" id="{2575054A-7C79-43C0-B7EE-135BDEADA7EA}"/>
              </a:ext>
            </a:extLst>
          </p:cNvPr>
          <p:cNvSpPr>
            <a:spLocks noGrp="1"/>
          </p:cNvSpPr>
          <p:nvPr>
            <p:ph type="title"/>
          </p:nvPr>
        </p:nvSpPr>
        <p:spPr>
          <a:xfrm>
            <a:off x="412597" y="307461"/>
            <a:ext cx="7356815" cy="667725"/>
          </a:xfrm>
        </p:spPr>
        <p:txBody>
          <a:bodyPr>
            <a:normAutofit/>
          </a:bodyPr>
          <a:lstStyle/>
          <a:p>
            <a:r>
              <a:rPr lang="en-US" sz="3200" dirty="0"/>
              <a:t>Janet and the optimal pathway</a:t>
            </a:r>
          </a:p>
        </p:txBody>
      </p:sp>
      <p:sp>
        <p:nvSpPr>
          <p:cNvPr id="34" name="TextBox 33">
            <a:extLst>
              <a:ext uri="{FF2B5EF4-FFF2-40B4-BE49-F238E27FC236}">
                <a16:creationId xmlns:a16="http://schemas.microsoft.com/office/drawing/2014/main" id="{7C2D87BC-FD83-44ED-A702-01C8FD512D4A}"/>
              </a:ext>
            </a:extLst>
          </p:cNvPr>
          <p:cNvSpPr txBox="1"/>
          <p:nvPr/>
        </p:nvSpPr>
        <p:spPr>
          <a:xfrm>
            <a:off x="3387435" y="2402477"/>
            <a:ext cx="2417320" cy="2462213"/>
          </a:xfrm>
          <a:prstGeom prst="rect">
            <a:avLst/>
          </a:prstGeom>
          <a:noFill/>
        </p:spPr>
        <p:txBody>
          <a:bodyPr wrap="square" rtlCol="0">
            <a:spAutoFit/>
          </a:bodyPr>
          <a:lstStyle/>
          <a:p>
            <a:pPr marL="342900" indent="-342900">
              <a:buFont typeface="Arial" panose="020B0604020202020204" pitchFamily="34" charset="0"/>
              <a:buChar char="•"/>
            </a:pPr>
            <a:r>
              <a:rPr lang="en-US" sz="2200" dirty="0"/>
              <a:t>Bespoke treatment</a:t>
            </a:r>
          </a:p>
          <a:p>
            <a:pPr marL="342900" indent="-342900">
              <a:buFont typeface="Arial" charset="0"/>
              <a:buChar char="•"/>
            </a:pPr>
            <a:r>
              <a:rPr lang="en-US" sz="2200" dirty="0"/>
              <a:t>Little time in bed</a:t>
            </a:r>
          </a:p>
          <a:p>
            <a:pPr marL="342900" indent="-342900">
              <a:buFont typeface="Arial" charset="0"/>
              <a:buChar char="•"/>
            </a:pPr>
            <a:r>
              <a:rPr lang="en-US" sz="2200" dirty="0"/>
              <a:t>Greater understanding of need</a:t>
            </a:r>
          </a:p>
        </p:txBody>
      </p:sp>
      <p:sp>
        <p:nvSpPr>
          <p:cNvPr id="35" name="TextBox 34">
            <a:extLst>
              <a:ext uri="{FF2B5EF4-FFF2-40B4-BE49-F238E27FC236}">
                <a16:creationId xmlns:a16="http://schemas.microsoft.com/office/drawing/2014/main" id="{3C3A83A1-7DCF-42C6-A3B0-DC6E21F9B058}"/>
              </a:ext>
            </a:extLst>
          </p:cNvPr>
          <p:cNvSpPr txBox="1"/>
          <p:nvPr/>
        </p:nvSpPr>
        <p:spPr>
          <a:xfrm>
            <a:off x="6319371" y="2457887"/>
            <a:ext cx="2641023" cy="2354491"/>
          </a:xfrm>
          <a:prstGeom prst="rect">
            <a:avLst/>
          </a:prstGeom>
          <a:noFill/>
        </p:spPr>
        <p:txBody>
          <a:bodyPr wrap="square" rtlCol="0">
            <a:spAutoFit/>
          </a:bodyPr>
          <a:lstStyle/>
          <a:p>
            <a:pPr marL="342900" indent="-342900">
              <a:buFont typeface="Arial" panose="020B0604020202020204" pitchFamily="34" charset="0"/>
              <a:buChar char="•"/>
            </a:pPr>
            <a:r>
              <a:rPr lang="en-US" sz="2100" dirty="0"/>
              <a:t>Support mechanisms </a:t>
            </a:r>
            <a:br>
              <a:rPr lang="en-US" sz="2100" dirty="0"/>
            </a:br>
            <a:r>
              <a:rPr lang="en-US" sz="2100" dirty="0"/>
              <a:t>in place</a:t>
            </a:r>
          </a:p>
          <a:p>
            <a:pPr marL="342900" indent="-342900">
              <a:buFont typeface="Arial" panose="020B0604020202020204" pitchFamily="34" charset="0"/>
              <a:buChar char="•"/>
            </a:pPr>
            <a:r>
              <a:rPr lang="en-US" sz="2100" dirty="0"/>
              <a:t>Trusted system</a:t>
            </a:r>
          </a:p>
          <a:p>
            <a:pPr marL="342900" indent="-342900">
              <a:buFont typeface="Arial" panose="020B0604020202020204" pitchFamily="34" charset="0"/>
              <a:buChar char="•"/>
            </a:pPr>
            <a:r>
              <a:rPr lang="en-US" sz="2100" dirty="0"/>
              <a:t>Happier and healthier experience</a:t>
            </a:r>
          </a:p>
        </p:txBody>
      </p:sp>
      <p:grpSp>
        <p:nvGrpSpPr>
          <p:cNvPr id="36" name="Group 30">
            <a:extLst>
              <a:ext uri="{FF2B5EF4-FFF2-40B4-BE49-F238E27FC236}">
                <a16:creationId xmlns:a16="http://schemas.microsoft.com/office/drawing/2014/main" id="{BAE8CF58-6966-40D4-ABC1-BDB6EF336A73}"/>
              </a:ext>
            </a:extLst>
          </p:cNvPr>
          <p:cNvGrpSpPr/>
          <p:nvPr/>
        </p:nvGrpSpPr>
        <p:grpSpPr>
          <a:xfrm>
            <a:off x="369444" y="4934670"/>
            <a:ext cx="2550697" cy="1554480"/>
            <a:chOff x="3810000" y="4419600"/>
            <a:chExt cx="1554480" cy="1554480"/>
          </a:xfrm>
          <a:solidFill>
            <a:schemeClr val="bg1">
              <a:lumMod val="85000"/>
            </a:schemeClr>
          </a:solidFill>
          <a:effectLst/>
        </p:grpSpPr>
        <p:sp>
          <p:nvSpPr>
            <p:cNvPr id="37" name="Oval 36">
              <a:extLst>
                <a:ext uri="{FF2B5EF4-FFF2-40B4-BE49-F238E27FC236}">
                  <a16:creationId xmlns:a16="http://schemas.microsoft.com/office/drawing/2014/main" id="{92C3359C-BFD7-4278-84A3-4556D3015BF6}"/>
                </a:ext>
              </a:extLst>
            </p:cNvPr>
            <p:cNvSpPr/>
            <p:nvPr/>
          </p:nvSpPr>
          <p:spPr>
            <a:xfrm>
              <a:off x="3810000" y="4419600"/>
              <a:ext cx="1554480" cy="1554480"/>
            </a:xfrm>
            <a:prstGeom prst="ellipse">
              <a:avLst/>
            </a:prstGeom>
            <a:grpFill/>
            <a:ln>
              <a:noFill/>
            </a:ln>
            <a:scene3d>
              <a:camera prst="orthographicFront"/>
              <a:lightRig rig="soft" dir="t"/>
            </a:scene3d>
            <a:sp3d prstMaterial="clear">
              <a:bevelT w="777240" h="777240"/>
              <a:bevelB w="777240" h="77724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63A5398-A02A-4DBA-B68F-2129583C9F8B}"/>
                </a:ext>
              </a:extLst>
            </p:cNvPr>
            <p:cNvSpPr txBox="1"/>
            <p:nvPr/>
          </p:nvSpPr>
          <p:spPr>
            <a:xfrm>
              <a:off x="3962400" y="4585901"/>
              <a:ext cx="1295400" cy="1200329"/>
            </a:xfrm>
            <a:prstGeom prst="rect">
              <a:avLst/>
            </a:prstGeom>
            <a:noFill/>
          </p:spPr>
          <p:txBody>
            <a:bodyPr wrap="square" rtlCol="0">
              <a:spAutoFit/>
            </a:bodyPr>
            <a:lstStyle/>
            <a:p>
              <a:pPr algn="ctr"/>
              <a:r>
                <a:rPr lang="en-US" sz="2400" dirty="0"/>
                <a:t>Risk profiling and identification</a:t>
              </a:r>
            </a:p>
          </p:txBody>
        </p:sp>
      </p:grpSp>
    </p:spTree>
    <p:extLst>
      <p:ext uri="{BB962C8B-B14F-4D97-AF65-F5344CB8AC3E}">
        <p14:creationId xmlns:p14="http://schemas.microsoft.com/office/powerpoint/2010/main" val="2588363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anim calcmode="lin" valueType="num">
                                      <p:cBhvr>
                                        <p:cTn id="8" dur="500" fill="hold"/>
                                        <p:tgtEl>
                                          <p:spTgt spid="13"/>
                                        </p:tgtEl>
                                        <p:attrNameLst>
                                          <p:attrName>ppt_x</p:attrName>
                                        </p:attrNameLst>
                                      </p:cBhvr>
                                      <p:tavLst>
                                        <p:tav tm="0">
                                          <p:val>
                                            <p:strVal val="#ppt_x"/>
                                          </p:val>
                                        </p:tav>
                                        <p:tav tm="100000">
                                          <p:val>
                                            <p:strVal val="#ppt_x"/>
                                          </p:val>
                                        </p:tav>
                                      </p:tavLst>
                                    </p:anim>
                                    <p:anim calcmode="lin" valueType="num">
                                      <p:cBhvr>
                                        <p:cTn id="9" dur="500" fill="hold"/>
                                        <p:tgtEl>
                                          <p:spTgt spid="13"/>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anim calcmode="lin" valueType="num">
                                      <p:cBhvr>
                                        <p:cTn id="13" dur="500" fill="hold"/>
                                        <p:tgtEl>
                                          <p:spTgt spid="14"/>
                                        </p:tgtEl>
                                        <p:attrNameLst>
                                          <p:attrName>ppt_x</p:attrName>
                                        </p:attrNameLst>
                                      </p:cBhvr>
                                      <p:tavLst>
                                        <p:tav tm="0">
                                          <p:val>
                                            <p:strVal val="#ppt_x"/>
                                          </p:val>
                                        </p:tav>
                                        <p:tav tm="100000">
                                          <p:val>
                                            <p:strVal val="#ppt_x"/>
                                          </p:val>
                                        </p:tav>
                                      </p:tavLst>
                                    </p:anim>
                                    <p:anim calcmode="lin" valueType="num">
                                      <p:cBhvr>
                                        <p:cTn id="14" dur="500" fill="hold"/>
                                        <p:tgtEl>
                                          <p:spTgt spid="14"/>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anim calcmode="lin" valueType="num">
                                      <p:cBhvr>
                                        <p:cTn id="18" dur="500" fill="hold"/>
                                        <p:tgtEl>
                                          <p:spTgt spid="24"/>
                                        </p:tgtEl>
                                        <p:attrNameLst>
                                          <p:attrName>ppt_x</p:attrName>
                                        </p:attrNameLst>
                                      </p:cBhvr>
                                      <p:tavLst>
                                        <p:tav tm="0">
                                          <p:val>
                                            <p:strVal val="#ppt_x"/>
                                          </p:val>
                                        </p:tav>
                                        <p:tav tm="100000">
                                          <p:val>
                                            <p:strVal val="#ppt_x"/>
                                          </p:val>
                                        </p:tav>
                                      </p:tavLst>
                                    </p:anim>
                                    <p:anim calcmode="lin" valueType="num">
                                      <p:cBhvr>
                                        <p:cTn id="19" dur="500" fill="hold"/>
                                        <p:tgtEl>
                                          <p:spTgt spid="24"/>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anim calcmode="lin" valueType="num">
                                      <p:cBhvr>
                                        <p:cTn id="23" dur="500" fill="hold"/>
                                        <p:tgtEl>
                                          <p:spTgt spid="27"/>
                                        </p:tgtEl>
                                        <p:attrNameLst>
                                          <p:attrName>ppt_x</p:attrName>
                                        </p:attrNameLst>
                                      </p:cBhvr>
                                      <p:tavLst>
                                        <p:tav tm="0">
                                          <p:val>
                                            <p:strVal val="#ppt_x"/>
                                          </p:val>
                                        </p:tav>
                                        <p:tav tm="100000">
                                          <p:val>
                                            <p:strVal val="#ppt_x"/>
                                          </p:val>
                                        </p:tav>
                                      </p:tavLst>
                                    </p:anim>
                                    <p:anim calcmode="lin" valueType="num">
                                      <p:cBhvr>
                                        <p:cTn id="24" dur="5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7"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500"/>
                                        <p:tgtEl>
                                          <p:spTgt spid="11"/>
                                        </p:tgtEl>
                                      </p:cBhvr>
                                    </p:animEffect>
                                    <p:anim calcmode="lin" valueType="num">
                                      <p:cBhvr>
                                        <p:cTn id="30" dur="500" fill="hold"/>
                                        <p:tgtEl>
                                          <p:spTgt spid="11"/>
                                        </p:tgtEl>
                                        <p:attrNameLst>
                                          <p:attrName>ppt_x</p:attrName>
                                        </p:attrNameLst>
                                      </p:cBhvr>
                                      <p:tavLst>
                                        <p:tav tm="0">
                                          <p:val>
                                            <p:strVal val="#ppt_x"/>
                                          </p:val>
                                        </p:tav>
                                        <p:tav tm="100000">
                                          <p:val>
                                            <p:strVal val="#ppt_x"/>
                                          </p:val>
                                        </p:tav>
                                      </p:tavLst>
                                    </p:anim>
                                    <p:anim calcmode="lin" valueType="num">
                                      <p:cBhvr>
                                        <p:cTn id="31" dur="500" fill="hold"/>
                                        <p:tgtEl>
                                          <p:spTgt spid="11"/>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anim calcmode="lin" valueType="num">
                                      <p:cBhvr>
                                        <p:cTn id="35" dur="500" fill="hold"/>
                                        <p:tgtEl>
                                          <p:spTgt spid="12"/>
                                        </p:tgtEl>
                                        <p:attrNameLst>
                                          <p:attrName>ppt_x</p:attrName>
                                        </p:attrNameLst>
                                      </p:cBhvr>
                                      <p:tavLst>
                                        <p:tav tm="0">
                                          <p:val>
                                            <p:strVal val="#ppt_x"/>
                                          </p:val>
                                        </p:tav>
                                        <p:tav tm="100000">
                                          <p:val>
                                            <p:strVal val="#ppt_x"/>
                                          </p:val>
                                        </p:tav>
                                      </p:tavLst>
                                    </p:anim>
                                    <p:anim calcmode="lin" valueType="num">
                                      <p:cBhvr>
                                        <p:cTn id="36" dur="500" fill="hold"/>
                                        <p:tgtEl>
                                          <p:spTgt spid="12"/>
                                        </p:tgtEl>
                                        <p:attrNameLst>
                                          <p:attrName>ppt_y</p:attrName>
                                        </p:attrNameLst>
                                      </p:cBhvr>
                                      <p:tavLst>
                                        <p:tav tm="0">
                                          <p:val>
                                            <p:strVal val="#ppt_y-.1"/>
                                          </p:val>
                                        </p:tav>
                                        <p:tav tm="100000">
                                          <p:val>
                                            <p:strVal val="#ppt_y"/>
                                          </p:val>
                                        </p:tav>
                                      </p:tavLst>
                                    </p:anim>
                                  </p:childTnLst>
                                </p:cTn>
                              </p:par>
                              <p:par>
                                <p:cTn id="37" presetID="47" presetClass="entr" presetSubtype="0" fill="hold"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anim calcmode="lin" valueType="num">
                                      <p:cBhvr>
                                        <p:cTn id="40" dur="500" fill="hold"/>
                                        <p:tgtEl>
                                          <p:spTgt spid="18"/>
                                        </p:tgtEl>
                                        <p:attrNameLst>
                                          <p:attrName>ppt_x</p:attrName>
                                        </p:attrNameLst>
                                      </p:cBhvr>
                                      <p:tavLst>
                                        <p:tav tm="0">
                                          <p:val>
                                            <p:strVal val="#ppt_x"/>
                                          </p:val>
                                        </p:tav>
                                        <p:tav tm="100000">
                                          <p:val>
                                            <p:strVal val="#ppt_x"/>
                                          </p:val>
                                        </p:tav>
                                      </p:tavLst>
                                    </p:anim>
                                    <p:anim calcmode="lin" valueType="num">
                                      <p:cBhvr>
                                        <p:cTn id="41" dur="500" fill="hold"/>
                                        <p:tgtEl>
                                          <p:spTgt spid="18"/>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anim calcmode="lin" valueType="num">
                                      <p:cBhvr>
                                        <p:cTn id="45" dur="500" fill="hold"/>
                                        <p:tgtEl>
                                          <p:spTgt spid="28"/>
                                        </p:tgtEl>
                                        <p:attrNameLst>
                                          <p:attrName>ppt_x</p:attrName>
                                        </p:attrNameLst>
                                      </p:cBhvr>
                                      <p:tavLst>
                                        <p:tav tm="0">
                                          <p:val>
                                            <p:strVal val="#ppt_x"/>
                                          </p:val>
                                        </p:tav>
                                        <p:tav tm="100000">
                                          <p:val>
                                            <p:strVal val="#ppt_x"/>
                                          </p:val>
                                        </p:tav>
                                      </p:tavLst>
                                    </p:anim>
                                    <p:anim calcmode="lin" valueType="num">
                                      <p:cBhvr>
                                        <p:cTn id="46" dur="5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7"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500"/>
                                        <p:tgtEl>
                                          <p:spTgt spid="9"/>
                                        </p:tgtEl>
                                      </p:cBhvr>
                                    </p:animEffect>
                                    <p:anim calcmode="lin" valueType="num">
                                      <p:cBhvr>
                                        <p:cTn id="52" dur="500" fill="hold"/>
                                        <p:tgtEl>
                                          <p:spTgt spid="9"/>
                                        </p:tgtEl>
                                        <p:attrNameLst>
                                          <p:attrName>ppt_x</p:attrName>
                                        </p:attrNameLst>
                                      </p:cBhvr>
                                      <p:tavLst>
                                        <p:tav tm="0">
                                          <p:val>
                                            <p:strVal val="#ppt_x"/>
                                          </p:val>
                                        </p:tav>
                                        <p:tav tm="100000">
                                          <p:val>
                                            <p:strVal val="#ppt_x"/>
                                          </p:val>
                                        </p:tav>
                                      </p:tavLst>
                                    </p:anim>
                                    <p:anim calcmode="lin" valueType="num">
                                      <p:cBhvr>
                                        <p:cTn id="53" dur="500" fill="hold"/>
                                        <p:tgtEl>
                                          <p:spTgt spid="9"/>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10"/>
                                        </p:tgtEl>
                                        <p:attrNameLst>
                                          <p:attrName>style.visibility</p:attrName>
                                        </p:attrNameLst>
                                      </p:cBhvr>
                                      <p:to>
                                        <p:strVal val="visible"/>
                                      </p:to>
                                    </p:set>
                                    <p:animEffect transition="in" filter="fade">
                                      <p:cBhvr>
                                        <p:cTn id="56" dur="500"/>
                                        <p:tgtEl>
                                          <p:spTgt spid="10"/>
                                        </p:tgtEl>
                                      </p:cBhvr>
                                    </p:animEffect>
                                    <p:anim calcmode="lin" valueType="num">
                                      <p:cBhvr>
                                        <p:cTn id="57" dur="500" fill="hold"/>
                                        <p:tgtEl>
                                          <p:spTgt spid="10"/>
                                        </p:tgtEl>
                                        <p:attrNameLst>
                                          <p:attrName>ppt_x</p:attrName>
                                        </p:attrNameLst>
                                      </p:cBhvr>
                                      <p:tavLst>
                                        <p:tav tm="0">
                                          <p:val>
                                            <p:strVal val="#ppt_x"/>
                                          </p:val>
                                        </p:tav>
                                        <p:tav tm="100000">
                                          <p:val>
                                            <p:strVal val="#ppt_x"/>
                                          </p:val>
                                        </p:tav>
                                      </p:tavLst>
                                    </p:anim>
                                    <p:anim calcmode="lin" valueType="num">
                                      <p:cBhvr>
                                        <p:cTn id="58" dur="500" fill="hold"/>
                                        <p:tgtEl>
                                          <p:spTgt spid="10"/>
                                        </p:tgtEl>
                                        <p:attrNameLst>
                                          <p:attrName>ppt_y</p:attrName>
                                        </p:attrNameLst>
                                      </p:cBhvr>
                                      <p:tavLst>
                                        <p:tav tm="0">
                                          <p:val>
                                            <p:strVal val="#ppt_y-.1"/>
                                          </p:val>
                                        </p:tav>
                                        <p:tav tm="100000">
                                          <p:val>
                                            <p:strVal val="#ppt_y"/>
                                          </p:val>
                                        </p:tav>
                                      </p:tavLst>
                                    </p:anim>
                                  </p:childTnLst>
                                </p:cTn>
                              </p:par>
                              <p:par>
                                <p:cTn id="59" presetID="47" presetClass="entr" presetSubtype="0" fill="hold" nodeType="with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500"/>
                                        <p:tgtEl>
                                          <p:spTgt spid="21"/>
                                        </p:tgtEl>
                                      </p:cBhvr>
                                    </p:animEffect>
                                    <p:anim calcmode="lin" valueType="num">
                                      <p:cBhvr>
                                        <p:cTn id="62" dur="500" fill="hold"/>
                                        <p:tgtEl>
                                          <p:spTgt spid="21"/>
                                        </p:tgtEl>
                                        <p:attrNameLst>
                                          <p:attrName>ppt_x</p:attrName>
                                        </p:attrNameLst>
                                      </p:cBhvr>
                                      <p:tavLst>
                                        <p:tav tm="0">
                                          <p:val>
                                            <p:strVal val="#ppt_x"/>
                                          </p:val>
                                        </p:tav>
                                        <p:tav tm="100000">
                                          <p:val>
                                            <p:strVal val="#ppt_x"/>
                                          </p:val>
                                        </p:tav>
                                      </p:tavLst>
                                    </p:anim>
                                    <p:anim calcmode="lin" valueType="num">
                                      <p:cBhvr>
                                        <p:cTn id="63" dur="500" fill="hold"/>
                                        <p:tgtEl>
                                          <p:spTgt spid="21"/>
                                        </p:tgtEl>
                                        <p:attrNameLst>
                                          <p:attrName>ppt_y</p:attrName>
                                        </p:attrNameLst>
                                      </p:cBhvr>
                                      <p:tavLst>
                                        <p:tav tm="0">
                                          <p:val>
                                            <p:strVal val="#ppt_y-.1"/>
                                          </p:val>
                                        </p:tav>
                                        <p:tav tm="100000">
                                          <p:val>
                                            <p:strVal val="#ppt_y"/>
                                          </p:val>
                                        </p:tav>
                                      </p:tavLst>
                                    </p:anim>
                                  </p:childTnLst>
                                </p:cTn>
                              </p:par>
                              <p:par>
                                <p:cTn id="64" presetID="47" presetClass="entr" presetSubtype="0" fill="hold" grpId="0" nodeType="withEffect">
                                  <p:stCondLst>
                                    <p:cond delay="0"/>
                                  </p:stCondLst>
                                  <p:childTnLst>
                                    <p:set>
                                      <p:cBhvr>
                                        <p:cTn id="65" dur="1" fill="hold">
                                          <p:stCondLst>
                                            <p:cond delay="0"/>
                                          </p:stCondLst>
                                        </p:cTn>
                                        <p:tgtEl>
                                          <p:spTgt spid="29"/>
                                        </p:tgtEl>
                                        <p:attrNameLst>
                                          <p:attrName>style.visibility</p:attrName>
                                        </p:attrNameLst>
                                      </p:cBhvr>
                                      <p:to>
                                        <p:strVal val="visible"/>
                                      </p:to>
                                    </p:set>
                                    <p:animEffect transition="in" filter="fade">
                                      <p:cBhvr>
                                        <p:cTn id="66" dur="500"/>
                                        <p:tgtEl>
                                          <p:spTgt spid="29"/>
                                        </p:tgtEl>
                                      </p:cBhvr>
                                    </p:animEffect>
                                    <p:anim calcmode="lin" valueType="num">
                                      <p:cBhvr>
                                        <p:cTn id="67" dur="500" fill="hold"/>
                                        <p:tgtEl>
                                          <p:spTgt spid="29"/>
                                        </p:tgtEl>
                                        <p:attrNameLst>
                                          <p:attrName>ppt_x</p:attrName>
                                        </p:attrNameLst>
                                      </p:cBhvr>
                                      <p:tavLst>
                                        <p:tav tm="0">
                                          <p:val>
                                            <p:strVal val="#ppt_x"/>
                                          </p:val>
                                        </p:tav>
                                        <p:tav tm="100000">
                                          <p:val>
                                            <p:strVal val="#ppt_x"/>
                                          </p:val>
                                        </p:tav>
                                      </p:tavLst>
                                    </p:anim>
                                    <p:anim calcmode="lin" valueType="num">
                                      <p:cBhvr>
                                        <p:cTn id="68" dur="500" fill="hold"/>
                                        <p:tgtEl>
                                          <p:spTgt spid="2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fade">
                                      <p:cBhvr>
                                        <p:cTn id="71" dur="500"/>
                                        <p:tgtEl>
                                          <p:spTgt spid="34"/>
                                        </p:tgtEl>
                                      </p:cBhvr>
                                    </p:animEffect>
                                    <p:anim calcmode="lin" valueType="num">
                                      <p:cBhvr>
                                        <p:cTn id="72" dur="500" fill="hold"/>
                                        <p:tgtEl>
                                          <p:spTgt spid="34"/>
                                        </p:tgtEl>
                                        <p:attrNameLst>
                                          <p:attrName>ppt_x</p:attrName>
                                        </p:attrNameLst>
                                      </p:cBhvr>
                                      <p:tavLst>
                                        <p:tav tm="0">
                                          <p:val>
                                            <p:strVal val="#ppt_x"/>
                                          </p:val>
                                        </p:tav>
                                        <p:tav tm="100000">
                                          <p:val>
                                            <p:strVal val="#ppt_x"/>
                                          </p:val>
                                        </p:tav>
                                      </p:tavLst>
                                    </p:anim>
                                    <p:anim calcmode="lin" valueType="num">
                                      <p:cBhvr>
                                        <p:cTn id="73" dur="500" fill="hold"/>
                                        <p:tgtEl>
                                          <p:spTgt spid="34"/>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35"/>
                                        </p:tgtEl>
                                        <p:attrNameLst>
                                          <p:attrName>style.visibility</p:attrName>
                                        </p:attrNameLst>
                                      </p:cBhvr>
                                      <p:to>
                                        <p:strVal val="visible"/>
                                      </p:to>
                                    </p:set>
                                    <p:animEffect transition="in" filter="fade">
                                      <p:cBhvr>
                                        <p:cTn id="76" dur="500"/>
                                        <p:tgtEl>
                                          <p:spTgt spid="35"/>
                                        </p:tgtEl>
                                      </p:cBhvr>
                                    </p:animEffect>
                                    <p:anim calcmode="lin" valueType="num">
                                      <p:cBhvr>
                                        <p:cTn id="77" dur="500" fill="hold"/>
                                        <p:tgtEl>
                                          <p:spTgt spid="35"/>
                                        </p:tgtEl>
                                        <p:attrNameLst>
                                          <p:attrName>ppt_x</p:attrName>
                                        </p:attrNameLst>
                                      </p:cBhvr>
                                      <p:tavLst>
                                        <p:tav tm="0">
                                          <p:val>
                                            <p:strVal val="#ppt_x"/>
                                          </p:val>
                                        </p:tav>
                                        <p:tav tm="100000">
                                          <p:val>
                                            <p:strVal val="#ppt_x"/>
                                          </p:val>
                                        </p:tav>
                                      </p:tavLst>
                                    </p:anim>
                                    <p:anim calcmode="lin" valueType="num">
                                      <p:cBhvr>
                                        <p:cTn id="78" dur="500" fill="hold"/>
                                        <p:tgtEl>
                                          <p:spTgt spid="35"/>
                                        </p:tgtEl>
                                        <p:attrNameLst>
                                          <p:attrName>ppt_y</p:attrName>
                                        </p:attrNameLst>
                                      </p:cBhvr>
                                      <p:tavLst>
                                        <p:tav tm="0">
                                          <p:val>
                                            <p:strVal val="#ppt_y-.1"/>
                                          </p:val>
                                        </p:tav>
                                        <p:tav tm="100000">
                                          <p:val>
                                            <p:strVal val="#ppt_y"/>
                                          </p:val>
                                        </p:tav>
                                      </p:tavLst>
                                    </p:anim>
                                  </p:childTnLst>
                                </p:cTn>
                              </p:par>
                              <p:par>
                                <p:cTn id="79" presetID="47" presetClass="entr" presetSubtype="0" fill="hold"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500"/>
                                        <p:tgtEl>
                                          <p:spTgt spid="36"/>
                                        </p:tgtEl>
                                      </p:cBhvr>
                                    </p:animEffect>
                                    <p:anim calcmode="lin" valueType="num">
                                      <p:cBhvr>
                                        <p:cTn id="82" dur="500" fill="hold"/>
                                        <p:tgtEl>
                                          <p:spTgt spid="36"/>
                                        </p:tgtEl>
                                        <p:attrNameLst>
                                          <p:attrName>ppt_x</p:attrName>
                                        </p:attrNameLst>
                                      </p:cBhvr>
                                      <p:tavLst>
                                        <p:tav tm="0">
                                          <p:val>
                                            <p:strVal val="#ppt_x"/>
                                          </p:val>
                                        </p:tav>
                                        <p:tav tm="100000">
                                          <p:val>
                                            <p:strVal val="#ppt_x"/>
                                          </p:val>
                                        </p:tav>
                                      </p:tavLst>
                                    </p:anim>
                                    <p:anim calcmode="lin" valueType="num">
                                      <p:cBhvr>
                                        <p:cTn id="83" dur="5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24" grpId="0"/>
      <p:bldP spid="27" grpId="0"/>
      <p:bldP spid="28" grpId="0"/>
      <p:bldP spid="29" grpId="0"/>
      <p:bldP spid="34" grpId="0"/>
      <p:bldP spid="3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3231" b="1515"/>
          <a:stretch/>
        </p:blipFill>
        <p:spPr bwMode="auto">
          <a:xfrm>
            <a:off x="609599" y="2088001"/>
            <a:ext cx="7879307" cy="4636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7506265" y="1525102"/>
            <a:ext cx="859809" cy="47839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Title 6">
            <a:extLst>
              <a:ext uri="{FF2B5EF4-FFF2-40B4-BE49-F238E27FC236}">
                <a16:creationId xmlns:a16="http://schemas.microsoft.com/office/drawing/2014/main" id="{BE08C590-2806-4F6F-81D0-A181D3F91403}"/>
              </a:ext>
            </a:extLst>
          </p:cNvPr>
          <p:cNvSpPr>
            <a:spLocks noGrp="1"/>
          </p:cNvSpPr>
          <p:nvPr>
            <p:ph type="title"/>
          </p:nvPr>
        </p:nvSpPr>
        <p:spPr>
          <a:xfrm>
            <a:off x="412597" y="307461"/>
            <a:ext cx="7356815" cy="667725"/>
          </a:xfrm>
        </p:spPr>
        <p:txBody>
          <a:bodyPr>
            <a:normAutofit/>
          </a:bodyPr>
          <a:lstStyle/>
          <a:p>
            <a:r>
              <a:rPr lang="en-US" sz="3200" dirty="0"/>
              <a:t>Patient spectrum</a:t>
            </a:r>
          </a:p>
        </p:txBody>
      </p:sp>
      <p:sp>
        <p:nvSpPr>
          <p:cNvPr id="9" name="TextBox 8">
            <a:extLst>
              <a:ext uri="{FF2B5EF4-FFF2-40B4-BE49-F238E27FC236}">
                <a16:creationId xmlns:a16="http://schemas.microsoft.com/office/drawing/2014/main" id="{927C0530-1854-43A2-BA15-17F38DA764F3}"/>
              </a:ext>
            </a:extLst>
          </p:cNvPr>
          <p:cNvSpPr txBox="1"/>
          <p:nvPr/>
        </p:nvSpPr>
        <p:spPr>
          <a:xfrm>
            <a:off x="412597" y="1514168"/>
            <a:ext cx="8816455" cy="379719"/>
          </a:xfrm>
          <a:prstGeom prst="rect">
            <a:avLst/>
          </a:prstGeom>
          <a:noFill/>
        </p:spPr>
        <p:txBody>
          <a:bodyPr wrap="square" rtlCol="0">
            <a:spAutoFit/>
          </a:bodyPr>
          <a:lstStyle/>
          <a:p>
            <a:pPr>
              <a:lnSpc>
                <a:spcPct val="113000"/>
              </a:lnSpc>
              <a:spcAft>
                <a:spcPts val="600"/>
              </a:spcAft>
            </a:pPr>
            <a:r>
              <a:rPr lang="en-GB" dirty="0"/>
              <a:t>Older people tend to conceive their ability to live independently as a ‘spectrum’.</a:t>
            </a:r>
          </a:p>
        </p:txBody>
      </p:sp>
    </p:spTree>
    <p:extLst>
      <p:ext uri="{BB962C8B-B14F-4D97-AF65-F5344CB8AC3E}">
        <p14:creationId xmlns:p14="http://schemas.microsoft.com/office/powerpoint/2010/main" val="1217202618"/>
      </p:ext>
    </p:extLst>
  </p:cSld>
  <p:clrMapOvr>
    <a:masterClrMapping/>
  </p:clrMapOvr>
</p:sld>
</file>

<file path=ppt/theme/theme1.xml><?xml version="1.0" encoding="utf-8"?>
<a:theme xmlns:a="http://schemas.openxmlformats.org/drawingml/2006/main" name="Office Theme">
  <a:themeElements>
    <a:clrScheme name="NHS England">
      <a:dk1>
        <a:sysClr val="windowText" lastClr="000000"/>
      </a:dk1>
      <a:lt1>
        <a:sysClr val="window" lastClr="FFFFFF"/>
      </a:lt1>
      <a:dk2>
        <a:srgbClr val="0072C6"/>
      </a:dk2>
      <a:lt2>
        <a:srgbClr val="A00054"/>
      </a:lt2>
      <a:accent1>
        <a:srgbClr val="00ADC6"/>
      </a:accent1>
      <a:accent2>
        <a:srgbClr val="0091C9"/>
      </a:accent2>
      <a:accent3>
        <a:srgbClr val="003893"/>
      </a:accent3>
      <a:accent4>
        <a:srgbClr val="FFFFFF"/>
      </a:accent4>
      <a:accent5>
        <a:srgbClr val="FFFFFF"/>
      </a:accent5>
      <a:accent6>
        <a:srgbClr val="FFFFFF"/>
      </a:accent6>
      <a:hlink>
        <a:srgbClr val="A00054"/>
      </a:hlink>
      <a:folHlink>
        <a:srgbClr val="A00054"/>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8D083DDF8B2CE45ABEDBAB4F90C7050" ma:contentTypeVersion="1" ma:contentTypeDescription="Create a new document." ma:contentTypeScope="" ma:versionID="6f0372cf94b48e3ff03ea2af8d244034">
  <xsd:schema xmlns:xsd="http://www.w3.org/2001/XMLSchema" xmlns:xs="http://www.w3.org/2001/XMLSchema" xmlns:p="http://schemas.microsoft.com/office/2006/metadata/properties" xmlns:ns2="51367701-27c8-403e-a234-85855c5cd73e" xmlns:ns3="11cf67b4-8be8-4203-926d-b1451d6a3644" targetNamespace="http://schemas.microsoft.com/office/2006/metadata/properties" ma:root="true" ma:fieldsID="6ce6b8d50e902b0a5e2178625f1a7f6a" ns2:_="" ns3:_="">
    <xsd:import namespace="51367701-27c8-403e-a234-85855c5cd73e"/>
    <xsd:import namespace="11cf67b4-8be8-4203-926d-b1451d6a3644"/>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1367701-27c8-403e-a234-85855c5cd73e"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1cf67b4-8be8-4203-926d-b1451d6a3644"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p:properties xmlns:p="http://schemas.microsoft.com/office/2006/metadata/properties" xmlns:xsi="http://www.w3.org/2001/XMLSchema-instance" xmlns:pc="http://schemas.microsoft.com/office/infopath/2007/PartnerControls">
  <documentManagement>
    <_dlc_DocId xmlns="51367701-27c8-403e-a234-85855c5cd73e">K57F673QWXRZ-1374-53</_dlc_DocId>
    <_dlc_DocIdUrl xmlns="51367701-27c8-403e-a234-85855c5cd73e">
      <Url>https://nhsengland.sharepoint.com/TeamCentre/VisionandValues/_layouts/15/DocIdRedir.aspx?ID=K57F673QWXRZ-1374-53</Url>
      <Description>K57F673QWXRZ-1374-53</Description>
    </_dlc_DocIdUrl>
    <SharedWithUsers xmlns="11cf67b4-8be8-4203-926d-b1451d6a3644">
      <UserInfo>
        <DisplayName>Bruce Warner</DisplayName>
        <AccountId>189</AccountId>
        <AccountType/>
      </UserInfo>
      <UserInfo>
        <DisplayName>Chris Knight</DisplayName>
        <AccountId>9154</AccountId>
        <AccountType/>
      </UserInfo>
      <UserInfo>
        <DisplayName>Paulette Johnson</DisplayName>
        <AccountId>1982</AccountId>
        <AccountType/>
      </UserInfo>
    </SharedWithUsers>
  </documentManagement>
</p:properties>
</file>

<file path=customXml/itemProps1.xml><?xml version="1.0" encoding="utf-8"?>
<ds:datastoreItem xmlns:ds="http://schemas.openxmlformats.org/officeDocument/2006/customXml" ds:itemID="{F2DD6C42-6644-46D0-ACEC-7B461F27AFF1}">
  <ds:schemaRefs>
    <ds:schemaRef ds:uri="http://schemas.microsoft.com/sharepoint/v3/contenttype/forms"/>
  </ds:schemaRefs>
</ds:datastoreItem>
</file>

<file path=customXml/itemProps2.xml><?xml version="1.0" encoding="utf-8"?>
<ds:datastoreItem xmlns:ds="http://schemas.openxmlformats.org/officeDocument/2006/customXml" ds:itemID="{7CF804EF-5A13-4C78-B283-A29B4395B6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1367701-27c8-403e-a234-85855c5cd73e"/>
    <ds:schemaRef ds:uri="11cf67b4-8be8-4203-926d-b1451d6a364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B801DBD-1609-45E3-994A-CA6B05AAB272}">
  <ds:schemaRefs>
    <ds:schemaRef ds:uri="http://schemas.microsoft.com/sharepoint/events"/>
  </ds:schemaRefs>
</ds:datastoreItem>
</file>

<file path=customXml/itemProps4.xml><?xml version="1.0" encoding="utf-8"?>
<ds:datastoreItem xmlns:ds="http://schemas.openxmlformats.org/officeDocument/2006/customXml" ds:itemID="{E69D3D01-BC3D-4AA8-95B1-39B38B8CD583}">
  <ds:schemaRefs>
    <ds:schemaRef ds:uri="51367701-27c8-403e-a234-85855c5cd73e"/>
    <ds:schemaRef ds:uri="http://schemas.openxmlformats.org/package/2006/metadata/core-properties"/>
    <ds:schemaRef ds:uri="http://purl.org/dc/terms/"/>
    <ds:schemaRef ds:uri="http://schemas.microsoft.com/office/2006/documentManagement/types"/>
    <ds:schemaRef ds:uri="11cf67b4-8be8-4203-926d-b1451d6a3644"/>
    <ds:schemaRef ds:uri="http://purl.org/dc/dcmitype/"/>
    <ds:schemaRef ds:uri="http://purl.org/dc/elements/1.1/"/>
    <ds:schemaRef ds:uri="http://schemas.microsoft.com/office/2006/metadata/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1760</TotalTime>
  <Words>1286</Words>
  <Application>Microsoft Office PowerPoint</Application>
  <PresentationFormat>On-screen Show (4:3)</PresentationFormat>
  <Paragraphs>163</Paragraphs>
  <Slides>12</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 Black</vt:lpstr>
      <vt:lpstr>Calibri</vt:lpstr>
      <vt:lpstr>Times New Roman</vt:lpstr>
      <vt:lpstr>Office Theme</vt:lpstr>
      <vt:lpstr>RightCare scenario:  The variation between suboptimal and optimal pathways  </vt:lpstr>
      <vt:lpstr>Janet’s story</vt:lpstr>
      <vt:lpstr>Janet and the suboptimal pathway</vt:lpstr>
      <vt:lpstr>Janet and the suboptimal pathway</vt:lpstr>
      <vt:lpstr>PowerPoint Presentation</vt:lpstr>
      <vt:lpstr>Areas for systems to consider</vt:lpstr>
      <vt:lpstr>Janet and the optimal pathway</vt:lpstr>
      <vt:lpstr>Janet and the optimal pathway</vt:lpstr>
      <vt:lpstr>Patient spectrum</vt:lpstr>
      <vt:lpstr>Financial information</vt:lpstr>
      <vt:lpstr>Financial information</vt:lpstr>
      <vt:lpstr>NHS RightCare</vt:lpstr>
    </vt:vector>
  </TitlesOfParts>
  <Company>Smith &amp; Milton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NHS England Powerpoint Template</dc:title>
  <dc:creator>Kevin O'Brien</dc:creator>
  <cp:lastModifiedBy>Hannah Miller</cp:lastModifiedBy>
  <cp:revision>150</cp:revision>
  <cp:lastPrinted>2014-05-27T15:15:21Z</cp:lastPrinted>
  <dcterms:created xsi:type="dcterms:W3CDTF">2014-04-08T10:27:44Z</dcterms:created>
  <dcterms:modified xsi:type="dcterms:W3CDTF">2019-07-08T13:23:20Z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0x010100C8D083DDF8B2CE45ABEDBAB4F90C7050</vt:lpwstr>
  </property>
  <property fmtid="{D5CDD505-2E9C-101B-9397-08002B2CF9AE}" pid="3" name="_dlc_DocIdItemGuid">
    <vt:lpwstr>f66519ee-73cb-4d73-a16e-8576bcbee500</vt:lpwstr>
  </property>
</Properties>
</file>