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12"/>
  </p:notesMasterIdLst>
  <p:handoutMasterIdLst>
    <p:handoutMasterId r:id="rId13"/>
  </p:handoutMasterIdLst>
  <p:sldIdLst>
    <p:sldId id="265" r:id="rId6"/>
    <p:sldId id="275" r:id="rId7"/>
    <p:sldId id="285" r:id="rId8"/>
    <p:sldId id="283" r:id="rId9"/>
    <p:sldId id="288" r:id="rId10"/>
    <p:sldId id="284" r:id="rId11"/>
  </p:sldIdLst>
  <p:sldSz cx="9144000" cy="6858000" type="screen4x3"/>
  <p:notesSz cx="6797675" cy="98567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id="{6C807DBC-8C92-7C42-84D5-1C59FCFB9E44}">
          <p14:sldIdLst>
            <p14:sldId id="265"/>
            <p14:sldId id="275"/>
            <p14:sldId id="285"/>
            <p14:sldId id="283"/>
            <p14:sldId id="288"/>
            <p14:sldId id="284"/>
          </p14:sldIdLst>
        </p14:section>
      </p14:sectionLst>
    </p:ext>
    <p:ext uri="{EFAFB233-063F-42B5-8137-9DF3F51BA10A}">
      <p15:sldGuideLst xmlns:p15="http://schemas.microsoft.com/office/powerpoint/2012/main">
        <p15:guide id="1" orient="horz" pos="1204">
          <p15:clr>
            <a:srgbClr val="A4A3A4"/>
          </p15:clr>
        </p15:guide>
        <p15:guide id="2" pos="33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rah Pudney" initials="SP" lastIdx="2"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78" autoAdjust="0"/>
    <p:restoredTop sz="88543" autoAdjust="0"/>
  </p:normalViewPr>
  <p:slideViewPr>
    <p:cSldViewPr snapToGrid="0" snapToObjects="1">
      <p:cViewPr varScale="1">
        <p:scale>
          <a:sx n="76" d="100"/>
          <a:sy n="76" d="100"/>
        </p:scale>
        <p:origin x="1637" y="43"/>
      </p:cViewPr>
      <p:guideLst>
        <p:guide orient="horz" pos="1204"/>
        <p:guide pos="336"/>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21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2125"/>
          </a:xfrm>
          <a:prstGeom prst="rect">
            <a:avLst/>
          </a:prstGeom>
        </p:spPr>
        <p:txBody>
          <a:bodyPr vert="horz" lIns="91440" tIns="45720" rIns="91440" bIns="45720" rtlCol="0"/>
          <a:lstStyle>
            <a:lvl1pPr algn="r">
              <a:defRPr sz="1200"/>
            </a:lvl1pPr>
          </a:lstStyle>
          <a:p>
            <a:fld id="{A291D71F-2657-BF40-9BA8-1341E8D62F20}" type="datetime1">
              <a:rPr lang="en-GB" smtClean="0"/>
              <a:t>08/07/2019</a:t>
            </a:fld>
            <a:endParaRPr lang="en-US"/>
          </a:p>
        </p:txBody>
      </p:sp>
      <p:sp>
        <p:nvSpPr>
          <p:cNvPr id="4" name="Footer Placeholder 3"/>
          <p:cNvSpPr>
            <a:spLocks noGrp="1"/>
          </p:cNvSpPr>
          <p:nvPr>
            <p:ph type="ftr" sz="quarter" idx="2"/>
          </p:nvPr>
        </p:nvSpPr>
        <p:spPr>
          <a:xfrm>
            <a:off x="0" y="9361488"/>
            <a:ext cx="2946400" cy="4937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361488"/>
            <a:ext cx="2946400" cy="493712"/>
          </a:xfrm>
          <a:prstGeom prst="rect">
            <a:avLst/>
          </a:prstGeom>
        </p:spPr>
        <p:txBody>
          <a:bodyPr vert="horz" lIns="91440" tIns="45720" rIns="91440" bIns="45720" rtlCol="0" anchor="b"/>
          <a:lstStyle>
            <a:lvl1pPr algn="r">
              <a:defRPr sz="1200"/>
            </a:lvl1pPr>
          </a:lstStyle>
          <a:p>
            <a:fld id="{4F5EE869-81EB-AC4C-B612-80DE4181CDD1}" type="slidenum">
              <a:rPr lang="en-US" smtClean="0"/>
              <a:t>‹#›</a:t>
            </a:fld>
            <a:endParaRPr lang="en-US"/>
          </a:p>
        </p:txBody>
      </p:sp>
    </p:spTree>
    <p:extLst>
      <p:ext uri="{BB962C8B-B14F-4D97-AF65-F5344CB8AC3E}">
        <p14:creationId xmlns:p14="http://schemas.microsoft.com/office/powerpoint/2010/main" val="32424458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21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2125"/>
          </a:xfrm>
          <a:prstGeom prst="rect">
            <a:avLst/>
          </a:prstGeom>
        </p:spPr>
        <p:txBody>
          <a:bodyPr vert="horz" lIns="91440" tIns="45720" rIns="91440" bIns="45720" rtlCol="0"/>
          <a:lstStyle>
            <a:lvl1pPr algn="r">
              <a:defRPr sz="1200"/>
            </a:lvl1pPr>
          </a:lstStyle>
          <a:p>
            <a:fld id="{937A70F4-2FAD-3E41-BF6C-C5B1EEDE06E7}" type="datetime1">
              <a:rPr lang="en-GB" smtClean="0"/>
              <a:t>08/07/2019</a:t>
            </a:fld>
            <a:endParaRPr lang="en-US"/>
          </a:p>
        </p:txBody>
      </p:sp>
      <p:sp>
        <p:nvSpPr>
          <p:cNvPr id="4" name="Slide Image Placeholder 3"/>
          <p:cNvSpPr>
            <a:spLocks noGrp="1" noRot="1" noChangeAspect="1"/>
          </p:cNvSpPr>
          <p:nvPr>
            <p:ph type="sldImg" idx="2"/>
          </p:nvPr>
        </p:nvSpPr>
        <p:spPr>
          <a:xfrm>
            <a:off x="935038" y="739775"/>
            <a:ext cx="4927600" cy="36957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681538"/>
            <a:ext cx="5438775" cy="4435475"/>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361488"/>
            <a:ext cx="2946400" cy="4937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361488"/>
            <a:ext cx="2946400" cy="493712"/>
          </a:xfrm>
          <a:prstGeom prst="rect">
            <a:avLst/>
          </a:prstGeom>
        </p:spPr>
        <p:txBody>
          <a:bodyPr vert="horz" lIns="91440" tIns="45720" rIns="91440" bIns="45720" rtlCol="0" anchor="b"/>
          <a:lstStyle>
            <a:lvl1pPr algn="r">
              <a:defRPr sz="1200"/>
            </a:lvl1pPr>
          </a:lstStyle>
          <a:p>
            <a:fld id="{4957A7B8-EAD2-9846-9761-91C91B5D58B6}" type="slidenum">
              <a:rPr lang="en-US" smtClean="0"/>
              <a:t>‹#›</a:t>
            </a:fld>
            <a:endParaRPr lang="en-US"/>
          </a:p>
        </p:txBody>
      </p:sp>
    </p:spTree>
    <p:extLst>
      <p:ext uri="{BB962C8B-B14F-4D97-AF65-F5344CB8AC3E}">
        <p14:creationId xmlns:p14="http://schemas.microsoft.com/office/powerpoint/2010/main" val="104624081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57A7B8-EAD2-9846-9761-91C91B5D58B6}" type="slidenum">
              <a:rPr lang="en-US" smtClean="0"/>
              <a:t>2</a:t>
            </a:fld>
            <a:endParaRPr lang="en-US"/>
          </a:p>
        </p:txBody>
      </p:sp>
    </p:spTree>
    <p:extLst>
      <p:ext uri="{BB962C8B-B14F-4D97-AF65-F5344CB8AC3E}">
        <p14:creationId xmlns:p14="http://schemas.microsoft.com/office/powerpoint/2010/main" val="2228025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57A7B8-EAD2-9846-9761-91C91B5D58B6}" type="slidenum">
              <a:rPr lang="en-US" smtClean="0"/>
              <a:t>3</a:t>
            </a:fld>
            <a:endParaRPr lang="en-US"/>
          </a:p>
        </p:txBody>
      </p:sp>
    </p:spTree>
    <p:extLst>
      <p:ext uri="{BB962C8B-B14F-4D97-AF65-F5344CB8AC3E}">
        <p14:creationId xmlns:p14="http://schemas.microsoft.com/office/powerpoint/2010/main" val="3586837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5"/>
          </p:nvPr>
        </p:nvSpPr>
        <p:spPr/>
        <p:txBody>
          <a:bodyPr/>
          <a:lstStyle/>
          <a:p>
            <a:fld id="{4957A7B8-EAD2-9846-9761-91C91B5D58B6}" type="slidenum">
              <a:rPr lang="en-US" smtClean="0"/>
              <a:t>4</a:t>
            </a:fld>
            <a:endParaRPr lang="en-US"/>
          </a:p>
        </p:txBody>
      </p:sp>
    </p:spTree>
    <p:extLst>
      <p:ext uri="{BB962C8B-B14F-4D97-AF65-F5344CB8AC3E}">
        <p14:creationId xmlns:p14="http://schemas.microsoft.com/office/powerpoint/2010/main" val="2440588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57A7B8-EAD2-9846-9761-91C91B5D58B6}" type="slidenum">
              <a:rPr lang="en-US" smtClean="0"/>
              <a:t>5</a:t>
            </a:fld>
            <a:endParaRPr lang="en-US"/>
          </a:p>
        </p:txBody>
      </p:sp>
    </p:spTree>
    <p:extLst>
      <p:ext uri="{BB962C8B-B14F-4D97-AF65-F5344CB8AC3E}">
        <p14:creationId xmlns:p14="http://schemas.microsoft.com/office/powerpoint/2010/main" val="7248867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57A7B8-EAD2-9846-9761-91C91B5D58B6}" type="slidenum">
              <a:rPr lang="en-US" smtClean="0"/>
              <a:t>6</a:t>
            </a:fld>
            <a:endParaRPr lang="en-US"/>
          </a:p>
        </p:txBody>
      </p:sp>
    </p:spTree>
    <p:extLst>
      <p:ext uri="{BB962C8B-B14F-4D97-AF65-F5344CB8AC3E}">
        <p14:creationId xmlns:p14="http://schemas.microsoft.com/office/powerpoint/2010/main" val="4143927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3">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693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Section Header 1">
    <p:spTree>
      <p:nvGrpSpPr>
        <p:cNvPr id="1" name=""/>
        <p:cNvGrpSpPr/>
        <p:nvPr/>
      </p:nvGrpSpPr>
      <p:grpSpPr>
        <a:xfrm>
          <a:off x="0" y="0"/>
          <a:ext cx="0" cy="0"/>
          <a:chOff x="0" y="0"/>
          <a:chExt cx="0" cy="0"/>
        </a:xfrm>
      </p:grpSpPr>
      <p:sp>
        <p:nvSpPr>
          <p:cNvPr id="6" name="Title 1"/>
          <p:cNvSpPr>
            <a:spLocks noGrp="1"/>
          </p:cNvSpPr>
          <p:nvPr>
            <p:ph type="title"/>
          </p:nvPr>
        </p:nvSpPr>
        <p:spPr>
          <a:xfrm>
            <a:off x="457202" y="1692260"/>
            <a:ext cx="3535738" cy="2160734"/>
          </a:xfrm>
        </p:spPr>
        <p:txBody>
          <a:bodyPr anchor="t">
            <a:noAutofit/>
          </a:bodyPr>
          <a:lstStyle>
            <a:lvl1pPr>
              <a:defRPr sz="4800"/>
            </a:lvl1pPr>
          </a:lstStyle>
          <a:p>
            <a:r>
              <a:rPr lang="en-GB" dirty="0"/>
              <a:t>Click to edit Master title style</a:t>
            </a:r>
            <a:endParaRPr lang="en-US" dirty="0"/>
          </a:p>
        </p:txBody>
      </p:sp>
      <p:sp>
        <p:nvSpPr>
          <p:cNvPr id="7" name="Slide Number Placeholder 2"/>
          <p:cNvSpPr>
            <a:spLocks noGrp="1"/>
          </p:cNvSpPr>
          <p:nvPr>
            <p:ph type="sldNum" sz="quarter" idx="10"/>
          </p:nvPr>
        </p:nvSpPr>
        <p:spPr>
          <a:xfrm>
            <a:off x="6553200" y="6356350"/>
            <a:ext cx="2133600" cy="365125"/>
          </a:xfrm>
        </p:spPr>
        <p:txBody>
          <a:bodyPr/>
          <a:lstStyle/>
          <a:p>
            <a:fld id="{902D5018-2030-2046-84FC-87E41EA86E42}" type="slidenum">
              <a:rPr lang="en-US" smtClean="0"/>
              <a:pPr/>
              <a:t>‹#›</a:t>
            </a:fld>
            <a:endParaRPr lang="en-US" dirty="0"/>
          </a:p>
        </p:txBody>
      </p:sp>
    </p:spTree>
    <p:extLst>
      <p:ext uri="{BB962C8B-B14F-4D97-AF65-F5344CB8AC3E}">
        <p14:creationId xmlns:p14="http://schemas.microsoft.com/office/powerpoint/2010/main" val="3232894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Slide Number Placeholder 2"/>
          <p:cNvSpPr>
            <a:spLocks noGrp="1"/>
          </p:cNvSpPr>
          <p:nvPr>
            <p:ph type="sldNum" sz="quarter" idx="10"/>
          </p:nvPr>
        </p:nvSpPr>
        <p:spPr>
          <a:xfrm>
            <a:off x="6553200" y="6356350"/>
            <a:ext cx="2133600" cy="365125"/>
          </a:xfrm>
        </p:spPr>
        <p:txBody>
          <a:bodyPr/>
          <a:lstStyle/>
          <a:p>
            <a:fld id="{902D5018-2030-2046-84FC-87E41EA86E42}" type="slidenum">
              <a:rPr lang="en-US" smtClean="0"/>
              <a:pPr/>
              <a:t>‹#›</a:t>
            </a:fld>
            <a:endParaRPr lang="en-US" dirty="0"/>
          </a:p>
        </p:txBody>
      </p:sp>
      <p:sp>
        <p:nvSpPr>
          <p:cNvPr id="6" name="Title 1"/>
          <p:cNvSpPr>
            <a:spLocks noGrp="1"/>
          </p:cNvSpPr>
          <p:nvPr>
            <p:ph type="title"/>
          </p:nvPr>
        </p:nvSpPr>
        <p:spPr>
          <a:xfrm>
            <a:off x="457201" y="749912"/>
            <a:ext cx="7356815" cy="667725"/>
          </a:xfrm>
        </p:spPr>
        <p:txBody>
          <a:bodyPr/>
          <a:lstStyle/>
          <a:p>
            <a:r>
              <a:rPr lang="en-GB" dirty="0"/>
              <a:t>Click to edit Master title style</a:t>
            </a:r>
            <a:endParaRPr lang="en-US" dirty="0"/>
          </a:p>
        </p:txBody>
      </p:sp>
    </p:spTree>
    <p:extLst>
      <p:ext uri="{BB962C8B-B14F-4D97-AF65-F5344CB8AC3E}">
        <p14:creationId xmlns:p14="http://schemas.microsoft.com/office/powerpoint/2010/main" val="1577180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no arrow)">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Slide Number Placeholder 2"/>
          <p:cNvSpPr>
            <a:spLocks noGrp="1"/>
          </p:cNvSpPr>
          <p:nvPr>
            <p:ph type="sldNum" sz="quarter" idx="10"/>
          </p:nvPr>
        </p:nvSpPr>
        <p:spPr/>
        <p:txBody>
          <a:bodyPr/>
          <a:lstStyle/>
          <a:p>
            <a:fld id="{902D5018-2030-2046-84FC-87E41EA86E42}" type="slidenum">
              <a:rPr lang="en-US" smtClean="0"/>
              <a:pPr/>
              <a:t>‹#›</a:t>
            </a:fld>
            <a:endParaRPr lang="en-US" dirty="0"/>
          </a:p>
        </p:txBody>
      </p:sp>
      <p:sp>
        <p:nvSpPr>
          <p:cNvPr id="4" name="Content Placeholder 2"/>
          <p:cNvSpPr>
            <a:spLocks noGrp="1"/>
          </p:cNvSpPr>
          <p:nvPr>
            <p:ph idx="1"/>
          </p:nvPr>
        </p:nvSpPr>
        <p:spPr>
          <a:xfrm>
            <a:off x="457200" y="1680295"/>
            <a:ext cx="7841707" cy="3950736"/>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799361630"/>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5159D5C-7180-4EB4-ABAC-B8291AE4A24B}" type="datetimeFigureOut">
              <a:rPr lang="en-US" smtClean="0"/>
              <a:pPr/>
              <a:t>7/8/2019</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9354E1B7-EA4B-4627-8377-47E877C4B30E}" type="slidenum">
              <a:rPr lang="en-US" smtClean="0"/>
              <a:pPr/>
              <a:t>‹#›</a:t>
            </a:fld>
            <a:endParaRPr lang="en-US"/>
          </a:p>
        </p:txBody>
      </p:sp>
    </p:spTree>
    <p:extLst>
      <p:ext uri="{BB962C8B-B14F-4D97-AF65-F5344CB8AC3E}">
        <p14:creationId xmlns:p14="http://schemas.microsoft.com/office/powerpoint/2010/main" val="26338891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5742443" y="-1"/>
            <a:ext cx="3401557" cy="1526875"/>
          </a:xfrm>
          <a:prstGeom prst="rect">
            <a:avLst/>
          </a:prstGeom>
        </p:spPr>
      </p:pic>
      <p:sp>
        <p:nvSpPr>
          <p:cNvPr id="3" name="Text Placeholder 2"/>
          <p:cNvSpPr>
            <a:spLocks noGrp="1"/>
          </p:cNvSpPr>
          <p:nvPr>
            <p:ph type="body" idx="1"/>
          </p:nvPr>
        </p:nvSpPr>
        <p:spPr>
          <a:xfrm>
            <a:off x="457200" y="1680295"/>
            <a:ext cx="7841707" cy="3950736"/>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1"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latin typeface="Arial"/>
                <a:cs typeface="Arial"/>
              </a:defRPr>
            </a:lvl1pPr>
          </a:lstStyle>
          <a:p>
            <a:fld id="{902D5018-2030-2046-84FC-87E41EA86E42}" type="slidenum">
              <a:rPr lang="en-US" smtClean="0"/>
              <a:pPr/>
              <a:t>‹#›</a:t>
            </a:fld>
            <a:endParaRPr lang="en-US" dirty="0"/>
          </a:p>
        </p:txBody>
      </p:sp>
      <p:sp>
        <p:nvSpPr>
          <p:cNvPr id="26" name="Title Placeholder 1"/>
          <p:cNvSpPr>
            <a:spLocks noGrp="1"/>
          </p:cNvSpPr>
          <p:nvPr>
            <p:ph type="title"/>
          </p:nvPr>
        </p:nvSpPr>
        <p:spPr>
          <a:xfrm>
            <a:off x="457201" y="749912"/>
            <a:ext cx="7356815" cy="667725"/>
          </a:xfrm>
          <a:prstGeom prst="rect">
            <a:avLst/>
          </a:prstGeom>
        </p:spPr>
        <p:txBody>
          <a:bodyPr vert="horz" lIns="91440" tIns="45720" rIns="91440" bIns="45720" rtlCol="0" anchor="ctr">
            <a:normAutofit/>
          </a:bodyPr>
          <a:lstStyle/>
          <a:p>
            <a:r>
              <a:rPr lang="en-GB" sz="3600" b="1" dirty="0">
                <a:solidFill>
                  <a:schemeClr val="tx2"/>
                </a:solidFill>
                <a:latin typeface="+mj-lt"/>
                <a:cs typeface="Arial"/>
              </a:rPr>
              <a:t>Click</a:t>
            </a:r>
            <a:r>
              <a:rPr lang="en-GB" sz="3600" b="1" baseline="0" dirty="0">
                <a:solidFill>
                  <a:schemeClr val="tx2"/>
                </a:solidFill>
                <a:latin typeface="+mj-lt"/>
                <a:cs typeface="Arial"/>
              </a:rPr>
              <a:t> to edit the master title style</a:t>
            </a:r>
            <a:endParaRPr lang="en-GB" sz="3600" b="1" dirty="0">
              <a:solidFill>
                <a:schemeClr val="tx2"/>
              </a:solidFill>
              <a:latin typeface="+mj-lt"/>
              <a:cs typeface="Arial"/>
            </a:endParaRPr>
          </a:p>
        </p:txBody>
      </p:sp>
    </p:spTree>
    <p:extLst>
      <p:ext uri="{BB962C8B-B14F-4D97-AF65-F5344CB8AC3E}">
        <p14:creationId xmlns:p14="http://schemas.microsoft.com/office/powerpoint/2010/main" val="2531189095"/>
      </p:ext>
    </p:extLst>
  </p:cSld>
  <p:clrMap bg1="lt1" tx1="dk1" bg2="lt2" tx2="dk2" accent1="accent1" accent2="accent2" accent3="accent3" accent4="accent4" accent5="accent5" accent6="accent6" hlink="hlink" folHlink="folHlink"/>
  <p:sldLayoutIdLst>
    <p:sldLayoutId id="2147483674" r:id="rId1"/>
    <p:sldLayoutId id="2147483672" r:id="rId2"/>
    <p:sldLayoutId id="2147483650" r:id="rId3"/>
    <p:sldLayoutId id="2147483678" r:id="rId4"/>
    <p:sldLayoutId id="2147483679" r:id="rId5"/>
  </p:sldLayoutIdLst>
  <p:hf sldNum="0" hdr="0" ftr="0"/>
  <p:txStyles>
    <p:titleStyle>
      <a:lvl1pPr algn="l" defTabSz="457200" rtl="0" eaLnBrk="1" latinLnBrk="0" hangingPunct="1">
        <a:spcBef>
          <a:spcPct val="0"/>
        </a:spcBef>
        <a:buNone/>
        <a:defRPr lang="en-GB" sz="3600" b="1" i="0" kern="1200" baseline="0" smtClean="0">
          <a:solidFill>
            <a:schemeClr val="tx2"/>
          </a:solidFill>
          <a:latin typeface="Arial"/>
          <a:ea typeface="+mj-ea"/>
          <a:cs typeface="Arial"/>
        </a:defRPr>
      </a:lvl1pPr>
    </p:titleStyle>
    <p:bodyStyle>
      <a:lvl1pPr marL="342900" indent="-3429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4pPr>
      <a:lvl5pPr marL="20574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014881"/>
            <a:ext cx="9144001" cy="4777462"/>
          </a:xfrm>
          <a:prstGeom prst="rect">
            <a:avLst/>
          </a:prstGeom>
        </p:spPr>
      </p:pic>
      <p:sp>
        <p:nvSpPr>
          <p:cNvPr id="25" name="Title 24"/>
          <p:cNvSpPr>
            <a:spLocks noGrp="1"/>
          </p:cNvSpPr>
          <p:nvPr>
            <p:ph type="title" idx="4294967295"/>
          </p:nvPr>
        </p:nvSpPr>
        <p:spPr>
          <a:xfrm>
            <a:off x="504098" y="1380107"/>
            <a:ext cx="6556269" cy="2160734"/>
          </a:xfrm>
        </p:spPr>
        <p:txBody>
          <a:bodyPr lIns="0" tIns="0" rIns="0" bIns="0" anchor="t">
            <a:noAutofit/>
          </a:bodyPr>
          <a:lstStyle/>
          <a:p>
            <a:r>
              <a:rPr lang="en-US" sz="3200" b="0" dirty="0"/>
              <a:t>RightCare scenario: </a:t>
            </a:r>
            <a:br>
              <a:rPr lang="en-US" sz="3200" b="0" dirty="0"/>
            </a:br>
            <a:r>
              <a:rPr lang="en-US" sz="3200" dirty="0"/>
              <a:t>The variation between suboptimal and optimal pathways</a:t>
            </a:r>
            <a:br>
              <a:rPr lang="en-US" sz="3200" dirty="0"/>
            </a:br>
            <a:br>
              <a:rPr lang="en-US" sz="3200" dirty="0"/>
            </a:br>
            <a:endParaRPr lang="en-US" sz="3200" dirty="0"/>
          </a:p>
        </p:txBody>
      </p:sp>
      <p:pic>
        <p:nvPicPr>
          <p:cNvPr id="4" name="Picture 3" descr="Photograph of an elderly lady smiling at the camera."/>
          <p:cNvPicPr>
            <a:picLocks noChangeAspect="1"/>
          </p:cNvPicPr>
          <p:nvPr/>
        </p:nvPicPr>
        <p:blipFill rotWithShape="1">
          <a:blip r:embed="rId3">
            <a:extLst>
              <a:ext uri="{28A0092B-C50C-407E-A947-70E740481C1C}">
                <a14:useLocalDpi xmlns:a14="http://schemas.microsoft.com/office/drawing/2010/main" val="0"/>
              </a:ext>
            </a:extLst>
          </a:blip>
          <a:srcRect t="18790" b="1069"/>
          <a:stretch/>
        </p:blipFill>
        <p:spPr>
          <a:xfrm rot="21371710">
            <a:off x="581488" y="3278867"/>
            <a:ext cx="2074002" cy="2401410"/>
          </a:xfrm>
          <a:prstGeom prst="rect">
            <a:avLst/>
          </a:prstGeom>
          <a:effectLst>
            <a:outerShdw blurRad="203200" dist="76200" dir="5400000" sx="103000" sy="103000" algn="t" rotWithShape="0">
              <a:prstClr val="black">
                <a:alpha val="40000"/>
              </a:prstClr>
            </a:outerShdw>
          </a:effectLst>
        </p:spPr>
      </p:pic>
      <p:sp>
        <p:nvSpPr>
          <p:cNvPr id="6" name="Content Placeholder 26"/>
          <p:cNvSpPr txBox="1">
            <a:spLocks/>
          </p:cNvSpPr>
          <p:nvPr/>
        </p:nvSpPr>
        <p:spPr>
          <a:xfrm>
            <a:off x="2863120" y="3212700"/>
            <a:ext cx="4609229" cy="2447765"/>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4pPr>
            <a:lvl5pPr marL="20574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2000" b="1" dirty="0">
                <a:solidFill>
                  <a:schemeClr val="tx2"/>
                </a:solidFill>
              </a:rPr>
              <a:t>Janet’s story: Frailty</a:t>
            </a:r>
          </a:p>
          <a:p>
            <a:pPr marL="0" indent="0">
              <a:buFont typeface="Arial"/>
              <a:buNone/>
            </a:pPr>
            <a:r>
              <a:rPr lang="en-US" sz="2000" dirty="0">
                <a:solidFill>
                  <a:schemeClr val="tx2"/>
                </a:solidFill>
              </a:rPr>
              <a:t>Appendix 1: Summary slide pack</a:t>
            </a:r>
            <a:endParaRPr lang="en-US" sz="2600" dirty="0">
              <a:solidFill>
                <a:schemeClr val="tx2"/>
              </a:solidFill>
            </a:endParaRPr>
          </a:p>
        </p:txBody>
      </p:sp>
      <p:sp>
        <p:nvSpPr>
          <p:cNvPr id="8" name="Content Placeholder 26"/>
          <p:cNvSpPr txBox="1">
            <a:spLocks/>
          </p:cNvSpPr>
          <p:nvPr/>
        </p:nvSpPr>
        <p:spPr>
          <a:xfrm>
            <a:off x="6310379" y="6385427"/>
            <a:ext cx="2626046" cy="35351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4pPr>
            <a:lvl5pPr marL="20574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Font typeface="Arial"/>
              <a:buNone/>
            </a:pPr>
            <a:endParaRPr lang="en-US" sz="1200" dirty="0"/>
          </a:p>
        </p:txBody>
      </p:sp>
      <p:sp>
        <p:nvSpPr>
          <p:cNvPr id="9" name="Rectangle 8"/>
          <p:cNvSpPr/>
          <p:nvPr/>
        </p:nvSpPr>
        <p:spPr>
          <a:xfrm>
            <a:off x="6762457" y="6194724"/>
            <a:ext cx="2277756" cy="492443"/>
          </a:xfrm>
          <a:prstGeom prst="rect">
            <a:avLst/>
          </a:prstGeom>
        </p:spPr>
        <p:txBody>
          <a:bodyPr wrap="square" lIns="0" tIns="0" rIns="0" bIns="0">
            <a:spAutoFit/>
          </a:bodyPr>
          <a:lstStyle/>
          <a:p>
            <a:pPr algn="r"/>
            <a:r>
              <a:rPr lang="en-US" sz="1600" dirty="0">
                <a:solidFill>
                  <a:schemeClr val="tx2"/>
                </a:solidFill>
              </a:rPr>
              <a:t>Published August 2016</a:t>
            </a:r>
          </a:p>
          <a:p>
            <a:pPr algn="r"/>
            <a:r>
              <a:rPr lang="en-US" sz="1600" dirty="0">
                <a:solidFill>
                  <a:schemeClr val="tx2"/>
                </a:solidFill>
              </a:rPr>
              <a:t>Updated June 2019</a:t>
            </a:r>
          </a:p>
        </p:txBody>
      </p:sp>
    </p:spTree>
    <p:extLst>
      <p:ext uri="{BB962C8B-B14F-4D97-AF65-F5344CB8AC3E}">
        <p14:creationId xmlns:p14="http://schemas.microsoft.com/office/powerpoint/2010/main" val="833375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12597" y="1159932"/>
            <a:ext cx="8288594" cy="5088193"/>
          </a:xfrm>
        </p:spPr>
        <p:txBody>
          <a:bodyPr>
            <a:noAutofit/>
          </a:bodyPr>
          <a:lstStyle/>
          <a:p>
            <a:pPr>
              <a:lnSpc>
                <a:spcPct val="114000"/>
              </a:lnSpc>
              <a:spcBef>
                <a:spcPts val="0"/>
              </a:spcBef>
              <a:spcAft>
                <a:spcPts val="400"/>
              </a:spcAft>
            </a:pPr>
            <a:r>
              <a:rPr lang="en-GB" sz="1800" dirty="0"/>
              <a:t>Janet is 84, a retired teacher living with her 85 year-old husband Arthur.</a:t>
            </a:r>
          </a:p>
          <a:p>
            <a:pPr>
              <a:lnSpc>
                <a:spcPct val="114000"/>
              </a:lnSpc>
              <a:spcBef>
                <a:spcPts val="0"/>
              </a:spcBef>
              <a:spcAft>
                <a:spcPts val="400"/>
              </a:spcAft>
            </a:pPr>
            <a:r>
              <a:rPr lang="en-GB" sz="1800" dirty="0"/>
              <a:t>On a Friday evening, Janet falls. Arthur calls 999 and Janet is taken to A&amp;E.</a:t>
            </a:r>
          </a:p>
          <a:p>
            <a:pPr>
              <a:lnSpc>
                <a:spcPct val="114000"/>
              </a:lnSpc>
              <a:spcBef>
                <a:spcPts val="0"/>
              </a:spcBef>
              <a:spcAft>
                <a:spcPts val="400"/>
              </a:spcAft>
            </a:pPr>
            <a:r>
              <a:rPr lang="en-GB" sz="1800" dirty="0"/>
              <a:t>Janet is given a hip x-ray. There is no fracture, but blood and urine tests show a urinary tract infection and dehydration, so she is admitted to an acute medical ward.</a:t>
            </a:r>
          </a:p>
          <a:p>
            <a:pPr>
              <a:lnSpc>
                <a:spcPct val="114000"/>
              </a:lnSpc>
              <a:spcBef>
                <a:spcPts val="0"/>
              </a:spcBef>
              <a:spcAft>
                <a:spcPts val="400"/>
              </a:spcAft>
            </a:pPr>
            <a:r>
              <a:rPr lang="en-GB" sz="1800" dirty="0"/>
              <a:t>The next day (Saturday) she is moved to a general medical ward.</a:t>
            </a:r>
          </a:p>
          <a:p>
            <a:pPr>
              <a:lnSpc>
                <a:spcPct val="114000"/>
              </a:lnSpc>
              <a:spcBef>
                <a:spcPts val="0"/>
              </a:spcBef>
              <a:spcAft>
                <a:spcPts val="400"/>
              </a:spcAft>
            </a:pPr>
            <a:r>
              <a:rPr lang="en-GB" sz="1800" dirty="0"/>
              <a:t>After the weekend, Janet is assessed as having postural hypotension.</a:t>
            </a:r>
          </a:p>
          <a:p>
            <a:pPr>
              <a:lnSpc>
                <a:spcPct val="114000"/>
              </a:lnSpc>
              <a:spcBef>
                <a:spcPts val="0"/>
              </a:spcBef>
              <a:spcAft>
                <a:spcPts val="400"/>
              </a:spcAft>
            </a:pPr>
            <a:r>
              <a:rPr lang="en-GB" sz="1800" dirty="0"/>
              <a:t>Due to a lack of available beds in the community, Janet is moved to a winter escalation ward in the hospital. She falls again in the ward. As a result she is no longer fit for rehabilitation and requires a care package.</a:t>
            </a:r>
          </a:p>
          <a:p>
            <a:pPr>
              <a:lnSpc>
                <a:spcPct val="114000"/>
              </a:lnSpc>
              <a:spcBef>
                <a:spcPts val="0"/>
              </a:spcBef>
              <a:spcAft>
                <a:spcPts val="400"/>
              </a:spcAft>
            </a:pPr>
            <a:r>
              <a:rPr lang="en-GB" sz="1800" dirty="0"/>
              <a:t>This is put in place almost three weeks after admittance and she is finally discharged.</a:t>
            </a:r>
          </a:p>
          <a:p>
            <a:pPr>
              <a:lnSpc>
                <a:spcPct val="114000"/>
              </a:lnSpc>
              <a:spcBef>
                <a:spcPts val="0"/>
              </a:spcBef>
              <a:spcAft>
                <a:spcPts val="400"/>
              </a:spcAft>
            </a:pPr>
            <a:r>
              <a:rPr lang="en-GB" sz="1800" dirty="0"/>
              <a:t>Three weeks later, Janet falls again and, after discharge from hospital, goes into a care home. After rapid deterioration and another fall, she returns to acute care and after 10 days on the intensive care ward, she passes away aged 84.</a:t>
            </a:r>
          </a:p>
        </p:txBody>
      </p:sp>
      <p:sp>
        <p:nvSpPr>
          <p:cNvPr id="7" name="Title 6"/>
          <p:cNvSpPr>
            <a:spLocks noGrp="1"/>
          </p:cNvSpPr>
          <p:nvPr>
            <p:ph type="title"/>
          </p:nvPr>
        </p:nvSpPr>
        <p:spPr>
          <a:xfrm>
            <a:off x="412597" y="307461"/>
            <a:ext cx="7356815" cy="667725"/>
          </a:xfrm>
        </p:spPr>
        <p:txBody>
          <a:bodyPr>
            <a:normAutofit fontScale="90000"/>
          </a:bodyPr>
          <a:lstStyle/>
          <a:p>
            <a:r>
              <a:rPr lang="en-US" dirty="0"/>
              <a:t>Janet and the suboptimal pathway</a:t>
            </a:r>
          </a:p>
        </p:txBody>
      </p:sp>
    </p:spTree>
    <p:extLst>
      <p:ext uri="{BB962C8B-B14F-4D97-AF65-F5344CB8AC3E}">
        <p14:creationId xmlns:p14="http://schemas.microsoft.com/office/powerpoint/2010/main" val="210732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150125" y="978122"/>
            <a:ext cx="8707272" cy="5088193"/>
          </a:xfrm>
        </p:spPr>
        <p:txBody>
          <a:bodyPr>
            <a:noAutofit/>
          </a:bodyPr>
          <a:lstStyle/>
          <a:p>
            <a:pPr lvl="0">
              <a:spcBef>
                <a:spcPts val="0"/>
              </a:spcBef>
              <a:spcAft>
                <a:spcPts val="600"/>
              </a:spcAft>
            </a:pPr>
            <a:r>
              <a:rPr lang="en-GB" sz="1600" dirty="0"/>
              <a:t>Janet’s journey begins four years earlier when, aged 80, she and Arthur are visited by the Fire Service as part of their ‘Safe and Well’ visits. They carry out a gait speed test on Janet and Arthur which shows Janet has early signs of frailty. They provide practical guides and information and put Janet in contact with a local charity that runs exercise classes for the over 80s.</a:t>
            </a:r>
          </a:p>
          <a:p>
            <a:pPr lvl="0">
              <a:spcBef>
                <a:spcPts val="0"/>
              </a:spcBef>
              <a:spcAft>
                <a:spcPts val="600"/>
              </a:spcAft>
            </a:pPr>
            <a:r>
              <a:rPr lang="en-GB" sz="1600" dirty="0"/>
              <a:t>Five years on, Janet’s exercise group leader notices a deterioration in how much Janet can do and recommends she visit her GP who diagnoses her as living with moderate frailty. </a:t>
            </a:r>
          </a:p>
          <a:p>
            <a:pPr lvl="0">
              <a:spcBef>
                <a:spcPts val="0"/>
              </a:spcBef>
              <a:spcAft>
                <a:spcPts val="600"/>
              </a:spcAft>
            </a:pPr>
            <a:r>
              <a:rPr lang="en-GB" sz="1600" dirty="0"/>
              <a:t>The GP informs Janet of the enhanced Summary Care Record and asks for her consent for this to be used. They then refer her to the local Ageing Well multi-disciplinary team (MDT) for further assessment and intervention. </a:t>
            </a:r>
          </a:p>
          <a:p>
            <a:pPr lvl="0">
              <a:spcBef>
                <a:spcPts val="0"/>
              </a:spcBef>
              <a:spcAft>
                <a:spcPts val="600"/>
              </a:spcAft>
            </a:pPr>
            <a:r>
              <a:rPr lang="en-GB" sz="1600" dirty="0"/>
              <a:t>The MDT carries out a falls risk assessment and fully involves Janet and Arthur in all discussions. They undertake a medication review with the local pharmacist and refer Janet to her local memory service which culminates in a jointly agreed personalised care plan.</a:t>
            </a:r>
          </a:p>
          <a:p>
            <a:pPr lvl="0">
              <a:spcBef>
                <a:spcPts val="0"/>
              </a:spcBef>
              <a:spcAft>
                <a:spcPts val="600"/>
              </a:spcAft>
            </a:pPr>
            <a:r>
              <a:rPr lang="en-GB" sz="1600" dirty="0"/>
              <a:t>12 months later, aged 86, Janet falls. Arthur contacts NHS 111 for advice. A community paramedic assesses Janet but she has no serious injuries and does not need to be admitted. Community support is arranged for the next few days and the MDT refers Janet for a comprehensive geriatric assessment that confirms she had postural hypotension – further support steps are taken to minimise her risk of falling.</a:t>
            </a:r>
          </a:p>
          <a:p>
            <a:pPr lvl="0">
              <a:spcBef>
                <a:spcPts val="0"/>
              </a:spcBef>
              <a:spcAft>
                <a:spcPts val="600"/>
              </a:spcAft>
            </a:pPr>
            <a:r>
              <a:rPr lang="en-GB" sz="1600" dirty="0"/>
              <a:t>Two years later, Janet falls again and this time does have a short hospital stay and returns home with a support package. Aged 89, Janet passes away at home surrounded by her family, in accordance with her personalised care plan.</a:t>
            </a:r>
          </a:p>
        </p:txBody>
      </p:sp>
      <p:sp>
        <p:nvSpPr>
          <p:cNvPr id="6" name="Title 6">
            <a:extLst>
              <a:ext uri="{FF2B5EF4-FFF2-40B4-BE49-F238E27FC236}">
                <a16:creationId xmlns:a16="http://schemas.microsoft.com/office/drawing/2014/main" id="{5FBEE9ED-2F9C-421A-B839-0C5800DEAC57}"/>
              </a:ext>
            </a:extLst>
          </p:cNvPr>
          <p:cNvSpPr>
            <a:spLocks noGrp="1"/>
          </p:cNvSpPr>
          <p:nvPr>
            <p:ph type="title"/>
          </p:nvPr>
        </p:nvSpPr>
        <p:spPr>
          <a:xfrm>
            <a:off x="412597" y="307461"/>
            <a:ext cx="7356815" cy="667725"/>
          </a:xfrm>
        </p:spPr>
        <p:txBody>
          <a:bodyPr>
            <a:normAutofit/>
          </a:bodyPr>
          <a:lstStyle/>
          <a:p>
            <a:r>
              <a:rPr lang="en-US" sz="3200" dirty="0"/>
              <a:t>Janet and the optimal pathway</a:t>
            </a:r>
          </a:p>
        </p:txBody>
      </p:sp>
    </p:spTree>
    <p:extLst>
      <p:ext uri="{BB962C8B-B14F-4D97-AF65-F5344CB8AC3E}">
        <p14:creationId xmlns:p14="http://schemas.microsoft.com/office/powerpoint/2010/main" val="2677472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p:cNvSpPr>
            <a:spLocks noGrp="1"/>
          </p:cNvSpPr>
          <p:nvPr>
            <p:ph type="title"/>
          </p:nvPr>
        </p:nvSpPr>
        <p:spPr>
          <a:xfrm>
            <a:off x="412597" y="367771"/>
            <a:ext cx="7356815" cy="667725"/>
          </a:xfrm>
        </p:spPr>
        <p:txBody>
          <a:bodyPr>
            <a:normAutofit/>
          </a:bodyPr>
          <a:lstStyle/>
          <a:p>
            <a:r>
              <a:rPr lang="en-US" sz="3200" dirty="0"/>
              <a:t>Financial information</a:t>
            </a:r>
          </a:p>
        </p:txBody>
      </p:sp>
      <p:sp>
        <p:nvSpPr>
          <p:cNvPr id="2" name="TextBox 1"/>
          <p:cNvSpPr txBox="1"/>
          <p:nvPr/>
        </p:nvSpPr>
        <p:spPr>
          <a:xfrm>
            <a:off x="412597" y="5566899"/>
            <a:ext cx="7997587" cy="923330"/>
          </a:xfrm>
          <a:prstGeom prst="rect">
            <a:avLst/>
          </a:prstGeom>
          <a:noFill/>
        </p:spPr>
        <p:txBody>
          <a:bodyPr wrap="square" rtlCol="0">
            <a:spAutoFit/>
          </a:bodyPr>
          <a:lstStyle/>
          <a:p>
            <a:r>
              <a:rPr lang="en-GB" dirty="0"/>
              <a:t>Costs shown above should be treated as indicative costs to the healthcare economy. Where available, reference costs have been used, particularly to estimate the cost of emergency care and non-elective admissions. </a:t>
            </a:r>
          </a:p>
        </p:txBody>
      </p:sp>
      <p:graphicFrame>
        <p:nvGraphicFramePr>
          <p:cNvPr id="3" name="Table 2">
            <a:extLst>
              <a:ext uri="{FF2B5EF4-FFF2-40B4-BE49-F238E27FC236}">
                <a16:creationId xmlns:a16="http://schemas.microsoft.com/office/drawing/2014/main" id="{3D30D3B9-8406-42CF-8953-A79031F6940E}"/>
              </a:ext>
            </a:extLst>
          </p:cNvPr>
          <p:cNvGraphicFramePr>
            <a:graphicFrameLocks noGrp="1"/>
          </p:cNvGraphicFramePr>
          <p:nvPr>
            <p:extLst>
              <p:ext uri="{D42A27DB-BD31-4B8C-83A1-F6EECF244321}">
                <p14:modId xmlns:p14="http://schemas.microsoft.com/office/powerpoint/2010/main" val="2698647680"/>
              </p:ext>
            </p:extLst>
          </p:nvPr>
        </p:nvGraphicFramePr>
        <p:xfrm>
          <a:off x="493875" y="1179078"/>
          <a:ext cx="7474468" cy="4158031"/>
        </p:xfrm>
        <a:graphic>
          <a:graphicData uri="http://schemas.openxmlformats.org/drawingml/2006/table">
            <a:tbl>
              <a:tblPr firstRow="1" firstCol="1" bandRow="1">
                <a:tableStyleId>{5C22544A-7EE6-4342-B048-85BDC9FD1C3A}</a:tableStyleId>
              </a:tblPr>
              <a:tblGrid>
                <a:gridCol w="3596538">
                  <a:extLst>
                    <a:ext uri="{9D8B030D-6E8A-4147-A177-3AD203B41FA5}">
                      <a16:colId xmlns:a16="http://schemas.microsoft.com/office/drawing/2014/main" val="3350486457"/>
                    </a:ext>
                  </a:extLst>
                </a:gridCol>
                <a:gridCol w="2077218">
                  <a:extLst>
                    <a:ext uri="{9D8B030D-6E8A-4147-A177-3AD203B41FA5}">
                      <a16:colId xmlns:a16="http://schemas.microsoft.com/office/drawing/2014/main" val="2334115976"/>
                    </a:ext>
                  </a:extLst>
                </a:gridCol>
                <a:gridCol w="1800712">
                  <a:extLst>
                    <a:ext uri="{9D8B030D-6E8A-4147-A177-3AD203B41FA5}">
                      <a16:colId xmlns:a16="http://schemas.microsoft.com/office/drawing/2014/main" val="2331339025"/>
                    </a:ext>
                  </a:extLst>
                </a:gridCol>
              </a:tblGrid>
              <a:tr h="948517">
                <a:tc>
                  <a:txBody>
                    <a:bodyPr/>
                    <a:lstStyle/>
                    <a:p>
                      <a:pPr algn="ctr">
                        <a:lnSpc>
                          <a:spcPct val="115000"/>
                        </a:lnSpc>
                        <a:spcAft>
                          <a:spcPts val="0"/>
                        </a:spcAft>
                      </a:pPr>
                      <a:endParaRPr lang="en-GB" sz="2000" dirty="0">
                        <a:effectLst/>
                      </a:endParaRPr>
                    </a:p>
                    <a:p>
                      <a:pPr algn="ctr">
                        <a:lnSpc>
                          <a:spcPct val="115000"/>
                        </a:lnSpc>
                        <a:spcAft>
                          <a:spcPts val="0"/>
                        </a:spcAft>
                      </a:pPr>
                      <a:r>
                        <a:rPr lang="en-GB" sz="2000" dirty="0">
                          <a:effectLst/>
                        </a:rPr>
                        <a:t>Analysis by cost category</a:t>
                      </a:r>
                    </a:p>
                  </a:txBody>
                  <a:tcPr marL="68580" marR="68580" marT="0" marB="0">
                    <a:solidFill>
                      <a:schemeClr val="accent2"/>
                    </a:solidFill>
                  </a:tcPr>
                </a:tc>
                <a:tc>
                  <a:txBody>
                    <a:bodyPr/>
                    <a:lstStyle/>
                    <a:p>
                      <a:pPr algn="ctr">
                        <a:lnSpc>
                          <a:spcPct val="115000"/>
                        </a:lnSpc>
                        <a:spcAft>
                          <a:spcPts val="0"/>
                        </a:spcAft>
                      </a:pPr>
                      <a:r>
                        <a:rPr lang="en-GB" sz="2000" dirty="0">
                          <a:effectLst/>
                        </a:rPr>
                        <a:t>Suboptimal</a:t>
                      </a:r>
                    </a:p>
                    <a:p>
                      <a:pPr algn="ctr">
                        <a:lnSpc>
                          <a:spcPct val="115000"/>
                        </a:lnSpc>
                        <a:spcAft>
                          <a:spcPts val="0"/>
                        </a:spcAft>
                      </a:pPr>
                      <a:r>
                        <a:rPr lang="en-GB" sz="2000" dirty="0">
                          <a:effectLst/>
                        </a:rPr>
                        <a:t>£</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ctr">
                        <a:lnSpc>
                          <a:spcPct val="115000"/>
                        </a:lnSpc>
                        <a:spcAft>
                          <a:spcPts val="0"/>
                        </a:spcAft>
                      </a:pPr>
                      <a:r>
                        <a:rPr lang="en-GB" sz="2000" dirty="0">
                          <a:effectLst/>
                        </a:rPr>
                        <a:t>Optimal</a:t>
                      </a:r>
                    </a:p>
                    <a:p>
                      <a:pPr algn="ctr">
                        <a:lnSpc>
                          <a:spcPct val="115000"/>
                        </a:lnSpc>
                        <a:spcAft>
                          <a:spcPts val="0"/>
                        </a:spcAft>
                      </a:pPr>
                      <a:r>
                        <a:rPr lang="en-GB" sz="2000" dirty="0">
                          <a:effectLst/>
                        </a:rPr>
                        <a:t>£</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val="2279055576"/>
                  </a:ext>
                </a:extLst>
              </a:tr>
              <a:tr h="458502">
                <a:tc>
                  <a:txBody>
                    <a:bodyPr/>
                    <a:lstStyle/>
                    <a:p>
                      <a:pPr>
                        <a:lnSpc>
                          <a:spcPct val="115000"/>
                        </a:lnSpc>
                        <a:spcAft>
                          <a:spcPts val="0"/>
                        </a:spcAft>
                      </a:pPr>
                      <a:r>
                        <a:rPr lang="en-GB" sz="1800" b="0" dirty="0">
                          <a:effectLst/>
                        </a:rPr>
                        <a:t>Community care</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75000"/>
                      </a:schemeClr>
                    </a:solidFill>
                  </a:tcPr>
                </a:tc>
                <a:tc>
                  <a:txBody>
                    <a:bodyPr/>
                    <a:lstStyle/>
                    <a:p>
                      <a:pPr algn="r">
                        <a:lnSpc>
                          <a:spcPct val="115000"/>
                        </a:lnSpc>
                        <a:spcAft>
                          <a:spcPts val="0"/>
                        </a:spcAft>
                      </a:pPr>
                      <a:r>
                        <a:rPr lang="en-GB" sz="2000" dirty="0">
                          <a:effectLst/>
                        </a:rPr>
                        <a:t>1,470</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0"/>
                        </a:spcAft>
                      </a:pPr>
                      <a:r>
                        <a:rPr lang="en-GB" sz="2000">
                          <a:effectLst/>
                        </a:rPr>
                        <a:t>13,809</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06388627"/>
                  </a:ext>
                </a:extLst>
              </a:tr>
              <a:tr h="458502">
                <a:tc>
                  <a:txBody>
                    <a:bodyPr/>
                    <a:lstStyle/>
                    <a:p>
                      <a:pPr>
                        <a:lnSpc>
                          <a:spcPct val="115000"/>
                        </a:lnSpc>
                        <a:spcAft>
                          <a:spcPts val="0"/>
                        </a:spcAft>
                      </a:pPr>
                      <a:r>
                        <a:rPr lang="en-GB" sz="1800" b="0" dirty="0">
                          <a:effectLst/>
                        </a:rPr>
                        <a:t>Immediate care</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75000"/>
                      </a:schemeClr>
                    </a:solidFill>
                  </a:tcPr>
                </a:tc>
                <a:tc>
                  <a:txBody>
                    <a:bodyPr/>
                    <a:lstStyle/>
                    <a:p>
                      <a:pPr algn="r">
                        <a:lnSpc>
                          <a:spcPct val="115000"/>
                        </a:lnSpc>
                        <a:spcAft>
                          <a:spcPts val="0"/>
                        </a:spcAft>
                      </a:pPr>
                      <a:r>
                        <a:rPr lang="en-GB" sz="2000" dirty="0">
                          <a:effectLst/>
                        </a:rPr>
                        <a:t>3,321</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0"/>
                        </a:spcAft>
                      </a:pPr>
                      <a:r>
                        <a:rPr lang="en-GB" sz="2000">
                          <a:effectLst/>
                        </a:rPr>
                        <a:t>0</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41532053"/>
                  </a:ext>
                </a:extLst>
              </a:tr>
              <a:tr h="458502">
                <a:tc>
                  <a:txBody>
                    <a:bodyPr/>
                    <a:lstStyle/>
                    <a:p>
                      <a:pPr>
                        <a:lnSpc>
                          <a:spcPct val="115000"/>
                        </a:lnSpc>
                        <a:spcAft>
                          <a:spcPts val="0"/>
                        </a:spcAft>
                      </a:pPr>
                      <a:r>
                        <a:rPr lang="en-GB" sz="1800" b="0" dirty="0">
                          <a:effectLst/>
                        </a:rPr>
                        <a:t>Prevention and public health</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75000"/>
                      </a:schemeClr>
                    </a:solidFill>
                  </a:tcPr>
                </a:tc>
                <a:tc>
                  <a:txBody>
                    <a:bodyPr/>
                    <a:lstStyle/>
                    <a:p>
                      <a:pPr algn="r">
                        <a:lnSpc>
                          <a:spcPct val="115000"/>
                        </a:lnSpc>
                        <a:spcAft>
                          <a:spcPts val="0"/>
                        </a:spcAft>
                      </a:pPr>
                      <a:r>
                        <a:rPr lang="en-GB" sz="2000" dirty="0">
                          <a:effectLst/>
                        </a:rPr>
                        <a:t>0</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0"/>
                        </a:spcAft>
                      </a:pPr>
                      <a:r>
                        <a:rPr lang="en-GB" sz="2000">
                          <a:effectLst/>
                        </a:rPr>
                        <a:t>1,425</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72690169"/>
                  </a:ext>
                </a:extLst>
              </a:tr>
              <a:tr h="458502">
                <a:tc>
                  <a:txBody>
                    <a:bodyPr/>
                    <a:lstStyle/>
                    <a:p>
                      <a:pPr>
                        <a:lnSpc>
                          <a:spcPct val="115000"/>
                        </a:lnSpc>
                        <a:spcAft>
                          <a:spcPts val="0"/>
                        </a:spcAft>
                      </a:pPr>
                      <a:r>
                        <a:rPr lang="en-GB" sz="1800" b="0" dirty="0">
                          <a:effectLst/>
                        </a:rPr>
                        <a:t>Primary care management</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75000"/>
                      </a:schemeClr>
                    </a:solidFill>
                  </a:tcPr>
                </a:tc>
                <a:tc>
                  <a:txBody>
                    <a:bodyPr/>
                    <a:lstStyle/>
                    <a:p>
                      <a:pPr algn="r">
                        <a:lnSpc>
                          <a:spcPct val="115000"/>
                        </a:lnSpc>
                        <a:spcAft>
                          <a:spcPts val="0"/>
                        </a:spcAft>
                      </a:pPr>
                      <a:r>
                        <a:rPr lang="en-GB" sz="2000" dirty="0">
                          <a:effectLst/>
                        </a:rPr>
                        <a:t>0</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0"/>
                        </a:spcAft>
                      </a:pPr>
                      <a:r>
                        <a:rPr lang="en-GB" sz="2000" dirty="0">
                          <a:effectLst/>
                        </a:rPr>
                        <a:t>4,885</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97735163"/>
                  </a:ext>
                </a:extLst>
              </a:tr>
              <a:tr h="458502">
                <a:tc>
                  <a:txBody>
                    <a:bodyPr/>
                    <a:lstStyle/>
                    <a:p>
                      <a:pPr>
                        <a:lnSpc>
                          <a:spcPct val="115000"/>
                        </a:lnSpc>
                        <a:spcAft>
                          <a:spcPts val="0"/>
                        </a:spcAft>
                      </a:pPr>
                      <a:r>
                        <a:rPr lang="en-GB" sz="1800" b="0" dirty="0">
                          <a:effectLst/>
                        </a:rPr>
                        <a:t>Urgent and emergency care</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75000"/>
                      </a:schemeClr>
                    </a:solidFill>
                  </a:tcPr>
                </a:tc>
                <a:tc>
                  <a:txBody>
                    <a:bodyPr/>
                    <a:lstStyle/>
                    <a:p>
                      <a:pPr algn="r">
                        <a:lnSpc>
                          <a:spcPct val="115000"/>
                        </a:lnSpc>
                        <a:spcAft>
                          <a:spcPts val="0"/>
                        </a:spcAft>
                      </a:pPr>
                      <a:r>
                        <a:rPr lang="en-GB" sz="2000" dirty="0">
                          <a:effectLst/>
                        </a:rPr>
                        <a:t>1,497</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0"/>
                        </a:spcAft>
                      </a:pPr>
                      <a:r>
                        <a:rPr lang="en-GB" sz="2000" dirty="0">
                          <a:effectLst/>
                        </a:rPr>
                        <a:t>831</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15820969"/>
                  </a:ext>
                </a:extLst>
              </a:tr>
              <a:tr h="458502">
                <a:tc>
                  <a:txBody>
                    <a:bodyPr/>
                    <a:lstStyle/>
                    <a:p>
                      <a:pPr>
                        <a:lnSpc>
                          <a:spcPct val="115000"/>
                        </a:lnSpc>
                        <a:spcAft>
                          <a:spcPts val="0"/>
                        </a:spcAft>
                      </a:pPr>
                      <a:r>
                        <a:rPr lang="en-GB" sz="1800" b="0" dirty="0">
                          <a:effectLst/>
                        </a:rPr>
                        <a:t>Non-elective admissions</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75000"/>
                      </a:schemeClr>
                    </a:solidFill>
                  </a:tcPr>
                </a:tc>
                <a:tc>
                  <a:txBody>
                    <a:bodyPr/>
                    <a:lstStyle/>
                    <a:p>
                      <a:pPr algn="r">
                        <a:lnSpc>
                          <a:spcPct val="115000"/>
                        </a:lnSpc>
                        <a:spcAft>
                          <a:spcPts val="0"/>
                        </a:spcAft>
                      </a:pPr>
                      <a:r>
                        <a:rPr lang="en-GB" sz="2000" dirty="0">
                          <a:effectLst/>
                        </a:rPr>
                        <a:t>24,075</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0"/>
                        </a:spcAft>
                      </a:pPr>
                      <a:r>
                        <a:rPr lang="en-GB" sz="2000" dirty="0">
                          <a:effectLst/>
                        </a:rPr>
                        <a:t>1,460</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23664993"/>
                  </a:ext>
                </a:extLst>
              </a:tr>
              <a:tr h="458502">
                <a:tc>
                  <a:txBody>
                    <a:bodyPr/>
                    <a:lstStyle/>
                    <a:p>
                      <a:pPr>
                        <a:lnSpc>
                          <a:spcPct val="115000"/>
                        </a:lnSpc>
                        <a:spcAft>
                          <a:spcPts val="0"/>
                        </a:spcAft>
                      </a:pPr>
                      <a:r>
                        <a:rPr lang="en-GB" sz="2000" dirty="0">
                          <a:effectLst/>
                        </a:rPr>
                        <a:t>Total</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75000"/>
                      </a:schemeClr>
                    </a:solidFill>
                  </a:tcPr>
                </a:tc>
                <a:tc>
                  <a:txBody>
                    <a:bodyPr/>
                    <a:lstStyle/>
                    <a:p>
                      <a:pPr algn="r">
                        <a:lnSpc>
                          <a:spcPct val="115000"/>
                        </a:lnSpc>
                        <a:spcAft>
                          <a:spcPts val="0"/>
                        </a:spcAft>
                      </a:pPr>
                      <a:r>
                        <a:rPr lang="en-GB" sz="2000" b="1" dirty="0">
                          <a:effectLst/>
                        </a:rPr>
                        <a:t>30,363</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0"/>
                        </a:spcAft>
                      </a:pPr>
                      <a:r>
                        <a:rPr lang="en-GB" sz="2000" b="1" dirty="0">
                          <a:effectLst/>
                        </a:rPr>
                        <a:t>22,410</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53895950"/>
                  </a:ext>
                </a:extLst>
              </a:tr>
            </a:tbl>
          </a:graphicData>
        </a:graphic>
      </p:graphicFrame>
    </p:spTree>
    <p:extLst>
      <p:ext uri="{BB962C8B-B14F-4D97-AF65-F5344CB8AC3E}">
        <p14:creationId xmlns:p14="http://schemas.microsoft.com/office/powerpoint/2010/main" val="4124292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p:cNvSpPr>
            <a:spLocks noGrp="1"/>
          </p:cNvSpPr>
          <p:nvPr>
            <p:ph type="title"/>
          </p:nvPr>
        </p:nvSpPr>
        <p:spPr>
          <a:xfrm>
            <a:off x="412597" y="367771"/>
            <a:ext cx="7356815" cy="667725"/>
          </a:xfrm>
        </p:spPr>
        <p:txBody>
          <a:bodyPr>
            <a:normAutofit/>
          </a:bodyPr>
          <a:lstStyle/>
          <a:p>
            <a:r>
              <a:rPr lang="en-US" sz="3200" dirty="0"/>
              <a:t>Financial information</a:t>
            </a:r>
          </a:p>
        </p:txBody>
      </p:sp>
      <p:sp>
        <p:nvSpPr>
          <p:cNvPr id="2" name="TextBox 1"/>
          <p:cNvSpPr txBox="1"/>
          <p:nvPr/>
        </p:nvSpPr>
        <p:spPr>
          <a:xfrm>
            <a:off x="412597" y="5796511"/>
            <a:ext cx="7997587" cy="923330"/>
          </a:xfrm>
          <a:prstGeom prst="rect">
            <a:avLst/>
          </a:prstGeom>
          <a:noFill/>
        </p:spPr>
        <p:txBody>
          <a:bodyPr wrap="square" rtlCol="0">
            <a:spAutoFit/>
          </a:bodyPr>
          <a:lstStyle/>
          <a:p>
            <a:r>
              <a:rPr lang="en-GB" dirty="0"/>
              <a:t>Costs shown above should be treated as indicative costs to the healthcare economy. Where available, reference costs have been used, particularly to estimate the cost of emergency care and non-elective admissions. </a:t>
            </a:r>
          </a:p>
        </p:txBody>
      </p:sp>
      <p:graphicFrame>
        <p:nvGraphicFramePr>
          <p:cNvPr id="3" name="Table 2">
            <a:extLst>
              <a:ext uri="{FF2B5EF4-FFF2-40B4-BE49-F238E27FC236}">
                <a16:creationId xmlns:a16="http://schemas.microsoft.com/office/drawing/2014/main" id="{3D30D3B9-8406-42CF-8953-A79031F6940E}"/>
              </a:ext>
            </a:extLst>
          </p:cNvPr>
          <p:cNvGraphicFramePr>
            <a:graphicFrameLocks noGrp="1"/>
          </p:cNvGraphicFramePr>
          <p:nvPr>
            <p:extLst>
              <p:ext uri="{D42A27DB-BD31-4B8C-83A1-F6EECF244321}">
                <p14:modId xmlns:p14="http://schemas.microsoft.com/office/powerpoint/2010/main" val="3781085637"/>
              </p:ext>
            </p:extLst>
          </p:nvPr>
        </p:nvGraphicFramePr>
        <p:xfrm>
          <a:off x="493875" y="1179078"/>
          <a:ext cx="7474468" cy="4158031"/>
        </p:xfrm>
        <a:graphic>
          <a:graphicData uri="http://schemas.openxmlformats.org/drawingml/2006/table">
            <a:tbl>
              <a:tblPr firstRow="1" firstCol="1" bandRow="1">
                <a:tableStyleId>{5C22544A-7EE6-4342-B048-85BDC9FD1C3A}</a:tableStyleId>
              </a:tblPr>
              <a:tblGrid>
                <a:gridCol w="3596538">
                  <a:extLst>
                    <a:ext uri="{9D8B030D-6E8A-4147-A177-3AD203B41FA5}">
                      <a16:colId xmlns:a16="http://schemas.microsoft.com/office/drawing/2014/main" val="3350486457"/>
                    </a:ext>
                  </a:extLst>
                </a:gridCol>
                <a:gridCol w="2077218">
                  <a:extLst>
                    <a:ext uri="{9D8B030D-6E8A-4147-A177-3AD203B41FA5}">
                      <a16:colId xmlns:a16="http://schemas.microsoft.com/office/drawing/2014/main" val="2334115976"/>
                    </a:ext>
                  </a:extLst>
                </a:gridCol>
                <a:gridCol w="1800712">
                  <a:extLst>
                    <a:ext uri="{9D8B030D-6E8A-4147-A177-3AD203B41FA5}">
                      <a16:colId xmlns:a16="http://schemas.microsoft.com/office/drawing/2014/main" val="2331339025"/>
                    </a:ext>
                  </a:extLst>
                </a:gridCol>
              </a:tblGrid>
              <a:tr h="948517">
                <a:tc>
                  <a:txBody>
                    <a:bodyPr/>
                    <a:lstStyle/>
                    <a:p>
                      <a:pPr algn="ctr">
                        <a:lnSpc>
                          <a:spcPct val="115000"/>
                        </a:lnSpc>
                        <a:spcAft>
                          <a:spcPts val="0"/>
                        </a:spcAft>
                      </a:pPr>
                      <a:endParaRPr lang="en-GB" sz="2000" dirty="0">
                        <a:effectLst/>
                      </a:endParaRPr>
                    </a:p>
                    <a:p>
                      <a:pPr algn="ctr">
                        <a:lnSpc>
                          <a:spcPct val="115000"/>
                        </a:lnSpc>
                        <a:spcAft>
                          <a:spcPts val="0"/>
                        </a:spcAft>
                      </a:pPr>
                      <a:r>
                        <a:rPr lang="en-GB" sz="2000" dirty="0">
                          <a:effectLst/>
                        </a:rPr>
                        <a:t>Analysis by provider</a:t>
                      </a:r>
                    </a:p>
                  </a:txBody>
                  <a:tcPr marL="68580" marR="68580" marT="0" marB="0">
                    <a:solidFill>
                      <a:schemeClr val="accent2"/>
                    </a:solidFill>
                  </a:tcPr>
                </a:tc>
                <a:tc>
                  <a:txBody>
                    <a:bodyPr/>
                    <a:lstStyle/>
                    <a:p>
                      <a:pPr algn="ctr">
                        <a:lnSpc>
                          <a:spcPct val="115000"/>
                        </a:lnSpc>
                        <a:spcAft>
                          <a:spcPts val="0"/>
                        </a:spcAft>
                      </a:pPr>
                      <a:r>
                        <a:rPr lang="en-GB" sz="2000" dirty="0">
                          <a:effectLst/>
                        </a:rPr>
                        <a:t>Suboptimal</a:t>
                      </a:r>
                    </a:p>
                    <a:p>
                      <a:pPr algn="ctr">
                        <a:lnSpc>
                          <a:spcPct val="115000"/>
                        </a:lnSpc>
                        <a:spcAft>
                          <a:spcPts val="0"/>
                        </a:spcAft>
                      </a:pPr>
                      <a:r>
                        <a:rPr lang="en-GB" sz="2000" dirty="0">
                          <a:effectLst/>
                        </a:rPr>
                        <a:t>£</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ctr">
                        <a:lnSpc>
                          <a:spcPct val="115000"/>
                        </a:lnSpc>
                        <a:spcAft>
                          <a:spcPts val="0"/>
                        </a:spcAft>
                      </a:pPr>
                      <a:r>
                        <a:rPr lang="en-GB" sz="2000" dirty="0">
                          <a:effectLst/>
                        </a:rPr>
                        <a:t>Optimal</a:t>
                      </a:r>
                    </a:p>
                    <a:p>
                      <a:pPr algn="ctr">
                        <a:lnSpc>
                          <a:spcPct val="115000"/>
                        </a:lnSpc>
                        <a:spcAft>
                          <a:spcPts val="0"/>
                        </a:spcAft>
                      </a:pPr>
                      <a:r>
                        <a:rPr lang="en-GB" sz="2000" dirty="0">
                          <a:effectLst/>
                        </a:rPr>
                        <a:t>£</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val="2279055576"/>
                  </a:ext>
                </a:extLst>
              </a:tr>
              <a:tr h="458502">
                <a:tc>
                  <a:txBody>
                    <a:bodyPr/>
                    <a:lstStyle/>
                    <a:p>
                      <a:pPr>
                        <a:lnSpc>
                          <a:spcPct val="115000"/>
                        </a:lnSpc>
                        <a:spcAft>
                          <a:spcPts val="0"/>
                        </a:spcAft>
                      </a:pPr>
                      <a:r>
                        <a:rPr lang="en-GB" sz="1800" b="0" dirty="0">
                          <a:effectLst/>
                        </a:rPr>
                        <a:t>Acute trust</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2060"/>
                    </a:solidFill>
                  </a:tcPr>
                </a:tc>
                <a:tc>
                  <a:txBody>
                    <a:bodyPr/>
                    <a:lstStyle/>
                    <a:p>
                      <a:pPr algn="r">
                        <a:lnSpc>
                          <a:spcPct val="115000"/>
                        </a:lnSpc>
                        <a:spcAft>
                          <a:spcPts val="0"/>
                        </a:spcAft>
                      </a:pPr>
                      <a:r>
                        <a:rPr lang="en-GB" sz="2000" dirty="0">
                          <a:effectLst/>
                          <a:latin typeface="Arial" panose="020B0604020202020204" pitchFamily="34" charset="0"/>
                          <a:cs typeface="Arial" panose="020B0604020202020204" pitchFamily="34" charset="0"/>
                        </a:rPr>
                        <a:t>24,816</a:t>
                      </a:r>
                      <a:endParaRPr lang="en-GB"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r">
                        <a:lnSpc>
                          <a:spcPct val="115000"/>
                        </a:lnSpc>
                        <a:spcAft>
                          <a:spcPts val="0"/>
                        </a:spcAft>
                      </a:pPr>
                      <a:r>
                        <a:rPr lang="en-GB" sz="2000" dirty="0">
                          <a:effectLst/>
                          <a:latin typeface="Arial" panose="020B0604020202020204" pitchFamily="34" charset="0"/>
                          <a:cs typeface="Arial" panose="020B0604020202020204" pitchFamily="34" charset="0"/>
                        </a:rPr>
                        <a:t>1,460</a:t>
                      </a:r>
                      <a:endParaRPr lang="en-GB"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206388627"/>
                  </a:ext>
                </a:extLst>
              </a:tr>
              <a:tr h="458502">
                <a:tc>
                  <a:txBody>
                    <a:bodyPr/>
                    <a:lstStyle/>
                    <a:p>
                      <a:pPr>
                        <a:lnSpc>
                          <a:spcPct val="115000"/>
                        </a:lnSpc>
                        <a:spcAft>
                          <a:spcPts val="0"/>
                        </a:spcAft>
                      </a:pPr>
                      <a:r>
                        <a:rPr lang="en-GB" sz="1800" b="0" dirty="0">
                          <a:effectLst/>
                          <a:latin typeface="Arial" panose="020B0604020202020204" pitchFamily="34" charset="0"/>
                          <a:ea typeface="Calibri" panose="020F0502020204030204" pitchFamily="34" charset="0"/>
                          <a:cs typeface="Arial" panose="020B0604020202020204" pitchFamily="34" charset="0"/>
                        </a:rPr>
                        <a:t>Urgent treatment centre</a:t>
                      </a:r>
                    </a:p>
                  </a:txBody>
                  <a:tcPr marL="68580" marR="68580" marT="0" marB="0">
                    <a:solidFill>
                      <a:srgbClr val="002060"/>
                    </a:solidFill>
                  </a:tcPr>
                </a:tc>
                <a:tc>
                  <a:txBody>
                    <a:bodyPr/>
                    <a:lstStyle/>
                    <a:p>
                      <a:pPr algn="r">
                        <a:lnSpc>
                          <a:spcPct val="115000"/>
                        </a:lnSpc>
                        <a:spcAft>
                          <a:spcPts val="0"/>
                        </a:spcAft>
                      </a:pPr>
                      <a:r>
                        <a:rPr lang="en-GB" sz="2000" dirty="0">
                          <a:effectLst/>
                          <a:latin typeface="Arial" panose="020B0604020202020204" pitchFamily="34" charset="0"/>
                          <a:ea typeface="Calibri" panose="020F0502020204030204" pitchFamily="34" charset="0"/>
                          <a:cs typeface="Arial" panose="020B0604020202020204" pitchFamily="34" charset="0"/>
                        </a:rPr>
                        <a:t>0</a:t>
                      </a:r>
                    </a:p>
                  </a:txBody>
                  <a:tcPr marL="68580" marR="68580" marT="0" marB="0"/>
                </a:tc>
                <a:tc>
                  <a:txBody>
                    <a:bodyPr/>
                    <a:lstStyle/>
                    <a:p>
                      <a:pPr algn="r">
                        <a:lnSpc>
                          <a:spcPct val="115000"/>
                        </a:lnSpc>
                        <a:spcAft>
                          <a:spcPts val="0"/>
                        </a:spcAft>
                      </a:pPr>
                      <a:r>
                        <a:rPr lang="en-GB" sz="2000" dirty="0">
                          <a:effectLst/>
                          <a:latin typeface="Arial" panose="020B0604020202020204" pitchFamily="34" charset="0"/>
                          <a:ea typeface="Calibri" panose="020F0502020204030204" pitchFamily="34" charset="0"/>
                          <a:cs typeface="Arial" panose="020B0604020202020204" pitchFamily="34" charset="0"/>
                        </a:rPr>
                        <a:t>74</a:t>
                      </a:r>
                    </a:p>
                  </a:txBody>
                  <a:tcPr marL="68580" marR="68580" marT="0" marB="0"/>
                </a:tc>
                <a:extLst>
                  <a:ext uri="{0D108BD9-81ED-4DB2-BD59-A6C34878D82A}">
                    <a16:rowId xmlns:a16="http://schemas.microsoft.com/office/drawing/2014/main" val="1541532053"/>
                  </a:ext>
                </a:extLst>
              </a:tr>
              <a:tr h="458502">
                <a:tc>
                  <a:txBody>
                    <a:bodyPr/>
                    <a:lstStyle/>
                    <a:p>
                      <a:pPr>
                        <a:lnSpc>
                          <a:spcPct val="115000"/>
                        </a:lnSpc>
                        <a:spcAft>
                          <a:spcPts val="0"/>
                        </a:spcAft>
                      </a:pPr>
                      <a:r>
                        <a:rPr lang="en-GB" sz="1800" b="0" dirty="0">
                          <a:effectLst/>
                        </a:rPr>
                        <a:t>Ambulance service</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2060"/>
                    </a:solidFill>
                  </a:tcPr>
                </a:tc>
                <a:tc>
                  <a:txBody>
                    <a:bodyPr/>
                    <a:lstStyle/>
                    <a:p>
                      <a:pPr algn="r">
                        <a:lnSpc>
                          <a:spcPct val="115000"/>
                        </a:lnSpc>
                        <a:spcAft>
                          <a:spcPts val="0"/>
                        </a:spcAft>
                      </a:pPr>
                      <a:r>
                        <a:rPr lang="en-GB" sz="2000" dirty="0">
                          <a:effectLst/>
                          <a:latin typeface="Arial" panose="020B0604020202020204" pitchFamily="34" charset="0"/>
                          <a:cs typeface="Arial" panose="020B0604020202020204" pitchFamily="34" charset="0"/>
                        </a:rPr>
                        <a:t>756</a:t>
                      </a:r>
                      <a:endParaRPr lang="en-GB"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r">
                        <a:lnSpc>
                          <a:spcPct val="115000"/>
                        </a:lnSpc>
                        <a:spcAft>
                          <a:spcPts val="0"/>
                        </a:spcAft>
                      </a:pPr>
                      <a:r>
                        <a:rPr lang="en-GB" sz="2000" dirty="0">
                          <a:effectLst/>
                          <a:latin typeface="Arial" panose="020B0604020202020204" pitchFamily="34" charset="0"/>
                          <a:cs typeface="Arial" panose="020B0604020202020204" pitchFamily="34" charset="0"/>
                        </a:rPr>
                        <a:t>757</a:t>
                      </a:r>
                    </a:p>
                  </a:txBody>
                  <a:tcPr marL="68580" marR="68580" marT="0" marB="0"/>
                </a:tc>
                <a:extLst>
                  <a:ext uri="{0D108BD9-81ED-4DB2-BD59-A6C34878D82A}">
                    <a16:rowId xmlns:a16="http://schemas.microsoft.com/office/drawing/2014/main" val="2272690169"/>
                  </a:ext>
                </a:extLst>
              </a:tr>
              <a:tr h="458502">
                <a:tc>
                  <a:txBody>
                    <a:bodyPr/>
                    <a:lstStyle/>
                    <a:p>
                      <a:pPr>
                        <a:lnSpc>
                          <a:spcPct val="115000"/>
                        </a:lnSpc>
                        <a:spcAft>
                          <a:spcPts val="0"/>
                        </a:spcAft>
                      </a:pPr>
                      <a:r>
                        <a:rPr lang="en-GB" sz="1800" b="0" dirty="0">
                          <a:effectLst/>
                        </a:rPr>
                        <a:t>Primary / community care</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2060"/>
                    </a:solidFill>
                  </a:tcPr>
                </a:tc>
                <a:tc>
                  <a:txBody>
                    <a:bodyPr/>
                    <a:lstStyle/>
                    <a:p>
                      <a:pPr algn="r">
                        <a:lnSpc>
                          <a:spcPct val="115000"/>
                        </a:lnSpc>
                        <a:spcAft>
                          <a:spcPts val="0"/>
                        </a:spcAft>
                      </a:pPr>
                      <a:r>
                        <a:rPr lang="en-GB" sz="2000" dirty="0">
                          <a:effectLst/>
                          <a:latin typeface="Arial" panose="020B0604020202020204" pitchFamily="34" charset="0"/>
                          <a:ea typeface="Calibri" panose="020F0502020204030204" pitchFamily="34" charset="0"/>
                          <a:cs typeface="Arial" panose="020B0604020202020204" pitchFamily="34" charset="0"/>
                        </a:rPr>
                        <a:t>1,470</a:t>
                      </a:r>
                    </a:p>
                  </a:txBody>
                  <a:tcPr marL="68580" marR="68580" marT="0" marB="0"/>
                </a:tc>
                <a:tc>
                  <a:txBody>
                    <a:bodyPr/>
                    <a:lstStyle/>
                    <a:p>
                      <a:pPr algn="r">
                        <a:lnSpc>
                          <a:spcPct val="115000"/>
                        </a:lnSpc>
                        <a:spcAft>
                          <a:spcPts val="0"/>
                        </a:spcAft>
                      </a:pPr>
                      <a:r>
                        <a:rPr lang="en-GB" sz="2000" dirty="0">
                          <a:effectLst/>
                          <a:latin typeface="Arial" panose="020B0604020202020204" pitchFamily="34" charset="0"/>
                          <a:ea typeface="Calibri" panose="020F0502020204030204" pitchFamily="34" charset="0"/>
                          <a:cs typeface="Arial" panose="020B0604020202020204" pitchFamily="34" charset="0"/>
                        </a:rPr>
                        <a:t>18,694</a:t>
                      </a:r>
                    </a:p>
                  </a:txBody>
                  <a:tcPr marL="68580" marR="68580" marT="0" marB="0"/>
                </a:tc>
                <a:extLst>
                  <a:ext uri="{0D108BD9-81ED-4DB2-BD59-A6C34878D82A}">
                    <a16:rowId xmlns:a16="http://schemas.microsoft.com/office/drawing/2014/main" val="2015820969"/>
                  </a:ext>
                </a:extLst>
              </a:tr>
              <a:tr h="458502">
                <a:tc>
                  <a:txBody>
                    <a:bodyPr/>
                    <a:lstStyle/>
                    <a:p>
                      <a:pPr>
                        <a:lnSpc>
                          <a:spcPct val="115000"/>
                        </a:lnSpc>
                        <a:spcAft>
                          <a:spcPts val="0"/>
                        </a:spcAft>
                      </a:pPr>
                      <a:r>
                        <a:rPr lang="en-GB" sz="1800" b="0" dirty="0">
                          <a:effectLst/>
                          <a:latin typeface="Arial" panose="020B0604020202020204" pitchFamily="34" charset="0"/>
                          <a:ea typeface="Calibri" panose="020F0502020204030204" pitchFamily="34" charset="0"/>
                          <a:cs typeface="Arial" panose="020B0604020202020204" pitchFamily="34" charset="0"/>
                        </a:rPr>
                        <a:t>Care home</a:t>
                      </a:r>
                    </a:p>
                  </a:txBody>
                  <a:tcPr marL="68580" marR="68580" marT="0" marB="0">
                    <a:solidFill>
                      <a:srgbClr val="002060"/>
                    </a:solidFill>
                  </a:tcPr>
                </a:tc>
                <a:tc>
                  <a:txBody>
                    <a:bodyPr/>
                    <a:lstStyle/>
                    <a:p>
                      <a:pPr algn="r">
                        <a:lnSpc>
                          <a:spcPct val="115000"/>
                        </a:lnSpc>
                        <a:spcAft>
                          <a:spcPts val="0"/>
                        </a:spcAft>
                      </a:pPr>
                      <a:r>
                        <a:rPr lang="en-GB" sz="2000" dirty="0">
                          <a:effectLst/>
                          <a:latin typeface="Arial" panose="020B0604020202020204" pitchFamily="34" charset="0"/>
                          <a:ea typeface="Calibri" panose="020F0502020204030204" pitchFamily="34" charset="0"/>
                          <a:cs typeface="Arial" panose="020B0604020202020204" pitchFamily="34" charset="0"/>
                        </a:rPr>
                        <a:t>3,321</a:t>
                      </a:r>
                    </a:p>
                  </a:txBody>
                  <a:tcPr marL="68580" marR="68580" marT="0" marB="0"/>
                </a:tc>
                <a:tc>
                  <a:txBody>
                    <a:bodyPr/>
                    <a:lstStyle/>
                    <a:p>
                      <a:pPr algn="r">
                        <a:lnSpc>
                          <a:spcPct val="115000"/>
                        </a:lnSpc>
                        <a:spcAft>
                          <a:spcPts val="0"/>
                        </a:spcAft>
                      </a:pPr>
                      <a:r>
                        <a:rPr lang="en-GB" sz="2000" dirty="0">
                          <a:effectLst/>
                          <a:latin typeface="Arial" panose="020B0604020202020204" pitchFamily="34" charset="0"/>
                          <a:ea typeface="Calibri" panose="020F0502020204030204" pitchFamily="34" charset="0"/>
                          <a:cs typeface="Arial" panose="020B0604020202020204" pitchFamily="34" charset="0"/>
                        </a:rPr>
                        <a:t>0</a:t>
                      </a:r>
                    </a:p>
                  </a:txBody>
                  <a:tcPr marL="68580" marR="68580" marT="0" marB="0"/>
                </a:tc>
                <a:extLst>
                  <a:ext uri="{0D108BD9-81ED-4DB2-BD59-A6C34878D82A}">
                    <a16:rowId xmlns:a16="http://schemas.microsoft.com/office/drawing/2014/main" val="3523664993"/>
                  </a:ext>
                </a:extLst>
              </a:tr>
              <a:tr h="458502">
                <a:tc>
                  <a:txBody>
                    <a:bodyPr/>
                    <a:lstStyle/>
                    <a:p>
                      <a:pPr>
                        <a:lnSpc>
                          <a:spcPct val="115000"/>
                        </a:lnSpc>
                        <a:spcAft>
                          <a:spcPts val="0"/>
                        </a:spcAft>
                      </a:pPr>
                      <a:r>
                        <a:rPr lang="en-GB" sz="1800" b="0" dirty="0">
                          <a:effectLst/>
                          <a:latin typeface="Arial" panose="020B0604020202020204" pitchFamily="34" charset="0"/>
                          <a:ea typeface="Calibri" panose="020F0502020204030204" pitchFamily="34" charset="0"/>
                          <a:cs typeface="Arial" panose="020B0604020202020204" pitchFamily="34" charset="0"/>
                        </a:rPr>
                        <a:t>Third sector and other</a:t>
                      </a:r>
                    </a:p>
                  </a:txBody>
                  <a:tcPr marL="68580" marR="68580" marT="0" marB="0">
                    <a:solidFill>
                      <a:srgbClr val="002060"/>
                    </a:solidFill>
                  </a:tcPr>
                </a:tc>
                <a:tc>
                  <a:txBody>
                    <a:bodyPr/>
                    <a:lstStyle/>
                    <a:p>
                      <a:pPr algn="r">
                        <a:lnSpc>
                          <a:spcPct val="115000"/>
                        </a:lnSpc>
                        <a:spcAft>
                          <a:spcPts val="0"/>
                        </a:spcAft>
                      </a:pPr>
                      <a:r>
                        <a:rPr lang="en-GB" sz="2000" b="0" dirty="0">
                          <a:effectLst/>
                          <a:latin typeface="Arial" panose="020B0604020202020204" pitchFamily="34" charset="0"/>
                          <a:ea typeface="Calibri" panose="020F0502020204030204" pitchFamily="34" charset="0"/>
                          <a:cs typeface="Arial" panose="020B0604020202020204" pitchFamily="34" charset="0"/>
                        </a:rPr>
                        <a:t>0</a:t>
                      </a:r>
                    </a:p>
                  </a:txBody>
                  <a:tcPr marL="68580" marR="68580" marT="0" marB="0"/>
                </a:tc>
                <a:tc>
                  <a:txBody>
                    <a:bodyPr/>
                    <a:lstStyle/>
                    <a:p>
                      <a:pPr algn="r">
                        <a:lnSpc>
                          <a:spcPct val="115000"/>
                        </a:lnSpc>
                        <a:spcAft>
                          <a:spcPts val="0"/>
                        </a:spcAft>
                      </a:pPr>
                      <a:r>
                        <a:rPr lang="en-GB" sz="2000" b="0" dirty="0">
                          <a:effectLst/>
                          <a:latin typeface="Arial" panose="020B0604020202020204" pitchFamily="34" charset="0"/>
                          <a:ea typeface="Calibri" panose="020F0502020204030204" pitchFamily="34" charset="0"/>
                          <a:cs typeface="Arial" panose="020B0604020202020204" pitchFamily="34" charset="0"/>
                        </a:rPr>
                        <a:t>1,425</a:t>
                      </a:r>
                    </a:p>
                  </a:txBody>
                  <a:tcPr marL="68580" marR="68580" marT="0" marB="0"/>
                </a:tc>
                <a:extLst>
                  <a:ext uri="{0D108BD9-81ED-4DB2-BD59-A6C34878D82A}">
                    <a16:rowId xmlns:a16="http://schemas.microsoft.com/office/drawing/2014/main" val="3153895950"/>
                  </a:ext>
                </a:extLst>
              </a:tr>
              <a:tr h="458502">
                <a:tc>
                  <a:txBody>
                    <a:bodyPr/>
                    <a:lstStyle/>
                    <a:p>
                      <a:pPr>
                        <a:lnSpc>
                          <a:spcPct val="115000"/>
                        </a:lnSpc>
                        <a:spcAft>
                          <a:spcPts val="0"/>
                        </a:spcAft>
                      </a:pPr>
                      <a:r>
                        <a:rPr lang="en-GB" sz="2000" dirty="0">
                          <a:effectLst/>
                          <a:latin typeface="Arial" panose="020B0604020202020204" pitchFamily="34" charset="0"/>
                          <a:ea typeface="Calibri" panose="020F0502020204030204" pitchFamily="34" charset="0"/>
                          <a:cs typeface="Arial" panose="020B0604020202020204" pitchFamily="34" charset="0"/>
                        </a:rPr>
                        <a:t>Total</a:t>
                      </a:r>
                    </a:p>
                  </a:txBody>
                  <a:tcPr marL="68580" marR="68580" marT="0" marB="0">
                    <a:solidFill>
                      <a:srgbClr val="002060"/>
                    </a:solidFill>
                  </a:tcPr>
                </a:tc>
                <a:tc>
                  <a:txBody>
                    <a:bodyPr/>
                    <a:lstStyle/>
                    <a:p>
                      <a:pPr algn="r">
                        <a:lnSpc>
                          <a:spcPct val="115000"/>
                        </a:lnSpc>
                        <a:spcAft>
                          <a:spcPts val="0"/>
                        </a:spcAft>
                      </a:pPr>
                      <a:r>
                        <a:rPr lang="en-GB" sz="2000" b="1" dirty="0">
                          <a:effectLst/>
                          <a:latin typeface="Arial" panose="020B0604020202020204" pitchFamily="34" charset="0"/>
                          <a:ea typeface="Calibri" panose="020F0502020204030204" pitchFamily="34" charset="0"/>
                          <a:cs typeface="Arial" panose="020B0604020202020204" pitchFamily="34" charset="0"/>
                        </a:rPr>
                        <a:t>30,363</a:t>
                      </a:r>
                    </a:p>
                  </a:txBody>
                  <a:tcPr marL="68580" marR="68580" marT="0" marB="0"/>
                </a:tc>
                <a:tc>
                  <a:txBody>
                    <a:bodyPr/>
                    <a:lstStyle/>
                    <a:p>
                      <a:pPr algn="r">
                        <a:lnSpc>
                          <a:spcPct val="115000"/>
                        </a:lnSpc>
                        <a:spcAft>
                          <a:spcPts val="0"/>
                        </a:spcAft>
                      </a:pPr>
                      <a:r>
                        <a:rPr lang="en-GB" sz="2000" b="1">
                          <a:effectLst/>
                          <a:latin typeface="Arial" panose="020B0604020202020204" pitchFamily="34" charset="0"/>
                          <a:ea typeface="Calibri" panose="020F0502020204030204" pitchFamily="34" charset="0"/>
                          <a:cs typeface="Arial" panose="020B0604020202020204" pitchFamily="34" charset="0"/>
                        </a:rPr>
                        <a:t>22,410</a:t>
                      </a:r>
                      <a:endParaRPr lang="en-GB" sz="20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853902048"/>
                  </a:ext>
                </a:extLst>
              </a:tr>
            </a:tbl>
          </a:graphicData>
        </a:graphic>
      </p:graphicFrame>
    </p:spTree>
    <p:extLst>
      <p:ext uri="{BB962C8B-B14F-4D97-AF65-F5344CB8AC3E}">
        <p14:creationId xmlns:p14="http://schemas.microsoft.com/office/powerpoint/2010/main" val="3901748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p:cNvSpPr>
            <a:spLocks noGrp="1"/>
          </p:cNvSpPr>
          <p:nvPr>
            <p:ph type="title"/>
          </p:nvPr>
        </p:nvSpPr>
        <p:spPr>
          <a:xfrm>
            <a:off x="412597" y="367771"/>
            <a:ext cx="7356815" cy="667725"/>
          </a:xfrm>
        </p:spPr>
        <p:txBody>
          <a:bodyPr>
            <a:normAutofit/>
          </a:bodyPr>
          <a:lstStyle/>
          <a:p>
            <a:r>
              <a:rPr lang="en-US" sz="3200" dirty="0"/>
              <a:t>NHS RightCare</a:t>
            </a:r>
          </a:p>
        </p:txBody>
      </p:sp>
      <p:pic>
        <p:nvPicPr>
          <p:cNvPr id="4" name="Picture 3">
            <a:extLst>
              <a:ext uri="{FF2B5EF4-FFF2-40B4-BE49-F238E27FC236}">
                <a16:creationId xmlns:a16="http://schemas.microsoft.com/office/drawing/2014/main" id="{761DEA5B-5556-4CF2-AB94-BC291B551EBD}"/>
              </a:ext>
            </a:extLst>
          </p:cNvPr>
          <p:cNvPicPr>
            <a:picLocks noChangeAspect="1"/>
          </p:cNvPicPr>
          <p:nvPr/>
        </p:nvPicPr>
        <p:blipFill>
          <a:blip r:embed="rId3"/>
          <a:stretch>
            <a:fillRect/>
          </a:stretch>
        </p:blipFill>
        <p:spPr>
          <a:xfrm>
            <a:off x="378" y="1142293"/>
            <a:ext cx="9143244" cy="4023027"/>
          </a:xfrm>
          <a:prstGeom prst="rect">
            <a:avLst/>
          </a:prstGeom>
        </p:spPr>
      </p:pic>
      <p:sp>
        <p:nvSpPr>
          <p:cNvPr id="2" name="Rectangle 1">
            <a:extLst>
              <a:ext uri="{FF2B5EF4-FFF2-40B4-BE49-F238E27FC236}">
                <a16:creationId xmlns:a16="http://schemas.microsoft.com/office/drawing/2014/main" id="{642F076C-D946-4361-982A-008F6A63D806}"/>
              </a:ext>
            </a:extLst>
          </p:cNvPr>
          <p:cNvSpPr/>
          <p:nvPr/>
        </p:nvSpPr>
        <p:spPr>
          <a:xfrm>
            <a:off x="219075" y="5262309"/>
            <a:ext cx="8572500" cy="1192634"/>
          </a:xfrm>
          <a:prstGeom prst="rect">
            <a:avLst/>
          </a:prstGeom>
        </p:spPr>
        <p:txBody>
          <a:bodyPr wrap="square">
            <a:spAutoFit/>
          </a:bodyPr>
          <a:lstStyle/>
          <a:p>
            <a:pPr>
              <a:spcAft>
                <a:spcPts val="300"/>
              </a:spcAft>
            </a:pPr>
            <a:r>
              <a:rPr lang="en-US" sz="1600" dirty="0"/>
              <a:t>For more information about Janet’s journey, NHS RightCare or long term conditions you can:</a:t>
            </a:r>
          </a:p>
          <a:p>
            <a:pPr>
              <a:spcAft>
                <a:spcPts val="300"/>
              </a:spcAft>
            </a:pPr>
            <a:r>
              <a:rPr lang="en-US" sz="1600" dirty="0"/>
              <a:t>Email: </a:t>
            </a:r>
          </a:p>
          <a:p>
            <a:pPr>
              <a:spcAft>
                <a:spcPts val="300"/>
              </a:spcAft>
            </a:pPr>
            <a:r>
              <a:rPr lang="en-US" sz="1600" u="sng" dirty="0">
                <a:solidFill>
                  <a:schemeClr val="tx2"/>
                </a:solidFill>
              </a:rPr>
              <a:t>rightcare@nhs.net</a:t>
            </a:r>
          </a:p>
          <a:p>
            <a:pPr>
              <a:spcAft>
                <a:spcPts val="300"/>
              </a:spcAft>
            </a:pPr>
            <a:r>
              <a:rPr lang="en-US" sz="1600" u="sng" dirty="0">
                <a:solidFill>
                  <a:schemeClr val="tx2"/>
                </a:solidFill>
              </a:rPr>
              <a:t>england.longtermconditions@nhs.net</a:t>
            </a:r>
          </a:p>
        </p:txBody>
      </p:sp>
      <p:sp>
        <p:nvSpPr>
          <p:cNvPr id="6" name="Rectangle 5">
            <a:extLst>
              <a:ext uri="{FF2B5EF4-FFF2-40B4-BE49-F238E27FC236}">
                <a16:creationId xmlns:a16="http://schemas.microsoft.com/office/drawing/2014/main" id="{CAEEB527-E224-4CAD-8F41-C0B9AE25FE12}"/>
              </a:ext>
            </a:extLst>
          </p:cNvPr>
          <p:cNvSpPr/>
          <p:nvPr/>
        </p:nvSpPr>
        <p:spPr>
          <a:xfrm>
            <a:off x="4391025" y="5554660"/>
            <a:ext cx="3686175" cy="1192634"/>
          </a:xfrm>
          <a:prstGeom prst="rect">
            <a:avLst/>
          </a:prstGeom>
        </p:spPr>
        <p:txBody>
          <a:bodyPr wrap="square">
            <a:spAutoFit/>
          </a:bodyPr>
          <a:lstStyle/>
          <a:p>
            <a:pPr>
              <a:spcAft>
                <a:spcPts val="300"/>
              </a:spcAft>
            </a:pPr>
            <a:r>
              <a:rPr lang="en-US" sz="1600" dirty="0"/>
              <a:t>Visit: </a:t>
            </a:r>
          </a:p>
          <a:p>
            <a:pPr>
              <a:spcAft>
                <a:spcPts val="300"/>
              </a:spcAft>
            </a:pPr>
            <a:r>
              <a:rPr lang="en-US" sz="1600" u="sng" dirty="0">
                <a:solidFill>
                  <a:schemeClr val="tx2"/>
                </a:solidFill>
              </a:rPr>
              <a:t>https://www.england.nhs.uk/rightcare/</a:t>
            </a:r>
          </a:p>
          <a:p>
            <a:pPr>
              <a:spcAft>
                <a:spcPts val="300"/>
              </a:spcAft>
            </a:pPr>
            <a:r>
              <a:rPr lang="en-US" sz="1600" dirty="0"/>
              <a:t>Tweet:</a:t>
            </a:r>
          </a:p>
          <a:p>
            <a:pPr>
              <a:spcAft>
                <a:spcPts val="300"/>
              </a:spcAft>
            </a:pPr>
            <a:r>
              <a:rPr lang="en-US" sz="1600" dirty="0">
                <a:solidFill>
                  <a:schemeClr val="tx2"/>
                </a:solidFill>
              </a:rPr>
              <a:t>@</a:t>
            </a:r>
            <a:r>
              <a:rPr lang="en-US" sz="1600" dirty="0" err="1">
                <a:solidFill>
                  <a:schemeClr val="tx2"/>
                </a:solidFill>
              </a:rPr>
              <a:t>NHSRightCare</a:t>
            </a:r>
            <a:r>
              <a:rPr lang="en-US" sz="1600" dirty="0">
                <a:solidFill>
                  <a:schemeClr val="tx2"/>
                </a:solidFill>
              </a:rPr>
              <a:t>  </a:t>
            </a:r>
          </a:p>
        </p:txBody>
      </p:sp>
    </p:spTree>
    <p:extLst>
      <p:ext uri="{BB962C8B-B14F-4D97-AF65-F5344CB8AC3E}">
        <p14:creationId xmlns:p14="http://schemas.microsoft.com/office/powerpoint/2010/main" val="1452726345"/>
      </p:ext>
    </p:extLst>
  </p:cSld>
  <p:clrMapOvr>
    <a:masterClrMapping/>
  </p:clrMapOvr>
</p:sld>
</file>

<file path=ppt/theme/theme1.xml><?xml version="1.0" encoding="utf-8"?>
<a:theme xmlns:a="http://schemas.openxmlformats.org/drawingml/2006/main" name="Office Theme">
  <a:themeElements>
    <a:clrScheme name="NHS England">
      <a:dk1>
        <a:sysClr val="windowText" lastClr="000000"/>
      </a:dk1>
      <a:lt1>
        <a:sysClr val="window" lastClr="FFFFFF"/>
      </a:lt1>
      <a:dk2>
        <a:srgbClr val="0072C6"/>
      </a:dk2>
      <a:lt2>
        <a:srgbClr val="A00054"/>
      </a:lt2>
      <a:accent1>
        <a:srgbClr val="00ADC6"/>
      </a:accent1>
      <a:accent2>
        <a:srgbClr val="0091C9"/>
      </a:accent2>
      <a:accent3>
        <a:srgbClr val="003893"/>
      </a:accent3>
      <a:accent4>
        <a:srgbClr val="FFFFFF"/>
      </a:accent4>
      <a:accent5>
        <a:srgbClr val="FFFFFF"/>
      </a:accent5>
      <a:accent6>
        <a:srgbClr val="FFFFFF"/>
      </a:accent6>
      <a:hlink>
        <a:srgbClr val="A00054"/>
      </a:hlink>
      <a:folHlink>
        <a:srgbClr val="A0005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51367701-27c8-403e-a234-85855c5cd73e">K57F673QWXRZ-1374-53</_dlc_DocId>
    <_dlc_DocIdUrl xmlns="51367701-27c8-403e-a234-85855c5cd73e">
      <Url>https://nhsengland.sharepoint.com/TeamCentre/VisionandValues/_layouts/15/DocIdRedir.aspx?ID=K57F673QWXRZ-1374-53</Url>
      <Description>K57F673QWXRZ-1374-53</Description>
    </_dlc_DocIdUrl>
    <SharedWithUsers xmlns="11cf67b4-8be8-4203-926d-b1451d6a3644">
      <UserInfo>
        <DisplayName>Bruce Warner</DisplayName>
        <AccountId>189</AccountId>
        <AccountType/>
      </UserInfo>
      <UserInfo>
        <DisplayName>Chris Knight</DisplayName>
        <AccountId>9154</AccountId>
        <AccountType/>
      </UserInfo>
      <UserInfo>
        <DisplayName>Paulette Johnson</DisplayName>
        <AccountId>1982</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8D083DDF8B2CE45ABEDBAB4F90C7050" ma:contentTypeVersion="1" ma:contentTypeDescription="Create a new document." ma:contentTypeScope="" ma:versionID="6f0372cf94b48e3ff03ea2af8d244034">
  <xsd:schema xmlns:xsd="http://www.w3.org/2001/XMLSchema" xmlns:xs="http://www.w3.org/2001/XMLSchema" xmlns:p="http://schemas.microsoft.com/office/2006/metadata/properties" xmlns:ns2="51367701-27c8-403e-a234-85855c5cd73e" xmlns:ns3="11cf67b4-8be8-4203-926d-b1451d6a3644" targetNamespace="http://schemas.microsoft.com/office/2006/metadata/properties" ma:root="true" ma:fieldsID="6ce6b8d50e902b0a5e2178625f1a7f6a" ns2:_="" ns3:_="">
    <xsd:import namespace="51367701-27c8-403e-a234-85855c5cd73e"/>
    <xsd:import namespace="11cf67b4-8be8-4203-926d-b1451d6a3644"/>
    <xsd:element name="properties">
      <xsd:complexType>
        <xsd:sequence>
          <xsd:element name="documentManagement">
            <xsd:complexType>
              <xsd:all>
                <xsd:element ref="ns2:_dlc_DocId" minOccurs="0"/>
                <xsd:element ref="ns2:_dlc_DocIdUrl" minOccurs="0"/>
                <xsd:element ref="ns2:_dlc_DocIdPersistId"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367701-27c8-403e-a234-85855c5cd73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1cf67b4-8be8-4203-926d-b1451d6a3644"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E69D3D01-BC3D-4AA8-95B1-39B38B8CD583}">
  <ds:schemaRefs>
    <ds:schemaRef ds:uri="http://schemas.microsoft.com/office/2006/documentManagement/types"/>
    <ds:schemaRef ds:uri="51367701-27c8-403e-a234-85855c5cd73e"/>
    <ds:schemaRef ds:uri="http://purl.org/dc/terms/"/>
    <ds:schemaRef ds:uri="http://schemas.openxmlformats.org/package/2006/metadata/core-properties"/>
    <ds:schemaRef ds:uri="http://purl.org/dc/dcmitype/"/>
    <ds:schemaRef ds:uri="11cf67b4-8be8-4203-926d-b1451d6a3644"/>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F2DD6C42-6644-46D0-ACEC-7B461F27AFF1}">
  <ds:schemaRefs>
    <ds:schemaRef ds:uri="http://schemas.microsoft.com/sharepoint/v3/contenttype/forms"/>
  </ds:schemaRefs>
</ds:datastoreItem>
</file>

<file path=customXml/itemProps3.xml><?xml version="1.0" encoding="utf-8"?>
<ds:datastoreItem xmlns:ds="http://schemas.openxmlformats.org/officeDocument/2006/customXml" ds:itemID="{7CF804EF-5A13-4C78-B283-A29B4395B6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1367701-27c8-403e-a234-85855c5cd73e"/>
    <ds:schemaRef ds:uri="11cf67b4-8be8-4203-926d-b1451d6a36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2B801DBD-1609-45E3-994A-CA6B05AAB272}">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1759</TotalTime>
  <Words>756</Words>
  <Application>Microsoft Office PowerPoint</Application>
  <PresentationFormat>On-screen Show (4:3)</PresentationFormat>
  <Paragraphs>93</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RightCare scenario:  The variation between suboptimal and optimal pathways  </vt:lpstr>
      <vt:lpstr>Janet and the suboptimal pathway</vt:lpstr>
      <vt:lpstr>Janet and the optimal pathway</vt:lpstr>
      <vt:lpstr>Financial information</vt:lpstr>
      <vt:lpstr>Financial information</vt:lpstr>
      <vt:lpstr>NHS RightCare</vt:lpstr>
    </vt:vector>
  </TitlesOfParts>
  <Company>Smith &amp; Milton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NHS England Powerpoint Template</dc:title>
  <dc:creator>Kevin O'Brien</dc:creator>
  <cp:lastModifiedBy>Hannah Miller</cp:lastModifiedBy>
  <cp:revision>151</cp:revision>
  <cp:lastPrinted>2014-05-27T15:15:21Z</cp:lastPrinted>
  <dcterms:created xsi:type="dcterms:W3CDTF">2014-04-08T10:27:44Z</dcterms:created>
  <dcterms:modified xsi:type="dcterms:W3CDTF">2019-07-08T13:24:18Z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0x010100C8D083DDF8B2CE45ABEDBAB4F90C7050</vt:lpwstr>
  </property>
  <property fmtid="{D5CDD505-2E9C-101B-9397-08002B2CF9AE}" pid="3" name="_dlc_DocIdItemGuid">
    <vt:lpwstr>f66519ee-73cb-4d73-a16e-8576bcbee500</vt:lpwstr>
  </property>
</Properties>
</file>