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0" r:id="rId3"/>
    <p:sldId id="261" r:id="rId4"/>
    <p:sldId id="258" r:id="rId5"/>
    <p:sldId id="257" r:id="rId6"/>
    <p:sldId id="280" r:id="rId7"/>
    <p:sldId id="283" r:id="rId8"/>
    <p:sldId id="259" r:id="rId9"/>
    <p:sldId id="281" r:id="rId10"/>
    <p:sldId id="263" r:id="rId11"/>
    <p:sldId id="282" r:id="rId12"/>
    <p:sldId id="264" r:id="rId13"/>
    <p:sldId id="266" r:id="rId14"/>
    <p:sldId id="267" r:id="rId15"/>
    <p:sldId id="268" r:id="rId16"/>
    <p:sldId id="271" r:id="rId17"/>
    <p:sldId id="284" r:id="rId18"/>
    <p:sldId id="285" r:id="rId19"/>
    <p:sldId id="287" r:id="rId20"/>
    <p:sldId id="28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Smith" initials="David S" lastIdx="10" clrIdx="0"/>
  <p:cmAuthor id="1" name="David Smith" initials="DS" lastIdx="5" clrIdx="1">
    <p:extLst/>
  </p:cmAuthor>
  <p:cmAuthor id="2" name="Gail King" initials="GK"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8"/>
    <p:restoredTop sz="74661" autoAdjust="0"/>
  </p:normalViewPr>
  <p:slideViewPr>
    <p:cSldViewPr>
      <p:cViewPr varScale="1">
        <p:scale>
          <a:sx n="54" d="100"/>
          <a:sy n="54" d="100"/>
        </p:scale>
        <p:origin x="-223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8FAC2E-7A57-40B1-9D35-4360A99960E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2FEDA8A5-8E82-4431-97A9-8B2D2029CFFB}">
      <dgm:prSet phldrT="[Text]"/>
      <dgm:spPr>
        <a:solidFill>
          <a:schemeClr val="accent6">
            <a:lumMod val="75000"/>
          </a:schemeClr>
        </a:solidFill>
      </dgm:spPr>
      <dgm:t>
        <a:bodyPr/>
        <a:lstStyle/>
        <a:p>
          <a:r>
            <a:rPr lang="en-GB" dirty="0"/>
            <a:t>S</a:t>
          </a:r>
        </a:p>
      </dgm:t>
    </dgm:pt>
    <dgm:pt modelId="{4EE45BCC-1AC6-4DD6-ABE8-E1C216B5480E}" type="parTrans" cxnId="{1A0C9B3B-6E7C-40EA-9A79-EF9DF0E94FEF}">
      <dgm:prSet/>
      <dgm:spPr/>
      <dgm:t>
        <a:bodyPr/>
        <a:lstStyle/>
        <a:p>
          <a:endParaRPr lang="en-GB"/>
        </a:p>
      </dgm:t>
    </dgm:pt>
    <dgm:pt modelId="{04791CA3-4016-4170-88F7-E04C56427BF5}" type="sibTrans" cxnId="{1A0C9B3B-6E7C-40EA-9A79-EF9DF0E94FEF}">
      <dgm:prSet/>
      <dgm:spPr/>
      <dgm:t>
        <a:bodyPr/>
        <a:lstStyle/>
        <a:p>
          <a:endParaRPr lang="en-GB"/>
        </a:p>
      </dgm:t>
    </dgm:pt>
    <dgm:pt modelId="{E69C7C17-ADB7-48C2-B818-2EF6876938D2}">
      <dgm:prSet phldrT="[Text]"/>
      <dgm:spPr/>
      <dgm:t>
        <a:bodyPr/>
        <a:lstStyle/>
        <a:p>
          <a:r>
            <a:rPr lang="en-GB" b="1" dirty="0"/>
            <a:t>Situation</a:t>
          </a:r>
        </a:p>
      </dgm:t>
    </dgm:pt>
    <dgm:pt modelId="{6C6A4FE8-79A0-467C-8C3C-4F6BDED318EE}" type="parTrans" cxnId="{40B7B699-6B50-4B27-B203-194BD948AFC7}">
      <dgm:prSet/>
      <dgm:spPr/>
      <dgm:t>
        <a:bodyPr/>
        <a:lstStyle/>
        <a:p>
          <a:endParaRPr lang="en-GB"/>
        </a:p>
      </dgm:t>
    </dgm:pt>
    <dgm:pt modelId="{D00152C4-D36D-468F-AEEB-537D7F70B42D}" type="sibTrans" cxnId="{40B7B699-6B50-4B27-B203-194BD948AFC7}">
      <dgm:prSet/>
      <dgm:spPr/>
      <dgm:t>
        <a:bodyPr/>
        <a:lstStyle/>
        <a:p>
          <a:endParaRPr lang="en-GB"/>
        </a:p>
      </dgm:t>
    </dgm:pt>
    <dgm:pt modelId="{16698F4C-1F53-4240-8963-A1A635A11F7B}">
      <dgm:prSet phldrT="[Text]"/>
      <dgm:spPr/>
      <dgm:t>
        <a:bodyPr/>
        <a:lstStyle/>
        <a:p>
          <a:r>
            <a:rPr lang="en-GB" dirty="0"/>
            <a:t>Briefly describe the situation – succinct overview</a:t>
          </a:r>
        </a:p>
      </dgm:t>
    </dgm:pt>
    <dgm:pt modelId="{BA051656-87CE-4F44-A5C4-F87EC3E55FC0}" type="parTrans" cxnId="{D05EBB8A-E132-42C3-9001-A667D915DC0D}">
      <dgm:prSet/>
      <dgm:spPr/>
      <dgm:t>
        <a:bodyPr/>
        <a:lstStyle/>
        <a:p>
          <a:endParaRPr lang="en-GB"/>
        </a:p>
      </dgm:t>
    </dgm:pt>
    <dgm:pt modelId="{AC267B4D-AC7C-4832-8A14-30C8F1326FB1}" type="sibTrans" cxnId="{D05EBB8A-E132-42C3-9001-A667D915DC0D}">
      <dgm:prSet/>
      <dgm:spPr/>
      <dgm:t>
        <a:bodyPr/>
        <a:lstStyle/>
        <a:p>
          <a:endParaRPr lang="en-GB"/>
        </a:p>
      </dgm:t>
    </dgm:pt>
    <dgm:pt modelId="{9159AA21-4C95-496C-8463-E40AABAB4391}">
      <dgm:prSet phldrT="[Text]"/>
      <dgm:spPr>
        <a:solidFill>
          <a:schemeClr val="accent6">
            <a:lumMod val="75000"/>
          </a:schemeClr>
        </a:solidFill>
      </dgm:spPr>
      <dgm:t>
        <a:bodyPr/>
        <a:lstStyle/>
        <a:p>
          <a:r>
            <a:rPr lang="en-GB" dirty="0"/>
            <a:t>A</a:t>
          </a:r>
        </a:p>
      </dgm:t>
    </dgm:pt>
    <dgm:pt modelId="{D523B8CA-09B4-479C-BA46-7E8DE20B1F5A}" type="parTrans" cxnId="{3516306B-E3B7-4203-9806-42711A9F91BB}">
      <dgm:prSet/>
      <dgm:spPr/>
      <dgm:t>
        <a:bodyPr/>
        <a:lstStyle/>
        <a:p>
          <a:endParaRPr lang="en-GB"/>
        </a:p>
      </dgm:t>
    </dgm:pt>
    <dgm:pt modelId="{EDEC4BB9-4370-4FF1-BCAC-042E22749C6C}" type="sibTrans" cxnId="{3516306B-E3B7-4203-9806-42711A9F91BB}">
      <dgm:prSet/>
      <dgm:spPr/>
      <dgm:t>
        <a:bodyPr/>
        <a:lstStyle/>
        <a:p>
          <a:endParaRPr lang="en-GB"/>
        </a:p>
      </dgm:t>
    </dgm:pt>
    <dgm:pt modelId="{0B681FC1-047E-4198-AEAF-C7216BFD6749}">
      <dgm:prSet phldrT="[Text]"/>
      <dgm:spPr/>
      <dgm:t>
        <a:bodyPr/>
        <a:lstStyle/>
        <a:p>
          <a:r>
            <a:rPr lang="en-GB" b="1" dirty="0"/>
            <a:t>Assessment</a:t>
          </a:r>
        </a:p>
      </dgm:t>
    </dgm:pt>
    <dgm:pt modelId="{95F692A0-38AE-4492-A745-801BFF8FEDB0}" type="parTrans" cxnId="{4177FEBE-1501-45F9-A2CE-2CAFDA3EE20B}">
      <dgm:prSet/>
      <dgm:spPr/>
      <dgm:t>
        <a:bodyPr/>
        <a:lstStyle/>
        <a:p>
          <a:endParaRPr lang="en-GB"/>
        </a:p>
      </dgm:t>
    </dgm:pt>
    <dgm:pt modelId="{0B037616-2708-43C9-B13B-726753296736}" type="sibTrans" cxnId="{4177FEBE-1501-45F9-A2CE-2CAFDA3EE20B}">
      <dgm:prSet/>
      <dgm:spPr/>
      <dgm:t>
        <a:bodyPr/>
        <a:lstStyle/>
        <a:p>
          <a:endParaRPr lang="en-GB"/>
        </a:p>
      </dgm:t>
    </dgm:pt>
    <dgm:pt modelId="{CF58DCEC-001F-4BA8-957F-6DE127DF3C71}">
      <dgm:prSet phldrT="[Text]"/>
      <dgm:spPr/>
      <dgm:t>
        <a:bodyPr/>
        <a:lstStyle/>
        <a:p>
          <a:r>
            <a:rPr lang="en-GB" dirty="0"/>
            <a:t>Summarise the facts – what is going on?</a:t>
          </a:r>
        </a:p>
      </dgm:t>
    </dgm:pt>
    <dgm:pt modelId="{44FDC648-9C37-4933-8824-44E9E7FC6785}" type="parTrans" cxnId="{8FB58685-3B63-422A-8895-FAD651FC552A}">
      <dgm:prSet/>
      <dgm:spPr/>
      <dgm:t>
        <a:bodyPr/>
        <a:lstStyle/>
        <a:p>
          <a:endParaRPr lang="en-GB"/>
        </a:p>
      </dgm:t>
    </dgm:pt>
    <dgm:pt modelId="{7A9F559C-FC4E-421B-9059-CD232DA590C0}" type="sibTrans" cxnId="{8FB58685-3B63-422A-8895-FAD651FC552A}">
      <dgm:prSet/>
      <dgm:spPr/>
      <dgm:t>
        <a:bodyPr/>
        <a:lstStyle/>
        <a:p>
          <a:endParaRPr lang="en-GB"/>
        </a:p>
      </dgm:t>
    </dgm:pt>
    <dgm:pt modelId="{E06E5BE9-A389-4918-8F42-A72D854ED00B}">
      <dgm:prSet phldrT="[Text]"/>
      <dgm:spPr>
        <a:solidFill>
          <a:schemeClr val="accent6">
            <a:lumMod val="75000"/>
          </a:schemeClr>
        </a:solidFill>
      </dgm:spPr>
      <dgm:t>
        <a:bodyPr/>
        <a:lstStyle/>
        <a:p>
          <a:r>
            <a:rPr lang="en-GB" dirty="0"/>
            <a:t>R</a:t>
          </a:r>
        </a:p>
      </dgm:t>
    </dgm:pt>
    <dgm:pt modelId="{CC8CCC80-2DE6-46AC-A71E-235F697D566D}" type="parTrans" cxnId="{C5FC17A4-AE3A-4C37-A0B7-1F323B0CC11F}">
      <dgm:prSet/>
      <dgm:spPr/>
      <dgm:t>
        <a:bodyPr/>
        <a:lstStyle/>
        <a:p>
          <a:endParaRPr lang="en-GB"/>
        </a:p>
      </dgm:t>
    </dgm:pt>
    <dgm:pt modelId="{86B04F3D-315A-4E6E-93B9-4571B529CFDE}" type="sibTrans" cxnId="{C5FC17A4-AE3A-4C37-A0B7-1F323B0CC11F}">
      <dgm:prSet/>
      <dgm:spPr/>
      <dgm:t>
        <a:bodyPr/>
        <a:lstStyle/>
        <a:p>
          <a:endParaRPr lang="en-GB"/>
        </a:p>
      </dgm:t>
    </dgm:pt>
    <dgm:pt modelId="{47FB8B2F-541C-428D-8009-75741B5F38D7}">
      <dgm:prSet phldrT="[Text]"/>
      <dgm:spPr/>
      <dgm:t>
        <a:bodyPr/>
        <a:lstStyle/>
        <a:p>
          <a:r>
            <a:rPr lang="en-GB" b="1" dirty="0"/>
            <a:t>Recommendation</a:t>
          </a:r>
        </a:p>
      </dgm:t>
    </dgm:pt>
    <dgm:pt modelId="{043A6FDD-EE08-4ED5-AA56-320FC4424AB4}" type="parTrans" cxnId="{EE7F9DEF-F5C2-42C8-BABA-52AE49480C66}">
      <dgm:prSet/>
      <dgm:spPr/>
      <dgm:t>
        <a:bodyPr/>
        <a:lstStyle/>
        <a:p>
          <a:endParaRPr lang="en-GB"/>
        </a:p>
      </dgm:t>
    </dgm:pt>
    <dgm:pt modelId="{C3CF78F7-9D28-4035-8B41-441ED6D3F739}" type="sibTrans" cxnId="{EE7F9DEF-F5C2-42C8-BABA-52AE49480C66}">
      <dgm:prSet/>
      <dgm:spPr/>
      <dgm:t>
        <a:bodyPr/>
        <a:lstStyle/>
        <a:p>
          <a:endParaRPr lang="en-GB"/>
        </a:p>
      </dgm:t>
    </dgm:pt>
    <dgm:pt modelId="{5DD8ED07-5FCC-4A25-8571-88F62BE78145}">
      <dgm:prSet phldrT="[Text]"/>
      <dgm:spPr/>
      <dgm:t>
        <a:bodyPr/>
        <a:lstStyle/>
        <a:p>
          <a:r>
            <a:rPr lang="en-GB" dirty="0"/>
            <a:t>What are you asking for – what needs to happen next</a:t>
          </a:r>
        </a:p>
      </dgm:t>
    </dgm:pt>
    <dgm:pt modelId="{0305D1EC-CE50-4C45-9E10-BF46DC19B545}" type="parTrans" cxnId="{2D551411-A059-4F35-B1F8-DBF0E39F814E}">
      <dgm:prSet/>
      <dgm:spPr/>
      <dgm:t>
        <a:bodyPr/>
        <a:lstStyle/>
        <a:p>
          <a:endParaRPr lang="en-GB"/>
        </a:p>
      </dgm:t>
    </dgm:pt>
    <dgm:pt modelId="{18C22ED0-60EB-4E0F-9BDE-EC557B6FB8C9}" type="sibTrans" cxnId="{2D551411-A059-4F35-B1F8-DBF0E39F814E}">
      <dgm:prSet/>
      <dgm:spPr/>
      <dgm:t>
        <a:bodyPr/>
        <a:lstStyle/>
        <a:p>
          <a:endParaRPr lang="en-GB"/>
        </a:p>
      </dgm:t>
    </dgm:pt>
    <dgm:pt modelId="{02A929A4-ACAA-4B47-B4D1-2F141C704F22}">
      <dgm:prSet/>
      <dgm:spPr>
        <a:solidFill>
          <a:schemeClr val="accent6">
            <a:lumMod val="75000"/>
          </a:schemeClr>
        </a:solidFill>
      </dgm:spPr>
      <dgm:t>
        <a:bodyPr/>
        <a:lstStyle/>
        <a:p>
          <a:r>
            <a:rPr lang="en-GB" dirty="0"/>
            <a:t>B</a:t>
          </a:r>
        </a:p>
      </dgm:t>
    </dgm:pt>
    <dgm:pt modelId="{71023F47-65C4-442D-A84A-B2EF44859FD3}" type="parTrans" cxnId="{97D7DAB8-4837-4877-816C-701EB5769EA2}">
      <dgm:prSet/>
      <dgm:spPr/>
      <dgm:t>
        <a:bodyPr/>
        <a:lstStyle/>
        <a:p>
          <a:endParaRPr lang="en-GB"/>
        </a:p>
      </dgm:t>
    </dgm:pt>
    <dgm:pt modelId="{DEE54BF4-7906-4D1F-A691-0F31F579A9E5}" type="sibTrans" cxnId="{97D7DAB8-4837-4877-816C-701EB5769EA2}">
      <dgm:prSet/>
      <dgm:spPr/>
      <dgm:t>
        <a:bodyPr/>
        <a:lstStyle/>
        <a:p>
          <a:endParaRPr lang="en-GB"/>
        </a:p>
      </dgm:t>
    </dgm:pt>
    <dgm:pt modelId="{FB7C82FD-A5D2-4DA2-940E-9D2BABAE53DA}">
      <dgm:prSet/>
      <dgm:spPr/>
      <dgm:t>
        <a:bodyPr/>
        <a:lstStyle/>
        <a:p>
          <a:r>
            <a:rPr lang="en-GB" b="1" dirty="0"/>
            <a:t>Background</a:t>
          </a:r>
        </a:p>
      </dgm:t>
    </dgm:pt>
    <dgm:pt modelId="{0B8FA53B-2DCB-47E3-A800-BAA353201EA4}" type="parTrans" cxnId="{30DE5ED1-DADE-44D8-A0CD-EA35B21C3F47}">
      <dgm:prSet/>
      <dgm:spPr/>
      <dgm:t>
        <a:bodyPr/>
        <a:lstStyle/>
        <a:p>
          <a:endParaRPr lang="en-GB"/>
        </a:p>
      </dgm:t>
    </dgm:pt>
    <dgm:pt modelId="{ADFB4811-EC8A-435C-BF11-69ED8762489D}" type="sibTrans" cxnId="{30DE5ED1-DADE-44D8-A0CD-EA35B21C3F47}">
      <dgm:prSet/>
      <dgm:spPr/>
      <dgm:t>
        <a:bodyPr/>
        <a:lstStyle/>
        <a:p>
          <a:endParaRPr lang="en-GB"/>
        </a:p>
      </dgm:t>
    </dgm:pt>
    <dgm:pt modelId="{CBFA898B-1FAB-4801-B64C-DEA158210050}">
      <dgm:prSet/>
      <dgm:spPr/>
      <dgm:t>
        <a:bodyPr/>
        <a:lstStyle/>
        <a:p>
          <a:r>
            <a:rPr lang="en-GB" dirty="0"/>
            <a:t>Briefly state pertinent history – what got us to this point?</a:t>
          </a:r>
        </a:p>
      </dgm:t>
    </dgm:pt>
    <dgm:pt modelId="{371A2ADC-D283-43DA-8448-82F52B0812AD}" type="parTrans" cxnId="{546D8AC7-4EA6-4D05-BFB7-4D845E84AB49}">
      <dgm:prSet/>
      <dgm:spPr/>
      <dgm:t>
        <a:bodyPr/>
        <a:lstStyle/>
        <a:p>
          <a:endParaRPr lang="en-GB"/>
        </a:p>
      </dgm:t>
    </dgm:pt>
    <dgm:pt modelId="{7F5DE25A-7323-44FA-8897-3E5F6C555138}" type="sibTrans" cxnId="{546D8AC7-4EA6-4D05-BFB7-4D845E84AB49}">
      <dgm:prSet/>
      <dgm:spPr/>
      <dgm:t>
        <a:bodyPr/>
        <a:lstStyle/>
        <a:p>
          <a:endParaRPr lang="en-GB"/>
        </a:p>
      </dgm:t>
    </dgm:pt>
    <dgm:pt modelId="{355D4936-8D79-4B8B-95DE-7AABB6F79284}" type="pres">
      <dgm:prSet presAssocID="{308FAC2E-7A57-40B1-9D35-4360A99960E0}" presName="linearFlow" presStyleCnt="0">
        <dgm:presLayoutVars>
          <dgm:dir/>
          <dgm:animLvl val="lvl"/>
          <dgm:resizeHandles val="exact"/>
        </dgm:presLayoutVars>
      </dgm:prSet>
      <dgm:spPr/>
      <dgm:t>
        <a:bodyPr/>
        <a:lstStyle/>
        <a:p>
          <a:endParaRPr lang="en-GB"/>
        </a:p>
      </dgm:t>
    </dgm:pt>
    <dgm:pt modelId="{6242C00E-5773-4B86-B5AF-54963D4E9A82}" type="pres">
      <dgm:prSet presAssocID="{2FEDA8A5-8E82-4431-97A9-8B2D2029CFFB}" presName="composite" presStyleCnt="0"/>
      <dgm:spPr/>
    </dgm:pt>
    <dgm:pt modelId="{6408B852-84B9-4189-A3A9-2C944008522B}" type="pres">
      <dgm:prSet presAssocID="{2FEDA8A5-8E82-4431-97A9-8B2D2029CFFB}" presName="parentText" presStyleLbl="alignNode1" presStyleIdx="0" presStyleCnt="4">
        <dgm:presLayoutVars>
          <dgm:chMax val="1"/>
          <dgm:bulletEnabled val="1"/>
        </dgm:presLayoutVars>
      </dgm:prSet>
      <dgm:spPr/>
      <dgm:t>
        <a:bodyPr/>
        <a:lstStyle/>
        <a:p>
          <a:endParaRPr lang="en-GB"/>
        </a:p>
      </dgm:t>
    </dgm:pt>
    <dgm:pt modelId="{A22043CA-101F-4CF8-B849-BCE2B247D373}" type="pres">
      <dgm:prSet presAssocID="{2FEDA8A5-8E82-4431-97A9-8B2D2029CFFB}" presName="descendantText" presStyleLbl="alignAcc1" presStyleIdx="0" presStyleCnt="4">
        <dgm:presLayoutVars>
          <dgm:bulletEnabled val="1"/>
        </dgm:presLayoutVars>
      </dgm:prSet>
      <dgm:spPr/>
      <dgm:t>
        <a:bodyPr/>
        <a:lstStyle/>
        <a:p>
          <a:endParaRPr lang="en-GB"/>
        </a:p>
      </dgm:t>
    </dgm:pt>
    <dgm:pt modelId="{1DBE5D2B-F24E-4782-87FA-99F43F6D8726}" type="pres">
      <dgm:prSet presAssocID="{04791CA3-4016-4170-88F7-E04C56427BF5}" presName="sp" presStyleCnt="0"/>
      <dgm:spPr/>
    </dgm:pt>
    <dgm:pt modelId="{BEC22460-FFA9-4D7B-93A0-E719D6871478}" type="pres">
      <dgm:prSet presAssocID="{02A929A4-ACAA-4B47-B4D1-2F141C704F22}" presName="composite" presStyleCnt="0"/>
      <dgm:spPr/>
    </dgm:pt>
    <dgm:pt modelId="{3198AD84-46DD-4C65-85EB-4E4B524F5A09}" type="pres">
      <dgm:prSet presAssocID="{02A929A4-ACAA-4B47-B4D1-2F141C704F22}" presName="parentText" presStyleLbl="alignNode1" presStyleIdx="1" presStyleCnt="4">
        <dgm:presLayoutVars>
          <dgm:chMax val="1"/>
          <dgm:bulletEnabled val="1"/>
        </dgm:presLayoutVars>
      </dgm:prSet>
      <dgm:spPr/>
      <dgm:t>
        <a:bodyPr/>
        <a:lstStyle/>
        <a:p>
          <a:endParaRPr lang="en-GB"/>
        </a:p>
      </dgm:t>
    </dgm:pt>
    <dgm:pt modelId="{A5DEEC83-54A9-437B-AE0A-A9030B0F1C20}" type="pres">
      <dgm:prSet presAssocID="{02A929A4-ACAA-4B47-B4D1-2F141C704F22}" presName="descendantText" presStyleLbl="alignAcc1" presStyleIdx="1" presStyleCnt="4">
        <dgm:presLayoutVars>
          <dgm:bulletEnabled val="1"/>
        </dgm:presLayoutVars>
      </dgm:prSet>
      <dgm:spPr/>
      <dgm:t>
        <a:bodyPr/>
        <a:lstStyle/>
        <a:p>
          <a:endParaRPr lang="en-GB"/>
        </a:p>
      </dgm:t>
    </dgm:pt>
    <dgm:pt modelId="{22B0F15B-BD8E-4D9D-8410-312EDA70F1C7}" type="pres">
      <dgm:prSet presAssocID="{DEE54BF4-7906-4D1F-A691-0F31F579A9E5}" presName="sp" presStyleCnt="0"/>
      <dgm:spPr/>
    </dgm:pt>
    <dgm:pt modelId="{BAC6971E-F6DF-4137-870B-3A95FB8241D8}" type="pres">
      <dgm:prSet presAssocID="{9159AA21-4C95-496C-8463-E40AABAB4391}" presName="composite" presStyleCnt="0"/>
      <dgm:spPr/>
    </dgm:pt>
    <dgm:pt modelId="{E6245688-A712-4B8C-BDCB-F488B5B6FA4F}" type="pres">
      <dgm:prSet presAssocID="{9159AA21-4C95-496C-8463-E40AABAB4391}" presName="parentText" presStyleLbl="alignNode1" presStyleIdx="2" presStyleCnt="4">
        <dgm:presLayoutVars>
          <dgm:chMax val="1"/>
          <dgm:bulletEnabled val="1"/>
        </dgm:presLayoutVars>
      </dgm:prSet>
      <dgm:spPr/>
      <dgm:t>
        <a:bodyPr/>
        <a:lstStyle/>
        <a:p>
          <a:endParaRPr lang="en-GB"/>
        </a:p>
      </dgm:t>
    </dgm:pt>
    <dgm:pt modelId="{F4F98B45-92DE-43A6-BD6F-D8CDA10F470E}" type="pres">
      <dgm:prSet presAssocID="{9159AA21-4C95-496C-8463-E40AABAB4391}" presName="descendantText" presStyleLbl="alignAcc1" presStyleIdx="2" presStyleCnt="4">
        <dgm:presLayoutVars>
          <dgm:bulletEnabled val="1"/>
        </dgm:presLayoutVars>
      </dgm:prSet>
      <dgm:spPr/>
      <dgm:t>
        <a:bodyPr/>
        <a:lstStyle/>
        <a:p>
          <a:endParaRPr lang="en-GB"/>
        </a:p>
      </dgm:t>
    </dgm:pt>
    <dgm:pt modelId="{E9D470C2-8ACC-4345-B706-437691F21326}" type="pres">
      <dgm:prSet presAssocID="{EDEC4BB9-4370-4FF1-BCAC-042E22749C6C}" presName="sp" presStyleCnt="0"/>
      <dgm:spPr/>
    </dgm:pt>
    <dgm:pt modelId="{34C28EEF-43EA-44E8-9702-E68E576667A2}" type="pres">
      <dgm:prSet presAssocID="{E06E5BE9-A389-4918-8F42-A72D854ED00B}" presName="composite" presStyleCnt="0"/>
      <dgm:spPr/>
    </dgm:pt>
    <dgm:pt modelId="{B99F069B-A489-4A2C-8FCD-E1F6737CDC44}" type="pres">
      <dgm:prSet presAssocID="{E06E5BE9-A389-4918-8F42-A72D854ED00B}" presName="parentText" presStyleLbl="alignNode1" presStyleIdx="3" presStyleCnt="4">
        <dgm:presLayoutVars>
          <dgm:chMax val="1"/>
          <dgm:bulletEnabled val="1"/>
        </dgm:presLayoutVars>
      </dgm:prSet>
      <dgm:spPr/>
      <dgm:t>
        <a:bodyPr/>
        <a:lstStyle/>
        <a:p>
          <a:endParaRPr lang="en-GB"/>
        </a:p>
      </dgm:t>
    </dgm:pt>
    <dgm:pt modelId="{E7B9F75B-2B86-4436-8903-03F77D19C98C}" type="pres">
      <dgm:prSet presAssocID="{E06E5BE9-A389-4918-8F42-A72D854ED00B}" presName="descendantText" presStyleLbl="alignAcc1" presStyleIdx="3" presStyleCnt="4">
        <dgm:presLayoutVars>
          <dgm:bulletEnabled val="1"/>
        </dgm:presLayoutVars>
      </dgm:prSet>
      <dgm:spPr/>
      <dgm:t>
        <a:bodyPr/>
        <a:lstStyle/>
        <a:p>
          <a:endParaRPr lang="en-GB"/>
        </a:p>
      </dgm:t>
    </dgm:pt>
  </dgm:ptLst>
  <dgm:cxnLst>
    <dgm:cxn modelId="{2D551411-A059-4F35-B1F8-DBF0E39F814E}" srcId="{E06E5BE9-A389-4918-8F42-A72D854ED00B}" destId="{5DD8ED07-5FCC-4A25-8571-88F62BE78145}" srcOrd="1" destOrd="0" parTransId="{0305D1EC-CE50-4C45-9E10-BF46DC19B545}" sibTransId="{18C22ED0-60EB-4E0F-9BDE-EC557B6FB8C9}"/>
    <dgm:cxn modelId="{97D7DAB8-4837-4877-816C-701EB5769EA2}" srcId="{308FAC2E-7A57-40B1-9D35-4360A99960E0}" destId="{02A929A4-ACAA-4B47-B4D1-2F141C704F22}" srcOrd="1" destOrd="0" parTransId="{71023F47-65C4-442D-A84A-B2EF44859FD3}" sibTransId="{DEE54BF4-7906-4D1F-A691-0F31F579A9E5}"/>
    <dgm:cxn modelId="{2FD10091-F4C3-44C0-BE66-D31487BE9DF0}" type="presOf" srcId="{9159AA21-4C95-496C-8463-E40AABAB4391}" destId="{E6245688-A712-4B8C-BDCB-F488B5B6FA4F}" srcOrd="0" destOrd="0" presId="urn:microsoft.com/office/officeart/2005/8/layout/chevron2"/>
    <dgm:cxn modelId="{8FB58685-3B63-422A-8895-FAD651FC552A}" srcId="{9159AA21-4C95-496C-8463-E40AABAB4391}" destId="{CF58DCEC-001F-4BA8-957F-6DE127DF3C71}" srcOrd="1" destOrd="0" parTransId="{44FDC648-9C37-4933-8824-44E9E7FC6785}" sibTransId="{7A9F559C-FC4E-421B-9059-CD232DA590C0}"/>
    <dgm:cxn modelId="{3D549E2B-35E5-4DE2-8748-5928352D3A42}" type="presOf" srcId="{5DD8ED07-5FCC-4A25-8571-88F62BE78145}" destId="{E7B9F75B-2B86-4436-8903-03F77D19C98C}" srcOrd="0" destOrd="1" presId="urn:microsoft.com/office/officeart/2005/8/layout/chevron2"/>
    <dgm:cxn modelId="{36247ECA-5985-4E32-BD8A-6A5C10C7B5FD}" type="presOf" srcId="{E06E5BE9-A389-4918-8F42-A72D854ED00B}" destId="{B99F069B-A489-4A2C-8FCD-E1F6737CDC44}" srcOrd="0" destOrd="0" presId="urn:microsoft.com/office/officeart/2005/8/layout/chevron2"/>
    <dgm:cxn modelId="{40B7B699-6B50-4B27-B203-194BD948AFC7}" srcId="{2FEDA8A5-8E82-4431-97A9-8B2D2029CFFB}" destId="{E69C7C17-ADB7-48C2-B818-2EF6876938D2}" srcOrd="0" destOrd="0" parTransId="{6C6A4FE8-79A0-467C-8C3C-4F6BDED318EE}" sibTransId="{D00152C4-D36D-468F-AEEB-537D7F70B42D}"/>
    <dgm:cxn modelId="{30DE5ED1-DADE-44D8-A0CD-EA35B21C3F47}" srcId="{02A929A4-ACAA-4B47-B4D1-2F141C704F22}" destId="{FB7C82FD-A5D2-4DA2-940E-9D2BABAE53DA}" srcOrd="0" destOrd="0" parTransId="{0B8FA53B-2DCB-47E3-A800-BAA353201EA4}" sibTransId="{ADFB4811-EC8A-435C-BF11-69ED8762489D}"/>
    <dgm:cxn modelId="{95557417-FCB2-46FC-BEE6-6CB23BEB9834}" type="presOf" srcId="{16698F4C-1F53-4240-8963-A1A635A11F7B}" destId="{A22043CA-101F-4CF8-B849-BCE2B247D373}" srcOrd="0" destOrd="1" presId="urn:microsoft.com/office/officeart/2005/8/layout/chevron2"/>
    <dgm:cxn modelId="{7358C31C-35AD-4798-BD62-F06B2E31EC20}" type="presOf" srcId="{0B681FC1-047E-4198-AEAF-C7216BFD6749}" destId="{F4F98B45-92DE-43A6-BD6F-D8CDA10F470E}" srcOrd="0" destOrd="0" presId="urn:microsoft.com/office/officeart/2005/8/layout/chevron2"/>
    <dgm:cxn modelId="{1A0C9B3B-6E7C-40EA-9A79-EF9DF0E94FEF}" srcId="{308FAC2E-7A57-40B1-9D35-4360A99960E0}" destId="{2FEDA8A5-8E82-4431-97A9-8B2D2029CFFB}" srcOrd="0" destOrd="0" parTransId="{4EE45BCC-1AC6-4DD6-ABE8-E1C216B5480E}" sibTransId="{04791CA3-4016-4170-88F7-E04C56427BF5}"/>
    <dgm:cxn modelId="{3516306B-E3B7-4203-9806-42711A9F91BB}" srcId="{308FAC2E-7A57-40B1-9D35-4360A99960E0}" destId="{9159AA21-4C95-496C-8463-E40AABAB4391}" srcOrd="2" destOrd="0" parTransId="{D523B8CA-09B4-479C-BA46-7E8DE20B1F5A}" sibTransId="{EDEC4BB9-4370-4FF1-BCAC-042E22749C6C}"/>
    <dgm:cxn modelId="{C5FC17A4-AE3A-4C37-A0B7-1F323B0CC11F}" srcId="{308FAC2E-7A57-40B1-9D35-4360A99960E0}" destId="{E06E5BE9-A389-4918-8F42-A72D854ED00B}" srcOrd="3" destOrd="0" parTransId="{CC8CCC80-2DE6-46AC-A71E-235F697D566D}" sibTransId="{86B04F3D-315A-4E6E-93B9-4571B529CFDE}"/>
    <dgm:cxn modelId="{D05EBB8A-E132-42C3-9001-A667D915DC0D}" srcId="{2FEDA8A5-8E82-4431-97A9-8B2D2029CFFB}" destId="{16698F4C-1F53-4240-8963-A1A635A11F7B}" srcOrd="1" destOrd="0" parTransId="{BA051656-87CE-4F44-A5C4-F87EC3E55FC0}" sibTransId="{AC267B4D-AC7C-4832-8A14-30C8F1326FB1}"/>
    <dgm:cxn modelId="{4177FEBE-1501-45F9-A2CE-2CAFDA3EE20B}" srcId="{9159AA21-4C95-496C-8463-E40AABAB4391}" destId="{0B681FC1-047E-4198-AEAF-C7216BFD6749}" srcOrd="0" destOrd="0" parTransId="{95F692A0-38AE-4492-A745-801BFF8FEDB0}" sibTransId="{0B037616-2708-43C9-B13B-726753296736}"/>
    <dgm:cxn modelId="{6BF510EB-B140-490F-A75C-AEC044B84192}" type="presOf" srcId="{47FB8B2F-541C-428D-8009-75741B5F38D7}" destId="{E7B9F75B-2B86-4436-8903-03F77D19C98C}" srcOrd="0" destOrd="0" presId="urn:microsoft.com/office/officeart/2005/8/layout/chevron2"/>
    <dgm:cxn modelId="{1CA1EC24-24E0-4FD3-8C92-AA26EBDE631E}" type="presOf" srcId="{CF58DCEC-001F-4BA8-957F-6DE127DF3C71}" destId="{F4F98B45-92DE-43A6-BD6F-D8CDA10F470E}" srcOrd="0" destOrd="1" presId="urn:microsoft.com/office/officeart/2005/8/layout/chevron2"/>
    <dgm:cxn modelId="{546D8AC7-4EA6-4D05-BFB7-4D845E84AB49}" srcId="{02A929A4-ACAA-4B47-B4D1-2F141C704F22}" destId="{CBFA898B-1FAB-4801-B64C-DEA158210050}" srcOrd="1" destOrd="0" parTransId="{371A2ADC-D283-43DA-8448-82F52B0812AD}" sibTransId="{7F5DE25A-7323-44FA-8897-3E5F6C555138}"/>
    <dgm:cxn modelId="{C2D7E290-8F10-4D06-A5D2-E36AF0132A7B}" type="presOf" srcId="{FB7C82FD-A5D2-4DA2-940E-9D2BABAE53DA}" destId="{A5DEEC83-54A9-437B-AE0A-A9030B0F1C20}" srcOrd="0" destOrd="0" presId="urn:microsoft.com/office/officeart/2005/8/layout/chevron2"/>
    <dgm:cxn modelId="{EE7F9DEF-F5C2-42C8-BABA-52AE49480C66}" srcId="{E06E5BE9-A389-4918-8F42-A72D854ED00B}" destId="{47FB8B2F-541C-428D-8009-75741B5F38D7}" srcOrd="0" destOrd="0" parTransId="{043A6FDD-EE08-4ED5-AA56-320FC4424AB4}" sibTransId="{C3CF78F7-9D28-4035-8B41-441ED6D3F739}"/>
    <dgm:cxn modelId="{0E2986FE-96F4-429F-938F-C44B68AC668B}" type="presOf" srcId="{308FAC2E-7A57-40B1-9D35-4360A99960E0}" destId="{355D4936-8D79-4B8B-95DE-7AABB6F79284}" srcOrd="0" destOrd="0" presId="urn:microsoft.com/office/officeart/2005/8/layout/chevron2"/>
    <dgm:cxn modelId="{D8C43B9C-1969-4BEA-91A7-A033D7DC87C0}" type="presOf" srcId="{CBFA898B-1FAB-4801-B64C-DEA158210050}" destId="{A5DEEC83-54A9-437B-AE0A-A9030B0F1C20}" srcOrd="0" destOrd="1" presId="urn:microsoft.com/office/officeart/2005/8/layout/chevron2"/>
    <dgm:cxn modelId="{20F42425-A97B-4684-8263-9EF2D5D08D69}" type="presOf" srcId="{02A929A4-ACAA-4B47-B4D1-2F141C704F22}" destId="{3198AD84-46DD-4C65-85EB-4E4B524F5A09}" srcOrd="0" destOrd="0" presId="urn:microsoft.com/office/officeart/2005/8/layout/chevron2"/>
    <dgm:cxn modelId="{381428E7-FB95-4DBC-A757-285394A684D9}" type="presOf" srcId="{2FEDA8A5-8E82-4431-97A9-8B2D2029CFFB}" destId="{6408B852-84B9-4189-A3A9-2C944008522B}" srcOrd="0" destOrd="0" presId="urn:microsoft.com/office/officeart/2005/8/layout/chevron2"/>
    <dgm:cxn modelId="{333F798B-4C85-405E-AB0C-4E51A58D562E}" type="presOf" srcId="{E69C7C17-ADB7-48C2-B818-2EF6876938D2}" destId="{A22043CA-101F-4CF8-B849-BCE2B247D373}" srcOrd="0" destOrd="0" presId="urn:microsoft.com/office/officeart/2005/8/layout/chevron2"/>
    <dgm:cxn modelId="{543C3D55-C557-4E8B-9AF3-766A28361001}" type="presParOf" srcId="{355D4936-8D79-4B8B-95DE-7AABB6F79284}" destId="{6242C00E-5773-4B86-B5AF-54963D4E9A82}" srcOrd="0" destOrd="0" presId="urn:microsoft.com/office/officeart/2005/8/layout/chevron2"/>
    <dgm:cxn modelId="{41D7C3BC-0FF8-4E38-B54D-4CB056EDA380}" type="presParOf" srcId="{6242C00E-5773-4B86-B5AF-54963D4E9A82}" destId="{6408B852-84B9-4189-A3A9-2C944008522B}" srcOrd="0" destOrd="0" presId="urn:microsoft.com/office/officeart/2005/8/layout/chevron2"/>
    <dgm:cxn modelId="{940B29DA-DCB0-4B04-9D05-CFB4A0298298}" type="presParOf" srcId="{6242C00E-5773-4B86-B5AF-54963D4E9A82}" destId="{A22043CA-101F-4CF8-B849-BCE2B247D373}" srcOrd="1" destOrd="0" presId="urn:microsoft.com/office/officeart/2005/8/layout/chevron2"/>
    <dgm:cxn modelId="{A8D325F6-6F88-47B2-9068-EA5897A1A6F4}" type="presParOf" srcId="{355D4936-8D79-4B8B-95DE-7AABB6F79284}" destId="{1DBE5D2B-F24E-4782-87FA-99F43F6D8726}" srcOrd="1" destOrd="0" presId="urn:microsoft.com/office/officeart/2005/8/layout/chevron2"/>
    <dgm:cxn modelId="{43C7F5F9-0666-40DA-B796-C051CC206313}" type="presParOf" srcId="{355D4936-8D79-4B8B-95DE-7AABB6F79284}" destId="{BEC22460-FFA9-4D7B-93A0-E719D6871478}" srcOrd="2" destOrd="0" presId="urn:microsoft.com/office/officeart/2005/8/layout/chevron2"/>
    <dgm:cxn modelId="{390C16BD-54F3-4A33-A364-4EF537015B6A}" type="presParOf" srcId="{BEC22460-FFA9-4D7B-93A0-E719D6871478}" destId="{3198AD84-46DD-4C65-85EB-4E4B524F5A09}" srcOrd="0" destOrd="0" presId="urn:microsoft.com/office/officeart/2005/8/layout/chevron2"/>
    <dgm:cxn modelId="{571A3F4B-F521-4004-8359-C484FEF28DE9}" type="presParOf" srcId="{BEC22460-FFA9-4D7B-93A0-E719D6871478}" destId="{A5DEEC83-54A9-437B-AE0A-A9030B0F1C20}" srcOrd="1" destOrd="0" presId="urn:microsoft.com/office/officeart/2005/8/layout/chevron2"/>
    <dgm:cxn modelId="{805F6D5E-8350-4BD2-970B-42C3BE2CA8BB}" type="presParOf" srcId="{355D4936-8D79-4B8B-95DE-7AABB6F79284}" destId="{22B0F15B-BD8E-4D9D-8410-312EDA70F1C7}" srcOrd="3" destOrd="0" presId="urn:microsoft.com/office/officeart/2005/8/layout/chevron2"/>
    <dgm:cxn modelId="{4F7796D8-76F2-4F75-8143-E2A84B25352D}" type="presParOf" srcId="{355D4936-8D79-4B8B-95DE-7AABB6F79284}" destId="{BAC6971E-F6DF-4137-870B-3A95FB8241D8}" srcOrd="4" destOrd="0" presId="urn:microsoft.com/office/officeart/2005/8/layout/chevron2"/>
    <dgm:cxn modelId="{6568A217-8BB0-494B-86EC-31F843677EF8}" type="presParOf" srcId="{BAC6971E-F6DF-4137-870B-3A95FB8241D8}" destId="{E6245688-A712-4B8C-BDCB-F488B5B6FA4F}" srcOrd="0" destOrd="0" presId="urn:microsoft.com/office/officeart/2005/8/layout/chevron2"/>
    <dgm:cxn modelId="{E37ECEE3-0E65-4977-BEEC-161E5360941B}" type="presParOf" srcId="{BAC6971E-F6DF-4137-870B-3A95FB8241D8}" destId="{F4F98B45-92DE-43A6-BD6F-D8CDA10F470E}" srcOrd="1" destOrd="0" presId="urn:microsoft.com/office/officeart/2005/8/layout/chevron2"/>
    <dgm:cxn modelId="{8ADA3115-6177-44A7-8B61-EBE4882B8A09}" type="presParOf" srcId="{355D4936-8D79-4B8B-95DE-7AABB6F79284}" destId="{E9D470C2-8ACC-4345-B706-437691F21326}" srcOrd="5" destOrd="0" presId="urn:microsoft.com/office/officeart/2005/8/layout/chevron2"/>
    <dgm:cxn modelId="{A4D63070-415E-4A33-AAB2-76736A9312F5}" type="presParOf" srcId="{355D4936-8D79-4B8B-95DE-7AABB6F79284}" destId="{34C28EEF-43EA-44E8-9702-E68E576667A2}" srcOrd="6" destOrd="0" presId="urn:microsoft.com/office/officeart/2005/8/layout/chevron2"/>
    <dgm:cxn modelId="{1968B210-0D37-4E9A-8956-D9CD5D61473F}" type="presParOf" srcId="{34C28EEF-43EA-44E8-9702-E68E576667A2}" destId="{B99F069B-A489-4A2C-8FCD-E1F6737CDC44}" srcOrd="0" destOrd="0" presId="urn:microsoft.com/office/officeart/2005/8/layout/chevron2"/>
    <dgm:cxn modelId="{A827BD24-35B2-426C-ADD9-08EEAB4C496B}" type="presParOf" srcId="{34C28EEF-43EA-44E8-9702-E68E576667A2}" destId="{E7B9F75B-2B86-4436-8903-03F77D19C98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8B852-84B9-4189-A3A9-2C944008522B}">
      <dsp:nvSpPr>
        <dsp:cNvPr id="0" name=""/>
        <dsp:cNvSpPr/>
      </dsp:nvSpPr>
      <dsp:spPr>
        <a:xfrm rot="5400000">
          <a:off x="-164669" y="167968"/>
          <a:ext cx="1097794" cy="768456"/>
        </a:xfrm>
        <a:prstGeom prst="chevron">
          <a:avLst/>
        </a:prstGeom>
        <a:solidFill>
          <a:schemeClr val="accent6">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a:t>S</a:t>
          </a:r>
        </a:p>
      </dsp:txBody>
      <dsp:txXfrm rot="-5400000">
        <a:off x="0" y="387527"/>
        <a:ext cx="768456" cy="329338"/>
      </dsp:txXfrm>
    </dsp:sp>
    <dsp:sp modelId="{A22043CA-101F-4CF8-B849-BCE2B247D373}">
      <dsp:nvSpPr>
        <dsp:cNvPr id="0" name=""/>
        <dsp:cNvSpPr/>
      </dsp:nvSpPr>
      <dsp:spPr>
        <a:xfrm rot="5400000">
          <a:off x="3951444" y="-3179689"/>
          <a:ext cx="713566" cy="707954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Situation</a:t>
          </a:r>
        </a:p>
        <a:p>
          <a:pPr marL="228600" lvl="1" indent="-228600" algn="l" defTabSz="889000">
            <a:lnSpc>
              <a:spcPct val="90000"/>
            </a:lnSpc>
            <a:spcBef>
              <a:spcPct val="0"/>
            </a:spcBef>
            <a:spcAft>
              <a:spcPct val="15000"/>
            </a:spcAft>
            <a:buChar char="••"/>
          </a:pPr>
          <a:r>
            <a:rPr lang="en-GB" sz="2000" kern="1200" dirty="0"/>
            <a:t>Briefly describe the situation – succinct overview</a:t>
          </a:r>
        </a:p>
      </dsp:txBody>
      <dsp:txXfrm rot="-5400000">
        <a:off x="768456" y="38132"/>
        <a:ext cx="7044710" cy="643900"/>
      </dsp:txXfrm>
    </dsp:sp>
    <dsp:sp modelId="{3198AD84-46DD-4C65-85EB-4E4B524F5A09}">
      <dsp:nvSpPr>
        <dsp:cNvPr id="0" name=""/>
        <dsp:cNvSpPr/>
      </dsp:nvSpPr>
      <dsp:spPr>
        <a:xfrm rot="5400000">
          <a:off x="-164669" y="1116933"/>
          <a:ext cx="1097794" cy="768456"/>
        </a:xfrm>
        <a:prstGeom prst="chevron">
          <a:avLst/>
        </a:prstGeom>
        <a:solidFill>
          <a:schemeClr val="accent6">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a:t>B</a:t>
          </a:r>
        </a:p>
      </dsp:txBody>
      <dsp:txXfrm rot="-5400000">
        <a:off x="0" y="1336492"/>
        <a:ext cx="768456" cy="329338"/>
      </dsp:txXfrm>
    </dsp:sp>
    <dsp:sp modelId="{A5DEEC83-54A9-437B-AE0A-A9030B0F1C20}">
      <dsp:nvSpPr>
        <dsp:cNvPr id="0" name=""/>
        <dsp:cNvSpPr/>
      </dsp:nvSpPr>
      <dsp:spPr>
        <a:xfrm rot="5400000">
          <a:off x="3951444" y="-2230724"/>
          <a:ext cx="713566" cy="707954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Background</a:t>
          </a:r>
        </a:p>
        <a:p>
          <a:pPr marL="228600" lvl="1" indent="-228600" algn="l" defTabSz="889000">
            <a:lnSpc>
              <a:spcPct val="90000"/>
            </a:lnSpc>
            <a:spcBef>
              <a:spcPct val="0"/>
            </a:spcBef>
            <a:spcAft>
              <a:spcPct val="15000"/>
            </a:spcAft>
            <a:buChar char="••"/>
          </a:pPr>
          <a:r>
            <a:rPr lang="en-GB" sz="2000" kern="1200" dirty="0"/>
            <a:t>Briefly state pertinent history – what got us to this point?</a:t>
          </a:r>
        </a:p>
      </dsp:txBody>
      <dsp:txXfrm rot="-5400000">
        <a:off x="768456" y="987097"/>
        <a:ext cx="7044710" cy="643900"/>
      </dsp:txXfrm>
    </dsp:sp>
    <dsp:sp modelId="{E6245688-A712-4B8C-BDCB-F488B5B6FA4F}">
      <dsp:nvSpPr>
        <dsp:cNvPr id="0" name=""/>
        <dsp:cNvSpPr/>
      </dsp:nvSpPr>
      <dsp:spPr>
        <a:xfrm rot="5400000">
          <a:off x="-164669" y="2065898"/>
          <a:ext cx="1097794" cy="768456"/>
        </a:xfrm>
        <a:prstGeom prst="chevron">
          <a:avLst/>
        </a:prstGeom>
        <a:solidFill>
          <a:schemeClr val="accent6">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a:t>A</a:t>
          </a:r>
        </a:p>
      </dsp:txBody>
      <dsp:txXfrm rot="-5400000">
        <a:off x="0" y="2285457"/>
        <a:ext cx="768456" cy="329338"/>
      </dsp:txXfrm>
    </dsp:sp>
    <dsp:sp modelId="{F4F98B45-92DE-43A6-BD6F-D8CDA10F470E}">
      <dsp:nvSpPr>
        <dsp:cNvPr id="0" name=""/>
        <dsp:cNvSpPr/>
      </dsp:nvSpPr>
      <dsp:spPr>
        <a:xfrm rot="5400000">
          <a:off x="3951444" y="-1281759"/>
          <a:ext cx="713566" cy="707954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Assessment</a:t>
          </a:r>
        </a:p>
        <a:p>
          <a:pPr marL="228600" lvl="1" indent="-228600" algn="l" defTabSz="889000">
            <a:lnSpc>
              <a:spcPct val="90000"/>
            </a:lnSpc>
            <a:spcBef>
              <a:spcPct val="0"/>
            </a:spcBef>
            <a:spcAft>
              <a:spcPct val="15000"/>
            </a:spcAft>
            <a:buChar char="••"/>
          </a:pPr>
          <a:r>
            <a:rPr lang="en-GB" sz="2000" kern="1200" dirty="0"/>
            <a:t>Summarise the facts – what is going on?</a:t>
          </a:r>
        </a:p>
      </dsp:txBody>
      <dsp:txXfrm rot="-5400000">
        <a:off x="768456" y="1936062"/>
        <a:ext cx="7044710" cy="643900"/>
      </dsp:txXfrm>
    </dsp:sp>
    <dsp:sp modelId="{B99F069B-A489-4A2C-8FCD-E1F6737CDC44}">
      <dsp:nvSpPr>
        <dsp:cNvPr id="0" name=""/>
        <dsp:cNvSpPr/>
      </dsp:nvSpPr>
      <dsp:spPr>
        <a:xfrm rot="5400000">
          <a:off x="-164669" y="3014863"/>
          <a:ext cx="1097794" cy="768456"/>
        </a:xfrm>
        <a:prstGeom prst="chevron">
          <a:avLst/>
        </a:prstGeom>
        <a:solidFill>
          <a:schemeClr val="accent6">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GB" sz="2100" kern="1200" dirty="0"/>
            <a:t>R</a:t>
          </a:r>
        </a:p>
      </dsp:txBody>
      <dsp:txXfrm rot="-5400000">
        <a:off x="0" y="3234422"/>
        <a:ext cx="768456" cy="329338"/>
      </dsp:txXfrm>
    </dsp:sp>
    <dsp:sp modelId="{E7B9F75B-2B86-4436-8903-03F77D19C98C}">
      <dsp:nvSpPr>
        <dsp:cNvPr id="0" name=""/>
        <dsp:cNvSpPr/>
      </dsp:nvSpPr>
      <dsp:spPr>
        <a:xfrm rot="5400000">
          <a:off x="3951444" y="-332794"/>
          <a:ext cx="713566" cy="707954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GB" sz="2000" b="1" kern="1200" dirty="0"/>
            <a:t>Recommendation</a:t>
          </a:r>
        </a:p>
        <a:p>
          <a:pPr marL="228600" lvl="1" indent="-228600" algn="l" defTabSz="889000">
            <a:lnSpc>
              <a:spcPct val="90000"/>
            </a:lnSpc>
            <a:spcBef>
              <a:spcPct val="0"/>
            </a:spcBef>
            <a:spcAft>
              <a:spcPct val="15000"/>
            </a:spcAft>
            <a:buChar char="••"/>
          </a:pPr>
          <a:r>
            <a:rPr lang="en-GB" sz="2000" kern="1200" dirty="0"/>
            <a:t>What are you asking for – what needs to happen next</a:t>
          </a:r>
        </a:p>
      </dsp:txBody>
      <dsp:txXfrm rot="-5400000">
        <a:off x="768456" y="2885027"/>
        <a:ext cx="7044710" cy="6439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FB9C13-2F38-4D5F-8843-5F2A436380D3}" type="datetimeFigureOut">
              <a:rPr lang="en-GB" smtClean="0"/>
              <a:t>26/10/2018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271DBF-D875-47CA-9F8D-9CD5D3A7B227}" type="slidenum">
              <a:rPr lang="en-GB" smtClean="0"/>
              <a:t>‹#›</a:t>
            </a:fld>
            <a:endParaRPr lang="en-GB"/>
          </a:p>
        </p:txBody>
      </p:sp>
    </p:spTree>
    <p:extLst>
      <p:ext uri="{BB962C8B-B14F-4D97-AF65-F5344CB8AC3E}">
        <p14:creationId xmlns:p14="http://schemas.microsoft.com/office/powerpoint/2010/main" val="2666796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188">
              <a:defRPr/>
            </a:pPr>
            <a:r>
              <a:rPr lang="en-GB" dirty="0"/>
              <a:t>As a fundamental part of the JESIP Joint Doctrine, the Joint Decision Model below provides a common and consistent model that will allow operational and tactical commanders to make effective decisions together (</a:t>
            </a:r>
            <a:r>
              <a:rPr lang="en-GB" b="0" dirty="0"/>
              <a:t>Joint Emergency Services Interoperability Principles 2013).</a:t>
            </a:r>
          </a:p>
          <a:p>
            <a:pPr defTabSz="909188">
              <a:defRPr/>
            </a:pPr>
            <a:endParaRPr lang="en-GB" b="1" dirty="0"/>
          </a:p>
          <a:p>
            <a:pPr defTabSz="909188">
              <a:defRPr/>
            </a:pPr>
            <a:r>
              <a:rPr lang="en-GB" b="0" dirty="0"/>
              <a:t>This model is recommended for use in all of your decision making – assess</a:t>
            </a:r>
            <a:r>
              <a:rPr lang="en-GB" b="0" baseline="0" dirty="0"/>
              <a:t> what information you have, consider legal </a:t>
            </a:r>
            <a:r>
              <a:rPr lang="en-GB" b="0" baseline="0" dirty="0">
                <a:solidFill>
                  <a:srgbClr val="FF0000"/>
                </a:solidFill>
              </a:rPr>
              <a:t>(?obligations)</a:t>
            </a:r>
            <a:r>
              <a:rPr lang="en-GB" b="0" baseline="0" dirty="0"/>
              <a:t> and policy, identify options including those you dismiss.  Take action.  RECORD IT ALL!!!!</a:t>
            </a:r>
            <a:endParaRPr lang="en-GB" b="0" dirty="0"/>
          </a:p>
          <a:p>
            <a:endParaRPr lang="en-GB" dirty="0"/>
          </a:p>
        </p:txBody>
      </p:sp>
      <p:sp>
        <p:nvSpPr>
          <p:cNvPr id="4" name="Slide Number Placeholder 3"/>
          <p:cNvSpPr>
            <a:spLocks noGrp="1"/>
          </p:cNvSpPr>
          <p:nvPr>
            <p:ph type="sldNum" sz="quarter" idx="10"/>
          </p:nvPr>
        </p:nvSpPr>
        <p:spPr/>
        <p:txBody>
          <a:bodyPr/>
          <a:lstStyle/>
          <a:p>
            <a:fld id="{79E4EF74-C5E8-4FB5-A97A-FD9F396A2E1C}" type="slidenum">
              <a:rPr lang="en-GB" smtClean="0"/>
              <a:t>4</a:t>
            </a:fld>
            <a:endParaRPr lang="en-GB"/>
          </a:p>
        </p:txBody>
      </p:sp>
    </p:spTree>
    <p:extLst>
      <p:ext uri="{BB962C8B-B14F-4D97-AF65-F5344CB8AC3E}">
        <p14:creationId xmlns:p14="http://schemas.microsoft.com/office/powerpoint/2010/main" val="952445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71DBF-D875-47CA-9F8D-9CD5D3A7B227}" type="slidenum">
              <a:rPr lang="en-GB" smtClean="0"/>
              <a:t>8</a:t>
            </a:fld>
            <a:endParaRPr lang="en-GB"/>
          </a:p>
        </p:txBody>
      </p:sp>
    </p:spTree>
    <p:extLst>
      <p:ext uri="{BB962C8B-B14F-4D97-AF65-F5344CB8AC3E}">
        <p14:creationId xmlns:p14="http://schemas.microsoft.com/office/powerpoint/2010/main" val="416190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118B58F-23AD-4812-9414-B4AC20F2772A}" type="datetimeFigureOut">
              <a:rPr lang="en-GB" smtClean="0"/>
              <a:t>26/10/2018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15132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18B58F-23AD-4812-9414-B4AC20F2772A}" type="datetimeFigureOut">
              <a:rPr lang="en-GB" smtClean="0"/>
              <a:t>26/10/2018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784222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18B58F-23AD-4812-9414-B4AC20F2772A}" type="datetimeFigureOut">
              <a:rPr lang="en-GB" smtClean="0"/>
              <a:t>26/10/2018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3730528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Slide Number Placeholder 2"/>
          <p:cNvSpPr>
            <a:spLocks noGrp="1"/>
          </p:cNvSpPr>
          <p:nvPr>
            <p:ph type="sldNum" sz="quarter" idx="10"/>
          </p:nvPr>
        </p:nvSpPr>
        <p:spPr/>
        <p:txBody>
          <a:bodyPr/>
          <a:lstStyle/>
          <a:p>
            <a:fld id="{902D5018-2030-2046-84FC-87E41EA86E42}" type="slidenum">
              <a:rPr lang="en-US" smtClean="0"/>
              <a:pPr/>
              <a:t>‹#›</a:t>
            </a:fld>
            <a:endParaRPr lang="en-US" dirty="0"/>
          </a:p>
        </p:txBody>
      </p:sp>
      <p:sp>
        <p:nvSpPr>
          <p:cNvPr id="4" name="Content Placeholder 2"/>
          <p:cNvSpPr>
            <a:spLocks noGrp="1"/>
          </p:cNvSpPr>
          <p:nvPr>
            <p:ph idx="1"/>
          </p:nvPr>
        </p:nvSpPr>
        <p:spPr>
          <a:xfrm>
            <a:off x="457200" y="1680295"/>
            <a:ext cx="7841707" cy="395073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84288853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18B58F-23AD-4812-9414-B4AC20F2772A}" type="datetimeFigureOut">
              <a:rPr lang="en-GB" smtClean="0"/>
              <a:t>26/10/2018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359222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18B58F-23AD-4812-9414-B4AC20F2772A}" type="datetimeFigureOut">
              <a:rPr lang="en-GB" smtClean="0"/>
              <a:t>26/10/2018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1949848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118B58F-23AD-4812-9414-B4AC20F2772A}" type="datetimeFigureOut">
              <a:rPr lang="en-GB" smtClean="0"/>
              <a:t>26/10/2018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210354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118B58F-23AD-4812-9414-B4AC20F2772A}" type="datetimeFigureOut">
              <a:rPr lang="en-GB" smtClean="0"/>
              <a:t>26/10/2018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3369466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118B58F-23AD-4812-9414-B4AC20F2772A}" type="datetimeFigureOut">
              <a:rPr lang="en-GB" smtClean="0"/>
              <a:t>26/10/2018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130267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8B58F-23AD-4812-9414-B4AC20F2772A}" type="datetimeFigureOut">
              <a:rPr lang="en-GB" smtClean="0"/>
              <a:t>26/10/2018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118402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18B58F-23AD-4812-9414-B4AC20F2772A}" type="datetimeFigureOut">
              <a:rPr lang="en-GB" smtClean="0"/>
              <a:t>26/10/2018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57809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18B58F-23AD-4812-9414-B4AC20F2772A}" type="datetimeFigureOut">
              <a:rPr lang="en-GB" smtClean="0"/>
              <a:t>26/10/2018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5FCAC7-3225-4313-8EC2-C6A188777679}" type="slidenum">
              <a:rPr lang="en-GB" smtClean="0"/>
              <a:t>‹#›</a:t>
            </a:fld>
            <a:endParaRPr lang="en-GB"/>
          </a:p>
        </p:txBody>
      </p:sp>
    </p:spTree>
    <p:extLst>
      <p:ext uri="{BB962C8B-B14F-4D97-AF65-F5344CB8AC3E}">
        <p14:creationId xmlns:p14="http://schemas.microsoft.com/office/powerpoint/2010/main" val="2357976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8B58F-23AD-4812-9414-B4AC20F2772A}" type="datetimeFigureOut">
              <a:rPr lang="en-GB" smtClean="0"/>
              <a:t>26/10/2018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FCAC7-3225-4313-8EC2-C6A188777679}" type="slidenum">
              <a:rPr lang="en-GB" smtClean="0"/>
              <a:t>‹#›</a:t>
            </a:fld>
            <a:endParaRPr lang="en-GB"/>
          </a:p>
        </p:txBody>
      </p:sp>
    </p:spTree>
    <p:extLst>
      <p:ext uri="{BB962C8B-B14F-4D97-AF65-F5344CB8AC3E}">
        <p14:creationId xmlns:p14="http://schemas.microsoft.com/office/powerpoint/2010/main" val="12297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a:solidFill>
                  <a:srgbClr val="002060"/>
                </a:solidFill>
              </a:rPr>
              <a:t>On Call Training For Winter Preparedness</a:t>
            </a:r>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916832"/>
            <a:ext cx="7416823" cy="4176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6127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You as a Leader</a:t>
            </a:r>
            <a:endParaRPr lang="en-GB" b="1" dirty="0">
              <a:solidFill>
                <a:srgbClr val="002060"/>
              </a:solidFill>
            </a:endParaRPr>
          </a:p>
        </p:txBody>
      </p:sp>
      <p:sp>
        <p:nvSpPr>
          <p:cNvPr id="3" name="Content Placeholder 2"/>
          <p:cNvSpPr>
            <a:spLocks noGrp="1"/>
          </p:cNvSpPr>
          <p:nvPr>
            <p:ph idx="1"/>
          </p:nvPr>
        </p:nvSpPr>
        <p:spPr/>
        <p:txBody>
          <a:bodyPr>
            <a:normAutofit lnSpcReduction="10000"/>
          </a:bodyPr>
          <a:lstStyle/>
          <a:p>
            <a:pPr marL="0" indent="0">
              <a:buNone/>
            </a:pPr>
            <a:r>
              <a:rPr lang="en-GB" dirty="0"/>
              <a:t>Individuals make decisions in different ways</a:t>
            </a:r>
            <a:r>
              <a:rPr lang="en-GB" dirty="0" smtClean="0"/>
              <a:t>;</a:t>
            </a:r>
          </a:p>
          <a:p>
            <a:pPr marL="0" indent="0">
              <a:buNone/>
            </a:pPr>
            <a:r>
              <a:rPr lang="en-GB" dirty="0" smtClean="0"/>
              <a:t>Identify good ways of communicating/sharing;</a:t>
            </a:r>
            <a:endParaRPr lang="en-GB" dirty="0"/>
          </a:p>
          <a:p>
            <a:pPr marL="0" indent="0">
              <a:buNone/>
            </a:pPr>
            <a:r>
              <a:rPr lang="en-GB" dirty="0"/>
              <a:t>Shared decision making is the most </a:t>
            </a:r>
            <a:r>
              <a:rPr lang="en-GB" dirty="0" smtClean="0"/>
              <a:t>effective by:</a:t>
            </a:r>
          </a:p>
          <a:p>
            <a:r>
              <a:rPr lang="en-GB" dirty="0" smtClean="0"/>
              <a:t>Using a small bespoke group/advisory team;</a:t>
            </a:r>
          </a:p>
          <a:p>
            <a:r>
              <a:rPr lang="en-GB" dirty="0" smtClean="0"/>
              <a:t>Gaining consensus;</a:t>
            </a:r>
          </a:p>
          <a:p>
            <a:r>
              <a:rPr lang="en-GB" dirty="0" smtClean="0"/>
              <a:t>Having a clear plan/way forward;</a:t>
            </a:r>
          </a:p>
          <a:p>
            <a:r>
              <a:rPr lang="en-GB" dirty="0" smtClean="0"/>
              <a:t>Revisit the outcomes/actions;</a:t>
            </a:r>
            <a:endParaRPr lang="en-GB" dirty="0"/>
          </a:p>
          <a:p>
            <a:pPr marL="0" indent="0">
              <a:buNone/>
            </a:pPr>
            <a:r>
              <a:rPr lang="en-GB" dirty="0"/>
              <a:t>This must be based on facts and evidence</a:t>
            </a:r>
            <a:r>
              <a:rPr lang="en-GB" dirty="0" smtClean="0"/>
              <a:t>;</a:t>
            </a:r>
            <a:endParaRPr lang="en-GB" dirty="0"/>
          </a:p>
        </p:txBody>
      </p:sp>
    </p:spTree>
    <p:extLst>
      <p:ext uri="{BB962C8B-B14F-4D97-AF65-F5344CB8AC3E}">
        <p14:creationId xmlns:p14="http://schemas.microsoft.com/office/powerpoint/2010/main" val="2224194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Command and Control</a:t>
            </a:r>
            <a:endParaRPr lang="en-GB" b="1" dirty="0">
              <a:solidFill>
                <a:srgbClr val="002060"/>
              </a:solidFill>
            </a:endParaRPr>
          </a:p>
        </p:txBody>
      </p:sp>
      <p:sp>
        <p:nvSpPr>
          <p:cNvPr id="3" name="Content Placeholder 2"/>
          <p:cNvSpPr>
            <a:spLocks noGrp="1"/>
          </p:cNvSpPr>
          <p:nvPr>
            <p:ph idx="1"/>
          </p:nvPr>
        </p:nvSpPr>
        <p:spPr/>
        <p:txBody>
          <a:bodyPr>
            <a:normAutofit fontScale="92500"/>
          </a:bodyPr>
          <a:lstStyle/>
          <a:p>
            <a:pPr marL="0" indent="0">
              <a:buNone/>
            </a:pPr>
            <a:r>
              <a:rPr lang="en-GB" sz="4000" dirty="0"/>
              <a:t>Ask yourself:</a:t>
            </a:r>
          </a:p>
          <a:p>
            <a:r>
              <a:rPr lang="en-US" sz="4000" dirty="0"/>
              <a:t>Do you sound like you are in </a:t>
            </a:r>
            <a:r>
              <a:rPr lang="en-US" sz="4000" dirty="0" smtClean="0"/>
              <a:t>command</a:t>
            </a:r>
          </a:p>
          <a:p>
            <a:r>
              <a:rPr lang="en-US" sz="4000" dirty="0" smtClean="0"/>
              <a:t>Do you sound like you are in control</a:t>
            </a:r>
            <a:r>
              <a:rPr lang="en-US" sz="4000" dirty="0"/>
              <a:t>?</a:t>
            </a:r>
          </a:p>
          <a:p>
            <a:r>
              <a:rPr lang="en-US" sz="4000" dirty="0"/>
              <a:t>Do you have confidence in your ability to resolve the issue? </a:t>
            </a:r>
          </a:p>
          <a:p>
            <a:r>
              <a:rPr lang="en-US" sz="4000" dirty="0"/>
              <a:t>Do you behave like you are in </a:t>
            </a:r>
            <a:r>
              <a:rPr lang="en-US" sz="4000" dirty="0" smtClean="0"/>
              <a:t>command/control</a:t>
            </a:r>
            <a:r>
              <a:rPr lang="en-US" sz="4000" dirty="0"/>
              <a:t>?</a:t>
            </a:r>
            <a:endParaRPr lang="en-GB" sz="4000" dirty="0"/>
          </a:p>
        </p:txBody>
      </p:sp>
    </p:spTree>
    <p:extLst>
      <p:ext uri="{BB962C8B-B14F-4D97-AF65-F5344CB8AC3E}">
        <p14:creationId xmlns:p14="http://schemas.microsoft.com/office/powerpoint/2010/main" val="405633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Barriers To Being Productive</a:t>
            </a:r>
          </a:p>
        </p:txBody>
      </p:sp>
      <p:sp>
        <p:nvSpPr>
          <p:cNvPr id="3" name="Content Placeholder 2"/>
          <p:cNvSpPr>
            <a:spLocks noGrp="1"/>
          </p:cNvSpPr>
          <p:nvPr>
            <p:ph idx="1"/>
          </p:nvPr>
        </p:nvSpPr>
        <p:spPr/>
        <p:txBody>
          <a:bodyPr>
            <a:normAutofit fontScale="85000" lnSpcReduction="10000"/>
          </a:bodyPr>
          <a:lstStyle/>
          <a:p>
            <a:r>
              <a:rPr lang="en-GB" dirty="0"/>
              <a:t>No agenda;</a:t>
            </a:r>
          </a:p>
          <a:p>
            <a:r>
              <a:rPr lang="en-GB" dirty="0"/>
              <a:t>No clear requests/handover from silver/tactical team;</a:t>
            </a:r>
          </a:p>
          <a:p>
            <a:r>
              <a:rPr lang="en-GB" dirty="0"/>
              <a:t>Lack of consistency and structure;</a:t>
            </a:r>
          </a:p>
          <a:p>
            <a:r>
              <a:rPr lang="en-GB" dirty="0"/>
              <a:t>Unprepared participants; wrong participants;</a:t>
            </a:r>
          </a:p>
          <a:p>
            <a:r>
              <a:rPr lang="en-GB" dirty="0"/>
              <a:t>Lack of information to inform decision making;</a:t>
            </a:r>
          </a:p>
          <a:p>
            <a:r>
              <a:rPr lang="en-GB" dirty="0"/>
              <a:t>No decision makers available;</a:t>
            </a:r>
          </a:p>
          <a:p>
            <a:r>
              <a:rPr lang="en-GB" dirty="0"/>
              <a:t>Lack of clarity in actions and roles and responsibilities;</a:t>
            </a:r>
          </a:p>
          <a:p>
            <a:r>
              <a:rPr lang="en-GB" dirty="0"/>
              <a:t>Lack of ownership and accountability;</a:t>
            </a:r>
          </a:p>
          <a:p>
            <a:r>
              <a:rPr lang="en-GB" dirty="0"/>
              <a:t>Lack of consistency in strategic management of </a:t>
            </a:r>
            <a:r>
              <a:rPr lang="en-GB" dirty="0" smtClean="0"/>
              <a:t>call personnel;</a:t>
            </a:r>
            <a:endParaRPr lang="en-GB" dirty="0"/>
          </a:p>
        </p:txBody>
      </p:sp>
    </p:spTree>
    <p:extLst>
      <p:ext uri="{BB962C8B-B14F-4D97-AF65-F5344CB8AC3E}">
        <p14:creationId xmlns:p14="http://schemas.microsoft.com/office/powerpoint/2010/main" val="758129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tx2"/>
                </a:solidFill>
              </a:rPr>
              <a:t>Methods to Productive Calls</a:t>
            </a:r>
          </a:p>
        </p:txBody>
      </p:sp>
      <p:sp>
        <p:nvSpPr>
          <p:cNvPr id="3" name="Content Placeholder 2"/>
          <p:cNvSpPr>
            <a:spLocks noGrp="1"/>
          </p:cNvSpPr>
          <p:nvPr>
            <p:ph idx="1"/>
          </p:nvPr>
        </p:nvSpPr>
        <p:spPr/>
        <p:txBody>
          <a:bodyPr>
            <a:normAutofit fontScale="85000" lnSpcReduction="20000"/>
          </a:bodyPr>
          <a:lstStyle/>
          <a:p>
            <a:pPr fontAlgn="t"/>
            <a:r>
              <a:rPr lang="en-GB" b="1" dirty="0"/>
              <a:t>5 W’s:</a:t>
            </a:r>
          </a:p>
          <a:p>
            <a:pPr lvl="1" fontAlgn="t"/>
            <a:r>
              <a:rPr lang="en-GB" dirty="0"/>
              <a:t>What: What is the issue, is it validated?</a:t>
            </a:r>
          </a:p>
          <a:p>
            <a:pPr lvl="1" fontAlgn="t"/>
            <a:r>
              <a:rPr lang="en-GB" dirty="0"/>
              <a:t>Where: Where is the impact?</a:t>
            </a:r>
          </a:p>
          <a:p>
            <a:pPr lvl="1" fontAlgn="t"/>
            <a:r>
              <a:rPr lang="en-GB" dirty="0"/>
              <a:t>Why: Cause and consequence</a:t>
            </a:r>
          </a:p>
          <a:p>
            <a:pPr lvl="1" fontAlgn="t"/>
            <a:r>
              <a:rPr lang="en-GB" dirty="0"/>
              <a:t>Who: Will take responsibility for the actions</a:t>
            </a:r>
          </a:p>
          <a:p>
            <a:pPr lvl="1" fontAlgn="t"/>
            <a:r>
              <a:rPr lang="en-GB" dirty="0"/>
              <a:t>When: Will the actions be delivered?</a:t>
            </a:r>
          </a:p>
          <a:p>
            <a:pPr fontAlgn="t"/>
            <a:r>
              <a:rPr lang="en-GB" b="1" dirty="0"/>
              <a:t>GROW:</a:t>
            </a:r>
          </a:p>
          <a:p>
            <a:pPr lvl="1" fontAlgn="t"/>
            <a:r>
              <a:rPr lang="en-GB" dirty="0"/>
              <a:t>Goals: Are we trying to achieve? Target and trigger focussed</a:t>
            </a:r>
          </a:p>
          <a:p>
            <a:pPr lvl="1" fontAlgn="t"/>
            <a:r>
              <a:rPr lang="en-GB" dirty="0"/>
              <a:t>Resistance: Factual and evidence based?</a:t>
            </a:r>
          </a:p>
          <a:p>
            <a:pPr lvl="1" fontAlgn="t"/>
            <a:r>
              <a:rPr lang="en-GB" dirty="0"/>
              <a:t>Opportunities: To de-escalate – how and when?</a:t>
            </a:r>
          </a:p>
          <a:p>
            <a:pPr lvl="1" fontAlgn="t"/>
            <a:r>
              <a:rPr lang="en-GB" dirty="0"/>
              <a:t>Way : Forward and what will it take to achieve? </a:t>
            </a:r>
          </a:p>
          <a:p>
            <a:endParaRPr lang="en-GB" dirty="0"/>
          </a:p>
        </p:txBody>
      </p:sp>
    </p:spTree>
    <p:extLst>
      <p:ext uri="{BB962C8B-B14F-4D97-AF65-F5344CB8AC3E}">
        <p14:creationId xmlns:p14="http://schemas.microsoft.com/office/powerpoint/2010/main" val="3920785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cs typeface="Arial" panose="020B0604020202020204" pitchFamily="34" charset="0"/>
              </a:rPr>
              <a:t>SBAR – Handover tool</a:t>
            </a:r>
            <a:endParaRPr lang="en-GB" dirty="0"/>
          </a:p>
        </p:txBody>
      </p:sp>
      <p:graphicFrame>
        <p:nvGraphicFramePr>
          <p:cNvPr id="4" name="Content Placeholder 6"/>
          <p:cNvGraphicFramePr>
            <a:graphicFrameLocks/>
          </p:cNvGraphicFramePr>
          <p:nvPr>
            <p:extLst>
              <p:ext uri="{D42A27DB-BD31-4B8C-83A1-F6EECF244321}">
                <p14:modId xmlns:p14="http://schemas.microsoft.com/office/powerpoint/2010/main" val="1631392409"/>
              </p:ext>
            </p:extLst>
          </p:nvPr>
        </p:nvGraphicFramePr>
        <p:xfrm>
          <a:off x="540328" y="1440000"/>
          <a:ext cx="7848000"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0315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tx2"/>
                </a:solidFill>
              </a:rPr>
              <a:t>Debrief</a:t>
            </a:r>
          </a:p>
        </p:txBody>
      </p:sp>
      <p:sp>
        <p:nvSpPr>
          <p:cNvPr id="3" name="Content Placeholder 2"/>
          <p:cNvSpPr>
            <a:spLocks noGrp="1"/>
          </p:cNvSpPr>
          <p:nvPr>
            <p:ph idx="1"/>
          </p:nvPr>
        </p:nvSpPr>
        <p:spPr>
          <a:xfrm>
            <a:off x="457200" y="1268760"/>
            <a:ext cx="8229600" cy="4857403"/>
          </a:xfrm>
        </p:spPr>
        <p:txBody>
          <a:bodyPr>
            <a:normAutofit fontScale="55000" lnSpcReduction="20000"/>
          </a:bodyPr>
          <a:lstStyle/>
          <a:p>
            <a:pPr marL="0" indent="0">
              <a:spcBef>
                <a:spcPts val="576"/>
              </a:spcBef>
              <a:spcAft>
                <a:spcPts val="864"/>
              </a:spcAft>
              <a:buNone/>
            </a:pPr>
            <a:r>
              <a:rPr lang="en-GB" sz="5100" dirty="0"/>
              <a:t>After every period of increased escalation carry out a debri</a:t>
            </a:r>
            <a:r>
              <a:rPr lang="en-GB" sz="4500" dirty="0"/>
              <a:t>ef:</a:t>
            </a:r>
          </a:p>
          <a:p>
            <a:pPr>
              <a:spcBef>
                <a:spcPts val="576"/>
              </a:spcBef>
              <a:spcAft>
                <a:spcPts val="864"/>
              </a:spcAft>
            </a:pPr>
            <a:r>
              <a:rPr lang="en-GB" sz="5100" dirty="0"/>
              <a:t>What went well?</a:t>
            </a:r>
          </a:p>
          <a:p>
            <a:pPr>
              <a:spcBef>
                <a:spcPts val="576"/>
              </a:spcBef>
              <a:spcAft>
                <a:spcPts val="864"/>
              </a:spcAft>
            </a:pPr>
            <a:r>
              <a:rPr lang="en-GB" sz="5100" dirty="0"/>
              <a:t>What did not go so well?</a:t>
            </a:r>
          </a:p>
          <a:p>
            <a:pPr>
              <a:spcBef>
                <a:spcPts val="576"/>
              </a:spcBef>
              <a:spcAft>
                <a:spcPts val="864"/>
              </a:spcAft>
            </a:pPr>
            <a:r>
              <a:rPr lang="en-GB" sz="5100" dirty="0"/>
              <a:t>What would you do differently next time</a:t>
            </a:r>
            <a:r>
              <a:rPr lang="en-GB" sz="5100" dirty="0" smtClean="0"/>
              <a:t>?</a:t>
            </a:r>
          </a:p>
          <a:p>
            <a:r>
              <a:rPr lang="en-GB" sz="5100" dirty="0"/>
              <a:t>What else can be done to ensure patients receive the best care and experience possible?</a:t>
            </a:r>
          </a:p>
          <a:p>
            <a:pPr marL="0" indent="0">
              <a:buNone/>
            </a:pPr>
            <a:endParaRPr lang="en-GB" sz="5100" dirty="0"/>
          </a:p>
          <a:p>
            <a:pPr>
              <a:spcBef>
                <a:spcPts val="576"/>
              </a:spcBef>
              <a:spcAft>
                <a:spcPts val="864"/>
              </a:spcAft>
            </a:pPr>
            <a:endParaRPr lang="en-GB" dirty="0"/>
          </a:p>
          <a:p>
            <a:pPr marL="0" indent="0">
              <a:spcBef>
                <a:spcPts val="576"/>
              </a:spcBef>
              <a:spcAft>
                <a:spcPts val="864"/>
              </a:spcAft>
              <a:buNone/>
            </a:pPr>
            <a:r>
              <a:rPr lang="en-GB" i="1" dirty="0"/>
              <a:t>	</a:t>
            </a:r>
            <a:r>
              <a:rPr lang="en-GB" sz="5800" b="1" i="1" dirty="0">
                <a:solidFill>
                  <a:srgbClr val="FF0000"/>
                </a:solidFill>
              </a:rPr>
              <a:t>Change behaviour and pattern .…</a:t>
            </a:r>
          </a:p>
          <a:p>
            <a:endParaRPr lang="en-GB" dirty="0"/>
          </a:p>
        </p:txBody>
      </p:sp>
    </p:spTree>
    <p:extLst>
      <p:ext uri="{BB962C8B-B14F-4D97-AF65-F5344CB8AC3E}">
        <p14:creationId xmlns:p14="http://schemas.microsoft.com/office/powerpoint/2010/main" val="35190349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a:solidFill>
                  <a:schemeClr val="tx2"/>
                </a:solidFill>
              </a:rPr>
              <a:t>Caution – declaration of critical incident </a:t>
            </a:r>
          </a:p>
        </p:txBody>
      </p:sp>
      <p:sp>
        <p:nvSpPr>
          <p:cNvPr id="4" name="Content Placeholder 3"/>
          <p:cNvSpPr>
            <a:spLocks noGrp="1"/>
          </p:cNvSpPr>
          <p:nvPr>
            <p:ph idx="1"/>
          </p:nvPr>
        </p:nvSpPr>
        <p:spPr>
          <a:xfrm>
            <a:off x="457200" y="1556792"/>
            <a:ext cx="8003232" cy="4392488"/>
          </a:xfrm>
        </p:spPr>
        <p:txBody>
          <a:bodyPr>
            <a:normAutofit fontScale="92500" lnSpcReduction="10000"/>
          </a:bodyPr>
          <a:lstStyle/>
          <a:p>
            <a:endParaRPr lang="en-GB" dirty="0"/>
          </a:p>
          <a:p>
            <a:pPr>
              <a:buFont typeface="Arial" panose="020B0604020202020204" pitchFamily="34" charset="0"/>
              <a:buChar char="•"/>
            </a:pPr>
            <a:r>
              <a:rPr lang="en-GB" sz="2600" dirty="0"/>
              <a:t>Acute trusts may declare an </a:t>
            </a:r>
            <a:r>
              <a:rPr lang="en-GB" sz="2600" dirty="0">
                <a:solidFill>
                  <a:srgbClr val="FF0000"/>
                </a:solidFill>
              </a:rPr>
              <a:t>internal ‘critical incident’ </a:t>
            </a:r>
            <a:r>
              <a:rPr lang="en-GB" sz="2600" dirty="0"/>
              <a:t>during times of great pressure where the level of disruption results in the organisation temporarily or permanently losing its ability to deliver critical services, patients may have been harmed or the environment is not safe requiring special measures and support from other agencies, to restore normal operating functions.</a:t>
            </a:r>
          </a:p>
          <a:p>
            <a:pPr marL="0" indent="0">
              <a:buNone/>
            </a:pPr>
            <a:r>
              <a:rPr lang="en-GB" sz="2600" dirty="0"/>
              <a:t>And: </a:t>
            </a:r>
          </a:p>
          <a:p>
            <a:pPr>
              <a:buFont typeface="Arial" panose="020B0604020202020204" pitchFamily="34" charset="0"/>
              <a:buChar char="•"/>
            </a:pPr>
            <a:r>
              <a:rPr lang="en-GB" sz="2600" b="1" dirty="0"/>
              <a:t>Must reserve the declaration of a major incident for when an organisation requires the formal multi-agency response as defined within Local Resilience Forum (LRF) plans.</a:t>
            </a:r>
            <a:endParaRPr lang="en-GB" sz="2600" dirty="0"/>
          </a:p>
          <a:p>
            <a:pPr>
              <a:buFont typeface="Wingdings" panose="05000000000000000000" pitchFamily="2" charset="2"/>
              <a:buChar char="q"/>
            </a:pPr>
            <a:endParaRPr lang="en-GB" sz="2600" dirty="0"/>
          </a:p>
        </p:txBody>
      </p:sp>
    </p:spTree>
    <p:extLst>
      <p:ext uri="{BB962C8B-B14F-4D97-AF65-F5344CB8AC3E}">
        <p14:creationId xmlns:p14="http://schemas.microsoft.com/office/powerpoint/2010/main" val="1794318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3893"/>
                </a:solidFill>
                <a:latin typeface="Calibri" panose="020F0502020204030204" pitchFamily="34" charset="0"/>
                <a:cs typeface="Arial"/>
              </a:rPr>
              <a:t>Inject – Daily </a:t>
            </a:r>
            <a:r>
              <a:rPr lang="en-GB" b="1" dirty="0" smtClean="0">
                <a:solidFill>
                  <a:srgbClr val="003893"/>
                </a:solidFill>
                <a:latin typeface="Calibri" panose="020F0502020204030204" pitchFamily="34" charset="0"/>
                <a:cs typeface="Arial"/>
              </a:rPr>
              <a:t>Reporting</a:t>
            </a:r>
            <a:endParaRPr lang="en-GB" dirty="0"/>
          </a:p>
        </p:txBody>
      </p:sp>
      <p:sp>
        <p:nvSpPr>
          <p:cNvPr id="3" name="Content Placeholder 2"/>
          <p:cNvSpPr>
            <a:spLocks noGrp="1"/>
          </p:cNvSpPr>
          <p:nvPr>
            <p:ph idx="1"/>
          </p:nvPr>
        </p:nvSpPr>
        <p:spPr/>
        <p:txBody>
          <a:bodyPr>
            <a:normAutofit fontScale="92500" lnSpcReduction="20000"/>
          </a:bodyPr>
          <a:lstStyle/>
          <a:p>
            <a:r>
              <a:rPr lang="en-GB" dirty="0"/>
              <a:t>The Acute Trust and system are reporting OPEL 4; </a:t>
            </a:r>
          </a:p>
          <a:p>
            <a:r>
              <a:rPr lang="en-GB" dirty="0"/>
              <a:t>Other neighbouring organisations and systems are starting to escalate to OPEL 4 and there is generalised pressure across the regions;</a:t>
            </a:r>
          </a:p>
          <a:p>
            <a:r>
              <a:rPr lang="en-GB" dirty="0"/>
              <a:t>A severe weather warning has also just come in;</a:t>
            </a:r>
          </a:p>
          <a:p>
            <a:r>
              <a:rPr lang="en-GB" dirty="0"/>
              <a:t>Staffing across all health organisations is being affected by many being off sick with flu;</a:t>
            </a:r>
          </a:p>
          <a:p>
            <a:pPr>
              <a:buFont typeface="Wingdings" panose="05000000000000000000" pitchFamily="2" charset="2"/>
              <a:buChar char="q"/>
            </a:pPr>
            <a:endParaRPr lang="en-GB" dirty="0"/>
          </a:p>
        </p:txBody>
      </p:sp>
    </p:spTree>
    <p:extLst>
      <p:ext uri="{BB962C8B-B14F-4D97-AF65-F5344CB8AC3E}">
        <p14:creationId xmlns:p14="http://schemas.microsoft.com/office/powerpoint/2010/main" val="334303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3893"/>
                </a:solidFill>
                <a:latin typeface="Calibri" panose="020F0502020204030204" pitchFamily="34" charset="0"/>
                <a:cs typeface="Arial"/>
              </a:rPr>
              <a:t>Please discuss:</a:t>
            </a:r>
            <a:endParaRPr lang="en-GB" dirty="0"/>
          </a:p>
        </p:txBody>
      </p:sp>
      <p:sp>
        <p:nvSpPr>
          <p:cNvPr id="3" name="Content Placeholder 2"/>
          <p:cNvSpPr>
            <a:spLocks noGrp="1"/>
          </p:cNvSpPr>
          <p:nvPr>
            <p:ph idx="1"/>
          </p:nvPr>
        </p:nvSpPr>
        <p:spPr/>
        <p:txBody>
          <a:bodyPr>
            <a:normAutofit fontScale="85000" lnSpcReduction="10000"/>
          </a:bodyPr>
          <a:lstStyle/>
          <a:p>
            <a:r>
              <a:rPr lang="en-GB" dirty="0"/>
              <a:t>What will be your first action?</a:t>
            </a:r>
          </a:p>
          <a:p>
            <a:r>
              <a:rPr lang="en-GB" dirty="0"/>
              <a:t>Who will be leading the response to this?</a:t>
            </a:r>
          </a:p>
          <a:p>
            <a:r>
              <a:rPr lang="en-GB" dirty="0"/>
              <a:t>What are your individual roles and responsibilities?</a:t>
            </a:r>
          </a:p>
          <a:p>
            <a:r>
              <a:rPr lang="en-GB" dirty="0"/>
              <a:t>What command and control structure would be set up?</a:t>
            </a:r>
          </a:p>
          <a:p>
            <a:r>
              <a:rPr lang="en-GB" dirty="0"/>
              <a:t>What plans, framework, policies, procedures will you need?</a:t>
            </a:r>
          </a:p>
          <a:p>
            <a:r>
              <a:rPr lang="en-GB" dirty="0"/>
              <a:t>What impact will this have to your organisation</a:t>
            </a:r>
          </a:p>
          <a:p>
            <a:r>
              <a:rPr lang="en-GB" dirty="0"/>
              <a:t>What support would you require?</a:t>
            </a:r>
            <a:endParaRPr lang="en-GB" dirty="0"/>
          </a:p>
        </p:txBody>
      </p:sp>
    </p:spTree>
    <p:extLst>
      <p:ext uri="{BB962C8B-B14F-4D97-AF65-F5344CB8AC3E}">
        <p14:creationId xmlns:p14="http://schemas.microsoft.com/office/powerpoint/2010/main" val="3035463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Next Steps</a:t>
            </a:r>
            <a:endParaRPr lang="en-GB" b="1" dirty="0">
              <a:solidFill>
                <a:srgbClr val="002060"/>
              </a:solidFill>
            </a:endParaRPr>
          </a:p>
        </p:txBody>
      </p:sp>
      <p:sp>
        <p:nvSpPr>
          <p:cNvPr id="3" name="Content Placeholder 2"/>
          <p:cNvSpPr>
            <a:spLocks noGrp="1"/>
          </p:cNvSpPr>
          <p:nvPr>
            <p:ph idx="1"/>
          </p:nvPr>
        </p:nvSpPr>
        <p:spPr/>
        <p:txBody>
          <a:bodyPr>
            <a:normAutofit fontScale="92500"/>
          </a:bodyPr>
          <a:lstStyle/>
          <a:p>
            <a:r>
              <a:rPr lang="en-GB" dirty="0"/>
              <a:t>Agree what improvements the Providers/CCG are now going to make to deliver strategic leadership in extreme periods of escalation;</a:t>
            </a:r>
          </a:p>
          <a:p>
            <a:endParaRPr lang="en-GB" dirty="0"/>
          </a:p>
          <a:p>
            <a:r>
              <a:rPr lang="en-GB" dirty="0"/>
              <a:t>As a group - insist on briefing and preparation;</a:t>
            </a:r>
          </a:p>
          <a:p>
            <a:endParaRPr lang="en-GB" dirty="0"/>
          </a:p>
          <a:p>
            <a:r>
              <a:rPr lang="en-GB" dirty="0"/>
              <a:t>As individuals – take ownership!</a:t>
            </a:r>
            <a:endParaRPr lang="en-GB" dirty="0"/>
          </a:p>
        </p:txBody>
      </p:sp>
    </p:spTree>
    <p:extLst>
      <p:ext uri="{BB962C8B-B14F-4D97-AF65-F5344CB8AC3E}">
        <p14:creationId xmlns:p14="http://schemas.microsoft.com/office/powerpoint/2010/main" val="272025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Aim</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lgn="ctr">
              <a:buNone/>
            </a:pPr>
            <a:r>
              <a:rPr lang="en-GB" sz="4000" dirty="0"/>
              <a:t>To prepare executive leads and on call managers for strategic leadership in extreme periods of escalation</a:t>
            </a:r>
          </a:p>
          <a:p>
            <a:endParaRPr lang="en-GB" dirty="0"/>
          </a:p>
        </p:txBody>
      </p:sp>
    </p:spTree>
    <p:extLst>
      <p:ext uri="{BB962C8B-B14F-4D97-AF65-F5344CB8AC3E}">
        <p14:creationId xmlns:p14="http://schemas.microsoft.com/office/powerpoint/2010/main" val="4012744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Any Questions ?</a:t>
            </a:r>
            <a:endParaRPr lang="en-GB" b="1" dirty="0">
              <a:solidFill>
                <a:srgbClr val="002060"/>
              </a:solidFill>
            </a:endParaRPr>
          </a:p>
        </p:txBody>
      </p:sp>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679574"/>
            <a:ext cx="7344816" cy="4341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6420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Outcomes</a:t>
            </a:r>
          </a:p>
        </p:txBody>
      </p:sp>
      <p:sp>
        <p:nvSpPr>
          <p:cNvPr id="3" name="Content Placeholder 2"/>
          <p:cNvSpPr>
            <a:spLocks noGrp="1"/>
          </p:cNvSpPr>
          <p:nvPr>
            <p:ph idx="1"/>
          </p:nvPr>
        </p:nvSpPr>
        <p:spPr/>
        <p:txBody>
          <a:bodyPr>
            <a:normAutofit fontScale="92500" lnSpcReduction="10000"/>
          </a:bodyPr>
          <a:lstStyle/>
          <a:p>
            <a:r>
              <a:rPr lang="en-GB" dirty="0"/>
              <a:t>Knowing your roles and responsibilities;</a:t>
            </a:r>
          </a:p>
          <a:p>
            <a:r>
              <a:rPr lang="en-GB" dirty="0"/>
              <a:t>Knowing your strengths and weaknesses</a:t>
            </a:r>
            <a:r>
              <a:rPr lang="en-GB" dirty="0">
                <a:solidFill>
                  <a:srgbClr val="FF0000"/>
                </a:solidFill>
              </a:rPr>
              <a:t>;</a:t>
            </a:r>
          </a:p>
          <a:p>
            <a:r>
              <a:rPr lang="en-GB" dirty="0"/>
              <a:t>Knowing the escalation process at each stage; </a:t>
            </a:r>
          </a:p>
          <a:p>
            <a:r>
              <a:rPr lang="en-GB" dirty="0"/>
              <a:t>Applying skills and tools that will assist in chairing a constructive  teleconference </a:t>
            </a:r>
            <a:r>
              <a:rPr lang="en-GB" dirty="0" smtClean="0"/>
              <a:t>calls (if relevant);</a:t>
            </a:r>
            <a:endParaRPr lang="en-GB" dirty="0"/>
          </a:p>
          <a:p>
            <a:r>
              <a:rPr lang="en-GB" dirty="0"/>
              <a:t>Ensuring partner collaboration, the effectiveness of escalation plans and the next steps to improve patient outcomes and experiences during periods of escalation;</a:t>
            </a:r>
          </a:p>
          <a:p>
            <a:endParaRPr lang="en-GB" dirty="0"/>
          </a:p>
          <a:p>
            <a:endParaRPr lang="en-GB" dirty="0"/>
          </a:p>
        </p:txBody>
      </p:sp>
    </p:spTree>
    <p:extLst>
      <p:ext uri="{BB962C8B-B14F-4D97-AF65-F5344CB8AC3E}">
        <p14:creationId xmlns:p14="http://schemas.microsoft.com/office/powerpoint/2010/main" val="127186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cstate="email">
            <a:extLst>
              <a:ext uri="{28A0092B-C50C-407E-A947-70E740481C1C}">
                <a14:useLocalDpi xmlns:a14="http://schemas.microsoft.com/office/drawing/2010/main"/>
              </a:ext>
            </a:extLst>
          </a:blip>
          <a:srcRect/>
          <a:stretch/>
        </p:blipFill>
        <p:spPr bwMode="auto">
          <a:xfrm>
            <a:off x="1569821" y="1018278"/>
            <a:ext cx="6004357" cy="5173252"/>
          </a:xfrm>
          <a:prstGeom prst="rect">
            <a:avLst/>
          </a:prstGeom>
          <a:solidFill>
            <a:schemeClr val="bg1"/>
          </a:solidFill>
          <a:ln w="38100">
            <a:noFill/>
          </a:ln>
          <a:extLst>
            <a:ext uri="{53640926-AAD7-44D8-BBD7-CCE9431645EC}">
              <a14:shadowObscured xmlns:a14="http://schemas.microsoft.com/office/drawing/2010/main"/>
            </a:ext>
          </a:extLst>
        </p:spPr>
      </p:pic>
      <p:pic>
        <p:nvPicPr>
          <p:cNvPr id="10243"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677025" y="5876697"/>
            <a:ext cx="246697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147918" y="162318"/>
            <a:ext cx="8848165" cy="671400"/>
          </a:xfrm>
          <a:prstGeom prst="rect">
            <a:avLst/>
          </a:prstGeom>
          <a:noFill/>
        </p:spPr>
        <p:txBody>
          <a:bodyPr vert="horz" lIns="216000" tIns="0" rIns="0" bIns="0" rtlCol="0" anchor="t" anchorCtr="0">
            <a:noAutofit/>
          </a:bodyPr>
          <a:lstStyle>
            <a:lvl1pPr algn="l" defTabSz="914400" rtl="0" eaLnBrk="1" latinLnBrk="0" hangingPunct="1">
              <a:spcBef>
                <a:spcPct val="0"/>
              </a:spcBef>
              <a:buNone/>
              <a:defRPr sz="3400" kern="1200">
                <a:solidFill>
                  <a:schemeClr val="bg1"/>
                </a:solidFill>
                <a:latin typeface="Arial" pitchFamily="34" charset="0"/>
                <a:ea typeface="+mj-ea"/>
                <a:cs typeface="Arial" pitchFamily="34" charset="0"/>
              </a:defRPr>
            </a:lvl1pPr>
          </a:lstStyle>
          <a:p>
            <a:pPr algn="ctr"/>
            <a:r>
              <a:rPr lang="en-US" altLang="en-US" sz="3600" b="1" dirty="0">
                <a:solidFill>
                  <a:srgbClr val="002060"/>
                </a:solidFill>
                <a:latin typeface="Arial" charset="0"/>
                <a:cs typeface="Arial" charset="0"/>
                <a:sym typeface="Arial" charset="0"/>
              </a:rPr>
              <a:t>Joint Decision Making Model (JESIP)</a:t>
            </a:r>
          </a:p>
        </p:txBody>
      </p:sp>
    </p:spTree>
    <p:extLst>
      <p:ext uri="{BB962C8B-B14F-4D97-AF65-F5344CB8AC3E}">
        <p14:creationId xmlns:p14="http://schemas.microsoft.com/office/powerpoint/2010/main" val="2063994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solidFill>
                  <a:srgbClr val="002060"/>
                </a:solidFill>
                <a:latin typeface="Arial" charset="0"/>
                <a:cs typeface="Arial" charset="0"/>
                <a:sym typeface="Arial" charset="0"/>
              </a:rPr>
              <a:t>Joint Decision Making Model (JESIP)</a:t>
            </a:r>
            <a:endParaRPr lang="en-GB" b="1" dirty="0">
              <a:solidFill>
                <a:srgbClr val="FF0000"/>
              </a:solidFill>
            </a:endParaRPr>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pPr marL="0" indent="0">
              <a:buNone/>
            </a:pPr>
            <a:r>
              <a:rPr lang="en-GB" dirty="0"/>
              <a:t> </a:t>
            </a:r>
            <a:endParaRPr lang="en-GB" b="1" dirty="0"/>
          </a:p>
          <a:p>
            <a:pPr marL="0" indent="0" algn="ctr">
              <a:buNone/>
            </a:pPr>
            <a:r>
              <a:rPr lang="en-GB" sz="4000" dirty="0">
                <a:solidFill>
                  <a:srgbClr val="002060"/>
                </a:solidFill>
              </a:rPr>
              <a:t>This model is suitable for all decisions. It can be applied to spontaneous incidents or planned operations, by an individual or teams of people, and to both operational and non-operational situations. </a:t>
            </a:r>
          </a:p>
          <a:p>
            <a:pPr marL="0" indent="0" algn="ctr">
              <a:buNone/>
            </a:pPr>
            <a:r>
              <a:rPr lang="en-GB" sz="4000" dirty="0">
                <a:solidFill>
                  <a:srgbClr val="002060"/>
                </a:solidFill>
              </a:rPr>
              <a:t>Decision makers can use it to structure a rationale of what they did during an incident/key event and why. </a:t>
            </a:r>
            <a:endParaRPr lang="en-GB" sz="4000" b="1" dirty="0">
              <a:solidFill>
                <a:srgbClr val="002060"/>
              </a:solidFill>
            </a:endParaRPr>
          </a:p>
          <a:p>
            <a:endParaRPr lang="en-GB" dirty="0"/>
          </a:p>
        </p:txBody>
      </p:sp>
    </p:spTree>
    <p:extLst>
      <p:ext uri="{BB962C8B-B14F-4D97-AF65-F5344CB8AC3E}">
        <p14:creationId xmlns:p14="http://schemas.microsoft.com/office/powerpoint/2010/main" val="119527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63A054-2C19-A546-8C51-C02D55D84C63}"/>
              </a:ext>
            </a:extLst>
          </p:cNvPr>
          <p:cNvSpPr>
            <a:spLocks noGrp="1"/>
          </p:cNvSpPr>
          <p:nvPr>
            <p:ph type="title"/>
          </p:nvPr>
        </p:nvSpPr>
        <p:spPr/>
        <p:txBody>
          <a:bodyPr>
            <a:normAutofit fontScale="90000"/>
          </a:bodyPr>
          <a:lstStyle/>
          <a:p>
            <a:r>
              <a:rPr lang="en-GB" b="1" dirty="0">
                <a:solidFill>
                  <a:srgbClr val="002060"/>
                </a:solidFill>
              </a:rPr>
              <a:t>Three Primary Considerations for use of JESIP </a:t>
            </a:r>
            <a:r>
              <a:rPr lang="en-GB" b="1" dirty="0">
                <a:solidFill>
                  <a:srgbClr val="FF0000"/>
                </a:solidFill>
              </a:rPr>
              <a:t>Joint Decision Making Model</a:t>
            </a:r>
            <a:endParaRPr lang="en-US" dirty="0"/>
          </a:p>
        </p:txBody>
      </p:sp>
      <p:sp>
        <p:nvSpPr>
          <p:cNvPr id="3" name="Content Placeholder 2">
            <a:extLst>
              <a:ext uri="{FF2B5EF4-FFF2-40B4-BE49-F238E27FC236}">
                <a16:creationId xmlns:a16="http://schemas.microsoft.com/office/drawing/2014/main" xmlns="" id="{2A2F0C83-03C9-1241-B3F7-2B421C5E4438}"/>
              </a:ext>
            </a:extLst>
          </p:cNvPr>
          <p:cNvSpPr>
            <a:spLocks noGrp="1"/>
          </p:cNvSpPr>
          <p:nvPr>
            <p:ph idx="1"/>
          </p:nvPr>
        </p:nvSpPr>
        <p:spPr/>
        <p:txBody>
          <a:bodyPr>
            <a:normAutofit fontScale="77500" lnSpcReduction="20000"/>
          </a:bodyPr>
          <a:lstStyle/>
          <a:p>
            <a:pPr marL="0" indent="0">
              <a:buNone/>
            </a:pPr>
            <a:endParaRPr lang="en-GB" b="1" dirty="0"/>
          </a:p>
          <a:p>
            <a:pPr lvl="0"/>
            <a:r>
              <a:rPr lang="en-GB" b="1" i="1" dirty="0"/>
              <a:t>Intelligence</a:t>
            </a:r>
            <a:r>
              <a:rPr lang="en-GB" b="1" dirty="0"/>
              <a:t>:</a:t>
            </a:r>
            <a:r>
              <a:rPr lang="en-GB" dirty="0"/>
              <a:t> What is happening, what are the impacts, what are the risks, what might happen and what is being done about it? Situational awareness is having an appropriate knowledge of these factors.</a:t>
            </a:r>
            <a:endParaRPr lang="en-GB" b="1" dirty="0"/>
          </a:p>
          <a:p>
            <a:pPr marL="0" indent="0">
              <a:buNone/>
            </a:pPr>
            <a:endParaRPr lang="en-GB" b="1" dirty="0"/>
          </a:p>
          <a:p>
            <a:pPr lvl="0"/>
            <a:r>
              <a:rPr lang="en-GB" b="1" i="1" dirty="0"/>
              <a:t>Strategy</a:t>
            </a:r>
            <a:r>
              <a:rPr lang="en-GB" b="1" dirty="0"/>
              <a:t>:</a:t>
            </a:r>
            <a:r>
              <a:rPr lang="en-GB" dirty="0"/>
              <a:t> What end-state is desired, what are the aims and objectives of the emergency response and what overarching values and priorities will inform and guide this? </a:t>
            </a:r>
            <a:endParaRPr lang="en-GB" b="1" dirty="0"/>
          </a:p>
          <a:p>
            <a:pPr marL="0" indent="0">
              <a:buNone/>
            </a:pPr>
            <a:endParaRPr lang="en-GB" b="1" dirty="0"/>
          </a:p>
          <a:p>
            <a:pPr lvl="0"/>
            <a:r>
              <a:rPr lang="en-GB" b="1" i="1" dirty="0" smtClean="0"/>
              <a:t>Action</a:t>
            </a:r>
            <a:r>
              <a:rPr lang="en-GB" b="1" dirty="0" smtClean="0"/>
              <a:t>:</a:t>
            </a:r>
            <a:r>
              <a:rPr lang="en-GB" dirty="0" smtClean="0"/>
              <a:t> What needs to be decided and what needs to be done to resolve the situation and achieve the desired end state?</a:t>
            </a:r>
          </a:p>
          <a:p>
            <a:pPr lvl="0"/>
            <a:endParaRPr lang="en-GB" b="1" dirty="0"/>
          </a:p>
        </p:txBody>
      </p:sp>
    </p:spTree>
    <p:extLst>
      <p:ext uri="{BB962C8B-B14F-4D97-AF65-F5344CB8AC3E}">
        <p14:creationId xmlns:p14="http://schemas.microsoft.com/office/powerpoint/2010/main" val="1806675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Tools and Techniques</a:t>
            </a:r>
          </a:p>
        </p:txBody>
      </p:sp>
      <p:sp>
        <p:nvSpPr>
          <p:cNvPr id="3" name="Content Placeholder 2"/>
          <p:cNvSpPr>
            <a:spLocks noGrp="1"/>
          </p:cNvSpPr>
          <p:nvPr>
            <p:ph idx="1"/>
          </p:nvPr>
        </p:nvSpPr>
        <p:spPr/>
        <p:txBody>
          <a:bodyPr>
            <a:normAutofit fontScale="85000" lnSpcReduction="20000"/>
          </a:bodyPr>
          <a:lstStyle/>
          <a:p>
            <a:r>
              <a:rPr lang="en-US" dirty="0">
                <a:cs typeface="Rockwell Extra Bold"/>
              </a:rPr>
              <a:t>Use an Agenda and Terms of Reference (NHSE SE OPEL Framework)</a:t>
            </a:r>
          </a:p>
          <a:p>
            <a:r>
              <a:rPr lang="en-US" dirty="0">
                <a:cs typeface="Rockwell Extra Bold"/>
              </a:rPr>
              <a:t>Use consistency in style, expectations and process;</a:t>
            </a:r>
          </a:p>
          <a:p>
            <a:r>
              <a:rPr lang="en-US" dirty="0">
                <a:cs typeface="Rockwell Extra Bold"/>
              </a:rPr>
              <a:t>Use accurate, timely and complete data from all partners (system </a:t>
            </a:r>
            <a:r>
              <a:rPr lang="en-US" dirty="0" smtClean="0">
                <a:cs typeface="Rockwell Extra Bold"/>
              </a:rPr>
              <a:t>dashboards/trust service reports that </a:t>
            </a:r>
            <a:r>
              <a:rPr lang="en-US" dirty="0">
                <a:cs typeface="Rockwell Extra Bold"/>
              </a:rPr>
              <a:t>have agreed daily triggers and targets);</a:t>
            </a:r>
          </a:p>
          <a:p>
            <a:r>
              <a:rPr lang="en-US" dirty="0">
                <a:cs typeface="Rockwell Extra Bold"/>
              </a:rPr>
              <a:t>Use NHSE SE OPEL Action Cards, NHSE SE Onward Care Procedure, Localised Winter Plans, Business Continuity Plans, Escalation Plans, Service Specifications;</a:t>
            </a:r>
          </a:p>
          <a:p>
            <a:r>
              <a:rPr lang="en-US" dirty="0">
                <a:cs typeface="Rockwell Extra Bold"/>
              </a:rPr>
              <a:t>Ensure that roles and responsibilities defined;</a:t>
            </a:r>
          </a:p>
          <a:p>
            <a:r>
              <a:rPr lang="en-US" dirty="0"/>
              <a:t>Maintain an robust action log with defined leads.</a:t>
            </a:r>
            <a:endParaRPr lang="en-GB" dirty="0"/>
          </a:p>
        </p:txBody>
      </p:sp>
    </p:spTree>
    <p:extLst>
      <p:ext uri="{BB962C8B-B14F-4D97-AF65-F5344CB8AC3E}">
        <p14:creationId xmlns:p14="http://schemas.microsoft.com/office/powerpoint/2010/main" val="66525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Key Skills</a:t>
            </a:r>
          </a:p>
        </p:txBody>
      </p:sp>
      <p:sp>
        <p:nvSpPr>
          <p:cNvPr id="3" name="Content Placeholder 2"/>
          <p:cNvSpPr>
            <a:spLocks noGrp="1"/>
          </p:cNvSpPr>
          <p:nvPr>
            <p:ph idx="1"/>
          </p:nvPr>
        </p:nvSpPr>
        <p:spPr/>
        <p:txBody>
          <a:bodyPr>
            <a:normAutofit lnSpcReduction="10000"/>
          </a:bodyPr>
          <a:lstStyle/>
          <a:p>
            <a:r>
              <a:rPr lang="en-GB" dirty="0"/>
              <a:t>Leadership;</a:t>
            </a:r>
          </a:p>
          <a:p>
            <a:r>
              <a:rPr lang="en-GB" dirty="0"/>
              <a:t>Analysis skills;</a:t>
            </a:r>
          </a:p>
          <a:p>
            <a:r>
              <a:rPr lang="en-GB" dirty="0"/>
              <a:t>Empowerment;</a:t>
            </a:r>
          </a:p>
          <a:p>
            <a:r>
              <a:rPr lang="en-GB" dirty="0"/>
              <a:t>Strategic thinking;</a:t>
            </a:r>
          </a:p>
          <a:p>
            <a:r>
              <a:rPr lang="en-GB" dirty="0"/>
              <a:t>Communication;</a:t>
            </a:r>
          </a:p>
          <a:p>
            <a:r>
              <a:rPr lang="en-GB" dirty="0"/>
              <a:t>Evaluation;</a:t>
            </a:r>
          </a:p>
          <a:p>
            <a:r>
              <a:rPr lang="en-GB" dirty="0"/>
              <a:t>Delegation;</a:t>
            </a:r>
          </a:p>
          <a:p>
            <a:r>
              <a:rPr lang="en-GB" dirty="0">
                <a:cs typeface="Arabic Typesetting" panose="03020402040406030203" pitchFamily="66" charset="-78"/>
              </a:rPr>
              <a:t>Recording</a:t>
            </a:r>
            <a:r>
              <a:rPr lang="en-GB" dirty="0" smtClean="0">
                <a:cs typeface="Arabic Typesetting" panose="03020402040406030203" pitchFamily="66" charset="-78"/>
              </a:rPr>
              <a:t>;</a:t>
            </a:r>
            <a:endParaRPr lang="en-GB" dirty="0">
              <a:cs typeface="Arabic Typesetting" panose="03020402040406030203" pitchFamily="66" charset="-78"/>
            </a:endParaRPr>
          </a:p>
        </p:txBody>
      </p:sp>
    </p:spTree>
    <p:extLst>
      <p:ext uri="{BB962C8B-B14F-4D97-AF65-F5344CB8AC3E}">
        <p14:creationId xmlns:p14="http://schemas.microsoft.com/office/powerpoint/2010/main" val="3812583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solidFill>
                  <a:srgbClr val="002060"/>
                </a:solidFill>
              </a:rPr>
              <a:t>Key Processes</a:t>
            </a:r>
            <a:endParaRPr lang="en-GB" b="1" dirty="0">
              <a:solidFill>
                <a:srgbClr val="002060"/>
              </a:solidFill>
            </a:endParaRPr>
          </a:p>
        </p:txBody>
      </p:sp>
      <p:sp>
        <p:nvSpPr>
          <p:cNvPr id="6" name="Content Placeholder 5"/>
          <p:cNvSpPr>
            <a:spLocks noGrp="1"/>
          </p:cNvSpPr>
          <p:nvPr>
            <p:ph idx="1"/>
          </p:nvPr>
        </p:nvSpPr>
        <p:spPr/>
        <p:txBody>
          <a:bodyPr/>
          <a:lstStyle/>
          <a:p>
            <a:r>
              <a:rPr lang="en-GB" dirty="0"/>
              <a:t>Shared situational awareness;</a:t>
            </a:r>
          </a:p>
          <a:p>
            <a:r>
              <a:rPr lang="en-GB" dirty="0"/>
              <a:t>Strategy, oversight and consistency;</a:t>
            </a:r>
          </a:p>
          <a:p>
            <a:r>
              <a:rPr lang="en-GB" dirty="0"/>
              <a:t>Decision making processes;</a:t>
            </a:r>
          </a:p>
          <a:p>
            <a:r>
              <a:rPr lang="en-GB" dirty="0"/>
              <a:t>Trust and ownership;</a:t>
            </a:r>
          </a:p>
          <a:p>
            <a:r>
              <a:rPr lang="en-GB" dirty="0"/>
              <a:t>Partnership working/collaboration;</a:t>
            </a:r>
          </a:p>
          <a:p>
            <a:r>
              <a:rPr lang="en-GB" dirty="0" smtClean="0"/>
              <a:t>Prioritisation;</a:t>
            </a:r>
          </a:p>
          <a:p>
            <a:r>
              <a:rPr lang="en-GB" dirty="0" smtClean="0"/>
              <a:t>Reviewing/Revisiting/Debriefing;</a:t>
            </a:r>
            <a:endParaRPr lang="en-GB" dirty="0"/>
          </a:p>
        </p:txBody>
      </p:sp>
    </p:spTree>
    <p:extLst>
      <p:ext uri="{BB962C8B-B14F-4D97-AF65-F5344CB8AC3E}">
        <p14:creationId xmlns:p14="http://schemas.microsoft.com/office/powerpoint/2010/main" val="1318214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1034</Words>
  <Application>Microsoft Office PowerPoint</Application>
  <PresentationFormat>On-screen Show (4:3)</PresentationFormat>
  <Paragraphs>136</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On Call Training For Winter Preparedness</vt:lpstr>
      <vt:lpstr>Aim</vt:lpstr>
      <vt:lpstr>Outcomes</vt:lpstr>
      <vt:lpstr>PowerPoint Presentation</vt:lpstr>
      <vt:lpstr>Joint Decision Making Model (JESIP)</vt:lpstr>
      <vt:lpstr>Three Primary Considerations for use of JESIP Joint Decision Making Model</vt:lpstr>
      <vt:lpstr>Tools and Techniques</vt:lpstr>
      <vt:lpstr>Key Skills</vt:lpstr>
      <vt:lpstr>Key Processes</vt:lpstr>
      <vt:lpstr>You as a Leader</vt:lpstr>
      <vt:lpstr>Command and Control</vt:lpstr>
      <vt:lpstr>Barriers To Being Productive</vt:lpstr>
      <vt:lpstr>Methods to Productive Calls</vt:lpstr>
      <vt:lpstr>SBAR – Handover tool</vt:lpstr>
      <vt:lpstr>Debrief</vt:lpstr>
      <vt:lpstr>Caution – declaration of critical incident </vt:lpstr>
      <vt:lpstr>Inject – Daily Reporting</vt:lpstr>
      <vt:lpstr>Please discuss:</vt:lpstr>
      <vt:lpstr>Next Steps</vt:lpstr>
      <vt:lpstr>Any Questions ?</vt:lpstr>
    </vt:vector>
  </TitlesOfParts>
  <Company>IMS3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Call Training For Winter Preparedness</dc:title>
  <dc:creator>Gail King</dc:creator>
  <cp:lastModifiedBy>Gail King</cp:lastModifiedBy>
  <cp:revision>24</cp:revision>
  <dcterms:created xsi:type="dcterms:W3CDTF">2018-10-10T15:20:58Z</dcterms:created>
  <dcterms:modified xsi:type="dcterms:W3CDTF">2018-10-26T10:58:49Z</dcterms:modified>
</cp:coreProperties>
</file>