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4"/>
  </p:sldMasterIdLst>
  <p:notesMasterIdLst>
    <p:notesMasterId r:id="rId26"/>
  </p:notesMasterIdLst>
  <p:handoutMasterIdLst>
    <p:handoutMasterId r:id="rId27"/>
  </p:handoutMasterIdLst>
  <p:sldIdLst>
    <p:sldId id="733" r:id="rId5"/>
    <p:sldId id="744" r:id="rId6"/>
    <p:sldId id="745" r:id="rId7"/>
    <p:sldId id="748" r:id="rId8"/>
    <p:sldId id="758" r:id="rId9"/>
    <p:sldId id="746" r:id="rId10"/>
    <p:sldId id="747" r:id="rId11"/>
    <p:sldId id="756" r:id="rId12"/>
    <p:sldId id="749" r:id="rId13"/>
    <p:sldId id="762" r:id="rId14"/>
    <p:sldId id="759" r:id="rId15"/>
    <p:sldId id="757" r:id="rId16"/>
    <p:sldId id="765" r:id="rId17"/>
    <p:sldId id="750" r:id="rId18"/>
    <p:sldId id="761" r:id="rId19"/>
    <p:sldId id="751" r:id="rId20"/>
    <p:sldId id="752" r:id="rId21"/>
    <p:sldId id="764" r:id="rId22"/>
    <p:sldId id="753" r:id="rId23"/>
    <p:sldId id="754" r:id="rId24"/>
    <p:sldId id="75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EB10457-AEFE-4A7E-BA69-374D8EB0D01A}">
          <p14:sldIdLst>
            <p14:sldId id="733"/>
            <p14:sldId id="744"/>
            <p14:sldId id="745"/>
            <p14:sldId id="748"/>
            <p14:sldId id="758"/>
            <p14:sldId id="746"/>
            <p14:sldId id="747"/>
            <p14:sldId id="756"/>
            <p14:sldId id="749"/>
            <p14:sldId id="762"/>
            <p14:sldId id="759"/>
            <p14:sldId id="757"/>
            <p14:sldId id="765"/>
            <p14:sldId id="750"/>
            <p14:sldId id="761"/>
            <p14:sldId id="751"/>
            <p14:sldId id="752"/>
            <p14:sldId id="764"/>
            <p14:sldId id="753"/>
            <p14:sldId id="754"/>
            <p14:sldId id="75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rity Hinde" initials="VH" lastIdx="1" clrIdx="0"/>
  <p:cmAuthor id="2" name="Francesca Trundle" initials="FT" lastIdx="14" clrIdx="1"/>
  <p:cmAuthor id="3" name="Roshan Robati" initials="RR" lastIdx="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C441"/>
    <a:srgbClr val="CBD5EA"/>
    <a:srgbClr val="FF3A40"/>
    <a:srgbClr val="005EB8"/>
    <a:srgbClr val="03655C"/>
    <a:srgbClr val="FED13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0751FE-32E2-47B8-8CCF-686C750C59B6}" v="8" dt="2021-09-17T14:58:52.9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26" autoAdjust="0"/>
  </p:normalViewPr>
  <p:slideViewPr>
    <p:cSldViewPr snapToGrid="0">
      <p:cViewPr varScale="1">
        <p:scale>
          <a:sx n="85" d="100"/>
          <a:sy n="85" d="100"/>
        </p:scale>
        <p:origin x="966" y="8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90A331-7ADD-4391-8CA5-606C9BFD26F5}" type="datetimeFigureOut">
              <a:rPr lang="en-GB" smtClean="0"/>
              <a:t>19/10/2021</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AE16CE-1862-465F-9912-D0001C1A0F9A}" type="slidenum">
              <a:rPr lang="en-GB" smtClean="0"/>
              <a:t>‹#›</a:t>
            </a:fld>
            <a:endParaRPr lang="en-GB"/>
          </a:p>
        </p:txBody>
      </p:sp>
    </p:spTree>
    <p:extLst>
      <p:ext uri="{BB962C8B-B14F-4D97-AF65-F5344CB8AC3E}">
        <p14:creationId xmlns:p14="http://schemas.microsoft.com/office/powerpoint/2010/main" val="85506748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2AE991-F138-4FD8-982E-957F3CA6A0F6}" type="datetimeFigureOut">
              <a:rPr lang="en-GB" smtClean="0"/>
              <a:t>19/10/2021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90AB7D-FC04-41BF-88F7-E47891A06283}" type="slidenum">
              <a:rPr lang="en-GB" smtClean="0"/>
              <a:t>‹#›</a:t>
            </a:fld>
            <a:endParaRPr lang="en-GB"/>
          </a:p>
        </p:txBody>
      </p:sp>
    </p:spTree>
    <p:extLst>
      <p:ext uri="{BB962C8B-B14F-4D97-AF65-F5344CB8AC3E}">
        <p14:creationId xmlns:p14="http://schemas.microsoft.com/office/powerpoint/2010/main" val="118901105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vmlDrawing" Target="../drawings/vmlDrawing2.v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24728" name="Rectangle 152"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2054" name="think-cell Slide" r:id="rId4" imgW="0" imgH="0" progId="TCLayout.ActiveDocument.1">
                  <p:embed/>
                </p:oleObj>
              </mc:Choice>
              <mc:Fallback>
                <p:oleObj name="think-cell Slide" r:id="rId4" imgW="0" imgH="0" progId="TCLayout.ActiveDocument.1">
                  <p:embed/>
                  <p:pic>
                    <p:nvPicPr>
                      <p:cNvPr id="24728" name="Rectangle 152"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 name="Title 9"/>
          <p:cNvSpPr>
            <a:spLocks noGrp="1"/>
          </p:cNvSpPr>
          <p:nvPr>
            <p:ph type="title"/>
          </p:nvPr>
        </p:nvSpPr>
        <p:spPr>
          <a:xfrm>
            <a:off x="576266" y="3098800"/>
            <a:ext cx="8135936" cy="801836"/>
          </a:xfrm>
        </p:spPr>
        <p:txBody>
          <a:bodyPr/>
          <a:lstStyle>
            <a:lvl1pPr>
              <a:defRPr sz="2769" b="0"/>
            </a:lvl1pPr>
          </a:lstStyle>
          <a:p>
            <a:r>
              <a:rPr lang="en-US"/>
              <a:t>Click to edit Master title style</a:t>
            </a:r>
            <a:endParaRPr lang="en-GB"/>
          </a:p>
        </p:txBody>
      </p:sp>
      <p:sp>
        <p:nvSpPr>
          <p:cNvPr id="26" name="Text Placeholder 11"/>
          <p:cNvSpPr>
            <a:spLocks noGrp="1"/>
          </p:cNvSpPr>
          <p:nvPr>
            <p:ph type="body" sz="quarter" idx="10"/>
          </p:nvPr>
        </p:nvSpPr>
        <p:spPr>
          <a:xfrm>
            <a:off x="576266" y="4209053"/>
            <a:ext cx="8135936" cy="991523"/>
          </a:xfrm>
        </p:spPr>
        <p:txBody>
          <a:bodyPr/>
          <a:lstStyle>
            <a:lvl1pPr>
              <a:defRPr sz="2585" b="0">
                <a:solidFill>
                  <a:schemeClr val="accent5"/>
                </a:solidFill>
              </a:defRPr>
            </a:lvl1pPr>
          </a:lstStyle>
          <a:p>
            <a:pPr lvl="0"/>
            <a:r>
              <a:rPr lang="en-US"/>
              <a:t>Click to edit Master text styles</a:t>
            </a:r>
          </a:p>
        </p:txBody>
      </p:sp>
      <p:sp>
        <p:nvSpPr>
          <p:cNvPr id="27" name="Text Placeholder 14"/>
          <p:cNvSpPr>
            <a:spLocks noGrp="1"/>
          </p:cNvSpPr>
          <p:nvPr>
            <p:ph type="body" sz="quarter" idx="11" hasCustomPrompt="1"/>
          </p:nvPr>
        </p:nvSpPr>
        <p:spPr>
          <a:xfrm>
            <a:off x="576266" y="5244719"/>
            <a:ext cx="8135936" cy="361030"/>
          </a:xfrm>
        </p:spPr>
        <p:txBody>
          <a:bodyPr/>
          <a:lstStyle>
            <a:lvl1pPr>
              <a:defRPr b="0">
                <a:solidFill>
                  <a:schemeClr val="accent5"/>
                </a:solidFill>
              </a:defRPr>
            </a:lvl1pPr>
          </a:lstStyle>
          <a:p>
            <a:pPr lvl="0"/>
            <a:r>
              <a:rPr lang="en-US"/>
              <a:t>Date</a:t>
            </a:r>
            <a:endParaRPr lang="en-GB"/>
          </a:p>
        </p:txBody>
      </p:sp>
      <p:pic>
        <p:nvPicPr>
          <p:cNvPr id="7" name="Picture 6" descr="A picture containing clipart&#10;&#10;Description generated with very high confidence">
            <a:extLst>
              <a:ext uri="{FF2B5EF4-FFF2-40B4-BE49-F238E27FC236}">
                <a16:creationId xmlns:a16="http://schemas.microsoft.com/office/drawing/2014/main" id="{5972B1B1-8EF5-42FA-81D9-8F653D3525FF}"/>
              </a:ext>
            </a:extLst>
          </p:cNvPr>
          <p:cNvPicPr>
            <a:picLocks noChangeAspect="1"/>
          </p:cNvPicPr>
          <p:nvPr userDrawn="1"/>
        </p:nvPicPr>
        <p:blipFill>
          <a:blip r:embed="rId5"/>
          <a:stretch>
            <a:fillRect/>
          </a:stretch>
        </p:blipFill>
        <p:spPr>
          <a:xfrm>
            <a:off x="7752646" y="385400"/>
            <a:ext cx="997528" cy="436418"/>
          </a:xfrm>
          <a:prstGeom prst="rect">
            <a:avLst/>
          </a:prstGeom>
        </p:spPr>
      </p:pic>
      <p:pic>
        <p:nvPicPr>
          <p:cNvPr id="8" name="Content Placeholder 16">
            <a:extLst>
              <a:ext uri="{FF2B5EF4-FFF2-40B4-BE49-F238E27FC236}">
                <a16:creationId xmlns:a16="http://schemas.microsoft.com/office/drawing/2014/main" id="{9073182B-086C-475A-8135-D0A5032A0E42}"/>
              </a:ext>
            </a:extLst>
          </p:cNvPr>
          <p:cNvPicPr>
            <a:picLocks noChangeAspect="1"/>
          </p:cNvPicPr>
          <p:nvPr userDrawn="1"/>
        </p:nvPicPr>
        <p:blipFill>
          <a:blip r:embed="rId6"/>
          <a:stretch>
            <a:fillRect/>
          </a:stretch>
        </p:blipFill>
        <p:spPr>
          <a:xfrm>
            <a:off x="0" y="6400101"/>
            <a:ext cx="9144000" cy="309465"/>
          </a:xfrm>
          <a:prstGeom prst="rect">
            <a:avLst/>
          </a:prstGeom>
        </p:spPr>
      </p:pic>
      <p:sp>
        <p:nvSpPr>
          <p:cNvPr id="10" name="Text Box 4">
            <a:extLst>
              <a:ext uri="{FF2B5EF4-FFF2-40B4-BE49-F238E27FC236}">
                <a16:creationId xmlns:a16="http://schemas.microsoft.com/office/drawing/2014/main" id="{C77F347C-1EA3-4527-B778-B6DE2914AEC8}"/>
              </a:ext>
            </a:extLst>
          </p:cNvPr>
          <p:cNvSpPr txBox="1"/>
          <p:nvPr userDrawn="1"/>
        </p:nvSpPr>
        <p:spPr>
          <a:xfrm>
            <a:off x="2575560" y="5875238"/>
            <a:ext cx="3992880" cy="406400"/>
          </a:xfrm>
          <a:prstGeom prst="rect">
            <a:avLst/>
          </a:prstGeom>
          <a:solidFill>
            <a:schemeClr val="lt1"/>
          </a:solidFill>
          <a:ln w="6350">
            <a:noFill/>
          </a:ln>
        </p:spPr>
        <p:txBody>
          <a:bodyPr rot="0" spcFirstLastPara="0" vert="horz" wrap="square" lIns="84406" tIns="42203" rIns="84406" bIns="42203" numCol="1" spcCol="0" rtlCol="0" fromWordArt="0" anchor="t" anchorCtr="0" forceAA="0" compatLnSpc="1">
            <a:prstTxWarp prst="textNoShape">
              <a:avLst/>
            </a:prstTxWarp>
            <a:noAutofit/>
          </a:bodyPr>
          <a:lstStyle/>
          <a:p>
            <a:pPr>
              <a:spcAft>
                <a:spcPts val="0"/>
              </a:spcAft>
            </a:pPr>
            <a:r>
              <a:rPr lang="en-GB" sz="1662">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108">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0785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nvPr>
        </p:nvGraphicFramePr>
        <p:xfrm>
          <a:off x="1479" y="1593"/>
          <a:ext cx="1465" cy="1587"/>
        </p:xfrm>
        <a:graphic>
          <a:graphicData uri="http://schemas.openxmlformats.org/presentationml/2006/ole">
            <mc:AlternateContent xmlns:mc="http://schemas.openxmlformats.org/markup-compatibility/2006">
              <mc:Choice xmlns:v="urn:schemas-microsoft-com:vml" Requires="v">
                <p:oleObj spid="_x0000_s3078" name="think-cell Slide" r:id="rId4" imgW="360" imgH="360" progId="TCLayout.ActiveDocument.1">
                  <p:embed/>
                </p:oleObj>
              </mc:Choice>
              <mc:Fallback>
                <p:oleObj name="think-cell Slide" r:id="rId4" imgW="360" imgH="360" progId="TCLayout.ActiveDocument.1">
                  <p:embed/>
                  <p:pic>
                    <p:nvPicPr>
                      <p:cNvPr id="6" name="Object 5"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9" y="1593"/>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a:xfrm>
            <a:off x="434975" y="163513"/>
            <a:ext cx="7476923" cy="831850"/>
          </a:xfrm>
        </p:spPr>
        <p:txBody>
          <a:bodyPr/>
          <a:lstStyle>
            <a:lvl1pPr>
              <a:defRPr/>
            </a:lvl1pPr>
          </a:lstStyle>
          <a:p>
            <a:r>
              <a:rPr lang="en-US"/>
              <a:t>Slide title</a:t>
            </a:r>
            <a:endParaRPr lang="en-GB"/>
          </a:p>
        </p:txBody>
      </p:sp>
      <p:sp>
        <p:nvSpPr>
          <p:cNvPr id="5" name="Text Placeholder 4"/>
          <p:cNvSpPr>
            <a:spLocks noGrp="1"/>
          </p:cNvSpPr>
          <p:nvPr>
            <p:ph type="body" sz="quarter" idx="10" hasCustomPrompt="1"/>
          </p:nvPr>
        </p:nvSpPr>
        <p:spPr>
          <a:xfrm>
            <a:off x="434990" y="1509714"/>
            <a:ext cx="8274051" cy="4613275"/>
          </a:xfrm>
        </p:spPr>
        <p:txBody>
          <a:bodyPr/>
          <a:lstStyle>
            <a:lvl1pPr>
              <a:defRPr baseline="0"/>
            </a:lvl1pPr>
          </a:lstStyle>
          <a:p>
            <a:pPr lvl="0"/>
            <a:r>
              <a:rPr lang="en-US"/>
              <a:t>Body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045943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slide with takeaway">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nvPr>
        </p:nvGraphicFramePr>
        <p:xfrm>
          <a:off x="1479" y="1593"/>
          <a:ext cx="1465" cy="1587"/>
        </p:xfrm>
        <a:graphic>
          <a:graphicData uri="http://schemas.openxmlformats.org/presentationml/2006/ole">
            <mc:AlternateContent xmlns:mc="http://schemas.openxmlformats.org/markup-compatibility/2006">
              <mc:Choice xmlns:v="urn:schemas-microsoft-com:vml" Requires="v">
                <p:oleObj spid="_x0000_s4102" name="think-cell Slide" r:id="rId4" imgW="360" imgH="360" progId="TCLayout.ActiveDocument.1">
                  <p:embed/>
                </p:oleObj>
              </mc:Choice>
              <mc:Fallback>
                <p:oleObj name="think-cell Slide" r:id="rId4" imgW="360" imgH="360" progId="TCLayout.ActiveDocument.1">
                  <p:embed/>
                  <p:pic>
                    <p:nvPicPr>
                      <p:cNvPr id="6" name="Object 5"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9" y="1593"/>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a:xfrm>
            <a:off x="434974" y="163513"/>
            <a:ext cx="7476923" cy="831850"/>
          </a:xfrm>
        </p:spPr>
        <p:txBody>
          <a:bodyPr/>
          <a:lstStyle>
            <a:lvl1pPr>
              <a:defRPr/>
            </a:lvl1pPr>
          </a:lstStyle>
          <a:p>
            <a:r>
              <a:rPr lang="en-US"/>
              <a:t>Slide title</a:t>
            </a:r>
            <a:endParaRPr lang="en-GB"/>
          </a:p>
        </p:txBody>
      </p:sp>
      <p:sp>
        <p:nvSpPr>
          <p:cNvPr id="5" name="Text Placeholder 4"/>
          <p:cNvSpPr>
            <a:spLocks noGrp="1"/>
          </p:cNvSpPr>
          <p:nvPr>
            <p:ph type="body" sz="quarter" idx="10" hasCustomPrompt="1"/>
          </p:nvPr>
        </p:nvSpPr>
        <p:spPr>
          <a:xfrm>
            <a:off x="434990" y="1509714"/>
            <a:ext cx="8274051" cy="4613275"/>
          </a:xfrm>
        </p:spPr>
        <p:txBody>
          <a:bodyPr/>
          <a:lstStyle>
            <a:lvl1pPr>
              <a:defRPr baseline="0"/>
            </a:lvl1pPr>
          </a:lstStyle>
          <a:p>
            <a:pPr lvl="0"/>
            <a:r>
              <a:rPr lang="en-US"/>
              <a:t>Body text</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ext Placeholder 36"/>
          <p:cNvSpPr>
            <a:spLocks noGrp="1"/>
          </p:cNvSpPr>
          <p:nvPr>
            <p:ph type="body" sz="quarter" idx="4294967295" hasCustomPrompt="1"/>
          </p:nvPr>
        </p:nvSpPr>
        <p:spPr>
          <a:xfrm>
            <a:off x="1976013" y="5609882"/>
            <a:ext cx="5191974" cy="669027"/>
          </a:xfrm>
          <a:prstGeom prst="rect">
            <a:avLst/>
          </a:prstGeom>
          <a:solidFill>
            <a:schemeClr val="accent4"/>
          </a:solidFill>
          <a:ln w="9525" cap="flat" cmpd="sng" algn="ctr">
            <a:noFill/>
            <a:prstDash val="solid"/>
            <a:round/>
            <a:headEnd type="none" w="med" len="med"/>
            <a:tailEnd type="none" w="med" len="med"/>
          </a:ln>
          <a:effectLst/>
        </p:spPr>
        <p:txBody>
          <a:bodyPr vert="horz" wrap="square" lIns="108000" tIns="91440" rIns="108000" bIns="91440" numCol="1" rtlCol="0" anchor="ctr" anchorCtr="0" compatLnSpc="1">
            <a:prstTxWarp prst="textNoShape">
              <a:avLst/>
            </a:prstTxWarp>
            <a:noAutofit/>
          </a:bodyPr>
          <a:lstStyle>
            <a:lvl1pPr algn="ctr">
              <a:defRPr kumimoji="0" lang="en-US" i="0" u="none" strike="noStrike" kern="1200" cap="none" normalizeH="0" baseline="0" smtClean="0">
                <a:solidFill>
                  <a:schemeClr val="bg1"/>
                </a:solidFill>
                <a:effectLst/>
              </a:defRPr>
            </a:lvl1pPr>
            <a:lvl2pPr>
              <a:defRPr lang="en-US" sz="1292" kern="1200" smtClean="0">
                <a:ea typeface="+mn-ea"/>
              </a:defRPr>
            </a:lvl2pPr>
            <a:lvl3pPr>
              <a:defRPr lang="en-US" sz="1292" kern="1200" smtClean="0">
                <a:ea typeface="+mn-ea"/>
              </a:defRPr>
            </a:lvl3pPr>
            <a:lvl4pPr>
              <a:defRPr lang="en-US" sz="1292" kern="1200" smtClean="0">
                <a:ea typeface="+mn-ea"/>
              </a:defRPr>
            </a:lvl4pPr>
            <a:lvl5pPr>
              <a:defRPr lang="en-GB" sz="1292" kern="1200">
                <a:ea typeface="+mn-ea"/>
              </a:defRPr>
            </a:lvl5pPr>
          </a:lstStyle>
          <a:p>
            <a:pPr marL="0" marR="0" lvl="0" indent="0" algn="ctr" latinLnBrk="0"/>
            <a:r>
              <a:rPr lang="en-US"/>
              <a:t>Click to edit text. Use this ‘takeaway box’ to </a:t>
            </a:r>
            <a:r>
              <a:rPr lang="en-US" err="1"/>
              <a:t>summarise</a:t>
            </a:r>
            <a:r>
              <a:rPr lang="en-US"/>
              <a:t> the key message of the slide</a:t>
            </a:r>
            <a:endParaRPr lang="en-GB"/>
          </a:p>
        </p:txBody>
      </p:sp>
      <p:sp>
        <p:nvSpPr>
          <p:cNvPr id="4" name="Text Placeholder 3"/>
          <p:cNvSpPr>
            <a:spLocks noGrp="1"/>
          </p:cNvSpPr>
          <p:nvPr>
            <p:ph type="body" sz="quarter" idx="12" hasCustomPrompt="1"/>
          </p:nvPr>
        </p:nvSpPr>
        <p:spPr>
          <a:xfrm>
            <a:off x="435219" y="995363"/>
            <a:ext cx="7476923" cy="309562"/>
          </a:xfrm>
          <a:noFill/>
          <a:ln w="9525" algn="ctr">
            <a:noFill/>
            <a:miter lim="800000"/>
            <a:headEnd/>
            <a:tailEnd/>
          </a:ln>
          <a:effectLst/>
        </p:spPr>
        <p:txBody>
          <a:bodyPr vert="horz" wrap="square" lIns="0" tIns="44439" rIns="0" bIns="44439" numCol="1" anchor="b" anchorCtr="0" compatLnSpc="1">
            <a:prstTxWarp prst="textNoShape">
              <a:avLst/>
            </a:prstTxWarp>
          </a:bodyPr>
          <a:lstStyle>
            <a:lvl1pPr>
              <a:defRPr lang="en-US" sz="1477" b="0" kern="0" dirty="0" smtClean="0">
                <a:solidFill>
                  <a:schemeClr val="tx2"/>
                </a:solidFill>
                <a:latin typeface="+mj-lt"/>
                <a:ea typeface="+mj-ea"/>
                <a:cs typeface="+mj-cs"/>
              </a:defRPr>
            </a:lvl1pPr>
            <a:lvl2pPr>
              <a:defRPr lang="en-US" sz="1477" b="0" kern="1200" dirty="0" smtClean="0">
                <a:solidFill>
                  <a:schemeClr val="tx2"/>
                </a:solidFill>
                <a:latin typeface="Trebuchet MS" pitchFamily="34" charset="0"/>
                <a:ea typeface="+mn-ea"/>
                <a:cs typeface="Arial" charset="0"/>
              </a:defRPr>
            </a:lvl2pPr>
            <a:lvl3pPr>
              <a:defRPr lang="en-US" sz="1477" b="0" kern="1200" dirty="0" smtClean="0">
                <a:solidFill>
                  <a:schemeClr val="tx2"/>
                </a:solidFill>
                <a:latin typeface="Trebuchet MS" pitchFamily="34" charset="0"/>
                <a:ea typeface="+mn-ea"/>
                <a:cs typeface="Arial" charset="0"/>
              </a:defRPr>
            </a:lvl3pPr>
            <a:lvl4pPr>
              <a:defRPr lang="en-US" sz="1477" b="0" kern="1200" dirty="0" smtClean="0">
                <a:solidFill>
                  <a:schemeClr val="tx2"/>
                </a:solidFill>
                <a:latin typeface="Trebuchet MS" pitchFamily="34" charset="0"/>
                <a:ea typeface="+mn-ea"/>
                <a:cs typeface="Arial" charset="0"/>
              </a:defRPr>
            </a:lvl4pPr>
            <a:lvl5pPr>
              <a:defRPr lang="en-GB" sz="1477" b="0" kern="1200" dirty="0">
                <a:solidFill>
                  <a:schemeClr val="tx2"/>
                </a:solidFill>
                <a:latin typeface="Trebuchet MS" pitchFamily="34" charset="0"/>
                <a:ea typeface="+mn-ea"/>
                <a:cs typeface="Arial" charset="0"/>
              </a:defRPr>
            </a:lvl5pPr>
          </a:lstStyle>
          <a:p>
            <a:pPr lvl="0">
              <a:spcBef>
                <a:spcPct val="0"/>
              </a:spcBef>
            </a:pPr>
            <a:r>
              <a:rPr lang="en-US"/>
              <a:t>Subtitle</a:t>
            </a:r>
            <a:endParaRPr lang="en-GB"/>
          </a:p>
        </p:txBody>
      </p:sp>
    </p:spTree>
    <p:extLst>
      <p:ext uri="{BB962C8B-B14F-4D97-AF65-F5344CB8AC3E}">
        <p14:creationId xmlns:p14="http://schemas.microsoft.com/office/powerpoint/2010/main" val="2051934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alue chai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4975" y="161366"/>
            <a:ext cx="7191122" cy="833998"/>
          </a:xfrm>
          <a:prstGeom prst="rect">
            <a:avLst/>
          </a:prstGeom>
          <a:noFill/>
          <a:ln w="9525" algn="ctr">
            <a:noFill/>
            <a:miter lim="800000"/>
            <a:headEnd/>
            <a:tailEnd/>
          </a:ln>
          <a:effectLst/>
        </p:spPr>
        <p:txBody>
          <a:bodyPr vert="horz" wrap="square" lIns="0" tIns="44439" rIns="0" bIns="44439" numCol="1" anchor="t" anchorCtr="0" compatLnSpc="1">
            <a:prstTxWarp prst="textNoShape">
              <a:avLst/>
            </a:prstTxWarp>
          </a:bodyPr>
          <a:lstStyle>
            <a:lvl1pPr>
              <a:defRPr lang="en-GB" dirty="0"/>
            </a:lvl1pPr>
          </a:lstStyle>
          <a:p>
            <a:pPr lvl="0"/>
            <a:r>
              <a:rPr lang="en-US"/>
              <a:t>Narrative title style (no more than two lines long)</a:t>
            </a:r>
            <a:endParaRPr lang="en-GB"/>
          </a:p>
        </p:txBody>
      </p:sp>
      <p:sp>
        <p:nvSpPr>
          <p:cNvPr id="15" name="Text Placeholder 2"/>
          <p:cNvSpPr>
            <a:spLocks noGrp="1"/>
          </p:cNvSpPr>
          <p:nvPr>
            <p:ph type="body" idx="1"/>
          </p:nvPr>
        </p:nvSpPr>
        <p:spPr>
          <a:xfrm>
            <a:off x="434975" y="1568495"/>
            <a:ext cx="2817145" cy="529246"/>
          </a:xfrm>
          <a:prstGeom prst="homePlate">
            <a:avLst>
              <a:gd name="adj" fmla="val 37104"/>
            </a:avLst>
          </a:prstGeom>
          <a:solidFill>
            <a:schemeClr val="accent4"/>
          </a:solidFill>
          <a:ln>
            <a:noFill/>
          </a:ln>
        </p:spPr>
        <p:txBody>
          <a:bodyPr lIns="72000" rIns="72000" anchor="ctr"/>
          <a:lstStyle>
            <a:lvl1pPr marL="0" indent="0" algn="ctr">
              <a:spcBef>
                <a:spcPts val="0"/>
              </a:spcBef>
              <a:buNone/>
              <a:defRPr sz="1477" b="1" u="none">
                <a:solidFill>
                  <a:schemeClr val="bg1"/>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en-US"/>
              <a:t>Click to edit</a:t>
            </a:r>
          </a:p>
        </p:txBody>
      </p:sp>
      <p:sp>
        <p:nvSpPr>
          <p:cNvPr id="12" name="Text Placeholder 20"/>
          <p:cNvSpPr>
            <a:spLocks noGrp="1"/>
          </p:cNvSpPr>
          <p:nvPr>
            <p:ph type="body" sz="quarter" idx="14" hasCustomPrompt="1"/>
          </p:nvPr>
        </p:nvSpPr>
        <p:spPr>
          <a:xfrm>
            <a:off x="434976" y="2193260"/>
            <a:ext cx="2593716" cy="3562081"/>
          </a:xfrm>
          <a:prstGeom prst="rect">
            <a:avLst/>
          </a:prstGeom>
        </p:spPr>
        <p:txBody>
          <a:bodyPr/>
          <a:lstStyle>
            <a:lvl1pPr marL="0" indent="0">
              <a:buFont typeface="Arial" panose="020B0604020202020204" pitchFamily="34" charset="0"/>
              <a:buNone/>
              <a:defRPr sz="1292" b="1"/>
            </a:lvl1pPr>
            <a:lvl2pPr marL="332651" indent="-169989">
              <a:buFont typeface="Arial" panose="020B0604020202020204" pitchFamily="34" charset="0"/>
              <a:buChar char="•"/>
              <a:defRPr sz="1292"/>
            </a:lvl2pPr>
            <a:lvl3pPr marL="665301" indent="-256449">
              <a:buFont typeface="Courier New" panose="02070309020205020404" pitchFamily="49" charset="0"/>
              <a:buChar char="o"/>
              <a:defRPr sz="1292" baseline="0"/>
            </a:lvl3pPr>
          </a:lstStyle>
          <a:p>
            <a:pPr lvl="0"/>
            <a:r>
              <a:rPr lang="en-US"/>
              <a:t>Text box (click to edit content)</a:t>
            </a:r>
          </a:p>
          <a:p>
            <a:pPr lvl="1"/>
            <a:r>
              <a:rPr lang="en-US"/>
              <a:t>First level bullet</a:t>
            </a:r>
          </a:p>
          <a:p>
            <a:pPr lvl="2"/>
            <a:r>
              <a:rPr lang="en-US"/>
              <a:t>Second level bullet</a:t>
            </a:r>
          </a:p>
        </p:txBody>
      </p:sp>
      <p:sp>
        <p:nvSpPr>
          <p:cNvPr id="10" name="Text Placeholder 2"/>
          <p:cNvSpPr>
            <a:spLocks noGrp="1"/>
          </p:cNvSpPr>
          <p:nvPr>
            <p:ph type="body" idx="20"/>
          </p:nvPr>
        </p:nvSpPr>
        <p:spPr>
          <a:xfrm>
            <a:off x="3125012" y="1568495"/>
            <a:ext cx="2817145" cy="529246"/>
          </a:xfrm>
          <a:prstGeom prst="chevron">
            <a:avLst>
              <a:gd name="adj" fmla="val 37296"/>
            </a:avLst>
          </a:prstGeom>
          <a:solidFill>
            <a:schemeClr val="accent4"/>
          </a:solidFill>
          <a:ln>
            <a:noFill/>
          </a:ln>
        </p:spPr>
        <p:txBody>
          <a:bodyPr lIns="72000" rIns="72000" anchor="ctr"/>
          <a:lstStyle>
            <a:lvl1pPr marL="0" indent="0" algn="ctr">
              <a:spcBef>
                <a:spcPts val="0"/>
              </a:spcBef>
              <a:buNone/>
              <a:defRPr sz="1477" b="1" u="none">
                <a:solidFill>
                  <a:schemeClr val="bg1"/>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en-US"/>
              <a:t>Click to edit</a:t>
            </a:r>
          </a:p>
        </p:txBody>
      </p:sp>
      <p:sp>
        <p:nvSpPr>
          <p:cNvPr id="14" name="Text Placeholder 2"/>
          <p:cNvSpPr>
            <a:spLocks noGrp="1"/>
          </p:cNvSpPr>
          <p:nvPr>
            <p:ph type="body" idx="21"/>
          </p:nvPr>
        </p:nvSpPr>
        <p:spPr>
          <a:xfrm>
            <a:off x="5818561" y="1568495"/>
            <a:ext cx="2817145" cy="529246"/>
          </a:xfrm>
          <a:prstGeom prst="chevron">
            <a:avLst>
              <a:gd name="adj" fmla="val 37296"/>
            </a:avLst>
          </a:prstGeom>
          <a:solidFill>
            <a:schemeClr val="accent4"/>
          </a:solidFill>
          <a:ln>
            <a:noFill/>
          </a:ln>
        </p:spPr>
        <p:txBody>
          <a:bodyPr lIns="72000" rIns="72000" anchor="ctr"/>
          <a:lstStyle>
            <a:lvl1pPr marL="0" indent="0" algn="ctr">
              <a:spcBef>
                <a:spcPts val="0"/>
              </a:spcBef>
              <a:buNone/>
              <a:defRPr sz="1477" b="1" u="none">
                <a:solidFill>
                  <a:schemeClr val="bg1"/>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en-US"/>
              <a:t>Click to edit</a:t>
            </a:r>
          </a:p>
        </p:txBody>
      </p:sp>
      <p:sp>
        <p:nvSpPr>
          <p:cNvPr id="16" name="Text Placeholder 20"/>
          <p:cNvSpPr>
            <a:spLocks noGrp="1"/>
          </p:cNvSpPr>
          <p:nvPr>
            <p:ph type="body" sz="quarter" idx="22" hasCustomPrompt="1"/>
          </p:nvPr>
        </p:nvSpPr>
        <p:spPr>
          <a:xfrm>
            <a:off x="3149837" y="2193260"/>
            <a:ext cx="2593716" cy="3562081"/>
          </a:xfrm>
          <a:prstGeom prst="rect">
            <a:avLst/>
          </a:prstGeom>
        </p:spPr>
        <p:txBody>
          <a:bodyPr/>
          <a:lstStyle>
            <a:lvl1pPr marL="0" indent="0">
              <a:buFont typeface="Arial" panose="020B0604020202020204" pitchFamily="34" charset="0"/>
              <a:buNone/>
              <a:defRPr sz="1292" b="1"/>
            </a:lvl1pPr>
            <a:lvl2pPr marL="332651" indent="-169989">
              <a:buFont typeface="Arial" panose="020B0604020202020204" pitchFamily="34" charset="0"/>
              <a:buChar char="•"/>
              <a:defRPr sz="1292"/>
            </a:lvl2pPr>
            <a:lvl3pPr marL="665301" indent="-256449">
              <a:buFont typeface="Courier New" panose="02070309020205020404" pitchFamily="49" charset="0"/>
              <a:buChar char="o"/>
              <a:defRPr sz="1292" baseline="0"/>
            </a:lvl3pPr>
          </a:lstStyle>
          <a:p>
            <a:pPr lvl="0"/>
            <a:r>
              <a:rPr lang="en-US"/>
              <a:t>Text box (click to edit content)</a:t>
            </a:r>
          </a:p>
          <a:p>
            <a:pPr lvl="1"/>
            <a:r>
              <a:rPr lang="en-US"/>
              <a:t>First level bullet</a:t>
            </a:r>
          </a:p>
          <a:p>
            <a:pPr lvl="2"/>
            <a:r>
              <a:rPr lang="en-US"/>
              <a:t>Second level bullet</a:t>
            </a:r>
          </a:p>
        </p:txBody>
      </p:sp>
      <p:sp>
        <p:nvSpPr>
          <p:cNvPr id="17" name="Text Placeholder 20"/>
          <p:cNvSpPr>
            <a:spLocks noGrp="1"/>
          </p:cNvSpPr>
          <p:nvPr>
            <p:ph type="body" sz="quarter" idx="23" hasCustomPrompt="1"/>
          </p:nvPr>
        </p:nvSpPr>
        <p:spPr>
          <a:xfrm>
            <a:off x="5852286" y="2193260"/>
            <a:ext cx="2593716" cy="3562081"/>
          </a:xfrm>
          <a:prstGeom prst="rect">
            <a:avLst/>
          </a:prstGeom>
        </p:spPr>
        <p:txBody>
          <a:bodyPr/>
          <a:lstStyle>
            <a:lvl1pPr marL="0" indent="0">
              <a:buFont typeface="Arial" panose="020B0604020202020204" pitchFamily="34" charset="0"/>
              <a:buNone/>
              <a:defRPr sz="1292" b="1"/>
            </a:lvl1pPr>
            <a:lvl2pPr marL="332651" indent="-169989">
              <a:buFont typeface="Arial" panose="020B0604020202020204" pitchFamily="34" charset="0"/>
              <a:buChar char="•"/>
              <a:defRPr sz="1292"/>
            </a:lvl2pPr>
            <a:lvl3pPr marL="665301" indent="-256449">
              <a:buFont typeface="Courier New" panose="02070309020205020404" pitchFamily="49" charset="0"/>
              <a:buChar char="o"/>
              <a:defRPr sz="1292" baseline="0"/>
            </a:lvl3pPr>
          </a:lstStyle>
          <a:p>
            <a:pPr lvl="0"/>
            <a:r>
              <a:rPr lang="en-US"/>
              <a:t>Text box (click to edit content)</a:t>
            </a:r>
          </a:p>
          <a:p>
            <a:pPr lvl="1"/>
            <a:r>
              <a:rPr lang="en-US"/>
              <a:t>First level bullet</a:t>
            </a:r>
          </a:p>
          <a:p>
            <a:pPr lvl="2"/>
            <a:r>
              <a:rPr lang="en-US"/>
              <a:t>Second level bullet</a:t>
            </a:r>
          </a:p>
        </p:txBody>
      </p:sp>
    </p:spTree>
    <p:extLst>
      <p:ext uri="{BB962C8B-B14F-4D97-AF65-F5344CB8AC3E}">
        <p14:creationId xmlns:p14="http://schemas.microsoft.com/office/powerpoint/2010/main" val="1472225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4974" y="161366"/>
            <a:ext cx="7476923" cy="833998"/>
          </a:xfrm>
          <a:prstGeom prst="rect">
            <a:avLst/>
          </a:prstGeom>
          <a:noFill/>
          <a:ln w="9525" algn="ctr">
            <a:noFill/>
            <a:miter lim="800000"/>
            <a:headEnd/>
            <a:tailEnd/>
          </a:ln>
          <a:effectLst/>
        </p:spPr>
        <p:txBody>
          <a:bodyPr vert="horz" wrap="square" lIns="0" tIns="44439" rIns="0" bIns="44439" numCol="1" anchor="t" anchorCtr="0" compatLnSpc="1">
            <a:prstTxWarp prst="textNoShape">
              <a:avLst/>
            </a:prstTxWarp>
          </a:bodyPr>
          <a:lstStyle>
            <a:lvl1pPr>
              <a:defRPr lang="en-GB" dirty="0"/>
            </a:lvl1pPr>
          </a:lstStyle>
          <a:p>
            <a:pPr lvl="0"/>
            <a:r>
              <a:rPr lang="en-US"/>
              <a:t>Narrative title style (no more than two lines long)</a:t>
            </a:r>
            <a:endParaRPr lang="en-GB"/>
          </a:p>
        </p:txBody>
      </p:sp>
      <p:sp>
        <p:nvSpPr>
          <p:cNvPr id="21" name="Text Placeholder 20"/>
          <p:cNvSpPr>
            <a:spLocks noGrp="1"/>
          </p:cNvSpPr>
          <p:nvPr>
            <p:ph type="body" sz="quarter" idx="10" hasCustomPrompt="1"/>
          </p:nvPr>
        </p:nvSpPr>
        <p:spPr>
          <a:xfrm>
            <a:off x="4952655" y="2286001"/>
            <a:ext cx="3574848" cy="3998683"/>
          </a:xfrm>
          <a:prstGeom prst="rect">
            <a:avLst/>
          </a:prstGeom>
        </p:spPr>
        <p:txBody>
          <a:bodyPr lIns="72000"/>
          <a:lstStyle>
            <a:lvl1pPr marL="0" indent="0">
              <a:buFont typeface="Arial" panose="020B0604020202020204" pitchFamily="34" charset="0"/>
              <a:buNone/>
              <a:defRPr sz="1292" b="1"/>
            </a:lvl1pPr>
            <a:lvl2pPr marL="332651" indent="-169989">
              <a:buFont typeface="Arial" panose="020B0604020202020204" pitchFamily="34" charset="0"/>
              <a:buChar char="•"/>
              <a:defRPr sz="1292"/>
            </a:lvl2pPr>
            <a:lvl3pPr marL="665301" indent="-256449">
              <a:buFont typeface="Courier New" panose="02070309020205020404" pitchFamily="49" charset="0"/>
              <a:buChar char="o"/>
              <a:defRPr sz="1292" baseline="0"/>
            </a:lvl3pPr>
          </a:lstStyle>
          <a:p>
            <a:pPr lvl="0"/>
            <a:r>
              <a:rPr lang="en-US"/>
              <a:t>Text box (click to edit content)</a:t>
            </a:r>
          </a:p>
          <a:p>
            <a:pPr lvl="1"/>
            <a:r>
              <a:rPr lang="en-US"/>
              <a:t>First level bullet</a:t>
            </a:r>
          </a:p>
          <a:p>
            <a:pPr lvl="2"/>
            <a:r>
              <a:rPr lang="en-US"/>
              <a:t>Second level bullet</a:t>
            </a:r>
          </a:p>
        </p:txBody>
      </p:sp>
      <p:sp>
        <p:nvSpPr>
          <p:cNvPr id="15" name="Text Placeholder 2"/>
          <p:cNvSpPr>
            <a:spLocks noGrp="1"/>
          </p:cNvSpPr>
          <p:nvPr>
            <p:ph type="body" idx="1" hasCustomPrompt="1"/>
          </p:nvPr>
        </p:nvSpPr>
        <p:spPr>
          <a:xfrm>
            <a:off x="434974" y="1568496"/>
            <a:ext cx="3655386" cy="569587"/>
          </a:xfrm>
          <a:prstGeom prst="rect">
            <a:avLst/>
          </a:prstGeom>
          <a:solidFill>
            <a:schemeClr val="bg1"/>
          </a:solidFill>
          <a:ln w="9525" algn="ctr">
            <a:noFill/>
            <a:miter lim="800000"/>
            <a:headEnd type="none" w="lg" len="lg"/>
            <a:tailEnd type="none" w="lg" len="lg"/>
          </a:ln>
          <a:effectLst>
            <a:outerShdw dist="25400" dir="5400000" sx="99000" sy="99000" algn="ctr" rotWithShape="0">
              <a:schemeClr val="tx2"/>
            </a:outerShdw>
          </a:effectLst>
        </p:spPr>
        <p:txBody>
          <a:bodyPr tIns="91440" bIns="91440" rtlCol="0" anchor="b" anchorCtr="0">
            <a:noAutofit/>
          </a:bodyPr>
          <a:lstStyle>
            <a:lvl1pPr algn="ctr">
              <a:defRPr lang="en-US" kern="1200" dirty="0" smtClean="0">
                <a:solidFill>
                  <a:srgbClr val="000000"/>
                </a:solidFill>
              </a:defRPr>
            </a:lvl1pPr>
          </a:lstStyle>
          <a:p>
            <a:pPr lvl="0" algn="ctr"/>
            <a:r>
              <a:rPr lang="en-US"/>
              <a:t>Click to edit Box 1</a:t>
            </a:r>
          </a:p>
        </p:txBody>
      </p:sp>
      <p:sp>
        <p:nvSpPr>
          <p:cNvPr id="12" name="Text Placeholder 20"/>
          <p:cNvSpPr>
            <a:spLocks noGrp="1"/>
          </p:cNvSpPr>
          <p:nvPr>
            <p:ph type="body" sz="quarter" idx="14" hasCustomPrompt="1"/>
          </p:nvPr>
        </p:nvSpPr>
        <p:spPr>
          <a:xfrm>
            <a:off x="434976" y="2286001"/>
            <a:ext cx="3655385" cy="3998683"/>
          </a:xfrm>
          <a:prstGeom prst="rect">
            <a:avLst/>
          </a:prstGeom>
        </p:spPr>
        <p:txBody>
          <a:bodyPr lIns="72000"/>
          <a:lstStyle>
            <a:lvl1pPr marL="0" indent="0">
              <a:buFont typeface="Arial" panose="020B0604020202020204" pitchFamily="34" charset="0"/>
              <a:buNone/>
              <a:defRPr sz="1292" b="1"/>
            </a:lvl1pPr>
            <a:lvl2pPr marL="332651" indent="-169989">
              <a:buFont typeface="Arial" panose="020B0604020202020204" pitchFamily="34" charset="0"/>
              <a:buChar char="•"/>
              <a:defRPr sz="1292"/>
            </a:lvl2pPr>
            <a:lvl3pPr marL="665301" indent="-256449">
              <a:buFont typeface="Courier New" panose="02070309020205020404" pitchFamily="49" charset="0"/>
              <a:buChar char="o"/>
              <a:defRPr sz="1292" baseline="0"/>
            </a:lvl3pPr>
          </a:lstStyle>
          <a:p>
            <a:pPr lvl="0"/>
            <a:r>
              <a:rPr lang="en-US"/>
              <a:t>Text box (click to edit content)</a:t>
            </a:r>
          </a:p>
          <a:p>
            <a:pPr lvl="1"/>
            <a:r>
              <a:rPr lang="en-US"/>
              <a:t>First level bullet</a:t>
            </a:r>
          </a:p>
          <a:p>
            <a:pPr lvl="2"/>
            <a:r>
              <a:rPr lang="en-US"/>
              <a:t>Second level bullet</a:t>
            </a:r>
          </a:p>
        </p:txBody>
      </p:sp>
      <p:sp>
        <p:nvSpPr>
          <p:cNvPr id="18" name="Text Placeholder 2"/>
          <p:cNvSpPr>
            <a:spLocks noGrp="1"/>
          </p:cNvSpPr>
          <p:nvPr>
            <p:ph type="body" idx="15" hasCustomPrompt="1"/>
          </p:nvPr>
        </p:nvSpPr>
        <p:spPr>
          <a:xfrm>
            <a:off x="4952655" y="1568496"/>
            <a:ext cx="3574848" cy="569587"/>
          </a:xfrm>
          <a:prstGeom prst="rect">
            <a:avLst/>
          </a:prstGeom>
          <a:solidFill>
            <a:schemeClr val="bg1"/>
          </a:solidFill>
          <a:ln w="9525" algn="ctr">
            <a:noFill/>
            <a:miter lim="800000"/>
            <a:headEnd type="none" w="lg" len="lg"/>
            <a:tailEnd type="none" w="lg" len="lg"/>
          </a:ln>
          <a:effectLst>
            <a:outerShdw dist="25400" dir="5400000" sx="99000" sy="99000" algn="ctr" rotWithShape="0">
              <a:schemeClr val="tx2"/>
            </a:outerShdw>
          </a:effectLst>
        </p:spPr>
        <p:txBody>
          <a:bodyPr vert="horz" wrap="square" lIns="0" tIns="91440" rIns="0" bIns="91440" numCol="1" rtlCol="0" anchor="b" anchorCtr="0" compatLnSpc="1">
            <a:prstTxWarp prst="textNoShape">
              <a:avLst/>
            </a:prstTxWarp>
            <a:noAutofit/>
          </a:bodyPr>
          <a:lstStyle>
            <a:lvl1pPr algn="ctr">
              <a:defRPr lang="en-US" kern="1200" dirty="0" smtClean="0">
                <a:solidFill>
                  <a:srgbClr val="000000"/>
                </a:solidFill>
              </a:defRPr>
            </a:lvl1pPr>
          </a:lstStyle>
          <a:p>
            <a:pPr lvl="0" algn="ctr"/>
            <a:r>
              <a:rPr lang="en-US"/>
              <a:t>Click to edit Box 2</a:t>
            </a:r>
          </a:p>
        </p:txBody>
      </p:sp>
    </p:spTree>
    <p:extLst>
      <p:ext uri="{BB962C8B-B14F-4D97-AF65-F5344CB8AC3E}">
        <p14:creationId xmlns:p14="http://schemas.microsoft.com/office/powerpoint/2010/main" val="3181362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DEAFD-3676-46A4-A943-99DE3EC9267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B05D535-A5ED-49F5-B673-58F6B6DBD4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E0DA27F-EEE7-4147-8E2C-6F67922F8899}"/>
              </a:ext>
            </a:extLst>
          </p:cNvPr>
          <p:cNvSpPr>
            <a:spLocks noGrp="1"/>
          </p:cNvSpPr>
          <p:nvPr>
            <p:ph type="dt" sz="half" idx="10"/>
          </p:nvPr>
        </p:nvSpPr>
        <p:spPr/>
        <p:txBody>
          <a:bodyPr/>
          <a:lstStyle/>
          <a:p>
            <a:fld id="{1D1C2300-1D58-4274-83BA-C80B894A9396}" type="datetimeFigureOut">
              <a:rPr lang="en-GB" smtClean="0"/>
              <a:t>19/10/2021</a:t>
            </a:fld>
            <a:endParaRPr lang="en-GB"/>
          </a:p>
        </p:txBody>
      </p:sp>
      <p:sp>
        <p:nvSpPr>
          <p:cNvPr id="5" name="Footer Placeholder 4">
            <a:extLst>
              <a:ext uri="{FF2B5EF4-FFF2-40B4-BE49-F238E27FC236}">
                <a16:creationId xmlns:a16="http://schemas.microsoft.com/office/drawing/2014/main" id="{56284B30-E0A5-419D-A0DD-4DCDF7ED0F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9DCCC4-FE8B-4F79-B5D3-FC07A0D78FE3}"/>
              </a:ext>
            </a:extLst>
          </p:cNvPr>
          <p:cNvSpPr>
            <a:spLocks noGrp="1"/>
          </p:cNvSpPr>
          <p:nvPr>
            <p:ph type="sldNum" sz="quarter" idx="12"/>
          </p:nvPr>
        </p:nvSpPr>
        <p:spPr/>
        <p:txBody>
          <a:bodyPr/>
          <a:lstStyle/>
          <a:p>
            <a:fld id="{A13ED956-754F-447A-B62C-E5F9EC2886E0}" type="slidenum">
              <a:rPr lang="en-GB" smtClean="0"/>
              <a:t>‹#›</a:t>
            </a:fld>
            <a:endParaRPr lang="en-GB"/>
          </a:p>
        </p:txBody>
      </p:sp>
    </p:spTree>
    <p:extLst>
      <p:ext uri="{BB962C8B-B14F-4D97-AF65-F5344CB8AC3E}">
        <p14:creationId xmlns:p14="http://schemas.microsoft.com/office/powerpoint/2010/main" val="3682521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34C97E-2922-4CD9-889B-1B0288B02287}"/>
              </a:ext>
            </a:extLst>
          </p:cNvPr>
          <p:cNvSpPr>
            <a:spLocks noGrp="1"/>
          </p:cNvSpPr>
          <p:nvPr>
            <p:ph type="dt" sz="half" idx="10"/>
          </p:nvPr>
        </p:nvSpPr>
        <p:spPr/>
        <p:txBody>
          <a:bodyPr/>
          <a:lstStyle/>
          <a:p>
            <a:fld id="{1D1C2300-1D58-4274-83BA-C80B894A9396}" type="datetimeFigureOut">
              <a:rPr lang="en-GB" smtClean="0"/>
              <a:t>19/10/2021</a:t>
            </a:fld>
            <a:endParaRPr lang="en-GB"/>
          </a:p>
        </p:txBody>
      </p:sp>
      <p:sp>
        <p:nvSpPr>
          <p:cNvPr id="3" name="Footer Placeholder 2">
            <a:extLst>
              <a:ext uri="{FF2B5EF4-FFF2-40B4-BE49-F238E27FC236}">
                <a16:creationId xmlns:a16="http://schemas.microsoft.com/office/drawing/2014/main" id="{B83E5B94-6078-4594-86D3-B21CAB93F47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4FF047A-ACB6-4617-A3D7-1F574DC15D2A}"/>
              </a:ext>
            </a:extLst>
          </p:cNvPr>
          <p:cNvSpPr>
            <a:spLocks noGrp="1"/>
          </p:cNvSpPr>
          <p:nvPr>
            <p:ph type="sldNum" sz="quarter" idx="12"/>
          </p:nvPr>
        </p:nvSpPr>
        <p:spPr/>
        <p:txBody>
          <a:bodyPr/>
          <a:lstStyle/>
          <a:p>
            <a:fld id="{A13ED956-754F-447A-B62C-E5F9EC2886E0}" type="slidenum">
              <a:rPr lang="en-GB" smtClean="0"/>
              <a:t>‹#›</a:t>
            </a:fld>
            <a:endParaRPr lang="en-GB"/>
          </a:p>
        </p:txBody>
      </p:sp>
    </p:spTree>
    <p:extLst>
      <p:ext uri="{BB962C8B-B14F-4D97-AF65-F5344CB8AC3E}">
        <p14:creationId xmlns:p14="http://schemas.microsoft.com/office/powerpoint/2010/main" val="1699968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3CD9AC-7364-466B-8736-784ECCC4F300}" type="datetimeFigureOut">
              <a:rPr lang="en-GB" smtClean="0"/>
              <a:t>19/10/2021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9B7A61-C7A4-477D-8777-9AB4A12B987A}" type="slidenum">
              <a:rPr lang="en-GB" smtClean="0"/>
              <a:t>‹#›</a:t>
            </a:fld>
            <a:endParaRPr lang="en-GB"/>
          </a:p>
        </p:txBody>
      </p:sp>
    </p:spTree>
    <p:extLst>
      <p:ext uri="{BB962C8B-B14F-4D97-AF65-F5344CB8AC3E}">
        <p14:creationId xmlns:p14="http://schemas.microsoft.com/office/powerpoint/2010/main" val="782093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vmlDrawing" Target="../drawings/vmlDrawing1.vml"/><Relationship Id="rId4" Type="http://schemas.openxmlformats.org/officeDocument/2006/relationships/slideLayout" Target="../slideLayouts/slideLayout4.xml"/><Relationship Id="rId9" Type="http://schemas.openxmlformats.org/officeDocument/2006/relationships/theme" Target="../theme/theme1.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16" name="Object 15" hidden="1"/>
          <p:cNvGraphicFramePr>
            <a:graphicFrameLocks noChangeAspect="1"/>
          </p:cNvGraphicFramePr>
          <p:nvPr>
            <p:custDataLst>
              <p:tags r:id="rId11"/>
            </p:custDataLst>
          </p:nvPr>
        </p:nvGraphicFramePr>
        <p:xfrm>
          <a:off x="1479" y="1593"/>
          <a:ext cx="1465" cy="1587"/>
        </p:xfrm>
        <a:graphic>
          <a:graphicData uri="http://schemas.openxmlformats.org/presentationml/2006/ole">
            <mc:AlternateContent xmlns:mc="http://schemas.openxmlformats.org/markup-compatibility/2006">
              <mc:Choice xmlns:v="urn:schemas-microsoft-com:vml" Requires="v">
                <p:oleObj spid="_x0000_s1030" name="think-cell Slide" r:id="rId12" imgW="360" imgH="360" progId="TCLayout.ActiveDocument.1">
                  <p:embed/>
                </p:oleObj>
              </mc:Choice>
              <mc:Fallback>
                <p:oleObj name="think-cell Slide" r:id="rId12" imgW="360" imgH="360" progId="TCLayout.ActiveDocument.1">
                  <p:embed/>
                  <p:pic>
                    <p:nvPicPr>
                      <p:cNvPr id="16" name="Object 15" hidden="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479" y="1593"/>
                        <a:ext cx="1465"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6" name="Rectangle 2"/>
          <p:cNvSpPr>
            <a:spLocks noGrp="1" noChangeArrowheads="1"/>
          </p:cNvSpPr>
          <p:nvPr>
            <p:ph type="title"/>
          </p:nvPr>
        </p:nvSpPr>
        <p:spPr bwMode="auto">
          <a:xfrm>
            <a:off x="434990" y="310971"/>
            <a:ext cx="7227682" cy="684392"/>
          </a:xfrm>
          <a:prstGeom prst="rect">
            <a:avLst/>
          </a:prstGeom>
          <a:noFill/>
          <a:ln w="9525" algn="ctr">
            <a:noFill/>
            <a:miter lim="800000"/>
            <a:headEnd/>
            <a:tailEnd/>
          </a:ln>
          <a:effectLst/>
        </p:spPr>
        <p:txBody>
          <a:bodyPr vert="horz" wrap="square" lIns="0" tIns="44439" rIns="0" bIns="44439" numCol="1" anchor="t" anchorCtr="0" compatLnSpc="1">
            <a:prstTxWarp prst="textNoShape">
              <a:avLst/>
            </a:prstTxWarp>
          </a:bodyPr>
          <a:lstStyle/>
          <a:p>
            <a:pPr lvl="0"/>
            <a:r>
              <a:rPr lang="en-GB"/>
              <a:t>Slide title</a:t>
            </a:r>
          </a:p>
        </p:txBody>
      </p:sp>
      <p:sp>
        <p:nvSpPr>
          <p:cNvPr id="1034" name="Rectangle 10"/>
          <p:cNvSpPr>
            <a:spLocks noGrp="1" noChangeArrowheads="1"/>
          </p:cNvSpPr>
          <p:nvPr>
            <p:ph type="body" idx="1"/>
          </p:nvPr>
        </p:nvSpPr>
        <p:spPr bwMode="auto">
          <a:xfrm>
            <a:off x="434975" y="1509714"/>
            <a:ext cx="8274050" cy="4613275"/>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bodyPr>
          <a:lstStyle/>
          <a:p>
            <a:pPr lvl="0"/>
            <a:r>
              <a:rPr lang="en-GB"/>
              <a:t>Body text</a:t>
            </a:r>
          </a:p>
          <a:p>
            <a:pPr lvl="1"/>
            <a:r>
              <a:rPr lang="en-GB"/>
              <a:t>First level</a:t>
            </a:r>
          </a:p>
          <a:p>
            <a:pPr lvl="2"/>
            <a:r>
              <a:rPr lang="en-GB"/>
              <a:t>Second level</a:t>
            </a:r>
          </a:p>
          <a:p>
            <a:pPr lvl="3"/>
            <a:r>
              <a:rPr lang="en-GB"/>
              <a:t>Third level</a:t>
            </a:r>
          </a:p>
          <a:p>
            <a:pPr lvl="4"/>
            <a:r>
              <a:rPr lang="en-GB"/>
              <a:t>Quotation level</a:t>
            </a:r>
          </a:p>
        </p:txBody>
      </p:sp>
      <p:sp>
        <p:nvSpPr>
          <p:cNvPr id="1036" name="Text Box 12"/>
          <p:cNvSpPr txBox="1">
            <a:spLocks noChangeArrowheads="1"/>
          </p:cNvSpPr>
          <p:nvPr/>
        </p:nvSpPr>
        <p:spPr bwMode="auto">
          <a:xfrm>
            <a:off x="8539163" y="6675438"/>
            <a:ext cx="176212" cy="131762"/>
          </a:xfrm>
          <a:prstGeom prst="rect">
            <a:avLst/>
          </a:prstGeom>
          <a:noFill/>
          <a:ln w="9525" algn="ctr">
            <a:noFill/>
            <a:miter lim="800000"/>
            <a:headEnd/>
            <a:tailEnd/>
          </a:ln>
          <a:effectLst/>
        </p:spPr>
        <p:txBody>
          <a:bodyPr wrap="none" lIns="0" tIns="0" rIns="0" bIns="0"/>
          <a:lstStyle/>
          <a:p>
            <a:pPr algn="r" defTabSz="820636">
              <a:spcBef>
                <a:spcPct val="0"/>
              </a:spcBef>
            </a:pPr>
            <a:endParaRPr lang="en-GB" sz="831">
              <a:solidFill>
                <a:schemeClr val="tx2"/>
              </a:solidFill>
              <a:latin typeface="+mn-lt"/>
            </a:endParaRPr>
          </a:p>
        </p:txBody>
      </p:sp>
      <p:pic>
        <p:nvPicPr>
          <p:cNvPr id="8" name="Picture 7" descr="A picture containing clipart&#10;&#10;Description generated with very high confidence">
            <a:extLst>
              <a:ext uri="{FF2B5EF4-FFF2-40B4-BE49-F238E27FC236}">
                <a16:creationId xmlns:a16="http://schemas.microsoft.com/office/drawing/2014/main" id="{082D4D33-8F68-413E-BC72-34976D05CE2B}"/>
              </a:ext>
            </a:extLst>
          </p:cNvPr>
          <p:cNvPicPr>
            <a:picLocks noChangeAspect="1"/>
          </p:cNvPicPr>
          <p:nvPr userDrawn="1"/>
        </p:nvPicPr>
        <p:blipFill>
          <a:blip r:embed="rId14"/>
          <a:stretch>
            <a:fillRect/>
          </a:stretch>
        </p:blipFill>
        <p:spPr>
          <a:xfrm>
            <a:off x="7736938" y="360000"/>
            <a:ext cx="997528" cy="436418"/>
          </a:xfrm>
          <a:prstGeom prst="rect">
            <a:avLst/>
          </a:prstGeom>
        </p:spPr>
      </p:pic>
      <p:sp>
        <p:nvSpPr>
          <p:cNvPr id="14" name="TextBox 13">
            <a:extLst>
              <a:ext uri="{FF2B5EF4-FFF2-40B4-BE49-F238E27FC236}">
                <a16:creationId xmlns:a16="http://schemas.microsoft.com/office/drawing/2014/main" id="{CE78A5F8-DE9B-4D18-AF3E-F87BEFA388E5}"/>
              </a:ext>
            </a:extLst>
          </p:cNvPr>
          <p:cNvSpPr txBox="1"/>
          <p:nvPr userDrawn="1"/>
        </p:nvSpPr>
        <p:spPr>
          <a:xfrm>
            <a:off x="268905" y="6372537"/>
            <a:ext cx="597565" cy="262829"/>
          </a:xfrm>
          <a:prstGeom prst="rect">
            <a:avLst/>
          </a:prstGeom>
          <a:noFill/>
        </p:spPr>
        <p:txBody>
          <a:bodyPr wrap="square" rtlCol="0">
            <a:spAutoFit/>
          </a:bodyPr>
          <a:lstStyle/>
          <a:p>
            <a:pPr algn="l" fontAlgn="auto"/>
            <a:fld id="{34F92BC6-D7C3-584B-87F2-0B845776A5AD}" type="slidenum">
              <a:rPr lang="en-US" sz="1108" smtClean="0">
                <a:solidFill>
                  <a:srgbClr val="768692">
                    <a:lumMod val="60000"/>
                    <a:lumOff val="40000"/>
                  </a:srgbClr>
                </a:solidFill>
                <a:cs typeface="Arial" panose="020B0604020202020204" pitchFamily="34" charset="0"/>
              </a:rPr>
              <a:pPr algn="l" fontAlgn="auto"/>
              <a:t>‹#›</a:t>
            </a:fld>
            <a:r>
              <a:rPr lang="en-US" sz="1108">
                <a:solidFill>
                  <a:srgbClr val="768692">
                    <a:lumMod val="60000"/>
                    <a:lumOff val="40000"/>
                  </a:srgbClr>
                </a:solidFill>
                <a:cs typeface="Arial" panose="020B0604020202020204" pitchFamily="34" charset="0"/>
              </a:rPr>
              <a:t> </a:t>
            </a:r>
            <a:r>
              <a:rPr lang="en-US" sz="1108">
                <a:solidFill>
                  <a:srgbClr val="768692"/>
                </a:solidFill>
                <a:cs typeface="Arial" panose="020B0604020202020204" pitchFamily="34" charset="0"/>
              </a:rPr>
              <a:t>  </a:t>
            </a:r>
            <a:r>
              <a:rPr lang="en-US" sz="1108">
                <a:solidFill>
                  <a:srgbClr val="005EB8"/>
                </a:solidFill>
                <a:cs typeface="Arial" panose="020B0604020202020204" pitchFamily="34" charset="0"/>
              </a:rPr>
              <a:t>|</a:t>
            </a:r>
            <a:endParaRPr lang="en-US" sz="1108">
              <a:solidFill>
                <a:srgbClr val="768692"/>
              </a:solidFill>
              <a:cs typeface="Arial" panose="020B0604020202020204" pitchFamily="34" charset="0"/>
            </a:endParaRPr>
          </a:p>
        </p:txBody>
      </p:sp>
    </p:spTree>
    <p:extLst>
      <p:ext uri="{BB962C8B-B14F-4D97-AF65-F5344CB8AC3E}">
        <p14:creationId xmlns:p14="http://schemas.microsoft.com/office/powerpoint/2010/main" val="3223265591"/>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2" r:id="rId4"/>
    <p:sldLayoutId id="2147483673" r:id="rId5"/>
    <p:sldLayoutId id="2147483674" r:id="rId6"/>
    <p:sldLayoutId id="2147483675" r:id="rId7"/>
    <p:sldLayoutId id="2147483676" r:id="rId8"/>
  </p:sldLayoutIdLst>
  <p:txStyles>
    <p:titleStyle>
      <a:lvl1pPr algn="l" defTabSz="820636" rtl="0" eaLnBrk="1" fontAlgn="base" hangingPunct="1">
        <a:spcBef>
          <a:spcPct val="0"/>
        </a:spcBef>
        <a:spcAft>
          <a:spcPct val="0"/>
        </a:spcAft>
        <a:defRPr sz="2215" b="1">
          <a:solidFill>
            <a:schemeClr val="tx2"/>
          </a:solidFill>
          <a:latin typeface="+mj-lt"/>
          <a:ea typeface="+mj-ea"/>
          <a:cs typeface="+mj-cs"/>
        </a:defRPr>
      </a:lvl1pPr>
      <a:lvl2pPr algn="l" defTabSz="820636" rtl="0" eaLnBrk="1" fontAlgn="base" hangingPunct="1">
        <a:spcBef>
          <a:spcPct val="0"/>
        </a:spcBef>
        <a:spcAft>
          <a:spcPct val="0"/>
        </a:spcAft>
        <a:defRPr sz="2215" b="1">
          <a:solidFill>
            <a:schemeClr val="tx2"/>
          </a:solidFill>
          <a:latin typeface="Trebuchet MS" pitchFamily="34" charset="0"/>
          <a:cs typeface="Arial" charset="0"/>
        </a:defRPr>
      </a:lvl2pPr>
      <a:lvl3pPr algn="l" defTabSz="820636" rtl="0" eaLnBrk="1" fontAlgn="base" hangingPunct="1">
        <a:spcBef>
          <a:spcPct val="0"/>
        </a:spcBef>
        <a:spcAft>
          <a:spcPct val="0"/>
        </a:spcAft>
        <a:defRPr sz="2215" b="1">
          <a:solidFill>
            <a:schemeClr val="tx2"/>
          </a:solidFill>
          <a:latin typeface="Trebuchet MS" pitchFamily="34" charset="0"/>
          <a:cs typeface="Arial" charset="0"/>
        </a:defRPr>
      </a:lvl3pPr>
      <a:lvl4pPr algn="l" defTabSz="820636" rtl="0" eaLnBrk="1" fontAlgn="base" hangingPunct="1">
        <a:spcBef>
          <a:spcPct val="0"/>
        </a:spcBef>
        <a:spcAft>
          <a:spcPct val="0"/>
        </a:spcAft>
        <a:defRPr sz="2215" b="1">
          <a:solidFill>
            <a:schemeClr val="tx2"/>
          </a:solidFill>
          <a:latin typeface="Trebuchet MS" pitchFamily="34" charset="0"/>
          <a:cs typeface="Arial" charset="0"/>
        </a:defRPr>
      </a:lvl4pPr>
      <a:lvl5pPr algn="l" defTabSz="820636" rtl="0" eaLnBrk="1" fontAlgn="base" hangingPunct="1">
        <a:spcBef>
          <a:spcPct val="0"/>
        </a:spcBef>
        <a:spcAft>
          <a:spcPct val="0"/>
        </a:spcAft>
        <a:defRPr sz="2215" b="1">
          <a:solidFill>
            <a:schemeClr val="tx2"/>
          </a:solidFill>
          <a:latin typeface="Trebuchet MS" pitchFamily="34" charset="0"/>
          <a:cs typeface="Arial" charset="0"/>
        </a:defRPr>
      </a:lvl5pPr>
      <a:lvl6pPr marL="422041" algn="l" defTabSz="820636" rtl="0" eaLnBrk="1" fontAlgn="base" hangingPunct="1">
        <a:spcBef>
          <a:spcPct val="0"/>
        </a:spcBef>
        <a:spcAft>
          <a:spcPct val="0"/>
        </a:spcAft>
        <a:defRPr sz="2215" b="1">
          <a:solidFill>
            <a:schemeClr val="tx2"/>
          </a:solidFill>
          <a:latin typeface="Trebuchet MS" pitchFamily="34" charset="0"/>
          <a:cs typeface="Arial" charset="0"/>
        </a:defRPr>
      </a:lvl6pPr>
      <a:lvl7pPr marL="844083" algn="l" defTabSz="820636" rtl="0" eaLnBrk="1" fontAlgn="base" hangingPunct="1">
        <a:spcBef>
          <a:spcPct val="0"/>
        </a:spcBef>
        <a:spcAft>
          <a:spcPct val="0"/>
        </a:spcAft>
        <a:defRPr sz="2215" b="1">
          <a:solidFill>
            <a:schemeClr val="tx2"/>
          </a:solidFill>
          <a:latin typeface="Trebuchet MS" pitchFamily="34" charset="0"/>
          <a:cs typeface="Arial" charset="0"/>
        </a:defRPr>
      </a:lvl7pPr>
      <a:lvl8pPr marL="1266124" algn="l" defTabSz="820636" rtl="0" eaLnBrk="1" fontAlgn="base" hangingPunct="1">
        <a:spcBef>
          <a:spcPct val="0"/>
        </a:spcBef>
        <a:spcAft>
          <a:spcPct val="0"/>
        </a:spcAft>
        <a:defRPr sz="2215" b="1">
          <a:solidFill>
            <a:schemeClr val="tx2"/>
          </a:solidFill>
          <a:latin typeface="Trebuchet MS" pitchFamily="34" charset="0"/>
          <a:cs typeface="Arial" charset="0"/>
        </a:defRPr>
      </a:lvl8pPr>
      <a:lvl9pPr marL="1688165" algn="l" defTabSz="820636" rtl="0" eaLnBrk="1" fontAlgn="base" hangingPunct="1">
        <a:spcBef>
          <a:spcPct val="0"/>
        </a:spcBef>
        <a:spcAft>
          <a:spcPct val="0"/>
        </a:spcAft>
        <a:defRPr sz="2215" b="1">
          <a:solidFill>
            <a:schemeClr val="tx2"/>
          </a:solidFill>
          <a:latin typeface="Trebuchet MS" pitchFamily="34" charset="0"/>
          <a:cs typeface="Arial" charset="0"/>
        </a:defRPr>
      </a:lvl9pPr>
    </p:titleStyle>
    <p:bodyStyle>
      <a:lvl1pPr algn="l" defTabSz="820636" rtl="0" eaLnBrk="1" fontAlgn="base" hangingPunct="1">
        <a:spcBef>
          <a:spcPct val="20000"/>
        </a:spcBef>
        <a:spcAft>
          <a:spcPct val="0"/>
        </a:spcAft>
        <a:defRPr sz="1477" b="1">
          <a:solidFill>
            <a:schemeClr val="tx1"/>
          </a:solidFill>
          <a:latin typeface="+mn-lt"/>
          <a:ea typeface="+mn-ea"/>
          <a:cs typeface="+mn-cs"/>
        </a:defRPr>
      </a:lvl1pPr>
      <a:lvl2pPr marL="410318" indent="-205159" algn="l" defTabSz="820636" rtl="0" eaLnBrk="1" fontAlgn="base" hangingPunct="1">
        <a:spcBef>
          <a:spcPct val="20000"/>
        </a:spcBef>
        <a:spcAft>
          <a:spcPct val="0"/>
        </a:spcAft>
        <a:buClrTx/>
        <a:buChar char="•"/>
        <a:defRPr sz="1477">
          <a:solidFill>
            <a:schemeClr val="tx1"/>
          </a:solidFill>
          <a:latin typeface="+mn-lt"/>
          <a:cs typeface="+mn-cs"/>
        </a:defRPr>
      </a:lvl2pPr>
      <a:lvl3pPr marL="820636" indent="-205159" algn="l" defTabSz="820636" rtl="0" eaLnBrk="1" fontAlgn="base" hangingPunct="1">
        <a:spcBef>
          <a:spcPct val="20000"/>
        </a:spcBef>
        <a:spcAft>
          <a:spcPct val="0"/>
        </a:spcAft>
        <a:buClrTx/>
        <a:buFont typeface="Arial" panose="020B0604020202020204" pitchFamily="34" charset="0"/>
        <a:buChar char="•"/>
        <a:defRPr sz="1477">
          <a:solidFill>
            <a:schemeClr val="tx1"/>
          </a:solidFill>
          <a:latin typeface="+mn-lt"/>
          <a:cs typeface="+mn-cs"/>
        </a:defRPr>
      </a:lvl3pPr>
      <a:lvl4pPr marL="1235351" indent="-209556" algn="l" defTabSz="820636" rtl="0" eaLnBrk="1" fontAlgn="base" hangingPunct="1">
        <a:spcBef>
          <a:spcPct val="20000"/>
        </a:spcBef>
        <a:spcAft>
          <a:spcPct val="0"/>
        </a:spcAft>
        <a:buClrTx/>
        <a:buFont typeface="Trebuchet MS" pitchFamily="34" charset="0"/>
        <a:buChar char="–"/>
        <a:defRPr sz="1477">
          <a:solidFill>
            <a:schemeClr val="tx1"/>
          </a:solidFill>
          <a:latin typeface="+mn-lt"/>
          <a:cs typeface="+mn-cs"/>
        </a:defRPr>
      </a:lvl4pPr>
      <a:lvl5pPr marL="1844966" indent="-203694" algn="l" defTabSz="820636" rtl="0" eaLnBrk="1" fontAlgn="base" hangingPunct="1">
        <a:spcBef>
          <a:spcPct val="20000"/>
        </a:spcBef>
        <a:spcAft>
          <a:spcPct val="0"/>
        </a:spcAft>
        <a:buClrTx/>
        <a:buFont typeface="Trebuchet MS" pitchFamily="34" charset="0"/>
        <a:buChar char="–"/>
        <a:defRPr sz="1477">
          <a:solidFill>
            <a:schemeClr val="tx1"/>
          </a:solidFill>
          <a:latin typeface="+mn-lt"/>
          <a:cs typeface="+mn-cs"/>
        </a:defRPr>
      </a:lvl5pPr>
      <a:lvl6pPr marL="2267007" indent="-203694" algn="l" defTabSz="820636" rtl="0" eaLnBrk="1" fontAlgn="base" hangingPunct="1">
        <a:spcBef>
          <a:spcPct val="20000"/>
        </a:spcBef>
        <a:spcAft>
          <a:spcPct val="0"/>
        </a:spcAft>
        <a:buClr>
          <a:schemeClr val="tx2"/>
        </a:buClr>
        <a:buFont typeface="Trebuchet MS" pitchFamily="34" charset="0"/>
        <a:buChar char="–"/>
        <a:defRPr sz="1477">
          <a:solidFill>
            <a:schemeClr val="tx1"/>
          </a:solidFill>
          <a:latin typeface="+mn-lt"/>
          <a:cs typeface="+mn-cs"/>
        </a:defRPr>
      </a:lvl6pPr>
      <a:lvl7pPr marL="2689048" indent="-203694" algn="l" defTabSz="820636" rtl="0" eaLnBrk="1" fontAlgn="base" hangingPunct="1">
        <a:spcBef>
          <a:spcPct val="20000"/>
        </a:spcBef>
        <a:spcAft>
          <a:spcPct val="0"/>
        </a:spcAft>
        <a:buClr>
          <a:schemeClr val="tx2"/>
        </a:buClr>
        <a:buFont typeface="Trebuchet MS" pitchFamily="34" charset="0"/>
        <a:buChar char="–"/>
        <a:defRPr sz="1477">
          <a:solidFill>
            <a:schemeClr val="tx1"/>
          </a:solidFill>
          <a:latin typeface="+mn-lt"/>
          <a:cs typeface="+mn-cs"/>
        </a:defRPr>
      </a:lvl7pPr>
      <a:lvl8pPr marL="3111090" indent="-203694" algn="l" defTabSz="820636" rtl="0" eaLnBrk="1" fontAlgn="base" hangingPunct="1">
        <a:spcBef>
          <a:spcPct val="20000"/>
        </a:spcBef>
        <a:spcAft>
          <a:spcPct val="0"/>
        </a:spcAft>
        <a:buClr>
          <a:schemeClr val="tx2"/>
        </a:buClr>
        <a:buFont typeface="Trebuchet MS" pitchFamily="34" charset="0"/>
        <a:buChar char="–"/>
        <a:defRPr sz="1477">
          <a:solidFill>
            <a:schemeClr val="tx1"/>
          </a:solidFill>
          <a:latin typeface="+mn-lt"/>
          <a:cs typeface="+mn-cs"/>
        </a:defRPr>
      </a:lvl8pPr>
      <a:lvl9pPr marL="3533131" indent="-203694" algn="l" defTabSz="820636" rtl="0" eaLnBrk="1" fontAlgn="base" hangingPunct="1">
        <a:spcBef>
          <a:spcPct val="20000"/>
        </a:spcBef>
        <a:spcAft>
          <a:spcPct val="0"/>
        </a:spcAft>
        <a:buClr>
          <a:schemeClr val="tx2"/>
        </a:buClr>
        <a:buFont typeface="Trebuchet MS" pitchFamily="34" charset="0"/>
        <a:buChar char="–"/>
        <a:defRPr sz="1477">
          <a:solidFill>
            <a:schemeClr val="tx1"/>
          </a:solidFill>
          <a:latin typeface="+mn-lt"/>
          <a:cs typeface="+mn-cs"/>
        </a:defRPr>
      </a:lvl9pPr>
    </p:bodyStyle>
    <p:otherStyle>
      <a:defPPr>
        <a:defRPr lang="en-US"/>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0446633-E470-443E-AD52-64DF24AA202F}"/>
              </a:ext>
            </a:extLst>
          </p:cNvPr>
          <p:cNvSpPr>
            <a:spLocks noGrp="1"/>
          </p:cNvSpPr>
          <p:nvPr>
            <p:ph type="title"/>
          </p:nvPr>
        </p:nvSpPr>
        <p:spPr>
          <a:xfrm>
            <a:off x="507768" y="2096806"/>
            <a:ext cx="8135936" cy="801836"/>
          </a:xfrm>
        </p:spPr>
        <p:txBody>
          <a:bodyPr/>
          <a:lstStyle/>
          <a:p>
            <a:r>
              <a:rPr lang="en-GB" sz="2750" b="1"/>
              <a:t>Kent and Medway Vascular Programme: 2021 Refresh of Options Appraisal</a:t>
            </a:r>
            <a:br>
              <a:rPr lang="en-GB" sz="2750" b="1"/>
            </a:br>
            <a:br>
              <a:rPr lang="en-GB" sz="2750" b="1"/>
            </a:br>
            <a:endParaRPr lang="en-GB" b="1"/>
          </a:p>
        </p:txBody>
      </p:sp>
      <p:sp>
        <p:nvSpPr>
          <p:cNvPr id="10" name="Text Placeholder 9">
            <a:extLst>
              <a:ext uri="{FF2B5EF4-FFF2-40B4-BE49-F238E27FC236}">
                <a16:creationId xmlns:a16="http://schemas.microsoft.com/office/drawing/2014/main" id="{51773745-5AC0-4EF0-A41B-DFFC57D3C365}"/>
              </a:ext>
            </a:extLst>
          </p:cNvPr>
          <p:cNvSpPr>
            <a:spLocks noGrp="1"/>
          </p:cNvSpPr>
          <p:nvPr>
            <p:ph type="body" sz="quarter" idx="10"/>
          </p:nvPr>
        </p:nvSpPr>
        <p:spPr>
          <a:xfrm>
            <a:off x="535322" y="3506181"/>
            <a:ext cx="8135936" cy="991523"/>
          </a:xfrm>
        </p:spPr>
        <p:txBody>
          <a:bodyPr/>
          <a:lstStyle/>
          <a:p>
            <a:r>
              <a:rPr lang="en-GB"/>
              <a:t>Pack for Options Panel</a:t>
            </a:r>
          </a:p>
        </p:txBody>
      </p:sp>
      <p:sp>
        <p:nvSpPr>
          <p:cNvPr id="11" name="Text Placeholder 10">
            <a:extLst>
              <a:ext uri="{FF2B5EF4-FFF2-40B4-BE49-F238E27FC236}">
                <a16:creationId xmlns:a16="http://schemas.microsoft.com/office/drawing/2014/main" id="{370FC18C-8ABA-49FB-B7C4-B27E293A8B2B}"/>
              </a:ext>
            </a:extLst>
          </p:cNvPr>
          <p:cNvSpPr>
            <a:spLocks noGrp="1"/>
          </p:cNvSpPr>
          <p:nvPr>
            <p:ph type="body" sz="quarter" idx="11"/>
          </p:nvPr>
        </p:nvSpPr>
        <p:spPr/>
        <p:txBody>
          <a:bodyPr/>
          <a:lstStyle/>
          <a:p>
            <a:r>
              <a:rPr lang="en-GB" sz="1450"/>
              <a:t>September 2021</a:t>
            </a:r>
            <a:endParaRPr lang="en-GB" sz="1450">
              <a:solidFill>
                <a:srgbClr val="FF0000"/>
              </a:solidFill>
              <a:cs typeface="Arial"/>
            </a:endParaRPr>
          </a:p>
        </p:txBody>
      </p:sp>
    </p:spTree>
    <p:extLst>
      <p:ext uri="{BB962C8B-B14F-4D97-AF65-F5344CB8AC3E}">
        <p14:creationId xmlns:p14="http://schemas.microsoft.com/office/powerpoint/2010/main" val="911820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58B90-E910-434F-8AD3-9055A92EA81D}"/>
              </a:ext>
            </a:extLst>
          </p:cNvPr>
          <p:cNvSpPr>
            <a:spLocks noGrp="1"/>
          </p:cNvSpPr>
          <p:nvPr>
            <p:ph type="title"/>
          </p:nvPr>
        </p:nvSpPr>
        <p:spPr/>
        <p:txBody>
          <a:bodyPr/>
          <a:lstStyle/>
          <a:p>
            <a:r>
              <a:rPr lang="en-GB" b="0"/>
              <a:t>We are refreshing the medium term options appraisal against the original criteria set out by the Vascular Programme Board</a:t>
            </a:r>
            <a:endParaRPr lang="en-GB"/>
          </a:p>
        </p:txBody>
      </p:sp>
      <p:sp>
        <p:nvSpPr>
          <p:cNvPr id="6" name="Rectangle 11">
            <a:extLst>
              <a:ext uri="{FF2B5EF4-FFF2-40B4-BE49-F238E27FC236}">
                <a16:creationId xmlns:a16="http://schemas.microsoft.com/office/drawing/2014/main" id="{D031478B-5A5F-460F-A4E4-AACC40E0FC6F}"/>
              </a:ext>
            </a:extLst>
          </p:cNvPr>
          <p:cNvSpPr>
            <a:spLocks noChangeArrowheads="1"/>
          </p:cNvSpPr>
          <p:nvPr/>
        </p:nvSpPr>
        <p:spPr bwMode="gray">
          <a:xfrm>
            <a:off x="644339" y="5017735"/>
            <a:ext cx="805655" cy="553998"/>
          </a:xfrm>
          <a:prstGeom prst="rect">
            <a:avLst/>
          </a:prstGeom>
          <a:noFill/>
          <a:ln w="9525" algn="ctr">
            <a:noFill/>
            <a:miter lim="800000"/>
            <a:headEnd/>
            <a:tailEnd/>
          </a:ln>
          <a:effectLst/>
        </p:spPr>
        <p:txBody>
          <a:bodyPr wrap="square" lIns="0" tIns="0" rIns="0" bIns="0">
            <a:spAutoFit/>
          </a:bodyPr>
          <a:lstStyle/>
          <a:p>
            <a:pPr defTabSz="804272">
              <a:buClr>
                <a:srgbClr val="0178C4"/>
              </a:buClr>
              <a:defRPr/>
            </a:pPr>
            <a:r>
              <a:rPr lang="en-US" sz="1200" b="1" dirty="0">
                <a:solidFill>
                  <a:srgbClr val="425258"/>
                </a:solidFill>
                <a:latin typeface="Calibri" panose="020F0502020204030204"/>
                <a:cs typeface="Arial" charset="0"/>
              </a:rPr>
              <a:t>Research and Education</a:t>
            </a:r>
          </a:p>
        </p:txBody>
      </p:sp>
      <p:sp>
        <p:nvSpPr>
          <p:cNvPr id="7" name="Rectangle 16">
            <a:extLst>
              <a:ext uri="{FF2B5EF4-FFF2-40B4-BE49-F238E27FC236}">
                <a16:creationId xmlns:a16="http://schemas.microsoft.com/office/drawing/2014/main" id="{FEF429D8-2EC5-43AC-BA7E-688E8D366A9C}"/>
              </a:ext>
            </a:extLst>
          </p:cNvPr>
          <p:cNvSpPr>
            <a:spLocks noChangeArrowheads="1"/>
          </p:cNvSpPr>
          <p:nvPr/>
        </p:nvSpPr>
        <p:spPr bwMode="gray">
          <a:xfrm>
            <a:off x="658355" y="3906910"/>
            <a:ext cx="916860" cy="184666"/>
          </a:xfrm>
          <a:prstGeom prst="rect">
            <a:avLst/>
          </a:prstGeom>
          <a:noFill/>
          <a:ln w="9525" algn="ctr">
            <a:noFill/>
            <a:miter lim="800000"/>
            <a:headEnd/>
            <a:tailEnd/>
          </a:ln>
          <a:effectLst/>
        </p:spPr>
        <p:txBody>
          <a:bodyPr wrap="square" lIns="0" tIns="0" rIns="0" bIns="0">
            <a:spAutoFit/>
          </a:bodyPr>
          <a:lstStyle/>
          <a:p>
            <a:pPr marL="173443" lvl="1" indent="-172045" defTabSz="804272">
              <a:buClr>
                <a:srgbClr val="0178C4"/>
              </a:buClr>
              <a:defRPr/>
            </a:pPr>
            <a:r>
              <a:rPr lang="en-US" sz="1200" b="1" dirty="0">
                <a:solidFill>
                  <a:srgbClr val="F2C62B"/>
                </a:solidFill>
                <a:latin typeface="Calibri" panose="020F0502020204030204"/>
                <a:cs typeface="Arial" charset="0"/>
              </a:rPr>
              <a:t>Deliverability</a:t>
            </a:r>
          </a:p>
        </p:txBody>
      </p:sp>
      <p:sp>
        <p:nvSpPr>
          <p:cNvPr id="8" name="Rounded Rectangle 126">
            <a:extLst>
              <a:ext uri="{FF2B5EF4-FFF2-40B4-BE49-F238E27FC236}">
                <a16:creationId xmlns:a16="http://schemas.microsoft.com/office/drawing/2014/main" id="{2A723681-99E8-4B9D-923C-5F8414F8BBE9}"/>
              </a:ext>
            </a:extLst>
          </p:cNvPr>
          <p:cNvSpPr>
            <a:spLocks/>
          </p:cNvSpPr>
          <p:nvPr/>
        </p:nvSpPr>
        <p:spPr>
          <a:xfrm>
            <a:off x="209184" y="1937623"/>
            <a:ext cx="381438" cy="1162353"/>
          </a:xfrm>
          <a:prstGeom prst="rect">
            <a:avLst/>
          </a:prstGeom>
          <a:solidFill>
            <a:srgbClr val="872840"/>
          </a:solidFill>
          <a:ln w="9525" cap="flat" cmpd="sng" algn="ctr">
            <a:noFill/>
            <a:prstDash val="solid"/>
          </a:ln>
          <a:effectLst/>
        </p:spPr>
        <p:txBody>
          <a:bodyPr rtlCol="0" anchor="ctr"/>
          <a:lstStyle/>
          <a:p>
            <a:pPr marL="0" marR="0" lvl="0" indent="0" algn="ctr" defTabSz="44208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a:ln>
                  <a:noFill/>
                </a:ln>
                <a:solidFill>
                  <a:srgbClr val="FFFFFF"/>
                </a:solidFill>
                <a:effectLst/>
                <a:uLnTx/>
                <a:uFillTx/>
                <a:latin typeface="Calibri" panose="020F0502020204030204"/>
                <a:ea typeface="+mn-ea"/>
                <a:cs typeface="+mn-cs"/>
              </a:rPr>
              <a:t>4</a:t>
            </a:r>
          </a:p>
        </p:txBody>
      </p:sp>
      <p:sp>
        <p:nvSpPr>
          <p:cNvPr id="9" name="Rounded Rectangle 127">
            <a:extLst>
              <a:ext uri="{FF2B5EF4-FFF2-40B4-BE49-F238E27FC236}">
                <a16:creationId xmlns:a16="http://schemas.microsoft.com/office/drawing/2014/main" id="{CC2B11C2-E09C-4335-9C11-0613A45EE123}"/>
              </a:ext>
            </a:extLst>
          </p:cNvPr>
          <p:cNvSpPr>
            <a:spLocks/>
          </p:cNvSpPr>
          <p:nvPr/>
        </p:nvSpPr>
        <p:spPr>
          <a:xfrm>
            <a:off x="209184" y="3440686"/>
            <a:ext cx="381438" cy="1162352"/>
          </a:xfrm>
          <a:prstGeom prst="rect">
            <a:avLst/>
          </a:prstGeom>
          <a:solidFill>
            <a:srgbClr val="F2C62B"/>
          </a:solidFill>
          <a:ln w="9525" cap="flat" cmpd="sng" algn="ctr">
            <a:noFill/>
            <a:prstDash val="solid"/>
          </a:ln>
          <a:effectLst/>
        </p:spPr>
        <p:txBody>
          <a:bodyPr rtlCol="0" anchor="ctr"/>
          <a:lstStyle/>
          <a:p>
            <a:pPr marL="0" marR="0" lvl="0" indent="0" algn="ctr" defTabSz="44208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a:ln>
                  <a:noFill/>
                </a:ln>
                <a:solidFill>
                  <a:srgbClr val="FFFFFF"/>
                </a:solidFill>
                <a:effectLst/>
                <a:uLnTx/>
                <a:uFillTx/>
                <a:latin typeface="Calibri" panose="020F0502020204030204"/>
                <a:ea typeface="+mn-ea"/>
                <a:cs typeface="+mn-cs"/>
              </a:rPr>
              <a:t>5</a:t>
            </a:r>
          </a:p>
        </p:txBody>
      </p:sp>
      <p:sp>
        <p:nvSpPr>
          <p:cNvPr id="10" name="Rounded Rectangle 128">
            <a:extLst>
              <a:ext uri="{FF2B5EF4-FFF2-40B4-BE49-F238E27FC236}">
                <a16:creationId xmlns:a16="http://schemas.microsoft.com/office/drawing/2014/main" id="{B3DF525C-C38B-4184-A6B5-905BB197A053}"/>
              </a:ext>
            </a:extLst>
          </p:cNvPr>
          <p:cNvSpPr>
            <a:spLocks/>
          </p:cNvSpPr>
          <p:nvPr/>
        </p:nvSpPr>
        <p:spPr>
          <a:xfrm>
            <a:off x="215606" y="4834651"/>
            <a:ext cx="381438" cy="1162352"/>
          </a:xfrm>
          <a:prstGeom prst="rect">
            <a:avLst/>
          </a:prstGeom>
          <a:solidFill>
            <a:srgbClr val="425258"/>
          </a:solidFill>
          <a:ln w="9525" cap="flat" cmpd="sng" algn="ctr">
            <a:noFill/>
            <a:prstDash val="solid"/>
          </a:ln>
          <a:effectLst/>
        </p:spPr>
        <p:txBody>
          <a:bodyPr rtlCol="0" anchor="ctr"/>
          <a:lstStyle/>
          <a:p>
            <a:pPr marL="0" marR="0" lvl="0" indent="0" algn="ctr" defTabSz="44208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a:ln>
                  <a:noFill/>
                </a:ln>
                <a:solidFill>
                  <a:srgbClr val="FFFFFF"/>
                </a:solidFill>
                <a:effectLst/>
                <a:uLnTx/>
                <a:uFillTx/>
                <a:latin typeface="Calibri" panose="020F0502020204030204"/>
                <a:ea typeface="+mn-ea"/>
                <a:cs typeface="+mn-cs"/>
              </a:rPr>
              <a:t>6</a:t>
            </a:r>
          </a:p>
        </p:txBody>
      </p:sp>
      <p:sp>
        <p:nvSpPr>
          <p:cNvPr id="11" name="Rectangle 16">
            <a:extLst>
              <a:ext uri="{FF2B5EF4-FFF2-40B4-BE49-F238E27FC236}">
                <a16:creationId xmlns:a16="http://schemas.microsoft.com/office/drawing/2014/main" id="{0DA38984-DE89-424E-B292-FB310BFC412B}"/>
              </a:ext>
            </a:extLst>
          </p:cNvPr>
          <p:cNvSpPr>
            <a:spLocks noChangeArrowheads="1"/>
          </p:cNvSpPr>
          <p:nvPr/>
        </p:nvSpPr>
        <p:spPr bwMode="gray">
          <a:xfrm>
            <a:off x="658355" y="2447693"/>
            <a:ext cx="805655" cy="184666"/>
          </a:xfrm>
          <a:prstGeom prst="rect">
            <a:avLst/>
          </a:prstGeom>
          <a:noFill/>
          <a:ln w="9525" algn="ctr">
            <a:noFill/>
            <a:miter lim="800000"/>
            <a:headEnd/>
            <a:tailEnd/>
          </a:ln>
          <a:effectLst/>
        </p:spPr>
        <p:txBody>
          <a:bodyPr wrap="square" lIns="0" tIns="0" rIns="0" bIns="0">
            <a:spAutoFit/>
          </a:bodyPr>
          <a:lstStyle/>
          <a:p>
            <a:pPr marL="173443" lvl="1" indent="-172045" defTabSz="804272">
              <a:buClr>
                <a:srgbClr val="0178C4"/>
              </a:buClr>
              <a:defRPr/>
            </a:pPr>
            <a:r>
              <a:rPr lang="en-US" sz="1200" b="1" dirty="0">
                <a:solidFill>
                  <a:srgbClr val="872840"/>
                </a:solidFill>
                <a:latin typeface="Calibri" panose="020F0502020204030204"/>
                <a:cs typeface="Arial" charset="0"/>
              </a:rPr>
              <a:t>Workforce</a:t>
            </a:r>
          </a:p>
        </p:txBody>
      </p:sp>
      <p:sp>
        <p:nvSpPr>
          <p:cNvPr id="13" name="Rectangle 4">
            <a:extLst>
              <a:ext uri="{FF2B5EF4-FFF2-40B4-BE49-F238E27FC236}">
                <a16:creationId xmlns:a16="http://schemas.microsoft.com/office/drawing/2014/main" id="{20EE618F-356E-49BB-AFF7-1DAB58E70858}"/>
              </a:ext>
            </a:extLst>
          </p:cNvPr>
          <p:cNvSpPr txBox="1">
            <a:spLocks/>
          </p:cNvSpPr>
          <p:nvPr/>
        </p:nvSpPr>
        <p:spPr bwMode="gray">
          <a:xfrm>
            <a:off x="1575215" y="5283215"/>
            <a:ext cx="1667166" cy="553998"/>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200" dirty="0">
                <a:latin typeface="Calibri" panose="020F0502020204030204"/>
              </a:rPr>
              <a:t>Support current &amp; future education &amp; research delivery</a:t>
            </a:r>
          </a:p>
        </p:txBody>
      </p:sp>
      <p:sp>
        <p:nvSpPr>
          <p:cNvPr id="14" name="Rectangle 12">
            <a:extLst>
              <a:ext uri="{FF2B5EF4-FFF2-40B4-BE49-F238E27FC236}">
                <a16:creationId xmlns:a16="http://schemas.microsoft.com/office/drawing/2014/main" id="{9E72455D-BBB6-4433-A464-84BE0BD6CF34}"/>
              </a:ext>
            </a:extLst>
          </p:cNvPr>
          <p:cNvSpPr txBox="1">
            <a:spLocks/>
          </p:cNvSpPr>
          <p:nvPr/>
        </p:nvSpPr>
        <p:spPr bwMode="gray">
          <a:xfrm>
            <a:off x="1600173" y="3445955"/>
            <a:ext cx="1667166" cy="369332"/>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200" dirty="0">
                <a:latin typeface="Calibri" panose="020F0502020204030204"/>
              </a:rPr>
              <a:t>Expected time to deliver</a:t>
            </a:r>
          </a:p>
        </p:txBody>
      </p:sp>
      <p:sp>
        <p:nvSpPr>
          <p:cNvPr id="15" name="Rectangle 12">
            <a:extLst>
              <a:ext uri="{FF2B5EF4-FFF2-40B4-BE49-F238E27FC236}">
                <a16:creationId xmlns:a16="http://schemas.microsoft.com/office/drawing/2014/main" id="{2DEF77F3-27C5-4D3C-9AB3-229762CEA98B}"/>
              </a:ext>
            </a:extLst>
          </p:cNvPr>
          <p:cNvSpPr txBox="1">
            <a:spLocks/>
          </p:cNvSpPr>
          <p:nvPr/>
        </p:nvSpPr>
        <p:spPr bwMode="gray">
          <a:xfrm>
            <a:off x="1600173" y="2048570"/>
            <a:ext cx="1667166"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200" dirty="0">
                <a:latin typeface="Calibri" panose="020F0502020204030204"/>
              </a:rPr>
              <a:t>Scale of impact</a:t>
            </a:r>
          </a:p>
        </p:txBody>
      </p:sp>
      <p:sp>
        <p:nvSpPr>
          <p:cNvPr id="16" name="Rectangle 12">
            <a:extLst>
              <a:ext uri="{FF2B5EF4-FFF2-40B4-BE49-F238E27FC236}">
                <a16:creationId xmlns:a16="http://schemas.microsoft.com/office/drawing/2014/main" id="{C7DE21B2-5185-42CA-94E9-40D7DE3E236A}"/>
              </a:ext>
            </a:extLst>
          </p:cNvPr>
          <p:cNvSpPr txBox="1">
            <a:spLocks/>
          </p:cNvSpPr>
          <p:nvPr/>
        </p:nvSpPr>
        <p:spPr bwMode="gray">
          <a:xfrm>
            <a:off x="1600173" y="3849051"/>
            <a:ext cx="1667166" cy="369332"/>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200" dirty="0">
                <a:latin typeface="Calibri" panose="020F0502020204030204"/>
              </a:rPr>
              <a:t>Co-dependencies with other strategies</a:t>
            </a:r>
          </a:p>
        </p:txBody>
      </p:sp>
      <p:sp>
        <p:nvSpPr>
          <p:cNvPr id="17" name="Rectangle 4">
            <a:extLst>
              <a:ext uri="{FF2B5EF4-FFF2-40B4-BE49-F238E27FC236}">
                <a16:creationId xmlns:a16="http://schemas.microsoft.com/office/drawing/2014/main" id="{84CAA2FA-F8E1-4419-864D-1D02796F16DE}"/>
              </a:ext>
            </a:extLst>
          </p:cNvPr>
          <p:cNvSpPr txBox="1">
            <a:spLocks/>
          </p:cNvSpPr>
          <p:nvPr/>
        </p:nvSpPr>
        <p:spPr bwMode="gray">
          <a:xfrm>
            <a:off x="1575215" y="4839831"/>
            <a:ext cx="1667166" cy="369332"/>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200" dirty="0">
                <a:latin typeface="Calibri" panose="020F0502020204030204"/>
              </a:rPr>
              <a:t>Disruption to education &amp; research</a:t>
            </a:r>
          </a:p>
        </p:txBody>
      </p:sp>
      <p:sp>
        <p:nvSpPr>
          <p:cNvPr id="18" name="Rectangle 12">
            <a:extLst>
              <a:ext uri="{FF2B5EF4-FFF2-40B4-BE49-F238E27FC236}">
                <a16:creationId xmlns:a16="http://schemas.microsoft.com/office/drawing/2014/main" id="{B2229556-AE24-4796-BC8D-7E5D88B5D8DB}"/>
              </a:ext>
            </a:extLst>
          </p:cNvPr>
          <p:cNvSpPr txBox="1">
            <a:spLocks/>
          </p:cNvSpPr>
          <p:nvPr/>
        </p:nvSpPr>
        <p:spPr bwMode="gray">
          <a:xfrm>
            <a:off x="1600173" y="2312221"/>
            <a:ext cx="1667166"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200" dirty="0">
                <a:latin typeface="Calibri" panose="020F0502020204030204"/>
              </a:rPr>
              <a:t>Sustainability</a:t>
            </a:r>
          </a:p>
        </p:txBody>
      </p:sp>
      <p:sp>
        <p:nvSpPr>
          <p:cNvPr id="19" name="Rectangle 12">
            <a:extLst>
              <a:ext uri="{FF2B5EF4-FFF2-40B4-BE49-F238E27FC236}">
                <a16:creationId xmlns:a16="http://schemas.microsoft.com/office/drawing/2014/main" id="{214DABA7-ACCA-47B1-89A8-304990AFB4FE}"/>
              </a:ext>
            </a:extLst>
          </p:cNvPr>
          <p:cNvSpPr txBox="1">
            <a:spLocks/>
          </p:cNvSpPr>
          <p:nvPr/>
        </p:nvSpPr>
        <p:spPr bwMode="gray">
          <a:xfrm>
            <a:off x="1600173" y="2533817"/>
            <a:ext cx="1667166" cy="369332"/>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200" dirty="0">
                <a:latin typeface="Calibri" panose="020F0502020204030204"/>
              </a:rPr>
              <a:t>Impact on local workforce</a:t>
            </a:r>
          </a:p>
        </p:txBody>
      </p:sp>
      <p:sp>
        <p:nvSpPr>
          <p:cNvPr id="20" name="Rectangle 19">
            <a:extLst>
              <a:ext uri="{FF2B5EF4-FFF2-40B4-BE49-F238E27FC236}">
                <a16:creationId xmlns:a16="http://schemas.microsoft.com/office/drawing/2014/main" id="{F130A4FD-981B-47B5-8B5F-53CE8372CE3E}"/>
              </a:ext>
            </a:extLst>
          </p:cNvPr>
          <p:cNvSpPr/>
          <p:nvPr/>
        </p:nvSpPr>
        <p:spPr>
          <a:xfrm>
            <a:off x="3205710" y="1928267"/>
            <a:ext cx="5551445" cy="430887"/>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What is the potential impact on current medical and non medical staff and retraining / relocation required?</a:t>
            </a:r>
          </a:p>
        </p:txBody>
      </p:sp>
      <p:sp>
        <p:nvSpPr>
          <p:cNvPr id="21" name="Rectangle 20">
            <a:extLst>
              <a:ext uri="{FF2B5EF4-FFF2-40B4-BE49-F238E27FC236}">
                <a16:creationId xmlns:a16="http://schemas.microsoft.com/office/drawing/2014/main" id="{4617DB0F-D406-4C89-872D-6D8A521B2EEB}"/>
              </a:ext>
            </a:extLst>
          </p:cNvPr>
          <p:cNvSpPr/>
          <p:nvPr/>
        </p:nvSpPr>
        <p:spPr>
          <a:xfrm>
            <a:off x="3205710" y="2279840"/>
            <a:ext cx="5735166" cy="600164"/>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What is the likelihood of each option to be sustainable from a workforce perspective, facilitating 7 day services and taking into account recruitment challenges and change in what work force does i.e. ability to ensure sufficient people with the right skills in the right places?</a:t>
            </a:r>
          </a:p>
        </p:txBody>
      </p:sp>
      <p:sp>
        <p:nvSpPr>
          <p:cNvPr id="22" name="Rectangle 21">
            <a:extLst>
              <a:ext uri="{FF2B5EF4-FFF2-40B4-BE49-F238E27FC236}">
                <a16:creationId xmlns:a16="http://schemas.microsoft.com/office/drawing/2014/main" id="{B48A46B9-929F-46E6-AEA1-00EB3B231B7E}"/>
              </a:ext>
            </a:extLst>
          </p:cNvPr>
          <p:cNvSpPr/>
          <p:nvPr/>
        </p:nvSpPr>
        <p:spPr>
          <a:xfrm>
            <a:off x="3205710" y="2816431"/>
            <a:ext cx="4400155" cy="261610"/>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What is the potential impact on staff attrition due to change?</a:t>
            </a:r>
          </a:p>
        </p:txBody>
      </p:sp>
      <p:sp>
        <p:nvSpPr>
          <p:cNvPr id="23" name="Rectangle 22">
            <a:extLst>
              <a:ext uri="{FF2B5EF4-FFF2-40B4-BE49-F238E27FC236}">
                <a16:creationId xmlns:a16="http://schemas.microsoft.com/office/drawing/2014/main" id="{7A238FB0-1A54-4543-9049-DEF96F32CB4E}"/>
              </a:ext>
            </a:extLst>
          </p:cNvPr>
          <p:cNvSpPr/>
          <p:nvPr/>
        </p:nvSpPr>
        <p:spPr>
          <a:xfrm>
            <a:off x="3205710" y="3418164"/>
            <a:ext cx="5546089" cy="430887"/>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How easy will it be to deliver change in 3-5 years? (</a:t>
            </a:r>
            <a:r>
              <a:rPr lang="en-US" sz="1100" b="1" dirty="0">
                <a:solidFill>
                  <a:srgbClr val="000000"/>
                </a:solidFill>
                <a:latin typeface="Calibri" panose="020F0502020204030204"/>
              </a:rPr>
              <a:t>2021 – Updated to reflect need to deliver the medium term option within twelve months)</a:t>
            </a:r>
            <a:endParaRPr lang="en-US" sz="1100" dirty="0">
              <a:solidFill>
                <a:srgbClr val="000000"/>
              </a:solidFill>
              <a:latin typeface="Calibri" panose="020F0502020204030204"/>
            </a:endParaRPr>
          </a:p>
        </p:txBody>
      </p:sp>
      <p:sp>
        <p:nvSpPr>
          <p:cNvPr id="24" name="Rectangle 23">
            <a:extLst>
              <a:ext uri="{FF2B5EF4-FFF2-40B4-BE49-F238E27FC236}">
                <a16:creationId xmlns:a16="http://schemas.microsoft.com/office/drawing/2014/main" id="{48DEA452-48A2-4E56-958A-5AED2AC5BB9A}"/>
              </a:ext>
            </a:extLst>
          </p:cNvPr>
          <p:cNvSpPr/>
          <p:nvPr/>
        </p:nvSpPr>
        <p:spPr>
          <a:xfrm>
            <a:off x="3205710" y="3827784"/>
            <a:ext cx="5546089" cy="430887"/>
          </a:xfrm>
          <a:prstGeom prst="rect">
            <a:avLst/>
          </a:prstGeom>
        </p:spPr>
        <p:txBody>
          <a:bodyPr wrap="square">
            <a:spAutoFit/>
          </a:bodyPr>
          <a:lstStyle/>
          <a:p>
            <a:pPr marL="171450" indent="-171450" defTabSz="478908">
              <a:buClr>
                <a:srgbClr val="6A9EBE"/>
              </a:buClr>
              <a:buFont typeface="Arial" charset="0"/>
              <a:buChar char="•"/>
            </a:pPr>
            <a:r>
              <a:rPr lang="en-US" sz="1100">
                <a:solidFill>
                  <a:srgbClr val="000000"/>
                </a:solidFill>
                <a:latin typeface="Calibri" panose="020F0502020204030204"/>
              </a:rPr>
              <a:t>How well does each align with other strategic changes and provide a flexible platform for the future? </a:t>
            </a:r>
          </a:p>
        </p:txBody>
      </p:sp>
      <p:sp>
        <p:nvSpPr>
          <p:cNvPr id="25" name="Rectangle 24">
            <a:extLst>
              <a:ext uri="{FF2B5EF4-FFF2-40B4-BE49-F238E27FC236}">
                <a16:creationId xmlns:a16="http://schemas.microsoft.com/office/drawing/2014/main" id="{A4CC5CF1-8603-49B1-8453-230C162B47A7}"/>
              </a:ext>
            </a:extLst>
          </p:cNvPr>
          <p:cNvSpPr/>
          <p:nvPr/>
        </p:nvSpPr>
        <p:spPr>
          <a:xfrm>
            <a:off x="3205710" y="5039678"/>
            <a:ext cx="5546089" cy="430887"/>
          </a:xfrm>
          <a:prstGeom prst="rect">
            <a:avLst/>
          </a:prstGeom>
        </p:spPr>
        <p:txBody>
          <a:bodyPr wrap="square">
            <a:spAutoFit/>
          </a:bodyPr>
          <a:lstStyle/>
          <a:p>
            <a:pPr marL="171450" indent="-171450" defTabSz="478908">
              <a:buClr>
                <a:srgbClr val="6A9EBE"/>
              </a:buClr>
              <a:buFont typeface="Arial" charset="0"/>
              <a:buChar char="•"/>
            </a:pPr>
            <a:r>
              <a:rPr lang="en-US" sz="1100">
                <a:solidFill>
                  <a:srgbClr val="000000"/>
                </a:solidFill>
                <a:latin typeface="Calibri" panose="020F0502020204030204"/>
              </a:rPr>
              <a:t>Which options best fit with current research and education to </a:t>
            </a:r>
            <a:r>
              <a:rPr lang="en-US" sz="1100" err="1">
                <a:solidFill>
                  <a:srgbClr val="000000"/>
                </a:solidFill>
                <a:latin typeface="Calibri" panose="020F0502020204030204"/>
              </a:rPr>
              <a:t>minimise</a:t>
            </a:r>
            <a:r>
              <a:rPr lang="en-US" sz="1100">
                <a:solidFill>
                  <a:srgbClr val="000000"/>
                </a:solidFill>
                <a:latin typeface="Calibri" panose="020F0502020204030204"/>
              </a:rPr>
              <a:t> disruption in these areas? </a:t>
            </a:r>
          </a:p>
        </p:txBody>
      </p:sp>
      <p:sp>
        <p:nvSpPr>
          <p:cNvPr id="26" name="Rectangle 25">
            <a:extLst>
              <a:ext uri="{FF2B5EF4-FFF2-40B4-BE49-F238E27FC236}">
                <a16:creationId xmlns:a16="http://schemas.microsoft.com/office/drawing/2014/main" id="{45C88361-601F-4083-81CF-92CA4ED6F95C}"/>
              </a:ext>
            </a:extLst>
          </p:cNvPr>
          <p:cNvSpPr/>
          <p:nvPr/>
        </p:nvSpPr>
        <p:spPr>
          <a:xfrm>
            <a:off x="3205710" y="5535144"/>
            <a:ext cx="5546089" cy="261610"/>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Which options best support current and developing research and education? </a:t>
            </a:r>
          </a:p>
        </p:txBody>
      </p:sp>
      <p:sp>
        <p:nvSpPr>
          <p:cNvPr id="27" name="Rectangle 12">
            <a:extLst>
              <a:ext uri="{FF2B5EF4-FFF2-40B4-BE49-F238E27FC236}">
                <a16:creationId xmlns:a16="http://schemas.microsoft.com/office/drawing/2014/main" id="{5D5B1E4C-7B50-4E0F-B723-213A1243BEAD}"/>
              </a:ext>
            </a:extLst>
          </p:cNvPr>
          <p:cNvSpPr>
            <a:spLocks noChangeArrowheads="1"/>
          </p:cNvSpPr>
          <p:nvPr/>
        </p:nvSpPr>
        <p:spPr bwMode="gray">
          <a:xfrm>
            <a:off x="434975" y="1374160"/>
            <a:ext cx="983166" cy="184666"/>
          </a:xfrm>
          <a:prstGeom prst="rect">
            <a:avLst/>
          </a:prstGeom>
          <a:noFill/>
          <a:ln w="9525">
            <a:noFill/>
            <a:miter lim="800000"/>
            <a:headEnd/>
            <a:tailEnd/>
          </a:ln>
          <a:effectLst/>
        </p:spPr>
        <p:txBody>
          <a:bodyPr wrap="square" lIns="0" tIns="0" rIns="0" bIns="0" anchor="b">
            <a:spAutoFit/>
          </a:bodyPr>
          <a:lstStyle/>
          <a:p>
            <a:pPr marL="0" marR="0" lvl="0" indent="0" algn="l" defTabSz="442080" rtl="0" eaLnBrk="1" fontAlgn="auto" latinLnBrk="0" hangingPunct="1">
              <a:lnSpc>
                <a:spcPct val="100000"/>
              </a:lnSpc>
              <a:spcBef>
                <a:spcPts val="0"/>
              </a:spcBef>
              <a:spcAft>
                <a:spcPts val="0"/>
              </a:spcAft>
              <a:buClr>
                <a:srgbClr val="0178C4"/>
              </a:buClr>
              <a:buSzTx/>
              <a:buFontTx/>
              <a:buNone/>
              <a:tabLst/>
              <a:defRPr/>
            </a:pPr>
            <a:r>
              <a:rPr lang="en-US" sz="1200" b="1">
                <a:solidFill>
                  <a:srgbClr val="002960"/>
                </a:solidFill>
                <a:latin typeface="Calibri" panose="020F0502020204030204"/>
                <a:cs typeface="Arial" charset="0"/>
              </a:rPr>
              <a:t>Domain</a:t>
            </a:r>
            <a:endParaRPr kumimoji="0" lang="en-US" sz="1200" b="1" i="0" u="none" strike="noStrike" kern="1200" cap="none" spc="0" normalizeH="0" baseline="30000" noProof="0">
              <a:ln>
                <a:noFill/>
              </a:ln>
              <a:solidFill>
                <a:srgbClr val="002960"/>
              </a:solidFill>
              <a:effectLst/>
              <a:uLnTx/>
              <a:uFillTx/>
              <a:latin typeface="Calibri" panose="020F0502020204030204"/>
              <a:ea typeface="+mn-ea"/>
              <a:cs typeface="Arial" charset="0"/>
            </a:endParaRPr>
          </a:p>
        </p:txBody>
      </p:sp>
      <p:cxnSp>
        <p:nvCxnSpPr>
          <p:cNvPr id="28" name="Straight Connector 27">
            <a:extLst>
              <a:ext uri="{FF2B5EF4-FFF2-40B4-BE49-F238E27FC236}">
                <a16:creationId xmlns:a16="http://schemas.microsoft.com/office/drawing/2014/main" id="{316B7C55-CB3C-449B-8D59-26308B3163C7}"/>
              </a:ext>
            </a:extLst>
          </p:cNvPr>
          <p:cNvCxnSpPr>
            <a:cxnSpLocks/>
          </p:cNvCxnSpPr>
          <p:nvPr/>
        </p:nvCxnSpPr>
        <p:spPr bwMode="gray">
          <a:xfrm flipH="1" flipV="1">
            <a:off x="184226" y="1787304"/>
            <a:ext cx="8517433" cy="53114"/>
          </a:xfrm>
          <a:prstGeom prst="line">
            <a:avLst/>
          </a:prstGeom>
          <a:ln w="9525">
            <a:solidFill>
              <a:schemeClr val="tx2"/>
            </a:solidFill>
            <a:prstDash val="solid"/>
          </a:ln>
        </p:spPr>
        <p:style>
          <a:lnRef idx="1">
            <a:schemeClr val="accent1"/>
          </a:lnRef>
          <a:fillRef idx="0">
            <a:schemeClr val="accent1"/>
          </a:fillRef>
          <a:effectRef idx="0">
            <a:schemeClr val="accent1"/>
          </a:effectRef>
          <a:fontRef idx="minor">
            <a:schemeClr val="tx1"/>
          </a:fontRef>
        </p:style>
      </p:cxnSp>
      <p:sp>
        <p:nvSpPr>
          <p:cNvPr id="29" name="Rectangle 9">
            <a:extLst>
              <a:ext uri="{FF2B5EF4-FFF2-40B4-BE49-F238E27FC236}">
                <a16:creationId xmlns:a16="http://schemas.microsoft.com/office/drawing/2014/main" id="{F0FC4742-DAFE-486D-A414-C0D9D9D3A42A}"/>
              </a:ext>
            </a:extLst>
          </p:cNvPr>
          <p:cNvSpPr>
            <a:spLocks noChangeArrowheads="1"/>
          </p:cNvSpPr>
          <p:nvPr/>
        </p:nvSpPr>
        <p:spPr bwMode="gray">
          <a:xfrm>
            <a:off x="1680608" y="1374160"/>
            <a:ext cx="1671677" cy="184666"/>
          </a:xfrm>
          <a:prstGeom prst="rect">
            <a:avLst/>
          </a:prstGeom>
          <a:noFill/>
          <a:ln w="9525">
            <a:noFill/>
            <a:miter lim="800000"/>
            <a:headEnd/>
            <a:tailEnd/>
          </a:ln>
          <a:effectLst/>
        </p:spPr>
        <p:txBody>
          <a:bodyPr wrap="square" lIns="0" tIns="0" rIns="0" bIns="0" anchor="b">
            <a:spAutoFit/>
          </a:bodyPr>
          <a:lstStyle/>
          <a:p>
            <a:pPr marL="0" marR="0" lvl="0" indent="0" algn="l" defTabSz="442080" rtl="0" eaLnBrk="1" fontAlgn="auto" latinLnBrk="0" hangingPunct="1">
              <a:lnSpc>
                <a:spcPct val="100000"/>
              </a:lnSpc>
              <a:spcBef>
                <a:spcPts val="0"/>
              </a:spcBef>
              <a:spcAft>
                <a:spcPts val="0"/>
              </a:spcAft>
              <a:buClr>
                <a:srgbClr val="0178C4"/>
              </a:buClr>
              <a:buSzTx/>
              <a:buFontTx/>
              <a:buNone/>
              <a:tabLst/>
              <a:defRPr/>
            </a:pPr>
            <a:r>
              <a:rPr lang="en-US" sz="1200" b="1" dirty="0">
                <a:solidFill>
                  <a:srgbClr val="002960"/>
                </a:solidFill>
                <a:latin typeface="Calibri" panose="020F0502020204030204"/>
                <a:cs typeface="Arial" charset="0"/>
              </a:rPr>
              <a:t>C</a:t>
            </a:r>
            <a:r>
              <a:rPr kumimoji="0" lang="en-US" sz="1200" b="1" i="0" u="none" strike="noStrike" kern="1200" cap="none" spc="0" normalizeH="0" baseline="0" noProof="0" dirty="0" err="1">
                <a:ln>
                  <a:noFill/>
                </a:ln>
                <a:solidFill>
                  <a:srgbClr val="002960"/>
                </a:solidFill>
                <a:effectLst/>
                <a:uLnTx/>
                <a:uFillTx/>
                <a:latin typeface="Calibri" panose="020F0502020204030204"/>
                <a:ea typeface="+mn-ea"/>
                <a:cs typeface="Arial" charset="0"/>
              </a:rPr>
              <a:t>riteria</a:t>
            </a:r>
            <a:endParaRPr kumimoji="0" lang="en-US" sz="1200" b="1" i="0" u="none" strike="noStrike" kern="1200" cap="none" spc="0" normalizeH="0" baseline="0" noProof="0" dirty="0">
              <a:ln>
                <a:noFill/>
              </a:ln>
              <a:solidFill>
                <a:srgbClr val="002960"/>
              </a:solidFill>
              <a:effectLst/>
              <a:uLnTx/>
              <a:uFillTx/>
              <a:latin typeface="Calibri" panose="020F0502020204030204"/>
              <a:ea typeface="+mn-ea"/>
              <a:cs typeface="Arial" charset="0"/>
            </a:endParaRPr>
          </a:p>
        </p:txBody>
      </p:sp>
      <p:sp>
        <p:nvSpPr>
          <p:cNvPr id="31" name="Rectangle 9">
            <a:extLst>
              <a:ext uri="{FF2B5EF4-FFF2-40B4-BE49-F238E27FC236}">
                <a16:creationId xmlns:a16="http://schemas.microsoft.com/office/drawing/2014/main" id="{34BEA8BE-22E7-474F-9FC2-5530C48D5CD7}"/>
              </a:ext>
            </a:extLst>
          </p:cNvPr>
          <p:cNvSpPr>
            <a:spLocks noChangeArrowheads="1"/>
          </p:cNvSpPr>
          <p:nvPr/>
        </p:nvSpPr>
        <p:spPr bwMode="gray">
          <a:xfrm>
            <a:off x="3258536" y="1378474"/>
            <a:ext cx="5654960" cy="184666"/>
          </a:xfrm>
          <a:prstGeom prst="rect">
            <a:avLst/>
          </a:prstGeom>
          <a:noFill/>
          <a:ln w="9525">
            <a:noFill/>
            <a:miter lim="800000"/>
            <a:headEnd/>
            <a:tailEnd/>
          </a:ln>
          <a:effectLst/>
        </p:spPr>
        <p:txBody>
          <a:bodyPr wrap="square" lIns="0" tIns="0" rIns="0" bIns="0" anchor="b">
            <a:spAutoFit/>
          </a:bodyPr>
          <a:lstStyle/>
          <a:p>
            <a:pPr defTabSz="442080">
              <a:buClr>
                <a:srgbClr val="0178C4"/>
              </a:buClr>
            </a:pPr>
            <a:r>
              <a:rPr lang="en-US" sz="1200" b="1" dirty="0">
                <a:solidFill>
                  <a:srgbClr val="002960"/>
                </a:solidFill>
                <a:latin typeface="Calibri" panose="020F0502020204030204"/>
                <a:cs typeface="Arial" charset="0"/>
              </a:rPr>
              <a:t>Evaluation questions/ Key Lines of Enquiry (KLOE)</a:t>
            </a:r>
          </a:p>
        </p:txBody>
      </p:sp>
    </p:spTree>
    <p:extLst>
      <p:ext uri="{BB962C8B-B14F-4D97-AF65-F5344CB8AC3E}">
        <p14:creationId xmlns:p14="http://schemas.microsoft.com/office/powerpoint/2010/main" val="2208404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142E2-A1B2-4875-B839-92FC33B1D377}"/>
              </a:ext>
            </a:extLst>
          </p:cNvPr>
          <p:cNvSpPr>
            <a:spLocks noGrp="1"/>
          </p:cNvSpPr>
          <p:nvPr>
            <p:ph type="title"/>
          </p:nvPr>
        </p:nvSpPr>
        <p:spPr>
          <a:xfrm>
            <a:off x="231775" y="138113"/>
            <a:ext cx="7476923" cy="831850"/>
          </a:xfrm>
        </p:spPr>
        <p:txBody>
          <a:bodyPr/>
          <a:lstStyle/>
          <a:p>
            <a:r>
              <a:rPr lang="en-GB" dirty="0"/>
              <a:t>The 2021 options appraisal refresh will collate updated information against each criteria to support assessment of each option by the panel</a:t>
            </a:r>
          </a:p>
        </p:txBody>
      </p:sp>
      <p:sp>
        <p:nvSpPr>
          <p:cNvPr id="3" name="Text Placeholder 2">
            <a:extLst>
              <a:ext uri="{FF2B5EF4-FFF2-40B4-BE49-F238E27FC236}">
                <a16:creationId xmlns:a16="http://schemas.microsoft.com/office/drawing/2014/main" id="{5E38B671-D45C-4E23-AB1A-049B36E47475}"/>
              </a:ext>
            </a:extLst>
          </p:cNvPr>
          <p:cNvSpPr>
            <a:spLocks noGrp="1"/>
          </p:cNvSpPr>
          <p:nvPr>
            <p:ph type="body" sz="quarter" idx="10"/>
          </p:nvPr>
        </p:nvSpPr>
        <p:spPr>
          <a:xfrm>
            <a:off x="434974" y="1331914"/>
            <a:ext cx="8274051" cy="4613275"/>
          </a:xfrm>
        </p:spPr>
        <p:txBody>
          <a:bodyPr/>
          <a:lstStyle/>
          <a:p>
            <a:r>
              <a:rPr lang="en-GB" b="0" dirty="0"/>
              <a:t>The panel is being constituted of:</a:t>
            </a:r>
          </a:p>
          <a:p>
            <a:pPr marL="696068" lvl="1" indent="-285750">
              <a:lnSpc>
                <a:spcPct val="150000"/>
              </a:lnSpc>
              <a:buFont typeface="Wingdings" panose="05000000000000000000" pitchFamily="2" charset="2"/>
              <a:buChar char="Ø"/>
            </a:pPr>
            <a:r>
              <a:rPr lang="en-GB" b="0" dirty="0"/>
              <a:t>Medical Director or representative, MFT</a:t>
            </a:r>
          </a:p>
          <a:p>
            <a:pPr marL="696068" lvl="1" indent="-285750">
              <a:lnSpc>
                <a:spcPct val="150000"/>
              </a:lnSpc>
              <a:buFont typeface="Wingdings" panose="05000000000000000000" pitchFamily="2" charset="2"/>
              <a:buChar char="Ø"/>
            </a:pPr>
            <a:r>
              <a:rPr lang="en-GB" b="0" dirty="0"/>
              <a:t>Medical Director or representative, EKHUFT</a:t>
            </a:r>
          </a:p>
          <a:p>
            <a:pPr marL="696068" lvl="1" indent="-285750">
              <a:lnSpc>
                <a:spcPct val="150000"/>
              </a:lnSpc>
              <a:buFont typeface="Wingdings" panose="05000000000000000000" pitchFamily="2" charset="2"/>
              <a:buChar char="Ø"/>
            </a:pPr>
            <a:r>
              <a:rPr lang="en-GB" b="0" dirty="0"/>
              <a:t>Medical Director or representative, MTW</a:t>
            </a:r>
          </a:p>
          <a:p>
            <a:pPr marL="696068" lvl="1" indent="-285750">
              <a:lnSpc>
                <a:spcPct val="150000"/>
              </a:lnSpc>
              <a:buFont typeface="Wingdings" panose="05000000000000000000" pitchFamily="2" charset="2"/>
              <a:buChar char="Ø"/>
            </a:pPr>
            <a:r>
              <a:rPr lang="en-GB" b="0" dirty="0"/>
              <a:t>Medical Director or representative, GSTT</a:t>
            </a:r>
          </a:p>
          <a:p>
            <a:pPr marL="696068" lvl="1" indent="-285750">
              <a:lnSpc>
                <a:spcPct val="150000"/>
              </a:lnSpc>
              <a:buFont typeface="Wingdings" panose="05000000000000000000" pitchFamily="2" charset="2"/>
              <a:buChar char="Ø"/>
            </a:pPr>
            <a:r>
              <a:rPr lang="en-GB" b="0" dirty="0"/>
              <a:t>Kent &amp; Medway CCG director or representative </a:t>
            </a:r>
          </a:p>
          <a:p>
            <a:pPr marL="696068" lvl="1" indent="-285750">
              <a:lnSpc>
                <a:spcPct val="150000"/>
              </a:lnSpc>
              <a:buFont typeface="Wingdings" panose="05000000000000000000" pitchFamily="2" charset="2"/>
              <a:buChar char="Ø"/>
            </a:pPr>
            <a:r>
              <a:rPr lang="en-GB" b="0" dirty="0"/>
              <a:t>NHS England, Specialised Commissioning director or representative </a:t>
            </a:r>
          </a:p>
          <a:p>
            <a:pPr marL="696068" lvl="1" indent="-285750">
              <a:lnSpc>
                <a:spcPct val="150000"/>
              </a:lnSpc>
              <a:buFont typeface="Wingdings" panose="05000000000000000000" pitchFamily="2" charset="2"/>
              <a:buChar char="Ø"/>
            </a:pPr>
            <a:r>
              <a:rPr lang="en-GB" b="0" dirty="0"/>
              <a:t>Medical Director, NHS England</a:t>
            </a:r>
          </a:p>
          <a:p>
            <a:pPr marL="696068" lvl="1" indent="-285750">
              <a:lnSpc>
                <a:spcPct val="150000"/>
              </a:lnSpc>
              <a:buFont typeface="Wingdings" panose="05000000000000000000" pitchFamily="2" charset="2"/>
              <a:buChar char="Ø"/>
            </a:pPr>
            <a:r>
              <a:rPr lang="en-GB" b="0" dirty="0"/>
              <a:t>Independent Vascular Clinician</a:t>
            </a:r>
          </a:p>
          <a:p>
            <a:pPr marL="696068" lvl="1" indent="-285750">
              <a:lnSpc>
                <a:spcPct val="150000"/>
              </a:lnSpc>
              <a:buFont typeface="Wingdings" panose="05000000000000000000" pitchFamily="2" charset="2"/>
              <a:buChar char="Ø"/>
            </a:pPr>
            <a:r>
              <a:rPr lang="en-GB" b="0" dirty="0"/>
              <a:t>Healthwatch representative</a:t>
            </a:r>
          </a:p>
          <a:p>
            <a:pPr marL="696068" lvl="1" indent="-285750">
              <a:lnSpc>
                <a:spcPct val="150000"/>
              </a:lnSpc>
              <a:buFont typeface="Wingdings" panose="05000000000000000000" pitchFamily="2" charset="2"/>
              <a:buChar char="Ø"/>
            </a:pPr>
            <a:r>
              <a:rPr lang="en-GB" b="0" dirty="0" err="1"/>
              <a:t>SECAmb</a:t>
            </a:r>
            <a:r>
              <a:rPr lang="en-GB" b="0" dirty="0"/>
              <a:t> representative</a:t>
            </a:r>
          </a:p>
          <a:p>
            <a:pPr marL="696068" lvl="1" indent="-285750">
              <a:lnSpc>
                <a:spcPct val="150000"/>
              </a:lnSpc>
              <a:buFont typeface="Wingdings" panose="05000000000000000000" pitchFamily="2" charset="2"/>
              <a:buChar char="Ø"/>
            </a:pPr>
            <a:r>
              <a:rPr lang="en-GB" b="0" dirty="0"/>
              <a:t>NHS England, Quality team representative</a:t>
            </a:r>
          </a:p>
          <a:p>
            <a:pPr marL="696068" lvl="1" indent="-285750">
              <a:lnSpc>
                <a:spcPct val="150000"/>
              </a:lnSpc>
              <a:buFont typeface="Wingdings" panose="05000000000000000000" pitchFamily="2" charset="2"/>
              <a:buChar char="Ø"/>
            </a:pPr>
            <a:r>
              <a:rPr lang="en-GB" b="0" dirty="0"/>
              <a:t>NHS England, Finance representative</a:t>
            </a:r>
          </a:p>
          <a:p>
            <a:pPr marL="696068" lvl="1" indent="-285750">
              <a:lnSpc>
                <a:spcPct val="150000"/>
              </a:lnSpc>
              <a:buFont typeface="Wingdings" panose="05000000000000000000" pitchFamily="2" charset="2"/>
              <a:buChar char="Ø"/>
            </a:pPr>
            <a:r>
              <a:rPr lang="en-GB" b="0" dirty="0"/>
              <a:t>Project leads, NHS England Spec Comm and Kent &amp; Medway CCG</a:t>
            </a:r>
          </a:p>
          <a:p>
            <a:pPr marL="285750" indent="-285750">
              <a:buFontTx/>
              <a:buChar char="-"/>
            </a:pPr>
            <a:endParaRPr lang="en-GB" b="0" dirty="0"/>
          </a:p>
          <a:p>
            <a:br>
              <a:rPr lang="en-GB" b="0" dirty="0"/>
            </a:br>
            <a:endParaRPr lang="en-GB" b="0" dirty="0"/>
          </a:p>
        </p:txBody>
      </p:sp>
    </p:spTree>
    <p:extLst>
      <p:ext uri="{BB962C8B-B14F-4D97-AF65-F5344CB8AC3E}">
        <p14:creationId xmlns:p14="http://schemas.microsoft.com/office/powerpoint/2010/main" val="898368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961BD-0058-434E-ABFA-7A91E3FADC23}"/>
              </a:ext>
            </a:extLst>
          </p:cNvPr>
          <p:cNvSpPr>
            <a:spLocks noGrp="1"/>
          </p:cNvSpPr>
          <p:nvPr>
            <p:ph type="title"/>
          </p:nvPr>
        </p:nvSpPr>
        <p:spPr>
          <a:xfrm>
            <a:off x="172509" y="197380"/>
            <a:ext cx="7476923" cy="488420"/>
          </a:xfrm>
        </p:spPr>
        <p:txBody>
          <a:bodyPr/>
          <a:lstStyle/>
          <a:p>
            <a:r>
              <a:rPr lang="en-GB" dirty="0"/>
              <a:t>The following slides set out the updated information against each criteria within the six domains</a:t>
            </a:r>
          </a:p>
        </p:txBody>
      </p:sp>
      <p:sp>
        <p:nvSpPr>
          <p:cNvPr id="3" name="Text Placeholder 2">
            <a:extLst>
              <a:ext uri="{FF2B5EF4-FFF2-40B4-BE49-F238E27FC236}">
                <a16:creationId xmlns:a16="http://schemas.microsoft.com/office/drawing/2014/main" id="{D4063070-0984-4D32-957C-71913DAE1E25}"/>
              </a:ext>
            </a:extLst>
          </p:cNvPr>
          <p:cNvSpPr>
            <a:spLocks noGrp="1"/>
          </p:cNvSpPr>
          <p:nvPr>
            <p:ph type="body" sz="quarter" idx="10"/>
          </p:nvPr>
        </p:nvSpPr>
        <p:spPr>
          <a:xfrm>
            <a:off x="276753" y="1122362"/>
            <a:ext cx="8590493" cy="4613275"/>
          </a:xfrm>
        </p:spPr>
        <p:txBody>
          <a:bodyPr/>
          <a:lstStyle/>
          <a:p>
            <a:pPr marL="285750" indent="-285750">
              <a:spcBef>
                <a:spcPts val="0"/>
              </a:spcBef>
              <a:spcAft>
                <a:spcPts val="600"/>
              </a:spcAft>
              <a:buFont typeface="Wingdings" panose="05000000000000000000" pitchFamily="2" charset="2"/>
              <a:buChar char="Ø"/>
            </a:pPr>
            <a:r>
              <a:rPr lang="en-GB" sz="1400" b="0" dirty="0"/>
              <a:t>The Panel are asked to review the information presented and score each option in the accompanying scoring template. </a:t>
            </a:r>
          </a:p>
          <a:p>
            <a:pPr marL="285750" indent="-285750">
              <a:spcBef>
                <a:spcPts val="0"/>
              </a:spcBef>
              <a:spcAft>
                <a:spcPts val="600"/>
              </a:spcAft>
              <a:buFont typeface="Wingdings" panose="05000000000000000000" pitchFamily="2" charset="2"/>
              <a:buChar char="Ø"/>
            </a:pPr>
            <a:r>
              <a:rPr lang="en-GB" sz="1400" b="0" dirty="0"/>
              <a:t>There is a free text field for additional comments against each criteria which is optional for members to complete. </a:t>
            </a:r>
          </a:p>
          <a:p>
            <a:pPr marL="285750" indent="-285750">
              <a:spcBef>
                <a:spcPts val="0"/>
              </a:spcBef>
              <a:spcAft>
                <a:spcPts val="600"/>
              </a:spcAft>
              <a:buFont typeface="Wingdings" panose="05000000000000000000" pitchFamily="2" charset="2"/>
              <a:buChar char="Ø"/>
            </a:pPr>
            <a:r>
              <a:rPr lang="en-GB" sz="1400" b="0" dirty="0"/>
              <a:t>The original scoring included options for -2, -1, 0, +1 and +2. For this refresh we are only using the scores of:</a:t>
            </a:r>
          </a:p>
          <a:p>
            <a:pPr marL="696068" lvl="1" indent="-285750">
              <a:spcBef>
                <a:spcPts val="0"/>
              </a:spcBef>
              <a:spcAft>
                <a:spcPts val="600"/>
              </a:spcAft>
              <a:buFont typeface="Wingdings" panose="05000000000000000000" pitchFamily="2" charset="2"/>
              <a:buChar char="Ø"/>
            </a:pPr>
            <a:r>
              <a:rPr lang="en-GB" sz="1400" b="0" dirty="0"/>
              <a:t>0 (this option does not meet this criteria), </a:t>
            </a:r>
          </a:p>
          <a:p>
            <a:pPr marL="696068" lvl="1" indent="-285750">
              <a:spcBef>
                <a:spcPts val="0"/>
              </a:spcBef>
              <a:spcAft>
                <a:spcPts val="600"/>
              </a:spcAft>
              <a:buFont typeface="Wingdings" panose="05000000000000000000" pitchFamily="2" charset="2"/>
              <a:buChar char="Ø"/>
            </a:pPr>
            <a:r>
              <a:rPr lang="en-GB" sz="1400" b="0" dirty="0"/>
              <a:t>+1 (this option partially meets this criteria) </a:t>
            </a:r>
          </a:p>
          <a:p>
            <a:pPr marL="696068" lvl="1" indent="-285750">
              <a:spcBef>
                <a:spcPts val="0"/>
              </a:spcBef>
              <a:spcAft>
                <a:spcPts val="600"/>
              </a:spcAft>
              <a:buFont typeface="Wingdings" panose="05000000000000000000" pitchFamily="2" charset="2"/>
              <a:buChar char="Ø"/>
            </a:pPr>
            <a:r>
              <a:rPr lang="en-GB" sz="1400" b="0" dirty="0"/>
              <a:t>+2 (this option fully meets this criteria)</a:t>
            </a:r>
          </a:p>
          <a:p>
            <a:pPr marL="285750" indent="-285750">
              <a:spcBef>
                <a:spcPts val="0"/>
              </a:spcBef>
              <a:spcAft>
                <a:spcPts val="600"/>
              </a:spcAft>
              <a:buFont typeface="Wingdings" panose="05000000000000000000" pitchFamily="2" charset="2"/>
              <a:buChar char="Ø"/>
            </a:pPr>
            <a:r>
              <a:rPr lang="en-GB" sz="1400" b="0" dirty="0"/>
              <a:t>Each criteria will be scored and will be weighted equally, in line with the original options appraisal. </a:t>
            </a:r>
          </a:p>
          <a:p>
            <a:pPr marL="285750" indent="-285750">
              <a:spcBef>
                <a:spcPts val="0"/>
              </a:spcBef>
              <a:spcAft>
                <a:spcPts val="600"/>
              </a:spcAft>
              <a:buFont typeface="Wingdings" panose="05000000000000000000" pitchFamily="2" charset="2"/>
              <a:buChar char="Ø"/>
            </a:pPr>
            <a:r>
              <a:rPr lang="en-GB" sz="1400" b="0" dirty="0"/>
              <a:t>Scores should be returned in advance of the panel and a draft conclusion developed by the programme team. The overall results will then be presented at the panel meeting. The scores will be averaged to give all members equal weighting. </a:t>
            </a:r>
          </a:p>
          <a:p>
            <a:pPr marL="285750" indent="-285750">
              <a:spcBef>
                <a:spcPts val="0"/>
              </a:spcBef>
              <a:spcAft>
                <a:spcPts val="600"/>
              </a:spcAft>
              <a:buFont typeface="Wingdings" panose="05000000000000000000" pitchFamily="2" charset="2"/>
              <a:buChar char="Ø"/>
            </a:pPr>
            <a:r>
              <a:rPr lang="en-GB" sz="1400" b="0" dirty="0"/>
              <a:t>At the panel meeting, areas of difference in scoring will be discussed by the group (criteria where some have scored 0 and some have scored +2) or where free text comments have been made that require panel discussion. </a:t>
            </a:r>
          </a:p>
          <a:p>
            <a:pPr marL="285750" indent="-285750">
              <a:spcBef>
                <a:spcPts val="0"/>
              </a:spcBef>
              <a:spcAft>
                <a:spcPts val="600"/>
              </a:spcAft>
              <a:buFont typeface="Wingdings" panose="05000000000000000000" pitchFamily="2" charset="2"/>
              <a:buChar char="Ø"/>
            </a:pPr>
            <a:r>
              <a:rPr lang="en-GB" sz="1400" b="0" dirty="0"/>
              <a:t>The panel will then agree on a consensus on these areas of difference and the preferred option will be confirmed and noted.</a:t>
            </a:r>
          </a:p>
          <a:p>
            <a:pPr marL="285750" indent="-285750">
              <a:spcBef>
                <a:spcPts val="0"/>
              </a:spcBef>
              <a:spcAft>
                <a:spcPts val="600"/>
              </a:spcAft>
              <a:buFont typeface="Wingdings" panose="05000000000000000000" pitchFamily="2" charset="2"/>
              <a:buChar char="Ø"/>
            </a:pPr>
            <a:r>
              <a:rPr lang="en-GB" sz="1400" b="0" dirty="0"/>
              <a:t>Following the panel meeting, the outcome of the refreshed options appraisals will inform the developed of the Pre-consultation Business Case and required assurance processes for this programme of work. </a:t>
            </a:r>
          </a:p>
        </p:txBody>
      </p:sp>
    </p:spTree>
    <p:extLst>
      <p:ext uri="{BB962C8B-B14F-4D97-AF65-F5344CB8AC3E}">
        <p14:creationId xmlns:p14="http://schemas.microsoft.com/office/powerpoint/2010/main" val="1840049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51773745-5AC0-4EF0-A41B-DFFC57D3C365}"/>
              </a:ext>
            </a:extLst>
          </p:cNvPr>
          <p:cNvSpPr>
            <a:spLocks noGrp="1"/>
          </p:cNvSpPr>
          <p:nvPr>
            <p:ph type="body" sz="quarter" idx="10"/>
          </p:nvPr>
        </p:nvSpPr>
        <p:spPr>
          <a:xfrm>
            <a:off x="577655" y="2420544"/>
            <a:ext cx="8135936" cy="991523"/>
          </a:xfrm>
        </p:spPr>
        <p:txBody>
          <a:bodyPr/>
          <a:lstStyle/>
          <a:p>
            <a:r>
              <a:rPr lang="en-GB" dirty="0"/>
              <a:t>Refreshed Information against Domain Criteria for Panel Assessment</a:t>
            </a:r>
          </a:p>
        </p:txBody>
      </p:sp>
    </p:spTree>
    <p:extLst>
      <p:ext uri="{BB962C8B-B14F-4D97-AF65-F5344CB8AC3E}">
        <p14:creationId xmlns:p14="http://schemas.microsoft.com/office/powerpoint/2010/main" val="2579110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D2C2D-FD7B-4EC8-B120-C86267DD06B5}"/>
              </a:ext>
            </a:extLst>
          </p:cNvPr>
          <p:cNvSpPr>
            <a:spLocks noGrp="1"/>
          </p:cNvSpPr>
          <p:nvPr>
            <p:ph type="title"/>
          </p:nvPr>
        </p:nvSpPr>
        <p:spPr/>
        <p:txBody>
          <a:bodyPr/>
          <a:lstStyle/>
          <a:p>
            <a:r>
              <a:rPr lang="en-GB"/>
              <a:t>Domain: Quality of care for all (1/2)</a:t>
            </a:r>
          </a:p>
        </p:txBody>
      </p:sp>
      <p:sp>
        <p:nvSpPr>
          <p:cNvPr id="22" name="Rectangle 20">
            <a:extLst>
              <a:ext uri="{FF2B5EF4-FFF2-40B4-BE49-F238E27FC236}">
                <a16:creationId xmlns:a16="http://schemas.microsoft.com/office/drawing/2014/main" id="{89DC5DD9-C6D6-4152-90E0-F4F6F853E928}"/>
              </a:ext>
            </a:extLst>
          </p:cNvPr>
          <p:cNvSpPr>
            <a:spLocks noChangeArrowheads="1"/>
          </p:cNvSpPr>
          <p:nvPr/>
        </p:nvSpPr>
        <p:spPr bwMode="gray">
          <a:xfrm>
            <a:off x="800179" y="1507742"/>
            <a:ext cx="805655" cy="369332"/>
          </a:xfrm>
          <a:prstGeom prst="rect">
            <a:avLst/>
          </a:prstGeom>
          <a:noFill/>
          <a:ln w="9525" algn="ctr">
            <a:noFill/>
            <a:miter lim="800000"/>
            <a:headEnd/>
            <a:tailEnd/>
          </a:ln>
          <a:effectLst/>
        </p:spPr>
        <p:txBody>
          <a:bodyPr wrap="square" lIns="0" tIns="0" rIns="0" bIns="0">
            <a:spAutoFit/>
          </a:bodyPr>
          <a:lstStyle/>
          <a:p>
            <a:pPr defTabSz="804272">
              <a:buClr>
                <a:srgbClr val="0178C4"/>
              </a:buClr>
              <a:defRPr/>
            </a:pPr>
            <a:r>
              <a:rPr lang="en-US" sz="1200" b="1" dirty="0">
                <a:solidFill>
                  <a:srgbClr val="3288AB"/>
                </a:solidFill>
                <a:latin typeface="Calibri" panose="020F0502020204030204"/>
                <a:cs typeface="Arial" charset="0"/>
              </a:rPr>
              <a:t>Quality of care for all</a:t>
            </a:r>
          </a:p>
        </p:txBody>
      </p:sp>
      <p:sp>
        <p:nvSpPr>
          <p:cNvPr id="24" name="Rounded Rectangle 123">
            <a:extLst>
              <a:ext uri="{FF2B5EF4-FFF2-40B4-BE49-F238E27FC236}">
                <a16:creationId xmlns:a16="http://schemas.microsoft.com/office/drawing/2014/main" id="{20A8F11F-03D1-47C9-A3DE-A53A922B4192}"/>
              </a:ext>
            </a:extLst>
          </p:cNvPr>
          <p:cNvSpPr>
            <a:spLocks/>
          </p:cNvSpPr>
          <p:nvPr/>
        </p:nvSpPr>
        <p:spPr>
          <a:xfrm>
            <a:off x="316793" y="980014"/>
            <a:ext cx="381438" cy="1593079"/>
          </a:xfrm>
          <a:prstGeom prst="rect">
            <a:avLst/>
          </a:prstGeom>
          <a:solidFill>
            <a:srgbClr val="3288AB"/>
          </a:solidFill>
          <a:ln w="9525" cap="flat" cmpd="sng" algn="ctr">
            <a:noFill/>
            <a:prstDash val="solid"/>
          </a:ln>
          <a:effectLst/>
        </p:spPr>
        <p:txBody>
          <a:bodyPr rtlCol="0" anchor="ctr"/>
          <a:lstStyle/>
          <a:p>
            <a:pPr marL="0" marR="0" lvl="0" indent="0" algn="ctr" defTabSz="44208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a:ln>
                  <a:noFill/>
                </a:ln>
                <a:solidFill>
                  <a:srgbClr val="FFFFFF"/>
                </a:solidFill>
                <a:effectLst/>
                <a:uLnTx/>
                <a:uFillTx/>
                <a:latin typeface="Calibri" panose="020F0502020204030204"/>
                <a:ea typeface="+mn-ea"/>
                <a:cs typeface="+mn-cs"/>
              </a:rPr>
              <a:t>1</a:t>
            </a:r>
          </a:p>
        </p:txBody>
      </p:sp>
      <p:sp>
        <p:nvSpPr>
          <p:cNvPr id="25" name="Rectangle 20">
            <a:extLst>
              <a:ext uri="{FF2B5EF4-FFF2-40B4-BE49-F238E27FC236}">
                <a16:creationId xmlns:a16="http://schemas.microsoft.com/office/drawing/2014/main" id="{4D517C3A-F04D-4AC4-8B4F-BAACCBA61A9C}"/>
              </a:ext>
            </a:extLst>
          </p:cNvPr>
          <p:cNvSpPr txBox="1">
            <a:spLocks/>
          </p:cNvSpPr>
          <p:nvPr/>
        </p:nvSpPr>
        <p:spPr bwMode="gray">
          <a:xfrm>
            <a:off x="1747450" y="1093071"/>
            <a:ext cx="1667166" cy="338554"/>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554"/>
              </a:spcAft>
              <a:defRPr/>
            </a:pPr>
            <a:r>
              <a:rPr lang="en-US" sz="1100" dirty="0">
                <a:latin typeface="Calibri" panose="020F0502020204030204"/>
              </a:rPr>
              <a:t>Clinical effectiveness and responsiveness</a:t>
            </a:r>
          </a:p>
        </p:txBody>
      </p:sp>
      <p:sp>
        <p:nvSpPr>
          <p:cNvPr id="26" name="Rectangle 20">
            <a:extLst>
              <a:ext uri="{FF2B5EF4-FFF2-40B4-BE49-F238E27FC236}">
                <a16:creationId xmlns:a16="http://schemas.microsoft.com/office/drawing/2014/main" id="{3F8EE652-7BBF-42D5-B8E8-8C83B5CA79C7}"/>
              </a:ext>
            </a:extLst>
          </p:cNvPr>
          <p:cNvSpPr txBox="1">
            <a:spLocks/>
          </p:cNvSpPr>
          <p:nvPr/>
        </p:nvSpPr>
        <p:spPr bwMode="gray">
          <a:xfrm>
            <a:off x="1747450" y="1665757"/>
            <a:ext cx="1667166"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554"/>
              </a:spcAft>
              <a:defRPr/>
            </a:pPr>
            <a:r>
              <a:rPr lang="en-US" sz="1100" dirty="0">
                <a:latin typeface="Calibri" panose="020F0502020204030204"/>
              </a:rPr>
              <a:t>Patient experience</a:t>
            </a:r>
          </a:p>
        </p:txBody>
      </p:sp>
      <p:sp>
        <p:nvSpPr>
          <p:cNvPr id="27" name="Rectangle 20">
            <a:extLst>
              <a:ext uri="{FF2B5EF4-FFF2-40B4-BE49-F238E27FC236}">
                <a16:creationId xmlns:a16="http://schemas.microsoft.com/office/drawing/2014/main" id="{856243BE-5DA2-426F-BDF1-729CE29E6F11}"/>
              </a:ext>
            </a:extLst>
          </p:cNvPr>
          <p:cNvSpPr txBox="1">
            <a:spLocks/>
          </p:cNvSpPr>
          <p:nvPr/>
        </p:nvSpPr>
        <p:spPr bwMode="gray">
          <a:xfrm>
            <a:off x="1747450" y="2154057"/>
            <a:ext cx="1667166"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554"/>
              </a:spcAft>
              <a:defRPr/>
            </a:pPr>
            <a:r>
              <a:rPr lang="en-US" sz="1100" dirty="0">
                <a:latin typeface="Calibri" panose="020F0502020204030204"/>
              </a:rPr>
              <a:t>Safety</a:t>
            </a:r>
          </a:p>
        </p:txBody>
      </p:sp>
      <p:sp>
        <p:nvSpPr>
          <p:cNvPr id="28" name="Rectangle 27">
            <a:extLst>
              <a:ext uri="{FF2B5EF4-FFF2-40B4-BE49-F238E27FC236}">
                <a16:creationId xmlns:a16="http://schemas.microsoft.com/office/drawing/2014/main" id="{8F5AD8A7-E84E-4ADF-B01F-4C183155310D}"/>
              </a:ext>
            </a:extLst>
          </p:cNvPr>
          <p:cNvSpPr/>
          <p:nvPr/>
        </p:nvSpPr>
        <p:spPr>
          <a:xfrm>
            <a:off x="3475897" y="947365"/>
            <a:ext cx="5407014" cy="600164"/>
          </a:xfrm>
          <a:prstGeom prst="rect">
            <a:avLst/>
          </a:prstGeom>
        </p:spPr>
        <p:txBody>
          <a:bodyPr wrap="square">
            <a:spAutoFit/>
          </a:bodyPr>
          <a:lstStyle/>
          <a:p>
            <a:pPr marL="171450" indent="-171450" defTabSz="478908">
              <a:buClr>
                <a:srgbClr val="6A9EBE"/>
              </a:buClr>
              <a:buFont typeface="Arial" charset="0"/>
              <a:buChar char="•"/>
            </a:pPr>
            <a:r>
              <a:rPr lang="en-US" sz="1100">
                <a:solidFill>
                  <a:srgbClr val="000000"/>
                </a:solidFill>
                <a:latin typeface="Calibri" charset="0"/>
                <a:ea typeface="Calibri" charset="0"/>
                <a:cs typeface="Calibri" charset="0"/>
              </a:rPr>
              <a:t>Does the option provide improved delivery against clinical and constitutional standards, access to skilled staff and specialist equipment, comparison of current clinical quality of sites?</a:t>
            </a:r>
          </a:p>
        </p:txBody>
      </p:sp>
      <p:sp>
        <p:nvSpPr>
          <p:cNvPr id="29" name="Rectangle 28">
            <a:extLst>
              <a:ext uri="{FF2B5EF4-FFF2-40B4-BE49-F238E27FC236}">
                <a16:creationId xmlns:a16="http://schemas.microsoft.com/office/drawing/2014/main" id="{E2C467C0-E8CA-4191-AEA7-745CA61FD17F}"/>
              </a:ext>
            </a:extLst>
          </p:cNvPr>
          <p:cNvSpPr/>
          <p:nvPr/>
        </p:nvSpPr>
        <p:spPr>
          <a:xfrm>
            <a:off x="3476896" y="1465974"/>
            <a:ext cx="5735557" cy="430887"/>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Which option would provide a better experience for patients using patient experience surveys and looking at the quality of the buildings and facilities? </a:t>
            </a:r>
          </a:p>
        </p:txBody>
      </p:sp>
      <p:sp>
        <p:nvSpPr>
          <p:cNvPr id="30" name="Rectangle 20">
            <a:extLst>
              <a:ext uri="{FF2B5EF4-FFF2-40B4-BE49-F238E27FC236}">
                <a16:creationId xmlns:a16="http://schemas.microsoft.com/office/drawing/2014/main" id="{DF051D22-DDB9-42FE-8027-3676486678BD}"/>
              </a:ext>
            </a:extLst>
          </p:cNvPr>
          <p:cNvSpPr txBox="1">
            <a:spLocks/>
          </p:cNvSpPr>
          <p:nvPr/>
        </p:nvSpPr>
        <p:spPr bwMode="gray">
          <a:xfrm>
            <a:off x="1747450" y="1841664"/>
            <a:ext cx="1667166"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554"/>
              </a:spcAft>
              <a:defRPr/>
            </a:pPr>
            <a:r>
              <a:rPr lang="en-US" sz="1100" dirty="0">
                <a:latin typeface="Calibri" panose="020F0502020204030204"/>
              </a:rPr>
              <a:t>Clinical  co-dependencies</a:t>
            </a:r>
          </a:p>
        </p:txBody>
      </p:sp>
      <p:sp>
        <p:nvSpPr>
          <p:cNvPr id="31" name="Rectangle 30">
            <a:extLst>
              <a:ext uri="{FF2B5EF4-FFF2-40B4-BE49-F238E27FC236}">
                <a16:creationId xmlns:a16="http://schemas.microsoft.com/office/drawing/2014/main" id="{E36BDD75-3F02-420D-91A4-02B2967CEB7C}"/>
              </a:ext>
            </a:extLst>
          </p:cNvPr>
          <p:cNvSpPr/>
          <p:nvPr/>
        </p:nvSpPr>
        <p:spPr>
          <a:xfrm>
            <a:off x="3476896" y="1823495"/>
            <a:ext cx="5735557" cy="430887"/>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What are the clinical co-located services required for vascular and other services that required vascular inputs?</a:t>
            </a:r>
          </a:p>
        </p:txBody>
      </p:sp>
      <p:sp>
        <p:nvSpPr>
          <p:cNvPr id="32" name="Rectangle 20">
            <a:extLst>
              <a:ext uri="{FF2B5EF4-FFF2-40B4-BE49-F238E27FC236}">
                <a16:creationId xmlns:a16="http://schemas.microsoft.com/office/drawing/2014/main" id="{F3F15E6B-6A73-47E4-94C7-E42A358AE35D}"/>
              </a:ext>
            </a:extLst>
          </p:cNvPr>
          <p:cNvSpPr txBox="1">
            <a:spLocks/>
          </p:cNvSpPr>
          <p:nvPr/>
        </p:nvSpPr>
        <p:spPr bwMode="gray">
          <a:xfrm>
            <a:off x="1747450" y="2001046"/>
            <a:ext cx="1667166"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554"/>
              </a:spcAft>
              <a:defRPr/>
            </a:pPr>
            <a:r>
              <a:rPr lang="en-US" sz="1100">
                <a:latin typeface="Calibri" panose="020F0502020204030204"/>
              </a:rPr>
              <a:t>Clinical outcomes</a:t>
            </a:r>
          </a:p>
        </p:txBody>
      </p:sp>
      <p:sp>
        <p:nvSpPr>
          <p:cNvPr id="33" name="Rectangle 32">
            <a:extLst>
              <a:ext uri="{FF2B5EF4-FFF2-40B4-BE49-F238E27FC236}">
                <a16:creationId xmlns:a16="http://schemas.microsoft.com/office/drawing/2014/main" id="{884128E1-1FC0-4F21-97F7-7AC2B8E3FD47}"/>
              </a:ext>
            </a:extLst>
          </p:cNvPr>
          <p:cNvSpPr/>
          <p:nvPr/>
        </p:nvSpPr>
        <p:spPr>
          <a:xfrm>
            <a:off x="3476896" y="2182496"/>
            <a:ext cx="5735557" cy="430887"/>
          </a:xfrm>
          <a:prstGeom prst="rect">
            <a:avLst/>
          </a:prstGeom>
        </p:spPr>
        <p:txBody>
          <a:bodyPr wrap="square">
            <a:spAutoFit/>
          </a:bodyPr>
          <a:lstStyle/>
          <a:p>
            <a:pPr marL="171450" indent="-171450" defTabSz="478908">
              <a:buClr>
                <a:srgbClr val="6A9EBE"/>
              </a:buClr>
              <a:buFont typeface="Arial" charset="0"/>
              <a:buChar char="•"/>
            </a:pPr>
            <a:r>
              <a:rPr lang="en-US" sz="1100">
                <a:solidFill>
                  <a:srgbClr val="000000"/>
                </a:solidFill>
                <a:latin typeface="Calibri" panose="020F0502020204030204"/>
              </a:rPr>
              <a:t>Which option would provide a better clinical outcomes for patients using  mortality rate and re-admission rates?</a:t>
            </a:r>
          </a:p>
        </p:txBody>
      </p:sp>
      <p:graphicFrame>
        <p:nvGraphicFramePr>
          <p:cNvPr id="34" name="Table 34">
            <a:extLst>
              <a:ext uri="{FF2B5EF4-FFF2-40B4-BE49-F238E27FC236}">
                <a16:creationId xmlns:a16="http://schemas.microsoft.com/office/drawing/2014/main" id="{F3622FF1-3DB0-4E2A-BAE9-2988AB3E8D0B}"/>
              </a:ext>
            </a:extLst>
          </p:cNvPr>
          <p:cNvGraphicFramePr>
            <a:graphicFrameLocks noGrp="1"/>
          </p:cNvGraphicFramePr>
          <p:nvPr>
            <p:extLst>
              <p:ext uri="{D42A27DB-BD31-4B8C-83A1-F6EECF244321}">
                <p14:modId xmlns:p14="http://schemas.microsoft.com/office/powerpoint/2010/main" val="2335069761"/>
              </p:ext>
            </p:extLst>
          </p:nvPr>
        </p:nvGraphicFramePr>
        <p:xfrm>
          <a:off x="589959" y="2703687"/>
          <a:ext cx="8145850" cy="3246120"/>
        </p:xfrm>
        <a:graphic>
          <a:graphicData uri="http://schemas.openxmlformats.org/drawingml/2006/table">
            <a:tbl>
              <a:tblPr firstRow="1" bandRow="1">
                <a:tableStyleId>{5C22544A-7EE6-4342-B048-85BDC9FD1C3A}</a:tableStyleId>
              </a:tblPr>
              <a:tblGrid>
                <a:gridCol w="2551412">
                  <a:extLst>
                    <a:ext uri="{9D8B030D-6E8A-4147-A177-3AD203B41FA5}">
                      <a16:colId xmlns:a16="http://schemas.microsoft.com/office/drawing/2014/main" val="4152381251"/>
                    </a:ext>
                  </a:extLst>
                </a:gridCol>
                <a:gridCol w="2735002">
                  <a:extLst>
                    <a:ext uri="{9D8B030D-6E8A-4147-A177-3AD203B41FA5}">
                      <a16:colId xmlns:a16="http://schemas.microsoft.com/office/drawing/2014/main" val="2017889747"/>
                    </a:ext>
                  </a:extLst>
                </a:gridCol>
                <a:gridCol w="2859436">
                  <a:extLst>
                    <a:ext uri="{9D8B030D-6E8A-4147-A177-3AD203B41FA5}">
                      <a16:colId xmlns:a16="http://schemas.microsoft.com/office/drawing/2014/main" val="377162463"/>
                    </a:ext>
                  </a:extLst>
                </a:gridCol>
              </a:tblGrid>
              <a:tr h="198975">
                <a:tc>
                  <a:txBody>
                    <a:bodyPr/>
                    <a:lstStyle/>
                    <a:p>
                      <a:r>
                        <a:rPr lang="en-GB" sz="1200" b="1" dirty="0">
                          <a:solidFill>
                            <a:sysClr val="windowText" lastClr="000000"/>
                          </a:solidFill>
                          <a:latin typeface="Calibri" panose="020F0502020204030204" pitchFamily="34" charset="0"/>
                          <a:cs typeface="Calibri" panose="020F0502020204030204" pitchFamily="34" charset="0"/>
                        </a:rPr>
                        <a:t>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b="1">
                          <a:solidFill>
                            <a:sysClr val="windowText" lastClr="000000"/>
                          </a:solidFill>
                          <a:latin typeface="Calibri" panose="020F0502020204030204" pitchFamily="34" charset="0"/>
                          <a:cs typeface="Calibri" panose="020F0502020204030204" pitchFamily="34" charset="0"/>
                        </a:rPr>
                        <a:t>Option A – Medium term site at Kent and Canterbury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b="1" dirty="0">
                          <a:solidFill>
                            <a:sysClr val="windowText" lastClr="000000"/>
                          </a:solidFill>
                          <a:latin typeface="Calibri" panose="020F0502020204030204" pitchFamily="34" charset="0"/>
                          <a:cs typeface="Calibri" panose="020F0502020204030204" pitchFamily="34" charset="0"/>
                        </a:rPr>
                        <a:t>Option B – Medium term site at Medway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2975107"/>
                  </a:ext>
                </a:extLst>
              </a:tr>
              <a:tr h="370840">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US" sz="1100">
                          <a:latin typeface="Calibri" panose="020F0502020204030204"/>
                        </a:rPr>
                        <a:t>Clinical effectiveness and responsiveness</a:t>
                      </a:r>
                    </a:p>
                    <a:p>
                      <a:endParaRPr lang="en-GB" sz="1100">
                        <a:solidFill>
                          <a:sysClr val="windowText" lastClr="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a:solidFill>
                            <a:sysClr val="windowText" lastClr="000000"/>
                          </a:solidFill>
                          <a:latin typeface="Calibri" panose="020F0502020204030204" pitchFamily="34" charset="0"/>
                          <a:cs typeface="Calibri" panose="020F0502020204030204" pitchFamily="34" charset="0"/>
                        </a:rPr>
                        <a:t>CQC rating: Requires Improvement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GB" sz="1100">
                          <a:solidFill>
                            <a:sysClr val="windowText" lastClr="000000"/>
                          </a:solidFill>
                          <a:latin typeface="Calibri" panose="020F0502020204030204" pitchFamily="34" charset="0"/>
                          <a:cs typeface="Calibri" panose="020F0502020204030204" pitchFamily="34" charset="0"/>
                        </a:rPr>
                        <a:t>CQC rating: Requires Improvement</a:t>
                      </a:r>
                    </a:p>
                    <a:p>
                      <a:endParaRPr lang="en-GB" sz="1100">
                        <a:solidFill>
                          <a:sysClr val="windowText" lastClr="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03632397"/>
                  </a:ext>
                </a:extLst>
              </a:tr>
              <a:tr h="370840">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US" sz="1100">
                          <a:latin typeface="Calibri" panose="020F0502020204030204"/>
                        </a:rPr>
                        <a:t>Patient experience</a:t>
                      </a:r>
                    </a:p>
                    <a:p>
                      <a:endParaRPr lang="en-GB" sz="1100">
                        <a:solidFill>
                          <a:sysClr val="windowText" lastClr="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a:solidFill>
                            <a:sysClr val="windowText" lastClr="000000"/>
                          </a:solidFill>
                          <a:latin typeface="Calibri" panose="020F0502020204030204" pitchFamily="34" charset="0"/>
                          <a:cs typeface="Calibri" panose="020F0502020204030204" pitchFamily="34" charset="0"/>
                        </a:rPr>
                        <a:t>EKHUFT’s most recent patient experience survey (July 2020) had an overall score of 7.7/10 which was ‘About the Same’ as other Trusts</a:t>
                      </a:r>
                    </a:p>
                    <a:p>
                      <a:endParaRPr lang="en-GB" sz="1100" dirty="0">
                        <a:solidFill>
                          <a:sysClr val="windowText" lastClr="000000"/>
                        </a:solidFill>
                        <a:latin typeface="Calibri" panose="020F0502020204030204" pitchFamily="34" charset="0"/>
                        <a:cs typeface="Calibri" panose="020F0502020204030204" pitchFamily="34" charset="0"/>
                      </a:endParaRPr>
                    </a:p>
                    <a:p>
                      <a:r>
                        <a:rPr lang="en-GB" sz="1100" dirty="0">
                          <a:solidFill>
                            <a:sysClr val="windowText" lastClr="000000"/>
                          </a:solidFill>
                          <a:latin typeface="Calibri" panose="020F0502020204030204" pitchFamily="34" charset="0"/>
                          <a:cs typeface="Calibri" panose="020F0502020204030204" pitchFamily="34" charset="0"/>
                        </a:rPr>
                        <a:t>Maximum of 269 patients (2019/20 baseline excluding day cases) would be impacted by this option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a:solidFill>
                            <a:sysClr val="windowText" lastClr="000000"/>
                          </a:solidFill>
                          <a:latin typeface="Calibri" panose="020F0502020204030204" pitchFamily="34" charset="0"/>
                          <a:cs typeface="Calibri" panose="020F0502020204030204" pitchFamily="34" charset="0"/>
                        </a:rPr>
                        <a:t>MFT’s most recent patient experience survey (July 2020) had an overall score of 7.4/10 which was ‘About the Same’ as other Trusts</a:t>
                      </a:r>
                    </a:p>
                    <a:p>
                      <a:endParaRPr lang="en-GB" sz="1100">
                        <a:solidFill>
                          <a:sysClr val="windowText" lastClr="000000"/>
                        </a:solidFill>
                        <a:latin typeface="Calibri" panose="020F0502020204030204" pitchFamily="34" charset="0"/>
                        <a:cs typeface="Calibri" panose="020F0502020204030204" pitchFamily="34" charset="0"/>
                      </a:endParaRPr>
                    </a:p>
                    <a:p>
                      <a:r>
                        <a:rPr lang="en-GB" sz="1100">
                          <a:solidFill>
                            <a:sysClr val="windowText" lastClr="000000"/>
                          </a:solidFill>
                          <a:latin typeface="Calibri" panose="020F0502020204030204" pitchFamily="34" charset="0"/>
                          <a:cs typeface="Calibri" panose="020F0502020204030204" pitchFamily="34" charset="0"/>
                        </a:rPr>
                        <a:t>Maximum of 601 patients (2019/20 baseline excluding day cases) would be impacted by this option</a:t>
                      </a:r>
                    </a:p>
                    <a:p>
                      <a:endParaRPr lang="en-GB" sz="1100">
                        <a:solidFill>
                          <a:sysClr val="windowText" lastClr="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9668014"/>
                  </a:ext>
                </a:extLst>
              </a:tr>
              <a:tr h="370840">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US" sz="1100">
                          <a:latin typeface="Calibri" panose="020F0502020204030204"/>
                        </a:rPr>
                        <a:t>Clinical co-dependencies</a:t>
                      </a:r>
                    </a:p>
                    <a:p>
                      <a:endParaRPr lang="en-GB" sz="1100">
                        <a:solidFill>
                          <a:sysClr val="windowText" lastClr="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a:solidFill>
                            <a:sysClr val="windowText" lastClr="000000"/>
                          </a:solidFill>
                          <a:latin typeface="Calibri" panose="020F0502020204030204" pitchFamily="34" charset="0"/>
                          <a:cs typeface="Calibri" panose="020F0502020204030204" pitchFamily="34" charset="0"/>
                        </a:rPr>
                        <a:t>Essential co-located services from national service specification (intensive care and interventional vascular radiology) available on site.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a:solidFill>
                            <a:sysClr val="windowText" lastClr="000000"/>
                          </a:solidFill>
                          <a:latin typeface="Calibri" panose="020F0502020204030204" pitchFamily="34" charset="0"/>
                          <a:cs typeface="Calibri" panose="020F0502020204030204" pitchFamily="34" charset="0"/>
                        </a:rPr>
                        <a:t>Essential co-located services from national service specification (intensive care and interventional vascular radiology) available on site.</a:t>
                      </a:r>
                    </a:p>
                    <a:p>
                      <a:pPr marL="0" marR="0" lvl="0" indent="0" algn="l" defTabSz="844083" rtl="0" eaLnBrk="1" fontAlgn="auto" latinLnBrk="0" hangingPunct="1">
                        <a:lnSpc>
                          <a:spcPct val="100000"/>
                        </a:lnSpc>
                        <a:spcBef>
                          <a:spcPts val="0"/>
                        </a:spcBef>
                        <a:spcAft>
                          <a:spcPts val="0"/>
                        </a:spcAft>
                        <a:buClrTx/>
                        <a:buSzTx/>
                        <a:buFontTx/>
                        <a:buNone/>
                        <a:tabLst/>
                        <a:defRPr/>
                      </a:pPr>
                      <a:endParaRPr lang="en-GB" sz="1100" dirty="0">
                        <a:solidFill>
                          <a:sysClr val="windowText" lastClr="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45631228"/>
                  </a:ext>
                </a:extLst>
              </a:tr>
            </a:tbl>
          </a:graphicData>
        </a:graphic>
      </p:graphicFrame>
      <p:sp>
        <p:nvSpPr>
          <p:cNvPr id="37" name="Rectangle 36">
            <a:extLst>
              <a:ext uri="{FF2B5EF4-FFF2-40B4-BE49-F238E27FC236}">
                <a16:creationId xmlns:a16="http://schemas.microsoft.com/office/drawing/2014/main" id="{F7401239-83E2-4B8A-B202-3D95B8FD75AE}"/>
              </a:ext>
            </a:extLst>
          </p:cNvPr>
          <p:cNvSpPr/>
          <p:nvPr/>
        </p:nvSpPr>
        <p:spPr bwMode="auto">
          <a:xfrm>
            <a:off x="589959" y="6077268"/>
            <a:ext cx="8145850" cy="50005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91440" rIns="91440" bIns="91440" numCol="1" rtlCol="0" anchor="t" anchorCtr="0" compatLnSpc="1">
            <a:prstTxWarp prst="textNoShape">
              <a:avLst/>
            </a:prstTxWarp>
            <a:noAutofit/>
          </a:bodyPr>
          <a:lstStyle/>
          <a:p>
            <a:pPr marL="0" marR="0" indent="0" algn="ctr" defTabSz="889000" rtl="0" eaLnBrk="1" fontAlgn="base" latinLnBrk="0" hangingPunct="1"/>
            <a:r>
              <a:rPr kumimoji="0" lang="en-GB" sz="1100" b="0" i="0" u="none" strike="noStrike" cap="none" normalizeH="0" baseline="0">
                <a:solidFill>
                  <a:schemeClr val="tx1"/>
                </a:solidFill>
                <a:effectLst/>
                <a:latin typeface="+mn-lt"/>
                <a:cs typeface="+mn-cs"/>
              </a:rPr>
              <a:t>NB: the majority of quality of care benefits from the changes to vascular services will come from the hub and spoke network model so these will be achieved irrespective of the location of the arterial hub</a:t>
            </a:r>
          </a:p>
        </p:txBody>
      </p:sp>
      <p:sp>
        <p:nvSpPr>
          <p:cNvPr id="16" name="Rectangle 20">
            <a:extLst>
              <a:ext uri="{FF2B5EF4-FFF2-40B4-BE49-F238E27FC236}">
                <a16:creationId xmlns:a16="http://schemas.microsoft.com/office/drawing/2014/main" id="{55A7C706-D64F-4DB6-AA4F-0FF39B7ABEB8}"/>
              </a:ext>
            </a:extLst>
          </p:cNvPr>
          <p:cNvSpPr txBox="1">
            <a:spLocks/>
          </p:cNvSpPr>
          <p:nvPr/>
        </p:nvSpPr>
        <p:spPr bwMode="gray">
          <a:xfrm>
            <a:off x="434975" y="745334"/>
            <a:ext cx="1667166"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200" b="1" dirty="0">
                <a:latin typeface="Calibri" panose="020F0502020204030204"/>
              </a:rPr>
              <a:t>Domain</a:t>
            </a:r>
          </a:p>
        </p:txBody>
      </p:sp>
      <p:sp>
        <p:nvSpPr>
          <p:cNvPr id="17" name="Rectangle 20">
            <a:extLst>
              <a:ext uri="{FF2B5EF4-FFF2-40B4-BE49-F238E27FC236}">
                <a16:creationId xmlns:a16="http://schemas.microsoft.com/office/drawing/2014/main" id="{4D7E70AB-5FE2-4A30-8395-77D3ECC90961}"/>
              </a:ext>
            </a:extLst>
          </p:cNvPr>
          <p:cNvSpPr txBox="1">
            <a:spLocks/>
          </p:cNvSpPr>
          <p:nvPr/>
        </p:nvSpPr>
        <p:spPr bwMode="gray">
          <a:xfrm>
            <a:off x="1910449" y="749767"/>
            <a:ext cx="1667166"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200" b="1" dirty="0">
                <a:latin typeface="Calibri" panose="020F0502020204030204"/>
              </a:rPr>
              <a:t>Criteria</a:t>
            </a:r>
          </a:p>
        </p:txBody>
      </p:sp>
      <p:sp>
        <p:nvSpPr>
          <p:cNvPr id="18" name="Rectangle 20">
            <a:extLst>
              <a:ext uri="{FF2B5EF4-FFF2-40B4-BE49-F238E27FC236}">
                <a16:creationId xmlns:a16="http://schemas.microsoft.com/office/drawing/2014/main" id="{48C4D094-FBD1-4C93-9FCA-0F3E86D81C85}"/>
              </a:ext>
            </a:extLst>
          </p:cNvPr>
          <p:cNvSpPr txBox="1">
            <a:spLocks/>
          </p:cNvSpPr>
          <p:nvPr/>
        </p:nvSpPr>
        <p:spPr bwMode="gray">
          <a:xfrm>
            <a:off x="3577615" y="739039"/>
            <a:ext cx="2230517"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200" b="1" dirty="0">
                <a:latin typeface="Calibri" panose="020F0502020204030204"/>
              </a:rPr>
              <a:t>Original Options Appraisal KLOEs</a:t>
            </a:r>
          </a:p>
        </p:txBody>
      </p:sp>
    </p:spTree>
    <p:extLst>
      <p:ext uri="{BB962C8B-B14F-4D97-AF65-F5344CB8AC3E}">
        <p14:creationId xmlns:p14="http://schemas.microsoft.com/office/powerpoint/2010/main" val="715576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D2C2D-FD7B-4EC8-B120-C86267DD06B5}"/>
              </a:ext>
            </a:extLst>
          </p:cNvPr>
          <p:cNvSpPr>
            <a:spLocks noGrp="1"/>
          </p:cNvSpPr>
          <p:nvPr>
            <p:ph type="title"/>
          </p:nvPr>
        </p:nvSpPr>
        <p:spPr/>
        <p:txBody>
          <a:bodyPr/>
          <a:lstStyle/>
          <a:p>
            <a:r>
              <a:rPr lang="en-GB"/>
              <a:t>Domain: Quality of care for all (2/2)</a:t>
            </a:r>
          </a:p>
        </p:txBody>
      </p:sp>
      <p:sp>
        <p:nvSpPr>
          <p:cNvPr id="22" name="Rectangle 20">
            <a:extLst>
              <a:ext uri="{FF2B5EF4-FFF2-40B4-BE49-F238E27FC236}">
                <a16:creationId xmlns:a16="http://schemas.microsoft.com/office/drawing/2014/main" id="{89DC5DD9-C6D6-4152-90E0-F4F6F853E928}"/>
              </a:ext>
            </a:extLst>
          </p:cNvPr>
          <p:cNvSpPr>
            <a:spLocks noChangeArrowheads="1"/>
          </p:cNvSpPr>
          <p:nvPr/>
        </p:nvSpPr>
        <p:spPr bwMode="gray">
          <a:xfrm>
            <a:off x="777091" y="1372808"/>
            <a:ext cx="805655" cy="369332"/>
          </a:xfrm>
          <a:prstGeom prst="rect">
            <a:avLst/>
          </a:prstGeom>
          <a:noFill/>
          <a:ln w="9525" algn="ctr">
            <a:noFill/>
            <a:miter lim="800000"/>
            <a:headEnd/>
            <a:tailEnd/>
          </a:ln>
          <a:effectLst/>
        </p:spPr>
        <p:txBody>
          <a:bodyPr wrap="square" lIns="0" tIns="0" rIns="0" bIns="0">
            <a:spAutoFit/>
          </a:bodyPr>
          <a:lstStyle/>
          <a:p>
            <a:pPr defTabSz="804272">
              <a:buClr>
                <a:srgbClr val="0178C4"/>
              </a:buClr>
              <a:defRPr/>
            </a:pPr>
            <a:r>
              <a:rPr lang="en-US" sz="1200" b="1" dirty="0">
                <a:solidFill>
                  <a:srgbClr val="3288AB"/>
                </a:solidFill>
                <a:latin typeface="Calibri" panose="020F0502020204030204"/>
                <a:cs typeface="Arial" charset="0"/>
              </a:rPr>
              <a:t>Quality of care for all</a:t>
            </a:r>
          </a:p>
        </p:txBody>
      </p:sp>
      <p:sp>
        <p:nvSpPr>
          <p:cNvPr id="24" name="Rounded Rectangle 123">
            <a:extLst>
              <a:ext uri="{FF2B5EF4-FFF2-40B4-BE49-F238E27FC236}">
                <a16:creationId xmlns:a16="http://schemas.microsoft.com/office/drawing/2014/main" id="{20A8F11F-03D1-47C9-A3DE-A53A922B4192}"/>
              </a:ext>
            </a:extLst>
          </p:cNvPr>
          <p:cNvSpPr>
            <a:spLocks/>
          </p:cNvSpPr>
          <p:nvPr/>
        </p:nvSpPr>
        <p:spPr>
          <a:xfrm>
            <a:off x="261089" y="1094344"/>
            <a:ext cx="381438" cy="1030807"/>
          </a:xfrm>
          <a:prstGeom prst="rect">
            <a:avLst/>
          </a:prstGeom>
          <a:solidFill>
            <a:srgbClr val="3288AB"/>
          </a:solidFill>
          <a:ln w="9525" cap="flat" cmpd="sng" algn="ctr">
            <a:noFill/>
            <a:prstDash val="solid"/>
          </a:ln>
          <a:effectLst/>
        </p:spPr>
        <p:txBody>
          <a:bodyPr rtlCol="0" anchor="ctr"/>
          <a:lstStyle/>
          <a:p>
            <a:pPr marL="0" marR="0" lvl="0" indent="0" algn="ctr" defTabSz="44208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a:ln>
                  <a:noFill/>
                </a:ln>
                <a:solidFill>
                  <a:srgbClr val="FFFFFF"/>
                </a:solidFill>
                <a:effectLst/>
                <a:uLnTx/>
                <a:uFillTx/>
                <a:latin typeface="Calibri" panose="020F0502020204030204"/>
                <a:ea typeface="+mn-ea"/>
                <a:cs typeface="+mn-cs"/>
              </a:rPr>
              <a:t>1</a:t>
            </a:r>
          </a:p>
        </p:txBody>
      </p:sp>
      <p:sp>
        <p:nvSpPr>
          <p:cNvPr id="25" name="Rectangle 20">
            <a:extLst>
              <a:ext uri="{FF2B5EF4-FFF2-40B4-BE49-F238E27FC236}">
                <a16:creationId xmlns:a16="http://schemas.microsoft.com/office/drawing/2014/main" id="{4D517C3A-F04D-4AC4-8B4F-BAACCBA61A9C}"/>
              </a:ext>
            </a:extLst>
          </p:cNvPr>
          <p:cNvSpPr txBox="1">
            <a:spLocks/>
          </p:cNvSpPr>
          <p:nvPr/>
        </p:nvSpPr>
        <p:spPr bwMode="gray">
          <a:xfrm>
            <a:off x="1582746" y="1235710"/>
            <a:ext cx="1667166" cy="338554"/>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554"/>
              </a:spcAft>
              <a:defRPr/>
            </a:pPr>
            <a:r>
              <a:rPr lang="en-US" sz="1100" dirty="0">
                <a:latin typeface="Calibri" panose="020F0502020204030204"/>
              </a:rPr>
              <a:t>Clinical effectiveness and responsiveness</a:t>
            </a:r>
          </a:p>
        </p:txBody>
      </p:sp>
      <p:sp>
        <p:nvSpPr>
          <p:cNvPr id="26" name="Rectangle 20">
            <a:extLst>
              <a:ext uri="{FF2B5EF4-FFF2-40B4-BE49-F238E27FC236}">
                <a16:creationId xmlns:a16="http://schemas.microsoft.com/office/drawing/2014/main" id="{3F8EE652-7BBF-42D5-B8E8-8C83B5CA79C7}"/>
              </a:ext>
            </a:extLst>
          </p:cNvPr>
          <p:cNvSpPr txBox="1">
            <a:spLocks/>
          </p:cNvSpPr>
          <p:nvPr/>
        </p:nvSpPr>
        <p:spPr bwMode="gray">
          <a:xfrm>
            <a:off x="1582746" y="1579234"/>
            <a:ext cx="1667166"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554"/>
              </a:spcAft>
              <a:defRPr/>
            </a:pPr>
            <a:r>
              <a:rPr lang="en-US" sz="1100">
                <a:latin typeface="Calibri" panose="020F0502020204030204"/>
              </a:rPr>
              <a:t>Patient experience</a:t>
            </a:r>
          </a:p>
        </p:txBody>
      </p:sp>
      <p:sp>
        <p:nvSpPr>
          <p:cNvPr id="27" name="Rectangle 20">
            <a:extLst>
              <a:ext uri="{FF2B5EF4-FFF2-40B4-BE49-F238E27FC236}">
                <a16:creationId xmlns:a16="http://schemas.microsoft.com/office/drawing/2014/main" id="{856243BE-5DA2-426F-BDF1-729CE29E6F11}"/>
              </a:ext>
            </a:extLst>
          </p:cNvPr>
          <p:cNvSpPr txBox="1">
            <a:spLocks/>
          </p:cNvSpPr>
          <p:nvPr/>
        </p:nvSpPr>
        <p:spPr bwMode="gray">
          <a:xfrm>
            <a:off x="1582746" y="2067534"/>
            <a:ext cx="1667166"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554"/>
              </a:spcAft>
              <a:defRPr/>
            </a:pPr>
            <a:r>
              <a:rPr lang="en-US" sz="1100" dirty="0">
                <a:latin typeface="Calibri" panose="020F0502020204030204"/>
              </a:rPr>
              <a:t>Safety</a:t>
            </a:r>
          </a:p>
        </p:txBody>
      </p:sp>
      <p:sp>
        <p:nvSpPr>
          <p:cNvPr id="28" name="Rectangle 27">
            <a:extLst>
              <a:ext uri="{FF2B5EF4-FFF2-40B4-BE49-F238E27FC236}">
                <a16:creationId xmlns:a16="http://schemas.microsoft.com/office/drawing/2014/main" id="{8F5AD8A7-E84E-4ADF-B01F-4C183155310D}"/>
              </a:ext>
            </a:extLst>
          </p:cNvPr>
          <p:cNvSpPr/>
          <p:nvPr/>
        </p:nvSpPr>
        <p:spPr>
          <a:xfrm>
            <a:off x="3380775" y="1012298"/>
            <a:ext cx="5407014" cy="600164"/>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charset="0"/>
                <a:ea typeface="Calibri" charset="0"/>
                <a:cs typeface="Calibri" charset="0"/>
              </a:rPr>
              <a:t>Does the option provide improved delivery against clinical and constitutional standards, access to skilled staff and specialist equipment, comparison of current clinical quality of sites?</a:t>
            </a:r>
          </a:p>
        </p:txBody>
      </p:sp>
      <p:sp>
        <p:nvSpPr>
          <p:cNvPr id="29" name="Rectangle 28">
            <a:extLst>
              <a:ext uri="{FF2B5EF4-FFF2-40B4-BE49-F238E27FC236}">
                <a16:creationId xmlns:a16="http://schemas.microsoft.com/office/drawing/2014/main" id="{E2C467C0-E8CA-4191-AEA7-745CA61FD17F}"/>
              </a:ext>
            </a:extLst>
          </p:cNvPr>
          <p:cNvSpPr/>
          <p:nvPr/>
        </p:nvSpPr>
        <p:spPr>
          <a:xfrm>
            <a:off x="3375302" y="1519652"/>
            <a:ext cx="5735557" cy="430887"/>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Which option would provide a better experience for patients using patient experience surveys and looking at the quality of the buildings and facilities? </a:t>
            </a:r>
          </a:p>
        </p:txBody>
      </p:sp>
      <p:sp>
        <p:nvSpPr>
          <p:cNvPr id="30" name="Rectangle 20">
            <a:extLst>
              <a:ext uri="{FF2B5EF4-FFF2-40B4-BE49-F238E27FC236}">
                <a16:creationId xmlns:a16="http://schemas.microsoft.com/office/drawing/2014/main" id="{DF051D22-DDB9-42FE-8027-3676486678BD}"/>
              </a:ext>
            </a:extLst>
          </p:cNvPr>
          <p:cNvSpPr txBox="1">
            <a:spLocks/>
          </p:cNvSpPr>
          <p:nvPr/>
        </p:nvSpPr>
        <p:spPr bwMode="gray">
          <a:xfrm>
            <a:off x="1582746" y="1755141"/>
            <a:ext cx="1667166"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554"/>
              </a:spcAft>
              <a:defRPr/>
            </a:pPr>
            <a:r>
              <a:rPr lang="en-US" sz="1100">
                <a:latin typeface="Calibri" panose="020F0502020204030204"/>
              </a:rPr>
              <a:t>Clinical  co-dependencies</a:t>
            </a:r>
          </a:p>
        </p:txBody>
      </p:sp>
      <p:sp>
        <p:nvSpPr>
          <p:cNvPr id="31" name="Rectangle 30">
            <a:extLst>
              <a:ext uri="{FF2B5EF4-FFF2-40B4-BE49-F238E27FC236}">
                <a16:creationId xmlns:a16="http://schemas.microsoft.com/office/drawing/2014/main" id="{E36BDD75-3F02-420D-91A4-02B2967CEB7C}"/>
              </a:ext>
            </a:extLst>
          </p:cNvPr>
          <p:cNvSpPr/>
          <p:nvPr/>
        </p:nvSpPr>
        <p:spPr>
          <a:xfrm>
            <a:off x="3375301" y="1887918"/>
            <a:ext cx="5735557" cy="430887"/>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What are the clinical co-located services required for vascular and other services that required vascular inputs?</a:t>
            </a:r>
          </a:p>
        </p:txBody>
      </p:sp>
      <p:sp>
        <p:nvSpPr>
          <p:cNvPr id="32" name="Rectangle 20">
            <a:extLst>
              <a:ext uri="{FF2B5EF4-FFF2-40B4-BE49-F238E27FC236}">
                <a16:creationId xmlns:a16="http://schemas.microsoft.com/office/drawing/2014/main" id="{F3F15E6B-6A73-47E4-94C7-E42A358AE35D}"/>
              </a:ext>
            </a:extLst>
          </p:cNvPr>
          <p:cNvSpPr txBox="1">
            <a:spLocks/>
          </p:cNvSpPr>
          <p:nvPr/>
        </p:nvSpPr>
        <p:spPr bwMode="gray">
          <a:xfrm>
            <a:off x="1582746" y="1914523"/>
            <a:ext cx="1667166"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554"/>
              </a:spcAft>
              <a:defRPr/>
            </a:pPr>
            <a:r>
              <a:rPr lang="en-US" sz="1100">
                <a:latin typeface="Calibri" panose="020F0502020204030204"/>
              </a:rPr>
              <a:t>Clinical outcomes</a:t>
            </a:r>
          </a:p>
        </p:txBody>
      </p:sp>
      <p:sp>
        <p:nvSpPr>
          <p:cNvPr id="33" name="Rectangle 32">
            <a:extLst>
              <a:ext uri="{FF2B5EF4-FFF2-40B4-BE49-F238E27FC236}">
                <a16:creationId xmlns:a16="http://schemas.microsoft.com/office/drawing/2014/main" id="{884128E1-1FC0-4F21-97F7-7AC2B8E3FD47}"/>
              </a:ext>
            </a:extLst>
          </p:cNvPr>
          <p:cNvSpPr/>
          <p:nvPr/>
        </p:nvSpPr>
        <p:spPr>
          <a:xfrm>
            <a:off x="3375300" y="2242449"/>
            <a:ext cx="5735557" cy="430887"/>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Which option would provide a better clinical outcomes for patients using  mortality rate and re-admission rates?</a:t>
            </a:r>
          </a:p>
        </p:txBody>
      </p:sp>
      <p:graphicFrame>
        <p:nvGraphicFramePr>
          <p:cNvPr id="34" name="Table 34">
            <a:extLst>
              <a:ext uri="{FF2B5EF4-FFF2-40B4-BE49-F238E27FC236}">
                <a16:creationId xmlns:a16="http://schemas.microsoft.com/office/drawing/2014/main" id="{F3622FF1-3DB0-4E2A-BAE9-2988AB3E8D0B}"/>
              </a:ext>
            </a:extLst>
          </p:cNvPr>
          <p:cNvGraphicFramePr>
            <a:graphicFrameLocks noGrp="1"/>
          </p:cNvGraphicFramePr>
          <p:nvPr>
            <p:extLst>
              <p:ext uri="{D42A27DB-BD31-4B8C-83A1-F6EECF244321}">
                <p14:modId xmlns:p14="http://schemas.microsoft.com/office/powerpoint/2010/main" val="451717561"/>
              </p:ext>
            </p:extLst>
          </p:nvPr>
        </p:nvGraphicFramePr>
        <p:xfrm>
          <a:off x="589959" y="2798176"/>
          <a:ext cx="8145850" cy="3266440"/>
        </p:xfrm>
        <a:graphic>
          <a:graphicData uri="http://schemas.openxmlformats.org/drawingml/2006/table">
            <a:tbl>
              <a:tblPr firstRow="1" bandRow="1">
                <a:tableStyleId>{5C22544A-7EE6-4342-B048-85BDC9FD1C3A}</a:tableStyleId>
              </a:tblPr>
              <a:tblGrid>
                <a:gridCol w="2500374">
                  <a:extLst>
                    <a:ext uri="{9D8B030D-6E8A-4147-A177-3AD203B41FA5}">
                      <a16:colId xmlns:a16="http://schemas.microsoft.com/office/drawing/2014/main" val="4152381251"/>
                    </a:ext>
                  </a:extLst>
                </a:gridCol>
                <a:gridCol w="2786040">
                  <a:extLst>
                    <a:ext uri="{9D8B030D-6E8A-4147-A177-3AD203B41FA5}">
                      <a16:colId xmlns:a16="http://schemas.microsoft.com/office/drawing/2014/main" val="2017889747"/>
                    </a:ext>
                  </a:extLst>
                </a:gridCol>
                <a:gridCol w="2859436">
                  <a:extLst>
                    <a:ext uri="{9D8B030D-6E8A-4147-A177-3AD203B41FA5}">
                      <a16:colId xmlns:a16="http://schemas.microsoft.com/office/drawing/2014/main" val="377162463"/>
                    </a:ext>
                  </a:extLst>
                </a:gridCol>
              </a:tblGrid>
              <a:tr h="198975">
                <a:tc>
                  <a:txBody>
                    <a:bodyPr/>
                    <a:lstStyle/>
                    <a:p>
                      <a:r>
                        <a:rPr lang="en-GB" sz="1200" b="1">
                          <a:solidFill>
                            <a:sysClr val="windowText" lastClr="000000"/>
                          </a:solidFill>
                          <a:latin typeface="Calibri" panose="020F0502020204030204" pitchFamily="34" charset="0"/>
                          <a:cs typeface="Calibri" panose="020F0502020204030204" pitchFamily="34" charset="0"/>
                        </a:rPr>
                        <a:t>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b="1">
                          <a:solidFill>
                            <a:sysClr val="windowText" lastClr="000000"/>
                          </a:solidFill>
                          <a:latin typeface="Calibri" panose="020F0502020204030204" pitchFamily="34" charset="0"/>
                          <a:cs typeface="Calibri" panose="020F0502020204030204" pitchFamily="34" charset="0"/>
                        </a:rPr>
                        <a:t>Option A – Medium term site at Kent and Canterbury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b="1" dirty="0">
                          <a:solidFill>
                            <a:sysClr val="windowText" lastClr="000000"/>
                          </a:solidFill>
                          <a:latin typeface="Calibri" panose="020F0502020204030204" pitchFamily="34" charset="0"/>
                          <a:cs typeface="Calibri" panose="020F0502020204030204" pitchFamily="34" charset="0"/>
                        </a:rPr>
                        <a:t>Option B – Medium term site at Medway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2975107"/>
                  </a:ext>
                </a:extLst>
              </a:tr>
              <a:tr h="370840">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US" sz="1100">
                          <a:latin typeface="Calibri" panose="020F0502020204030204"/>
                        </a:rPr>
                        <a:t>Clinical outcomes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GB" sz="1100" dirty="0">
                          <a:solidFill>
                            <a:sysClr val="windowText" lastClr="000000"/>
                          </a:solidFill>
                          <a:latin typeface="Calibri" panose="020F0502020204030204" pitchFamily="34" charset="0"/>
                          <a:cs typeface="Calibri" panose="020F0502020204030204" pitchFamily="34" charset="0"/>
                        </a:rPr>
                        <a:t>Latest NVR data covering 2017 – 2019 does not show any significant outlying numbers for survival. Case numbers are average compared to national averages for most procedures.</a:t>
                      </a:r>
                    </a:p>
                    <a:p>
                      <a:pPr marL="171450" marR="0" lvl="0" indent="-17145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ysClr val="windowText" lastClr="000000"/>
                          </a:solidFill>
                          <a:latin typeface="Calibri" panose="020F0502020204030204" pitchFamily="34" charset="0"/>
                          <a:cs typeface="Calibri" panose="020F0502020204030204" pitchFamily="34" charset="0"/>
                        </a:rPr>
                        <a:t>Elective AAA 53 cases (Survival 99.4%)</a:t>
                      </a:r>
                    </a:p>
                    <a:p>
                      <a:pPr marL="171450" marR="0" lvl="0" indent="-17145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ysClr val="windowText" lastClr="000000"/>
                          </a:solidFill>
                          <a:latin typeface="Calibri" panose="020F0502020204030204" pitchFamily="34" charset="0"/>
                          <a:cs typeface="Calibri" panose="020F0502020204030204" pitchFamily="34" charset="0"/>
                        </a:rPr>
                        <a:t>Ruptured AAA 22 cases (50% EVAR)</a:t>
                      </a:r>
                    </a:p>
                    <a:p>
                      <a:pPr marL="171450" marR="0" lvl="0" indent="-17145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ysClr val="windowText" lastClr="000000"/>
                          </a:solidFill>
                          <a:latin typeface="Calibri" panose="020F0502020204030204" pitchFamily="34" charset="0"/>
                          <a:cs typeface="Calibri" panose="020F0502020204030204" pitchFamily="34" charset="0"/>
                        </a:rPr>
                        <a:t>Complex cases 17 (65% EVAR)</a:t>
                      </a:r>
                    </a:p>
                    <a:p>
                      <a:pPr marL="171450" marR="0" lvl="0" indent="-17145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ysClr val="windowText" lastClr="000000"/>
                          </a:solidFill>
                          <a:latin typeface="Calibri" panose="020F0502020204030204" pitchFamily="34" charset="0"/>
                          <a:cs typeface="Calibri" panose="020F0502020204030204" pitchFamily="34" charset="0"/>
                        </a:rPr>
                        <a:t>Carotid endarterectomy 46 (Survival 98%)</a:t>
                      </a:r>
                    </a:p>
                    <a:p>
                      <a:pPr marL="171450" marR="0" lvl="0" indent="-17145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ysClr val="windowText" lastClr="000000"/>
                          </a:solidFill>
                          <a:latin typeface="Calibri" panose="020F0502020204030204" pitchFamily="34" charset="0"/>
                          <a:cs typeface="Calibri" panose="020F0502020204030204" pitchFamily="34" charset="0"/>
                        </a:rPr>
                        <a:t>Lower Limb Angio/Stent 314 (Survival 98.5%)</a:t>
                      </a:r>
                    </a:p>
                    <a:p>
                      <a:pPr marL="171450" marR="0" lvl="0" indent="-17145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ysClr val="windowText" lastClr="000000"/>
                          </a:solidFill>
                          <a:latin typeface="Calibri" panose="020F0502020204030204" pitchFamily="34" charset="0"/>
                          <a:cs typeface="Calibri" panose="020F0502020204030204" pitchFamily="34" charset="0"/>
                        </a:rPr>
                        <a:t>Lower Limb Bypass 77 (Survival 97.3%)</a:t>
                      </a:r>
                    </a:p>
                    <a:p>
                      <a:pPr marL="171450" marR="0" lvl="0" indent="-17145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ysClr val="windowText" lastClr="000000"/>
                          </a:solidFill>
                          <a:latin typeface="Calibri" panose="020F0502020204030204" pitchFamily="34" charset="0"/>
                          <a:cs typeface="Calibri" panose="020F0502020204030204" pitchFamily="34" charset="0"/>
                        </a:rPr>
                        <a:t>Lower Limb Amputation 113 (Survival 97.3%)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GB" sz="1100">
                          <a:solidFill>
                            <a:sysClr val="windowText" lastClr="000000"/>
                          </a:solidFill>
                          <a:latin typeface="Calibri" panose="020F0502020204030204" pitchFamily="34" charset="0"/>
                          <a:cs typeface="Calibri" panose="020F0502020204030204" pitchFamily="34" charset="0"/>
                        </a:rPr>
                        <a:t>Latest NVR data covering 2017 – 2019 does not show any significant outlying numbers for survival. Case numbers are below average compared to national averages for all procedures.</a:t>
                      </a:r>
                    </a:p>
                    <a:p>
                      <a:pPr marL="171450" marR="0" lvl="0" indent="-17145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ysClr val="windowText" lastClr="000000"/>
                          </a:solidFill>
                          <a:latin typeface="Calibri" panose="020F0502020204030204" pitchFamily="34" charset="0"/>
                          <a:cs typeface="Calibri" panose="020F0502020204030204" pitchFamily="34" charset="0"/>
                        </a:rPr>
                        <a:t>Elective AAA 21 cases (Survival 98.4%)</a:t>
                      </a:r>
                    </a:p>
                    <a:p>
                      <a:pPr marL="171450" marR="0" lvl="0" indent="-17145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ysClr val="windowText" lastClr="000000"/>
                          </a:solidFill>
                          <a:latin typeface="Calibri" panose="020F0502020204030204" pitchFamily="34" charset="0"/>
                          <a:cs typeface="Calibri" panose="020F0502020204030204" pitchFamily="34" charset="0"/>
                        </a:rPr>
                        <a:t>Ruptured AAA 21 cases (50% EVAR)</a:t>
                      </a:r>
                    </a:p>
                    <a:p>
                      <a:pPr marL="171450" marR="0" lvl="0" indent="-17145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ysClr val="windowText" lastClr="000000"/>
                          </a:solidFill>
                          <a:latin typeface="Calibri" panose="020F0502020204030204" pitchFamily="34" charset="0"/>
                          <a:cs typeface="Calibri" panose="020F0502020204030204" pitchFamily="34" charset="0"/>
                        </a:rPr>
                        <a:t>Complex cases 10 (90% EVAR)</a:t>
                      </a:r>
                    </a:p>
                    <a:p>
                      <a:pPr marL="171450" marR="0" lvl="0" indent="-17145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ysClr val="windowText" lastClr="000000"/>
                          </a:solidFill>
                          <a:latin typeface="Calibri" panose="020F0502020204030204" pitchFamily="34" charset="0"/>
                          <a:cs typeface="Calibri" panose="020F0502020204030204" pitchFamily="34" charset="0"/>
                        </a:rPr>
                        <a:t>Carotid endarterectomy 11 (Survival 95.9%)</a:t>
                      </a:r>
                    </a:p>
                    <a:p>
                      <a:pPr marL="171450" marR="0" lvl="0" indent="-17145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ysClr val="windowText" lastClr="000000"/>
                          </a:solidFill>
                          <a:latin typeface="Calibri" panose="020F0502020204030204" pitchFamily="34" charset="0"/>
                          <a:cs typeface="Calibri" panose="020F0502020204030204" pitchFamily="34" charset="0"/>
                        </a:rPr>
                        <a:t>Lower Limb Angio/Stent 62 (Survival 98.3%)</a:t>
                      </a:r>
                    </a:p>
                    <a:p>
                      <a:pPr marL="171450" marR="0" lvl="0" indent="-17145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ysClr val="windowText" lastClr="000000"/>
                          </a:solidFill>
                          <a:latin typeface="Calibri" panose="020F0502020204030204" pitchFamily="34" charset="0"/>
                          <a:cs typeface="Calibri" panose="020F0502020204030204" pitchFamily="34" charset="0"/>
                        </a:rPr>
                        <a:t>Lower Limb Bypass 130 (Survival 96.2%)</a:t>
                      </a:r>
                    </a:p>
                    <a:p>
                      <a:pPr marL="171450" marR="0" lvl="0" indent="-17145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ysClr val="windowText" lastClr="000000"/>
                          </a:solidFill>
                          <a:latin typeface="Calibri" panose="020F0502020204030204" pitchFamily="34" charset="0"/>
                          <a:cs typeface="Calibri" panose="020F0502020204030204" pitchFamily="34" charset="0"/>
                        </a:rPr>
                        <a:t>Lower limb amputation 39 (Survival 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03632397"/>
                  </a:ext>
                </a:extLst>
              </a:tr>
              <a:tr h="370840">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US" sz="1100">
                          <a:latin typeface="Calibri" panose="020F0502020204030204"/>
                        </a:rPr>
                        <a:t>Safety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GB" sz="1100">
                          <a:solidFill>
                            <a:sysClr val="windowText" lastClr="000000"/>
                          </a:solidFill>
                          <a:latin typeface="Calibri" panose="020F0502020204030204" pitchFamily="34" charset="0"/>
                          <a:cs typeface="Calibri" panose="020F0502020204030204" pitchFamily="34" charset="0"/>
                        </a:rPr>
                        <a:t>CQC rating: Requires Improvement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GB" sz="1100" dirty="0">
                          <a:solidFill>
                            <a:sysClr val="windowText" lastClr="000000"/>
                          </a:solidFill>
                          <a:latin typeface="Calibri" panose="020F0502020204030204" pitchFamily="34" charset="0"/>
                          <a:cs typeface="Calibri" panose="020F0502020204030204" pitchFamily="34" charset="0"/>
                        </a:rPr>
                        <a:t>CQC rating: Requires Improvement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9668014"/>
                  </a:ext>
                </a:extLst>
              </a:tr>
            </a:tbl>
          </a:graphicData>
        </a:graphic>
      </p:graphicFrame>
      <p:sp>
        <p:nvSpPr>
          <p:cNvPr id="37" name="Rectangle 36">
            <a:extLst>
              <a:ext uri="{FF2B5EF4-FFF2-40B4-BE49-F238E27FC236}">
                <a16:creationId xmlns:a16="http://schemas.microsoft.com/office/drawing/2014/main" id="{F7401239-83E2-4B8A-B202-3D95B8FD75AE}"/>
              </a:ext>
            </a:extLst>
          </p:cNvPr>
          <p:cNvSpPr/>
          <p:nvPr/>
        </p:nvSpPr>
        <p:spPr bwMode="auto">
          <a:xfrm>
            <a:off x="589959" y="6172062"/>
            <a:ext cx="8145850" cy="50005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91440" rIns="91440" bIns="91440" numCol="1" rtlCol="0" anchor="t" anchorCtr="0" compatLnSpc="1">
            <a:prstTxWarp prst="textNoShape">
              <a:avLst/>
            </a:prstTxWarp>
            <a:noAutofit/>
          </a:bodyPr>
          <a:lstStyle/>
          <a:p>
            <a:pPr marL="0" marR="0" indent="0" algn="ctr" defTabSz="889000" rtl="0" eaLnBrk="1" fontAlgn="base" latinLnBrk="0" hangingPunct="1"/>
            <a:r>
              <a:rPr kumimoji="0" lang="en-GB" sz="1100" b="0" i="1" u="none" strike="noStrike" cap="none" normalizeH="0" baseline="0" dirty="0">
                <a:solidFill>
                  <a:schemeClr val="tx1"/>
                </a:solidFill>
                <a:effectLst/>
                <a:latin typeface="Calibri" panose="020F0502020204030204" pitchFamily="34" charset="0"/>
                <a:cs typeface="Calibri" panose="020F0502020204030204" pitchFamily="34" charset="0"/>
              </a:rPr>
              <a:t>NB: the majority of quality of care benefits from the changes to vascular services will come from the hub and spoke network model so these will be achieved irrespective of the location of the arterial hub</a:t>
            </a:r>
          </a:p>
        </p:txBody>
      </p:sp>
      <p:sp>
        <p:nvSpPr>
          <p:cNvPr id="16" name="Rectangle 20">
            <a:extLst>
              <a:ext uri="{FF2B5EF4-FFF2-40B4-BE49-F238E27FC236}">
                <a16:creationId xmlns:a16="http://schemas.microsoft.com/office/drawing/2014/main" id="{55A7C706-D64F-4DB6-AA4F-0FF39B7ABEB8}"/>
              </a:ext>
            </a:extLst>
          </p:cNvPr>
          <p:cNvSpPr txBox="1">
            <a:spLocks/>
          </p:cNvSpPr>
          <p:nvPr/>
        </p:nvSpPr>
        <p:spPr bwMode="gray">
          <a:xfrm>
            <a:off x="264944" y="712026"/>
            <a:ext cx="2154317"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200" b="1">
                <a:latin typeface="Calibri" panose="020F0502020204030204"/>
              </a:rPr>
              <a:t>Domain</a:t>
            </a:r>
          </a:p>
        </p:txBody>
      </p:sp>
      <p:sp>
        <p:nvSpPr>
          <p:cNvPr id="17" name="Rectangle 20">
            <a:extLst>
              <a:ext uri="{FF2B5EF4-FFF2-40B4-BE49-F238E27FC236}">
                <a16:creationId xmlns:a16="http://schemas.microsoft.com/office/drawing/2014/main" id="{4D7E70AB-5FE2-4A30-8395-77D3ECC90961}"/>
              </a:ext>
            </a:extLst>
          </p:cNvPr>
          <p:cNvSpPr txBox="1">
            <a:spLocks/>
          </p:cNvSpPr>
          <p:nvPr/>
        </p:nvSpPr>
        <p:spPr bwMode="gray">
          <a:xfrm>
            <a:off x="1675156" y="707844"/>
            <a:ext cx="2154317"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200" b="1">
                <a:latin typeface="Calibri" panose="020F0502020204030204"/>
              </a:rPr>
              <a:t>Criteria</a:t>
            </a:r>
          </a:p>
        </p:txBody>
      </p:sp>
      <p:sp>
        <p:nvSpPr>
          <p:cNvPr id="18" name="Rectangle 20">
            <a:extLst>
              <a:ext uri="{FF2B5EF4-FFF2-40B4-BE49-F238E27FC236}">
                <a16:creationId xmlns:a16="http://schemas.microsoft.com/office/drawing/2014/main" id="{48C4D094-FBD1-4C93-9FCA-0F3E86D81C85}"/>
              </a:ext>
            </a:extLst>
          </p:cNvPr>
          <p:cNvSpPr txBox="1">
            <a:spLocks/>
          </p:cNvSpPr>
          <p:nvPr/>
        </p:nvSpPr>
        <p:spPr bwMode="gray">
          <a:xfrm>
            <a:off x="3494841" y="728200"/>
            <a:ext cx="2154317"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200" b="1" dirty="0">
                <a:latin typeface="Calibri" panose="020F0502020204030204"/>
              </a:rPr>
              <a:t>Original Options Appraisal KLOEs</a:t>
            </a:r>
          </a:p>
        </p:txBody>
      </p:sp>
    </p:spTree>
    <p:extLst>
      <p:ext uri="{BB962C8B-B14F-4D97-AF65-F5344CB8AC3E}">
        <p14:creationId xmlns:p14="http://schemas.microsoft.com/office/powerpoint/2010/main" val="4214853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F9023-653C-4B6F-8D4A-696A84ACF531}"/>
              </a:ext>
            </a:extLst>
          </p:cNvPr>
          <p:cNvSpPr>
            <a:spLocks noGrp="1"/>
          </p:cNvSpPr>
          <p:nvPr>
            <p:ph type="title"/>
          </p:nvPr>
        </p:nvSpPr>
        <p:spPr/>
        <p:txBody>
          <a:bodyPr/>
          <a:lstStyle/>
          <a:p>
            <a:r>
              <a:rPr lang="en-GB"/>
              <a:t>Domain: Access to care for all</a:t>
            </a:r>
          </a:p>
        </p:txBody>
      </p:sp>
      <p:sp>
        <p:nvSpPr>
          <p:cNvPr id="6" name="Rectangle 18">
            <a:extLst>
              <a:ext uri="{FF2B5EF4-FFF2-40B4-BE49-F238E27FC236}">
                <a16:creationId xmlns:a16="http://schemas.microsoft.com/office/drawing/2014/main" id="{1AF001A5-5C87-463D-AF8F-C67738A45E41}"/>
              </a:ext>
            </a:extLst>
          </p:cNvPr>
          <p:cNvSpPr>
            <a:spLocks noChangeArrowheads="1"/>
          </p:cNvSpPr>
          <p:nvPr/>
        </p:nvSpPr>
        <p:spPr bwMode="gray">
          <a:xfrm>
            <a:off x="686975" y="1402710"/>
            <a:ext cx="805655" cy="369332"/>
          </a:xfrm>
          <a:prstGeom prst="rect">
            <a:avLst/>
          </a:prstGeom>
          <a:noFill/>
          <a:ln w="9525" algn="ctr">
            <a:noFill/>
            <a:miter lim="800000"/>
            <a:headEnd/>
            <a:tailEnd/>
          </a:ln>
          <a:effectLst/>
        </p:spPr>
        <p:txBody>
          <a:bodyPr wrap="square" lIns="0" tIns="0" rIns="0" bIns="0">
            <a:spAutoFit/>
          </a:bodyPr>
          <a:lstStyle/>
          <a:p>
            <a:pPr defTabSz="804272">
              <a:buClr>
                <a:srgbClr val="0178C4"/>
              </a:buClr>
              <a:defRPr/>
            </a:pPr>
            <a:r>
              <a:rPr lang="en-US" sz="1200" b="1" dirty="0">
                <a:solidFill>
                  <a:srgbClr val="39A88E"/>
                </a:solidFill>
                <a:latin typeface="Calibri" panose="020F0502020204030204"/>
                <a:cs typeface="Arial" charset="0"/>
              </a:rPr>
              <a:t>Access to care for all</a:t>
            </a:r>
          </a:p>
        </p:txBody>
      </p:sp>
      <p:sp>
        <p:nvSpPr>
          <p:cNvPr id="7" name="Rounded Rectangle 124">
            <a:extLst>
              <a:ext uri="{FF2B5EF4-FFF2-40B4-BE49-F238E27FC236}">
                <a16:creationId xmlns:a16="http://schemas.microsoft.com/office/drawing/2014/main" id="{3E1ADB27-D0E0-4563-A313-44E72AAA2A9A}"/>
              </a:ext>
            </a:extLst>
          </p:cNvPr>
          <p:cNvSpPr>
            <a:spLocks/>
          </p:cNvSpPr>
          <p:nvPr/>
        </p:nvSpPr>
        <p:spPr>
          <a:xfrm>
            <a:off x="244256" y="1084156"/>
            <a:ext cx="381438" cy="995793"/>
          </a:xfrm>
          <a:prstGeom prst="rect">
            <a:avLst/>
          </a:prstGeom>
          <a:solidFill>
            <a:srgbClr val="39A88E"/>
          </a:solidFill>
          <a:ln w="9525" cap="flat" cmpd="sng" algn="ctr">
            <a:noFill/>
            <a:prstDash val="solid"/>
          </a:ln>
          <a:effectLst/>
        </p:spPr>
        <p:txBody>
          <a:bodyPr rtlCol="0" anchor="ctr"/>
          <a:lstStyle/>
          <a:p>
            <a:pPr marL="0" marR="0" lvl="0" indent="0" algn="ctr" defTabSz="44208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a:ln>
                  <a:noFill/>
                </a:ln>
                <a:solidFill>
                  <a:srgbClr val="FFFFFF"/>
                </a:solidFill>
                <a:effectLst/>
                <a:uLnTx/>
                <a:uFillTx/>
                <a:latin typeface="Calibri" panose="020F0502020204030204"/>
                <a:ea typeface="+mn-ea"/>
                <a:cs typeface="+mn-cs"/>
              </a:rPr>
              <a:t>2</a:t>
            </a:r>
          </a:p>
        </p:txBody>
      </p:sp>
      <p:sp>
        <p:nvSpPr>
          <p:cNvPr id="8" name="Rectangle 16">
            <a:extLst>
              <a:ext uri="{FF2B5EF4-FFF2-40B4-BE49-F238E27FC236}">
                <a16:creationId xmlns:a16="http://schemas.microsoft.com/office/drawing/2014/main" id="{93D19F3D-79E3-462D-9DC7-D278D5468C96}"/>
              </a:ext>
            </a:extLst>
          </p:cNvPr>
          <p:cNvSpPr txBox="1">
            <a:spLocks/>
          </p:cNvSpPr>
          <p:nvPr/>
        </p:nvSpPr>
        <p:spPr bwMode="gray">
          <a:xfrm>
            <a:off x="1553911" y="1214142"/>
            <a:ext cx="1667166" cy="338554"/>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100" dirty="0">
                <a:latin typeface="Calibri" panose="020F0502020204030204"/>
              </a:rPr>
              <a:t>Distance and time to access services</a:t>
            </a:r>
          </a:p>
        </p:txBody>
      </p:sp>
      <p:sp>
        <p:nvSpPr>
          <p:cNvPr id="9" name="Rectangle 16">
            <a:extLst>
              <a:ext uri="{FF2B5EF4-FFF2-40B4-BE49-F238E27FC236}">
                <a16:creationId xmlns:a16="http://schemas.microsoft.com/office/drawing/2014/main" id="{85041708-20B2-4E27-99F3-F91B3BD2E542}"/>
              </a:ext>
            </a:extLst>
          </p:cNvPr>
          <p:cNvSpPr txBox="1">
            <a:spLocks/>
          </p:cNvSpPr>
          <p:nvPr/>
        </p:nvSpPr>
        <p:spPr bwMode="gray">
          <a:xfrm>
            <a:off x="1553911" y="1878572"/>
            <a:ext cx="1667166"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100">
                <a:latin typeface="Calibri" panose="020F0502020204030204"/>
              </a:rPr>
              <a:t>Patient choice</a:t>
            </a:r>
          </a:p>
        </p:txBody>
      </p:sp>
      <p:sp>
        <p:nvSpPr>
          <p:cNvPr id="10" name="Rectangle 16">
            <a:extLst>
              <a:ext uri="{FF2B5EF4-FFF2-40B4-BE49-F238E27FC236}">
                <a16:creationId xmlns:a16="http://schemas.microsoft.com/office/drawing/2014/main" id="{0A8E3C5A-41CC-4E1E-86E6-34460F0DA310}"/>
              </a:ext>
            </a:extLst>
          </p:cNvPr>
          <p:cNvSpPr txBox="1">
            <a:spLocks/>
          </p:cNvSpPr>
          <p:nvPr/>
        </p:nvSpPr>
        <p:spPr bwMode="gray">
          <a:xfrm>
            <a:off x="1553911" y="1670946"/>
            <a:ext cx="1667166"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100">
                <a:latin typeface="Calibri" panose="020F0502020204030204"/>
              </a:rPr>
              <a:t>Service operating hours</a:t>
            </a:r>
          </a:p>
        </p:txBody>
      </p:sp>
      <p:sp>
        <p:nvSpPr>
          <p:cNvPr id="11" name="Rectangle 10">
            <a:extLst>
              <a:ext uri="{FF2B5EF4-FFF2-40B4-BE49-F238E27FC236}">
                <a16:creationId xmlns:a16="http://schemas.microsoft.com/office/drawing/2014/main" id="{57F6DD74-8980-4FA4-A818-414B99D16723}"/>
              </a:ext>
            </a:extLst>
          </p:cNvPr>
          <p:cNvSpPr/>
          <p:nvPr/>
        </p:nvSpPr>
        <p:spPr>
          <a:xfrm>
            <a:off x="3237910" y="1004112"/>
            <a:ext cx="5661833" cy="430887"/>
          </a:xfrm>
          <a:prstGeom prst="rect">
            <a:avLst/>
          </a:prstGeom>
        </p:spPr>
        <p:txBody>
          <a:bodyPr wrap="square">
            <a:spAutoFit/>
          </a:bodyPr>
          <a:lstStyle/>
          <a:p>
            <a:pPr marL="171450" indent="-171450" defTabSz="478908">
              <a:buClr>
                <a:srgbClr val="6A9EBE"/>
              </a:buClr>
              <a:buFont typeface="Arial" charset="0"/>
              <a:buChar char="•"/>
            </a:pPr>
            <a:r>
              <a:rPr lang="en-US" sz="1100">
                <a:solidFill>
                  <a:srgbClr val="000000"/>
                </a:solidFill>
                <a:latin typeface="Calibri" panose="020F0502020204030204"/>
              </a:rPr>
              <a:t>Do any options keep to a minimum the increase in the average or total time it takes people to get to hospital by ambulance, car (at off-peak and peak times) and public transport? </a:t>
            </a:r>
          </a:p>
        </p:txBody>
      </p:sp>
      <p:sp>
        <p:nvSpPr>
          <p:cNvPr id="12" name="Rectangle 11">
            <a:extLst>
              <a:ext uri="{FF2B5EF4-FFF2-40B4-BE49-F238E27FC236}">
                <a16:creationId xmlns:a16="http://schemas.microsoft.com/office/drawing/2014/main" id="{E69D3276-47CD-44EF-8FBF-2A222328901E}"/>
              </a:ext>
            </a:extLst>
          </p:cNvPr>
          <p:cNvSpPr/>
          <p:nvPr/>
        </p:nvSpPr>
        <p:spPr>
          <a:xfrm>
            <a:off x="3237910" y="1840223"/>
            <a:ext cx="6005859" cy="430887"/>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Which options would give people in Kent the greatest choice of hospitals for each service under consideration across the greatest number of trusts? </a:t>
            </a:r>
          </a:p>
        </p:txBody>
      </p:sp>
      <p:sp>
        <p:nvSpPr>
          <p:cNvPr id="13" name="Rectangle 12">
            <a:extLst>
              <a:ext uri="{FF2B5EF4-FFF2-40B4-BE49-F238E27FC236}">
                <a16:creationId xmlns:a16="http://schemas.microsoft.com/office/drawing/2014/main" id="{999C81CD-5747-4D9A-9FFD-05DA4A98E994}"/>
              </a:ext>
            </a:extLst>
          </p:cNvPr>
          <p:cNvSpPr/>
          <p:nvPr/>
        </p:nvSpPr>
        <p:spPr>
          <a:xfrm>
            <a:off x="3237910" y="1419864"/>
            <a:ext cx="5661833" cy="430887"/>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What is the ability of model to facilitate 7 day services  and improved access to care out of hours?</a:t>
            </a:r>
          </a:p>
        </p:txBody>
      </p:sp>
      <p:graphicFrame>
        <p:nvGraphicFramePr>
          <p:cNvPr id="14" name="Table 34">
            <a:extLst>
              <a:ext uri="{FF2B5EF4-FFF2-40B4-BE49-F238E27FC236}">
                <a16:creationId xmlns:a16="http://schemas.microsoft.com/office/drawing/2014/main" id="{52712C38-3A88-4A50-B4A2-4247C1450827}"/>
              </a:ext>
            </a:extLst>
          </p:cNvPr>
          <p:cNvGraphicFramePr>
            <a:graphicFrameLocks noGrp="1"/>
          </p:cNvGraphicFramePr>
          <p:nvPr>
            <p:extLst>
              <p:ext uri="{D42A27DB-BD31-4B8C-83A1-F6EECF244321}">
                <p14:modId xmlns:p14="http://schemas.microsoft.com/office/powerpoint/2010/main" val="2611066115"/>
              </p:ext>
            </p:extLst>
          </p:nvPr>
        </p:nvGraphicFramePr>
        <p:xfrm>
          <a:off x="506295" y="2298728"/>
          <a:ext cx="8288490" cy="4419600"/>
        </p:xfrm>
        <a:graphic>
          <a:graphicData uri="http://schemas.openxmlformats.org/drawingml/2006/table">
            <a:tbl>
              <a:tblPr firstRow="1" bandRow="1">
                <a:tableStyleId>{5C22544A-7EE6-4342-B048-85BDC9FD1C3A}</a:tableStyleId>
              </a:tblPr>
              <a:tblGrid>
                <a:gridCol w="2349959">
                  <a:extLst>
                    <a:ext uri="{9D8B030D-6E8A-4147-A177-3AD203B41FA5}">
                      <a16:colId xmlns:a16="http://schemas.microsoft.com/office/drawing/2014/main" val="4152381251"/>
                    </a:ext>
                  </a:extLst>
                </a:gridCol>
                <a:gridCol w="2904666">
                  <a:extLst>
                    <a:ext uri="{9D8B030D-6E8A-4147-A177-3AD203B41FA5}">
                      <a16:colId xmlns:a16="http://schemas.microsoft.com/office/drawing/2014/main" val="2017889747"/>
                    </a:ext>
                  </a:extLst>
                </a:gridCol>
                <a:gridCol w="3033865">
                  <a:extLst>
                    <a:ext uri="{9D8B030D-6E8A-4147-A177-3AD203B41FA5}">
                      <a16:colId xmlns:a16="http://schemas.microsoft.com/office/drawing/2014/main" val="377162463"/>
                    </a:ext>
                  </a:extLst>
                </a:gridCol>
              </a:tblGrid>
              <a:tr h="198975">
                <a:tc>
                  <a:txBody>
                    <a:bodyPr/>
                    <a:lstStyle/>
                    <a:p>
                      <a:r>
                        <a:rPr lang="en-GB" sz="1200" b="1">
                          <a:solidFill>
                            <a:sysClr val="windowText" lastClr="000000"/>
                          </a:solidFill>
                          <a:latin typeface="Calibri" panose="020F0502020204030204" pitchFamily="34" charset="0"/>
                          <a:cs typeface="Calibri" panose="020F0502020204030204" pitchFamily="34" charset="0"/>
                        </a:rPr>
                        <a:t>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b="1">
                          <a:solidFill>
                            <a:sysClr val="windowText" lastClr="000000"/>
                          </a:solidFill>
                          <a:latin typeface="Calibri" panose="020F0502020204030204" pitchFamily="34" charset="0"/>
                          <a:cs typeface="Calibri" panose="020F0502020204030204" pitchFamily="34" charset="0"/>
                        </a:rPr>
                        <a:t>Option A – Medium term site at Kent and Canterbury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b="1" dirty="0">
                          <a:solidFill>
                            <a:sysClr val="windowText" lastClr="000000"/>
                          </a:solidFill>
                          <a:latin typeface="Calibri" panose="020F0502020204030204" pitchFamily="34" charset="0"/>
                          <a:cs typeface="Calibri" panose="020F0502020204030204" pitchFamily="34" charset="0"/>
                        </a:rPr>
                        <a:t>Option B – Medium term site at Medway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2975107"/>
                  </a:ext>
                </a:extLst>
              </a:tr>
              <a:tr h="370840">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US" sz="1100">
                          <a:latin typeface="Calibri" panose="020F0502020204030204"/>
                        </a:rPr>
                        <a:t>Distance and time to access services</a:t>
                      </a:r>
                    </a:p>
                    <a:p>
                      <a:endParaRPr lang="en-GB" sz="1100">
                        <a:solidFill>
                          <a:sysClr val="windowText" lastClr="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a:solidFill>
                            <a:sysClr val="windowText" lastClr="000000"/>
                          </a:solidFill>
                          <a:latin typeface="Calibri" panose="020F0502020204030204" pitchFamily="34" charset="0"/>
                          <a:cs typeface="Calibri" panose="020F0502020204030204" pitchFamily="34" charset="0"/>
                        </a:rPr>
                        <a:t>2015 travel time analysis shows:</a:t>
                      </a:r>
                    </a:p>
                    <a:p>
                      <a:pPr marL="171450" indent="-171450">
                        <a:buFontTx/>
                        <a:buChar char="-"/>
                      </a:pPr>
                      <a:r>
                        <a:rPr lang="en-GB" sz="1100">
                          <a:solidFill>
                            <a:sysClr val="windowText" lastClr="000000"/>
                          </a:solidFill>
                          <a:latin typeface="Calibri" panose="020F0502020204030204" pitchFamily="34" charset="0"/>
                          <a:cs typeface="Calibri" panose="020F0502020204030204" pitchFamily="34" charset="0"/>
                        </a:rPr>
                        <a:t>MFT would have most accessibility within 30 minutes</a:t>
                      </a:r>
                    </a:p>
                    <a:p>
                      <a:pPr marL="171450" indent="-171450">
                        <a:buFontTx/>
                        <a:buChar char="-"/>
                      </a:pPr>
                      <a:r>
                        <a:rPr lang="en-GB" sz="1100">
                          <a:solidFill>
                            <a:sysClr val="windowText" lastClr="000000"/>
                          </a:solidFill>
                          <a:latin typeface="Calibri" panose="020F0502020204030204" pitchFamily="34" charset="0"/>
                          <a:cs typeface="Calibri" panose="020F0502020204030204" pitchFamily="34" charset="0"/>
                        </a:rPr>
                        <a:t>MFT and K&amp;C are equally accessible within 45 minutes</a:t>
                      </a:r>
                    </a:p>
                    <a:p>
                      <a:pPr marL="171450" indent="-171450">
                        <a:buFontTx/>
                        <a:buChar char="-"/>
                      </a:pPr>
                      <a:r>
                        <a:rPr lang="en-GB" sz="1100">
                          <a:solidFill>
                            <a:sysClr val="windowText" lastClr="000000"/>
                          </a:solidFill>
                          <a:latin typeface="Calibri" panose="020F0502020204030204" pitchFamily="34" charset="0"/>
                          <a:cs typeface="Calibri" panose="020F0502020204030204" pitchFamily="34" charset="0"/>
                        </a:rPr>
                        <a:t>An MFT service would be over 60 minutes from East Coast/Thanet which has a high number of admissions from circulatory disease. </a:t>
                      </a:r>
                    </a:p>
                    <a:p>
                      <a:pPr marL="171450" indent="-171450">
                        <a:buFontTx/>
                        <a:buChar char="-"/>
                      </a:pPr>
                      <a:r>
                        <a:rPr lang="en-GB" sz="1100">
                          <a:solidFill>
                            <a:sysClr val="windowText" lastClr="000000"/>
                          </a:solidFill>
                          <a:latin typeface="Calibri" panose="020F0502020204030204" pitchFamily="34" charset="0"/>
                          <a:cs typeface="Calibri" panose="020F0502020204030204" pitchFamily="34" charset="0"/>
                        </a:rPr>
                        <a:t>A K&amp;C service would be over 60 minutes from Tunbridge Wells, but this has a lower number of admissions from circulatory disease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a:solidFill>
                            <a:sysClr val="windowText" lastClr="000000"/>
                          </a:solidFill>
                          <a:latin typeface="Calibri" panose="020F0502020204030204" pitchFamily="34" charset="0"/>
                          <a:cs typeface="Calibri" panose="020F0502020204030204" pitchFamily="34" charset="0"/>
                        </a:rPr>
                        <a:t>2015 travel time analysis shows:</a:t>
                      </a:r>
                    </a:p>
                    <a:p>
                      <a:pPr marL="171450" indent="-171450">
                        <a:buFontTx/>
                        <a:buChar char="-"/>
                      </a:pPr>
                      <a:r>
                        <a:rPr lang="en-GB" sz="1100" dirty="0">
                          <a:solidFill>
                            <a:sysClr val="windowText" lastClr="000000"/>
                          </a:solidFill>
                          <a:latin typeface="Calibri" panose="020F0502020204030204" pitchFamily="34" charset="0"/>
                          <a:cs typeface="Calibri" panose="020F0502020204030204" pitchFamily="34" charset="0"/>
                        </a:rPr>
                        <a:t>MFT would have most accessibility within 30 minutes</a:t>
                      </a:r>
                    </a:p>
                    <a:p>
                      <a:pPr marL="171450" indent="-171450">
                        <a:buFontTx/>
                        <a:buChar char="-"/>
                      </a:pPr>
                      <a:r>
                        <a:rPr lang="en-GB" sz="1100" dirty="0">
                          <a:solidFill>
                            <a:sysClr val="windowText" lastClr="000000"/>
                          </a:solidFill>
                          <a:latin typeface="Calibri" panose="020F0502020204030204" pitchFamily="34" charset="0"/>
                          <a:cs typeface="Calibri" panose="020F0502020204030204" pitchFamily="34" charset="0"/>
                        </a:rPr>
                        <a:t>MFT and K&amp;C are equally accessible within 45 minutes</a:t>
                      </a:r>
                    </a:p>
                    <a:p>
                      <a:pPr marL="171450" indent="-171450">
                        <a:buFontTx/>
                        <a:buChar char="-"/>
                      </a:pPr>
                      <a:r>
                        <a:rPr lang="en-GB" sz="1100" dirty="0">
                          <a:solidFill>
                            <a:sysClr val="windowText" lastClr="000000"/>
                          </a:solidFill>
                          <a:latin typeface="Calibri" panose="020F0502020204030204" pitchFamily="34" charset="0"/>
                          <a:cs typeface="Calibri" panose="020F0502020204030204" pitchFamily="34" charset="0"/>
                        </a:rPr>
                        <a:t>An MFT service would be over 60 minutes from East Coast/Thanet which has a high number of admissions from circulatory disease. </a:t>
                      </a:r>
                    </a:p>
                    <a:p>
                      <a:pPr marL="171450" indent="-171450">
                        <a:buFontTx/>
                        <a:buChar char="-"/>
                      </a:pPr>
                      <a:r>
                        <a:rPr lang="en-GB" sz="1100" dirty="0">
                          <a:solidFill>
                            <a:sysClr val="windowText" lastClr="000000"/>
                          </a:solidFill>
                          <a:latin typeface="Calibri" panose="020F0502020204030204" pitchFamily="34" charset="0"/>
                          <a:cs typeface="Calibri" panose="020F0502020204030204" pitchFamily="34" charset="0"/>
                        </a:rPr>
                        <a:t>A K&amp;C service would be over 60 minutes from Tunbridge Wells, but this has a lower number of admissions from circulatory disease</a:t>
                      </a:r>
                    </a:p>
                    <a:p>
                      <a:endParaRPr lang="en-GB" sz="1100" dirty="0">
                        <a:solidFill>
                          <a:sysClr val="windowText" lastClr="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03632397"/>
                  </a:ext>
                </a:extLst>
              </a:tr>
              <a:tr h="370840">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US" sz="1100">
                          <a:latin typeface="Calibri" panose="020F0502020204030204"/>
                        </a:rPr>
                        <a:t>Service operating hours</a:t>
                      </a:r>
                    </a:p>
                    <a:p>
                      <a:endParaRPr lang="en-GB" sz="1100">
                        <a:solidFill>
                          <a:sysClr val="windowText" lastClr="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a:solidFill>
                            <a:sysClr val="windowText" lastClr="000000"/>
                          </a:solidFill>
                          <a:latin typeface="Calibri" panose="020F0502020204030204" pitchFamily="34" charset="0"/>
                          <a:cs typeface="Calibri" panose="020F0502020204030204" pitchFamily="34" charset="0"/>
                        </a:rPr>
                        <a:t>With the appropriate TUPE arrangements and increased catchment population, the service would be able to facilitate 24/7 consultant led working sustainably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GB" sz="1100">
                          <a:solidFill>
                            <a:sysClr val="windowText" lastClr="000000"/>
                          </a:solidFill>
                          <a:latin typeface="Calibri" panose="020F0502020204030204" pitchFamily="34" charset="0"/>
                          <a:cs typeface="Calibri" panose="020F0502020204030204" pitchFamily="34" charset="0"/>
                        </a:rPr>
                        <a:t>With the appropriate TUPE arrangements and increased catchment population, the service would be able to facilitate 24/7 consultant led working sustainably</a:t>
                      </a:r>
                    </a:p>
                    <a:p>
                      <a:endParaRPr lang="en-GB" sz="1100">
                        <a:solidFill>
                          <a:sysClr val="windowText" lastClr="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9668014"/>
                  </a:ext>
                </a:extLst>
              </a:tr>
              <a:tr h="370840">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US" sz="1100">
                          <a:latin typeface="Calibri" panose="020F0502020204030204"/>
                        </a:rPr>
                        <a:t>Patient choice</a:t>
                      </a:r>
                    </a:p>
                    <a:p>
                      <a:endParaRPr lang="en-GB" sz="1100">
                        <a:solidFill>
                          <a:sysClr val="windowText" lastClr="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a:solidFill>
                            <a:sysClr val="windowText" lastClr="000000"/>
                          </a:solidFill>
                          <a:latin typeface="Calibri" panose="020F0502020204030204" pitchFamily="34" charset="0"/>
                          <a:cs typeface="Calibri" panose="020F0502020204030204" pitchFamily="34" charset="0"/>
                        </a:rPr>
                        <a:t>There would be no overall difference in patient choice between the two options, but fewer patients would be affected by the change (up to 269)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GB" sz="1100" dirty="0">
                          <a:solidFill>
                            <a:sysClr val="windowText" lastClr="000000"/>
                          </a:solidFill>
                          <a:latin typeface="Calibri" panose="020F0502020204030204" pitchFamily="34" charset="0"/>
                          <a:cs typeface="Calibri" panose="020F0502020204030204" pitchFamily="34" charset="0"/>
                        </a:rPr>
                        <a:t>There would be no overall difference in patient choice between the two options, but more patients would be affected by the change (up to 605)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45631228"/>
                  </a:ext>
                </a:extLst>
              </a:tr>
            </a:tbl>
          </a:graphicData>
        </a:graphic>
      </p:graphicFrame>
      <p:sp>
        <p:nvSpPr>
          <p:cNvPr id="15" name="Rectangle 20">
            <a:extLst>
              <a:ext uri="{FF2B5EF4-FFF2-40B4-BE49-F238E27FC236}">
                <a16:creationId xmlns:a16="http://schemas.microsoft.com/office/drawing/2014/main" id="{C0DF22C1-BA6D-4FFC-A033-D62F685AA2B6}"/>
              </a:ext>
            </a:extLst>
          </p:cNvPr>
          <p:cNvSpPr txBox="1">
            <a:spLocks/>
          </p:cNvSpPr>
          <p:nvPr/>
        </p:nvSpPr>
        <p:spPr bwMode="gray">
          <a:xfrm>
            <a:off x="347719" y="733831"/>
            <a:ext cx="1667166"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200" b="1">
                <a:latin typeface="Calibri" panose="020F0502020204030204"/>
              </a:rPr>
              <a:t>Domain</a:t>
            </a:r>
          </a:p>
        </p:txBody>
      </p:sp>
      <p:sp>
        <p:nvSpPr>
          <p:cNvPr id="16" name="Rectangle 20">
            <a:extLst>
              <a:ext uri="{FF2B5EF4-FFF2-40B4-BE49-F238E27FC236}">
                <a16:creationId xmlns:a16="http://schemas.microsoft.com/office/drawing/2014/main" id="{53661089-1018-41A3-8B03-B319AF299CA2}"/>
              </a:ext>
            </a:extLst>
          </p:cNvPr>
          <p:cNvSpPr txBox="1">
            <a:spLocks/>
          </p:cNvSpPr>
          <p:nvPr/>
        </p:nvSpPr>
        <p:spPr bwMode="gray">
          <a:xfrm>
            <a:off x="1757931" y="729649"/>
            <a:ext cx="1667166"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200" b="1" dirty="0">
                <a:latin typeface="Calibri" panose="020F0502020204030204"/>
              </a:rPr>
              <a:t>Criteria</a:t>
            </a:r>
          </a:p>
        </p:txBody>
      </p:sp>
      <p:sp>
        <p:nvSpPr>
          <p:cNvPr id="17" name="Rectangle 20">
            <a:extLst>
              <a:ext uri="{FF2B5EF4-FFF2-40B4-BE49-F238E27FC236}">
                <a16:creationId xmlns:a16="http://schemas.microsoft.com/office/drawing/2014/main" id="{549153B1-20B2-4C88-AEBB-3BCB52522E44}"/>
              </a:ext>
            </a:extLst>
          </p:cNvPr>
          <p:cNvSpPr txBox="1">
            <a:spLocks/>
          </p:cNvSpPr>
          <p:nvPr/>
        </p:nvSpPr>
        <p:spPr bwMode="gray">
          <a:xfrm>
            <a:off x="3577615" y="750005"/>
            <a:ext cx="2145851"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200" b="1" dirty="0">
                <a:latin typeface="Calibri" panose="020F0502020204030204"/>
              </a:rPr>
              <a:t>Original Options Appraisal KLOEs</a:t>
            </a:r>
          </a:p>
        </p:txBody>
      </p:sp>
    </p:spTree>
    <p:extLst>
      <p:ext uri="{BB962C8B-B14F-4D97-AF65-F5344CB8AC3E}">
        <p14:creationId xmlns:p14="http://schemas.microsoft.com/office/powerpoint/2010/main" val="29664069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FEC2E-033D-4655-85AF-03212C427E2F}"/>
              </a:ext>
            </a:extLst>
          </p:cNvPr>
          <p:cNvSpPr>
            <a:spLocks noGrp="1"/>
          </p:cNvSpPr>
          <p:nvPr>
            <p:ph type="title"/>
          </p:nvPr>
        </p:nvSpPr>
        <p:spPr/>
        <p:txBody>
          <a:bodyPr/>
          <a:lstStyle/>
          <a:p>
            <a:r>
              <a:rPr lang="en-GB" dirty="0"/>
              <a:t>Domain: Affordability and value for money (1/2)</a:t>
            </a:r>
          </a:p>
        </p:txBody>
      </p:sp>
      <p:sp>
        <p:nvSpPr>
          <p:cNvPr id="6" name="Rectangle 14">
            <a:extLst>
              <a:ext uri="{FF2B5EF4-FFF2-40B4-BE49-F238E27FC236}">
                <a16:creationId xmlns:a16="http://schemas.microsoft.com/office/drawing/2014/main" id="{E784DE4E-6A8E-4022-B458-A2AAA43076C4}"/>
              </a:ext>
            </a:extLst>
          </p:cNvPr>
          <p:cNvSpPr>
            <a:spLocks noChangeArrowheads="1"/>
          </p:cNvSpPr>
          <p:nvPr/>
        </p:nvSpPr>
        <p:spPr bwMode="gray">
          <a:xfrm>
            <a:off x="799825" y="1580890"/>
            <a:ext cx="805655" cy="553998"/>
          </a:xfrm>
          <a:prstGeom prst="rect">
            <a:avLst/>
          </a:prstGeom>
          <a:noFill/>
          <a:ln w="9525" algn="ctr">
            <a:noFill/>
            <a:miter lim="800000"/>
            <a:headEnd/>
            <a:tailEnd/>
          </a:ln>
          <a:effectLst/>
        </p:spPr>
        <p:txBody>
          <a:bodyPr wrap="square" lIns="0" tIns="0" rIns="0" bIns="0">
            <a:spAutoFit/>
          </a:bodyPr>
          <a:lstStyle/>
          <a:p>
            <a:pPr defTabSz="804272">
              <a:buClr>
                <a:srgbClr val="0178C4"/>
              </a:buClr>
              <a:defRPr/>
            </a:pPr>
            <a:r>
              <a:rPr lang="en-US" sz="1200" b="1" dirty="0">
                <a:solidFill>
                  <a:srgbClr val="98ABB4"/>
                </a:solidFill>
                <a:latin typeface="Calibri" panose="020F0502020204030204"/>
                <a:cs typeface="Arial" charset="0"/>
              </a:rPr>
              <a:t>Affordability and value for money</a:t>
            </a:r>
          </a:p>
        </p:txBody>
      </p:sp>
      <p:sp>
        <p:nvSpPr>
          <p:cNvPr id="7" name="Rounded Rectangle 125">
            <a:extLst>
              <a:ext uri="{FF2B5EF4-FFF2-40B4-BE49-F238E27FC236}">
                <a16:creationId xmlns:a16="http://schemas.microsoft.com/office/drawing/2014/main" id="{29DBE939-E07E-484C-8279-9C5BC366EF71}"/>
              </a:ext>
            </a:extLst>
          </p:cNvPr>
          <p:cNvSpPr>
            <a:spLocks/>
          </p:cNvSpPr>
          <p:nvPr/>
        </p:nvSpPr>
        <p:spPr>
          <a:xfrm>
            <a:off x="357104" y="1404913"/>
            <a:ext cx="381438" cy="1053066"/>
          </a:xfrm>
          <a:prstGeom prst="rect">
            <a:avLst/>
          </a:prstGeom>
          <a:solidFill>
            <a:srgbClr val="98ABB4"/>
          </a:solidFill>
          <a:ln w="9525" cap="flat" cmpd="sng" algn="ctr">
            <a:noFill/>
            <a:prstDash val="solid"/>
          </a:ln>
          <a:effectLst/>
        </p:spPr>
        <p:txBody>
          <a:bodyPr rtlCol="0" anchor="ctr"/>
          <a:lstStyle/>
          <a:p>
            <a:pPr marL="0" marR="0" lvl="0" indent="0" algn="ctr" defTabSz="44208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a:ln>
                  <a:noFill/>
                </a:ln>
                <a:solidFill>
                  <a:srgbClr val="FFFFFF"/>
                </a:solidFill>
                <a:effectLst/>
                <a:uLnTx/>
                <a:uFillTx/>
                <a:latin typeface="Calibri" panose="020F0502020204030204"/>
                <a:ea typeface="+mn-ea"/>
                <a:cs typeface="+mn-cs"/>
              </a:rPr>
              <a:t>3</a:t>
            </a:r>
          </a:p>
        </p:txBody>
      </p:sp>
      <p:sp>
        <p:nvSpPr>
          <p:cNvPr id="8" name="Rectangle 8">
            <a:extLst>
              <a:ext uri="{FF2B5EF4-FFF2-40B4-BE49-F238E27FC236}">
                <a16:creationId xmlns:a16="http://schemas.microsoft.com/office/drawing/2014/main" id="{63B61EDF-CC0B-4286-A56D-03A9DC0F1022}"/>
              </a:ext>
            </a:extLst>
          </p:cNvPr>
          <p:cNvSpPr txBox="1">
            <a:spLocks/>
          </p:cNvSpPr>
          <p:nvPr/>
        </p:nvSpPr>
        <p:spPr bwMode="gray">
          <a:xfrm>
            <a:off x="1731952" y="1366815"/>
            <a:ext cx="1667166"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100">
                <a:latin typeface="Calibri" panose="020F0502020204030204"/>
              </a:rPr>
              <a:t>Profit/Loss</a:t>
            </a:r>
          </a:p>
        </p:txBody>
      </p:sp>
      <p:sp>
        <p:nvSpPr>
          <p:cNvPr id="9" name="Rectangle 8">
            <a:extLst>
              <a:ext uri="{FF2B5EF4-FFF2-40B4-BE49-F238E27FC236}">
                <a16:creationId xmlns:a16="http://schemas.microsoft.com/office/drawing/2014/main" id="{24E97DA4-840E-4632-A1F0-00960CF65CAA}"/>
              </a:ext>
            </a:extLst>
          </p:cNvPr>
          <p:cNvSpPr txBox="1">
            <a:spLocks/>
          </p:cNvSpPr>
          <p:nvPr/>
        </p:nvSpPr>
        <p:spPr bwMode="gray">
          <a:xfrm>
            <a:off x="1720222" y="2311679"/>
            <a:ext cx="1667166"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100" dirty="0">
                <a:latin typeface="Calibri" panose="020F0502020204030204"/>
              </a:rPr>
              <a:t>Meet license conditions</a:t>
            </a:r>
          </a:p>
        </p:txBody>
      </p:sp>
      <p:sp>
        <p:nvSpPr>
          <p:cNvPr id="10" name="Rectangle 8">
            <a:extLst>
              <a:ext uri="{FF2B5EF4-FFF2-40B4-BE49-F238E27FC236}">
                <a16:creationId xmlns:a16="http://schemas.microsoft.com/office/drawing/2014/main" id="{9AF53C4D-5BF2-462F-9623-4B90D1E58719}"/>
              </a:ext>
            </a:extLst>
          </p:cNvPr>
          <p:cNvSpPr txBox="1">
            <a:spLocks/>
          </p:cNvSpPr>
          <p:nvPr/>
        </p:nvSpPr>
        <p:spPr bwMode="gray">
          <a:xfrm>
            <a:off x="1720222" y="2066613"/>
            <a:ext cx="1667166"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100">
                <a:latin typeface="Calibri" panose="020F0502020204030204"/>
              </a:rPr>
              <a:t>Capital cost to the system</a:t>
            </a:r>
          </a:p>
        </p:txBody>
      </p:sp>
      <p:sp>
        <p:nvSpPr>
          <p:cNvPr id="11" name="Rectangle 10">
            <a:extLst>
              <a:ext uri="{FF2B5EF4-FFF2-40B4-BE49-F238E27FC236}">
                <a16:creationId xmlns:a16="http://schemas.microsoft.com/office/drawing/2014/main" id="{E8D8D485-D4AF-4CB4-A86A-C6151763E25E}"/>
              </a:ext>
            </a:extLst>
          </p:cNvPr>
          <p:cNvSpPr/>
          <p:nvPr/>
        </p:nvSpPr>
        <p:spPr>
          <a:xfrm>
            <a:off x="3502130" y="1916533"/>
            <a:ext cx="5407014" cy="261610"/>
          </a:xfrm>
          <a:prstGeom prst="rect">
            <a:avLst/>
          </a:prstGeom>
        </p:spPr>
        <p:txBody>
          <a:bodyPr wrap="square">
            <a:spAutoFit/>
          </a:bodyPr>
          <a:lstStyle/>
          <a:p>
            <a:pPr marL="171450" indent="-171450" defTabSz="478908">
              <a:buClr>
                <a:srgbClr val="6A9EBE"/>
              </a:buClr>
              <a:buFont typeface="Arial" charset="0"/>
              <a:buChar char="•"/>
            </a:pPr>
            <a:r>
              <a:rPr lang="en-US" sz="1100">
                <a:solidFill>
                  <a:srgbClr val="000000"/>
                </a:solidFill>
                <a:latin typeface="Calibri" panose="020F0502020204030204"/>
              </a:rPr>
              <a:t>Which options would have the lowest capital costs (cost of buildings and equipment)? </a:t>
            </a:r>
          </a:p>
        </p:txBody>
      </p:sp>
      <p:sp>
        <p:nvSpPr>
          <p:cNvPr id="12" name="Rectangle 11">
            <a:extLst>
              <a:ext uri="{FF2B5EF4-FFF2-40B4-BE49-F238E27FC236}">
                <a16:creationId xmlns:a16="http://schemas.microsoft.com/office/drawing/2014/main" id="{9C3F7991-7CA5-49C0-86F2-2FB6871EE8C7}"/>
              </a:ext>
            </a:extLst>
          </p:cNvPr>
          <p:cNvSpPr/>
          <p:nvPr/>
        </p:nvSpPr>
        <p:spPr>
          <a:xfrm>
            <a:off x="3504985" y="2155793"/>
            <a:ext cx="5281912" cy="430887"/>
          </a:xfrm>
          <a:prstGeom prst="rect">
            <a:avLst/>
          </a:prstGeom>
        </p:spPr>
        <p:txBody>
          <a:bodyPr wrap="square">
            <a:spAutoFit/>
          </a:bodyPr>
          <a:lstStyle/>
          <a:p>
            <a:pPr marL="171450" indent="-171450" defTabSz="478908">
              <a:buClr>
                <a:srgbClr val="6A9EBE"/>
              </a:buClr>
              <a:buFont typeface="Arial" charset="0"/>
              <a:buChar char="•"/>
            </a:pPr>
            <a:r>
              <a:rPr lang="en-US" sz="1100">
                <a:solidFill>
                  <a:srgbClr val="000000"/>
                </a:solidFill>
                <a:latin typeface="Calibri" panose="020F0502020204030204"/>
              </a:rPr>
              <a:t>Does the option meet regulatory requirements e.g. surpluses generated by each Foundation Trust?</a:t>
            </a:r>
          </a:p>
        </p:txBody>
      </p:sp>
      <p:sp>
        <p:nvSpPr>
          <p:cNvPr id="13" name="Rectangle 12">
            <a:extLst>
              <a:ext uri="{FF2B5EF4-FFF2-40B4-BE49-F238E27FC236}">
                <a16:creationId xmlns:a16="http://schemas.microsoft.com/office/drawing/2014/main" id="{13366A97-C822-4222-A282-E4554105196D}"/>
              </a:ext>
            </a:extLst>
          </p:cNvPr>
          <p:cNvSpPr/>
          <p:nvPr/>
        </p:nvSpPr>
        <p:spPr>
          <a:xfrm>
            <a:off x="3502896" y="1355237"/>
            <a:ext cx="5407014" cy="261610"/>
          </a:xfrm>
          <a:prstGeom prst="rect">
            <a:avLst/>
          </a:prstGeom>
        </p:spPr>
        <p:txBody>
          <a:bodyPr wrap="square">
            <a:spAutoFit/>
          </a:bodyPr>
          <a:lstStyle/>
          <a:p>
            <a:pPr marL="171450" indent="-171450" defTabSz="478908">
              <a:buClr>
                <a:srgbClr val="6A9EBE"/>
              </a:buClr>
              <a:buFont typeface="Arial" charset="0"/>
              <a:buChar char="•"/>
            </a:pPr>
            <a:r>
              <a:rPr lang="en-GB" sz="1100" dirty="0">
                <a:solidFill>
                  <a:srgbClr val="000000"/>
                </a:solidFill>
                <a:latin typeface="Calibri" panose="020F0502020204030204"/>
              </a:rPr>
              <a:t>What is the Profit/Loss of the options?</a:t>
            </a:r>
            <a:endParaRPr lang="en-US" sz="1100" dirty="0">
              <a:solidFill>
                <a:srgbClr val="000000"/>
              </a:solidFill>
              <a:latin typeface="Calibri" panose="020F0502020204030204"/>
            </a:endParaRPr>
          </a:p>
        </p:txBody>
      </p:sp>
      <p:sp>
        <p:nvSpPr>
          <p:cNvPr id="14" name="Rectangle 13">
            <a:extLst>
              <a:ext uri="{FF2B5EF4-FFF2-40B4-BE49-F238E27FC236}">
                <a16:creationId xmlns:a16="http://schemas.microsoft.com/office/drawing/2014/main" id="{1085378A-0A44-4E9B-8AC4-A1A282D29E4F}"/>
              </a:ext>
            </a:extLst>
          </p:cNvPr>
          <p:cNvSpPr/>
          <p:nvPr/>
        </p:nvSpPr>
        <p:spPr>
          <a:xfrm>
            <a:off x="3502130" y="1647946"/>
            <a:ext cx="5407014" cy="261610"/>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What is the affordability to commissioners?</a:t>
            </a:r>
          </a:p>
        </p:txBody>
      </p:sp>
      <p:sp>
        <p:nvSpPr>
          <p:cNvPr id="15" name="Rectangle 8">
            <a:extLst>
              <a:ext uri="{FF2B5EF4-FFF2-40B4-BE49-F238E27FC236}">
                <a16:creationId xmlns:a16="http://schemas.microsoft.com/office/drawing/2014/main" id="{0D7A8199-9E2B-47BD-B050-086C27542B81}"/>
              </a:ext>
            </a:extLst>
          </p:cNvPr>
          <p:cNvSpPr txBox="1">
            <a:spLocks/>
          </p:cNvSpPr>
          <p:nvPr/>
        </p:nvSpPr>
        <p:spPr bwMode="gray">
          <a:xfrm>
            <a:off x="1732278" y="1683644"/>
            <a:ext cx="1787551" cy="338554"/>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100">
                <a:latin typeface="Calibri" panose="020F0502020204030204"/>
              </a:rPr>
              <a:t>Affordability to commissioners</a:t>
            </a:r>
          </a:p>
        </p:txBody>
      </p:sp>
      <p:graphicFrame>
        <p:nvGraphicFramePr>
          <p:cNvPr id="16" name="Table 34">
            <a:extLst>
              <a:ext uri="{FF2B5EF4-FFF2-40B4-BE49-F238E27FC236}">
                <a16:creationId xmlns:a16="http://schemas.microsoft.com/office/drawing/2014/main" id="{85280A37-24AD-4B20-942A-9B274AC17BB8}"/>
              </a:ext>
            </a:extLst>
          </p:cNvPr>
          <p:cNvGraphicFramePr>
            <a:graphicFrameLocks noGrp="1"/>
          </p:cNvGraphicFramePr>
          <p:nvPr>
            <p:extLst>
              <p:ext uri="{D42A27DB-BD31-4B8C-83A1-F6EECF244321}">
                <p14:modId xmlns:p14="http://schemas.microsoft.com/office/powerpoint/2010/main" val="2081502275"/>
              </p:ext>
            </p:extLst>
          </p:nvPr>
        </p:nvGraphicFramePr>
        <p:xfrm>
          <a:off x="499075" y="2918276"/>
          <a:ext cx="8145850" cy="2651760"/>
        </p:xfrm>
        <a:graphic>
          <a:graphicData uri="http://schemas.openxmlformats.org/drawingml/2006/table">
            <a:tbl>
              <a:tblPr firstRow="1" bandRow="1">
                <a:tableStyleId>{5C22544A-7EE6-4342-B048-85BDC9FD1C3A}</a:tableStyleId>
              </a:tblPr>
              <a:tblGrid>
                <a:gridCol w="2311858">
                  <a:extLst>
                    <a:ext uri="{9D8B030D-6E8A-4147-A177-3AD203B41FA5}">
                      <a16:colId xmlns:a16="http://schemas.microsoft.com/office/drawing/2014/main" val="4152381251"/>
                    </a:ext>
                  </a:extLst>
                </a:gridCol>
                <a:gridCol w="2783955">
                  <a:extLst>
                    <a:ext uri="{9D8B030D-6E8A-4147-A177-3AD203B41FA5}">
                      <a16:colId xmlns:a16="http://schemas.microsoft.com/office/drawing/2014/main" val="2017889747"/>
                    </a:ext>
                  </a:extLst>
                </a:gridCol>
                <a:gridCol w="3050037">
                  <a:extLst>
                    <a:ext uri="{9D8B030D-6E8A-4147-A177-3AD203B41FA5}">
                      <a16:colId xmlns:a16="http://schemas.microsoft.com/office/drawing/2014/main" val="377162463"/>
                    </a:ext>
                  </a:extLst>
                </a:gridCol>
              </a:tblGrid>
              <a:tr h="198975">
                <a:tc>
                  <a:txBody>
                    <a:bodyPr/>
                    <a:lstStyle/>
                    <a:p>
                      <a:r>
                        <a:rPr lang="en-GB" sz="1200" b="1" dirty="0">
                          <a:solidFill>
                            <a:sysClr val="windowText" lastClr="000000"/>
                          </a:solidFill>
                          <a:latin typeface="Calibri" panose="020F0502020204030204" pitchFamily="34" charset="0"/>
                          <a:cs typeface="Calibri" panose="020F0502020204030204" pitchFamily="34" charset="0"/>
                        </a:rPr>
                        <a:t>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b="1" dirty="0">
                          <a:solidFill>
                            <a:sysClr val="windowText" lastClr="000000"/>
                          </a:solidFill>
                          <a:latin typeface="Calibri" panose="020F0502020204030204" pitchFamily="34" charset="0"/>
                          <a:cs typeface="Calibri" panose="020F0502020204030204" pitchFamily="34" charset="0"/>
                        </a:rPr>
                        <a:t>Option A – Medium term site at Kent and Canterbury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b="1" dirty="0">
                          <a:solidFill>
                            <a:sysClr val="windowText" lastClr="000000"/>
                          </a:solidFill>
                          <a:latin typeface="Calibri" panose="020F0502020204030204" pitchFamily="34" charset="0"/>
                          <a:cs typeface="Calibri" panose="020F0502020204030204" pitchFamily="34" charset="0"/>
                        </a:rPr>
                        <a:t>Option B – Medium term site at Medway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2975107"/>
                  </a:ext>
                </a:extLst>
              </a:tr>
              <a:tr h="370840">
                <a:tc>
                  <a:txBody>
                    <a:bodyPr/>
                    <a:lstStyle/>
                    <a:p>
                      <a:pPr marL="174995" indent="-174995" defTabSz="442091">
                        <a:spcAft>
                          <a:spcPts val="185"/>
                        </a:spcAft>
                        <a:defRPr/>
                      </a:pPr>
                      <a:r>
                        <a:rPr lang="en-US" sz="1100">
                          <a:latin typeface="Calibri" panose="020F0502020204030204"/>
                        </a:rPr>
                        <a:t>Profit/Loss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a:solidFill>
                            <a:sysClr val="windowText" lastClr="000000"/>
                          </a:solidFill>
                          <a:latin typeface="Calibri" panose="020F0502020204030204" pitchFamily="34" charset="0"/>
                          <a:cs typeface="Calibri" panose="020F0502020204030204" pitchFamily="34" charset="0"/>
                        </a:rPr>
                        <a:t>High level assumptions on additional revenue required to deliver service: £342k (transitional revenue support agreed by commissioners)</a:t>
                      </a:r>
                    </a:p>
                    <a:p>
                      <a:r>
                        <a:rPr lang="en-GB" sz="1100" dirty="0">
                          <a:solidFill>
                            <a:sysClr val="windowText" lastClr="000000"/>
                          </a:solidFill>
                          <a:latin typeface="Calibri" panose="020F0502020204030204" pitchFamily="34" charset="0"/>
                          <a:cs typeface="Calibri" panose="020F0502020204030204" pitchFamily="34" charset="0"/>
                        </a:rPr>
                        <a:t>High level assumptions on unmitigated stranded costs at MFT: Up to £1.4m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GB" sz="1100" dirty="0">
                          <a:solidFill>
                            <a:sysClr val="windowText" lastClr="000000"/>
                          </a:solidFill>
                          <a:latin typeface="Calibri" panose="020F0502020204030204" pitchFamily="34" charset="0"/>
                          <a:cs typeface="Calibri" panose="020F0502020204030204" pitchFamily="34" charset="0"/>
                        </a:rPr>
                        <a:t>High level assumptions on additional revenue required to deliver service: £603k (no agreement yet in place to </a:t>
                      </a:r>
                      <a:r>
                        <a:rPr lang="en-GB" sz="1100">
                          <a:solidFill>
                            <a:sysClr val="windowText" lastClr="000000"/>
                          </a:solidFill>
                          <a:latin typeface="Calibri" panose="020F0502020204030204" pitchFamily="34" charset="0"/>
                          <a:cs typeface="Calibri" panose="020F0502020204030204" pitchFamily="34" charset="0"/>
                        </a:rPr>
                        <a:t>support these costs)</a:t>
                      </a:r>
                      <a:endParaRPr lang="en-GB" sz="1100" dirty="0">
                        <a:solidFill>
                          <a:sysClr val="windowText" lastClr="000000"/>
                        </a:solidFill>
                        <a:latin typeface="Calibri" panose="020F0502020204030204" pitchFamily="34" charset="0"/>
                        <a:cs typeface="Calibri" panose="020F0502020204030204" pitchFamily="34" charset="0"/>
                      </a:endParaRPr>
                    </a:p>
                    <a:p>
                      <a:r>
                        <a:rPr lang="en-GB" sz="1100" dirty="0">
                          <a:solidFill>
                            <a:sysClr val="windowText" lastClr="000000"/>
                          </a:solidFill>
                          <a:latin typeface="Calibri" panose="020F0502020204030204" pitchFamily="34" charset="0"/>
                          <a:cs typeface="Calibri" panose="020F0502020204030204" pitchFamily="34" charset="0"/>
                        </a:rPr>
                        <a:t>High level assumptions on unmitigated stranded costs at EKHUFT: Up to £1.8m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03632397"/>
                  </a:ext>
                </a:extLst>
              </a:tr>
              <a:tr h="370840">
                <a:tc>
                  <a:txBody>
                    <a:bodyPr/>
                    <a:lstStyle/>
                    <a:p>
                      <a:pPr marL="174995" indent="-174995" defTabSz="442091">
                        <a:spcAft>
                          <a:spcPts val="185"/>
                        </a:spcAft>
                        <a:defRPr/>
                      </a:pPr>
                      <a:r>
                        <a:rPr lang="en-US" sz="1100">
                          <a:latin typeface="Calibri" panose="020F0502020204030204"/>
                        </a:rPr>
                        <a:t>Affordability to commissioners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GB" sz="1100">
                          <a:solidFill>
                            <a:sysClr val="windowText" lastClr="000000"/>
                          </a:solidFill>
                          <a:latin typeface="Calibri" panose="020F0502020204030204" pitchFamily="34" charset="0"/>
                          <a:cs typeface="Calibri" panose="020F0502020204030204" pitchFamily="34" charset="0"/>
                        </a:rPr>
                        <a:t>The lower MFF on tariff at EKHUFT was identified in the previous options appraisal as leading to a lower cost for commissioners if the activity was delivered by EKHUFT, but this is not a significant differentiator</a:t>
                      </a:r>
                    </a:p>
                    <a:p>
                      <a:endParaRPr lang="en-GB" sz="1100">
                        <a:solidFill>
                          <a:sysClr val="windowText" lastClr="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GB" sz="1100" dirty="0">
                          <a:solidFill>
                            <a:sysClr val="windowText" lastClr="000000"/>
                          </a:solidFill>
                          <a:latin typeface="Calibri" panose="020F0502020204030204" pitchFamily="34" charset="0"/>
                          <a:cs typeface="Calibri" panose="020F0502020204030204" pitchFamily="34" charset="0"/>
                        </a:rPr>
                        <a:t>The higher MFF on tariff at MFT was identified in the previous options appraisal as leading to a higher cost for commissioners if the activity was delivered by MFT, but this is not a significant differentiator</a:t>
                      </a:r>
                    </a:p>
                    <a:p>
                      <a:endParaRPr lang="en-GB" sz="1100" dirty="0">
                        <a:solidFill>
                          <a:sysClr val="windowText" lastClr="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9668014"/>
                  </a:ext>
                </a:extLst>
              </a:tr>
            </a:tbl>
          </a:graphicData>
        </a:graphic>
      </p:graphicFrame>
      <p:sp>
        <p:nvSpPr>
          <p:cNvPr id="17" name="Rectangle 20">
            <a:extLst>
              <a:ext uri="{FF2B5EF4-FFF2-40B4-BE49-F238E27FC236}">
                <a16:creationId xmlns:a16="http://schemas.microsoft.com/office/drawing/2014/main" id="{B4DF5755-817B-4FB3-8076-BCE993D34835}"/>
              </a:ext>
            </a:extLst>
          </p:cNvPr>
          <p:cNvSpPr txBox="1">
            <a:spLocks/>
          </p:cNvSpPr>
          <p:nvPr/>
        </p:nvSpPr>
        <p:spPr bwMode="gray">
          <a:xfrm>
            <a:off x="398518" y="974136"/>
            <a:ext cx="2332117"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200" b="1">
                <a:latin typeface="Calibri" panose="020F0502020204030204"/>
              </a:rPr>
              <a:t>Domain</a:t>
            </a:r>
          </a:p>
        </p:txBody>
      </p:sp>
      <p:sp>
        <p:nvSpPr>
          <p:cNvPr id="18" name="Rectangle 20">
            <a:extLst>
              <a:ext uri="{FF2B5EF4-FFF2-40B4-BE49-F238E27FC236}">
                <a16:creationId xmlns:a16="http://schemas.microsoft.com/office/drawing/2014/main" id="{E02255A0-C0E1-42F8-91D7-10DE36345DBC}"/>
              </a:ext>
            </a:extLst>
          </p:cNvPr>
          <p:cNvSpPr txBox="1">
            <a:spLocks/>
          </p:cNvSpPr>
          <p:nvPr/>
        </p:nvSpPr>
        <p:spPr bwMode="gray">
          <a:xfrm>
            <a:off x="1808730" y="969954"/>
            <a:ext cx="2332117"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200" b="1">
                <a:latin typeface="Calibri" panose="020F0502020204030204"/>
              </a:rPr>
              <a:t>Criteria</a:t>
            </a:r>
          </a:p>
        </p:txBody>
      </p:sp>
      <p:sp>
        <p:nvSpPr>
          <p:cNvPr id="19" name="Rectangle 20">
            <a:extLst>
              <a:ext uri="{FF2B5EF4-FFF2-40B4-BE49-F238E27FC236}">
                <a16:creationId xmlns:a16="http://schemas.microsoft.com/office/drawing/2014/main" id="{42BFBB0B-4842-4D9B-A106-F18AAA5A4AE3}"/>
              </a:ext>
            </a:extLst>
          </p:cNvPr>
          <p:cNvSpPr txBox="1">
            <a:spLocks/>
          </p:cNvSpPr>
          <p:nvPr/>
        </p:nvSpPr>
        <p:spPr bwMode="gray">
          <a:xfrm>
            <a:off x="3628415" y="990310"/>
            <a:ext cx="2332117"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200" b="1" dirty="0">
                <a:latin typeface="Calibri" panose="020F0502020204030204"/>
              </a:rPr>
              <a:t>Original Options Appraisal KLOEs</a:t>
            </a:r>
          </a:p>
        </p:txBody>
      </p:sp>
    </p:spTree>
    <p:extLst>
      <p:ext uri="{BB962C8B-B14F-4D97-AF65-F5344CB8AC3E}">
        <p14:creationId xmlns:p14="http://schemas.microsoft.com/office/powerpoint/2010/main" val="203366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FEC2E-033D-4655-85AF-03212C427E2F}"/>
              </a:ext>
            </a:extLst>
          </p:cNvPr>
          <p:cNvSpPr>
            <a:spLocks noGrp="1"/>
          </p:cNvSpPr>
          <p:nvPr>
            <p:ph type="title"/>
          </p:nvPr>
        </p:nvSpPr>
        <p:spPr/>
        <p:txBody>
          <a:bodyPr/>
          <a:lstStyle/>
          <a:p>
            <a:r>
              <a:rPr lang="en-GB" dirty="0"/>
              <a:t>Domain: Affordability and value for money (2/2)</a:t>
            </a:r>
          </a:p>
        </p:txBody>
      </p:sp>
      <p:sp>
        <p:nvSpPr>
          <p:cNvPr id="6" name="Rectangle 14">
            <a:extLst>
              <a:ext uri="{FF2B5EF4-FFF2-40B4-BE49-F238E27FC236}">
                <a16:creationId xmlns:a16="http://schemas.microsoft.com/office/drawing/2014/main" id="{E784DE4E-6A8E-4022-B458-A2AAA43076C4}"/>
              </a:ext>
            </a:extLst>
          </p:cNvPr>
          <p:cNvSpPr>
            <a:spLocks noChangeArrowheads="1"/>
          </p:cNvSpPr>
          <p:nvPr/>
        </p:nvSpPr>
        <p:spPr bwMode="gray">
          <a:xfrm>
            <a:off x="810853" y="1418987"/>
            <a:ext cx="805655" cy="553998"/>
          </a:xfrm>
          <a:prstGeom prst="rect">
            <a:avLst/>
          </a:prstGeom>
          <a:noFill/>
          <a:ln w="9525" algn="ctr">
            <a:noFill/>
            <a:miter lim="800000"/>
            <a:headEnd/>
            <a:tailEnd/>
          </a:ln>
          <a:effectLst/>
        </p:spPr>
        <p:txBody>
          <a:bodyPr wrap="square" lIns="0" tIns="0" rIns="0" bIns="0">
            <a:spAutoFit/>
          </a:bodyPr>
          <a:lstStyle/>
          <a:p>
            <a:pPr defTabSz="804272">
              <a:buClr>
                <a:srgbClr val="0178C4"/>
              </a:buClr>
              <a:defRPr/>
            </a:pPr>
            <a:r>
              <a:rPr lang="en-US" sz="1200" b="1" dirty="0">
                <a:solidFill>
                  <a:srgbClr val="98ABB4"/>
                </a:solidFill>
                <a:latin typeface="Calibri" panose="020F0502020204030204"/>
                <a:cs typeface="Arial" charset="0"/>
              </a:rPr>
              <a:t>Affordability and value for money</a:t>
            </a:r>
          </a:p>
        </p:txBody>
      </p:sp>
      <p:sp>
        <p:nvSpPr>
          <p:cNvPr id="7" name="Rounded Rectangle 125">
            <a:extLst>
              <a:ext uri="{FF2B5EF4-FFF2-40B4-BE49-F238E27FC236}">
                <a16:creationId xmlns:a16="http://schemas.microsoft.com/office/drawing/2014/main" id="{29DBE939-E07E-484C-8279-9C5BC366EF71}"/>
              </a:ext>
            </a:extLst>
          </p:cNvPr>
          <p:cNvSpPr>
            <a:spLocks/>
          </p:cNvSpPr>
          <p:nvPr/>
        </p:nvSpPr>
        <p:spPr>
          <a:xfrm>
            <a:off x="368132" y="1176160"/>
            <a:ext cx="381438" cy="1053066"/>
          </a:xfrm>
          <a:prstGeom prst="rect">
            <a:avLst/>
          </a:prstGeom>
          <a:solidFill>
            <a:srgbClr val="98ABB4"/>
          </a:solidFill>
          <a:ln w="9525" cap="flat" cmpd="sng" algn="ctr">
            <a:noFill/>
            <a:prstDash val="solid"/>
          </a:ln>
          <a:effectLst/>
        </p:spPr>
        <p:txBody>
          <a:bodyPr rtlCol="0" anchor="ctr"/>
          <a:lstStyle/>
          <a:p>
            <a:pPr marL="0" marR="0" lvl="0" indent="0" algn="ctr" defTabSz="44208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a:ln>
                  <a:noFill/>
                </a:ln>
                <a:solidFill>
                  <a:srgbClr val="FFFFFF"/>
                </a:solidFill>
                <a:effectLst/>
                <a:uLnTx/>
                <a:uFillTx/>
                <a:latin typeface="Calibri" panose="020F0502020204030204"/>
                <a:ea typeface="+mn-ea"/>
                <a:cs typeface="+mn-cs"/>
              </a:rPr>
              <a:t>3</a:t>
            </a:r>
          </a:p>
        </p:txBody>
      </p:sp>
      <p:sp>
        <p:nvSpPr>
          <p:cNvPr id="8" name="Rectangle 8">
            <a:extLst>
              <a:ext uri="{FF2B5EF4-FFF2-40B4-BE49-F238E27FC236}">
                <a16:creationId xmlns:a16="http://schemas.microsoft.com/office/drawing/2014/main" id="{63B61EDF-CC0B-4286-A56D-03A9DC0F1022}"/>
              </a:ext>
            </a:extLst>
          </p:cNvPr>
          <p:cNvSpPr txBox="1">
            <a:spLocks/>
          </p:cNvSpPr>
          <p:nvPr/>
        </p:nvSpPr>
        <p:spPr bwMode="gray">
          <a:xfrm>
            <a:off x="1714253" y="1213761"/>
            <a:ext cx="1667166"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100">
                <a:latin typeface="Calibri" panose="020F0502020204030204"/>
              </a:rPr>
              <a:t>Profit/Loss</a:t>
            </a:r>
          </a:p>
        </p:txBody>
      </p:sp>
      <p:sp>
        <p:nvSpPr>
          <p:cNvPr id="9" name="Rectangle 8">
            <a:extLst>
              <a:ext uri="{FF2B5EF4-FFF2-40B4-BE49-F238E27FC236}">
                <a16:creationId xmlns:a16="http://schemas.microsoft.com/office/drawing/2014/main" id="{24E97DA4-840E-4632-A1F0-00960CF65CAA}"/>
              </a:ext>
            </a:extLst>
          </p:cNvPr>
          <p:cNvSpPr txBox="1">
            <a:spLocks/>
          </p:cNvSpPr>
          <p:nvPr/>
        </p:nvSpPr>
        <p:spPr bwMode="gray">
          <a:xfrm>
            <a:off x="1714253" y="2057623"/>
            <a:ext cx="1667166"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100">
                <a:latin typeface="Calibri" panose="020F0502020204030204"/>
              </a:rPr>
              <a:t>Meet license conditions</a:t>
            </a:r>
          </a:p>
        </p:txBody>
      </p:sp>
      <p:sp>
        <p:nvSpPr>
          <p:cNvPr id="10" name="Rectangle 8">
            <a:extLst>
              <a:ext uri="{FF2B5EF4-FFF2-40B4-BE49-F238E27FC236}">
                <a16:creationId xmlns:a16="http://schemas.microsoft.com/office/drawing/2014/main" id="{9AF53C4D-5BF2-462F-9623-4B90D1E58719}"/>
              </a:ext>
            </a:extLst>
          </p:cNvPr>
          <p:cNvSpPr txBox="1">
            <a:spLocks/>
          </p:cNvSpPr>
          <p:nvPr/>
        </p:nvSpPr>
        <p:spPr bwMode="gray">
          <a:xfrm>
            <a:off x="1714253" y="1812557"/>
            <a:ext cx="1667166"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100">
                <a:latin typeface="Calibri" panose="020F0502020204030204"/>
              </a:rPr>
              <a:t>Capital cost to the system</a:t>
            </a:r>
          </a:p>
        </p:txBody>
      </p:sp>
      <p:sp>
        <p:nvSpPr>
          <p:cNvPr id="11" name="Rectangle 10">
            <a:extLst>
              <a:ext uri="{FF2B5EF4-FFF2-40B4-BE49-F238E27FC236}">
                <a16:creationId xmlns:a16="http://schemas.microsoft.com/office/drawing/2014/main" id="{E8D8D485-D4AF-4CB4-A86A-C6151763E25E}"/>
              </a:ext>
            </a:extLst>
          </p:cNvPr>
          <p:cNvSpPr/>
          <p:nvPr/>
        </p:nvSpPr>
        <p:spPr>
          <a:xfrm>
            <a:off x="3368854" y="1701639"/>
            <a:ext cx="4749457" cy="430887"/>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Which options would have the lowest capital costs (cost of buildings and equipment)? </a:t>
            </a:r>
          </a:p>
        </p:txBody>
      </p:sp>
      <p:sp>
        <p:nvSpPr>
          <p:cNvPr id="12" name="Rectangle 11">
            <a:extLst>
              <a:ext uri="{FF2B5EF4-FFF2-40B4-BE49-F238E27FC236}">
                <a16:creationId xmlns:a16="http://schemas.microsoft.com/office/drawing/2014/main" id="{9C3F7991-7CA5-49C0-86F2-2FB6871EE8C7}"/>
              </a:ext>
            </a:extLst>
          </p:cNvPr>
          <p:cNvSpPr/>
          <p:nvPr/>
        </p:nvSpPr>
        <p:spPr>
          <a:xfrm>
            <a:off x="3368854" y="2056920"/>
            <a:ext cx="5655735" cy="430887"/>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Does the option meet regulatory requirements e.g. surpluses generated by each Foundation Trust?</a:t>
            </a:r>
          </a:p>
        </p:txBody>
      </p:sp>
      <p:sp>
        <p:nvSpPr>
          <p:cNvPr id="13" name="Rectangle 12">
            <a:extLst>
              <a:ext uri="{FF2B5EF4-FFF2-40B4-BE49-F238E27FC236}">
                <a16:creationId xmlns:a16="http://schemas.microsoft.com/office/drawing/2014/main" id="{13366A97-C822-4222-A282-E4554105196D}"/>
              </a:ext>
            </a:extLst>
          </p:cNvPr>
          <p:cNvSpPr/>
          <p:nvPr/>
        </p:nvSpPr>
        <p:spPr>
          <a:xfrm>
            <a:off x="3368854" y="1140835"/>
            <a:ext cx="4749457" cy="261610"/>
          </a:xfrm>
          <a:prstGeom prst="rect">
            <a:avLst/>
          </a:prstGeom>
        </p:spPr>
        <p:txBody>
          <a:bodyPr wrap="square">
            <a:spAutoFit/>
          </a:bodyPr>
          <a:lstStyle/>
          <a:p>
            <a:pPr marL="171450" indent="-171450" defTabSz="478908">
              <a:buClr>
                <a:srgbClr val="6A9EBE"/>
              </a:buClr>
              <a:buFont typeface="Arial" charset="0"/>
              <a:buChar char="•"/>
            </a:pPr>
            <a:r>
              <a:rPr lang="en-GB" sz="1100" dirty="0">
                <a:solidFill>
                  <a:srgbClr val="000000"/>
                </a:solidFill>
                <a:latin typeface="Calibri" panose="020F0502020204030204"/>
              </a:rPr>
              <a:t>What is the Profit/Loss of the options?</a:t>
            </a:r>
            <a:endParaRPr lang="en-US" sz="1100" dirty="0">
              <a:solidFill>
                <a:srgbClr val="000000"/>
              </a:solidFill>
              <a:latin typeface="Calibri" panose="020F0502020204030204"/>
            </a:endParaRPr>
          </a:p>
        </p:txBody>
      </p:sp>
      <p:sp>
        <p:nvSpPr>
          <p:cNvPr id="14" name="Rectangle 13">
            <a:extLst>
              <a:ext uri="{FF2B5EF4-FFF2-40B4-BE49-F238E27FC236}">
                <a16:creationId xmlns:a16="http://schemas.microsoft.com/office/drawing/2014/main" id="{1085378A-0A44-4E9B-8AC4-A1A282D29E4F}"/>
              </a:ext>
            </a:extLst>
          </p:cNvPr>
          <p:cNvSpPr/>
          <p:nvPr/>
        </p:nvSpPr>
        <p:spPr>
          <a:xfrm>
            <a:off x="3368854" y="1427069"/>
            <a:ext cx="4749457" cy="261610"/>
          </a:xfrm>
          <a:prstGeom prst="rect">
            <a:avLst/>
          </a:prstGeom>
        </p:spPr>
        <p:txBody>
          <a:bodyPr wrap="square">
            <a:spAutoFit/>
          </a:bodyPr>
          <a:lstStyle/>
          <a:p>
            <a:pPr marL="171450" indent="-171450" defTabSz="478908">
              <a:buClr>
                <a:srgbClr val="6A9EBE"/>
              </a:buClr>
              <a:buFont typeface="Arial" charset="0"/>
              <a:buChar char="•"/>
            </a:pPr>
            <a:r>
              <a:rPr lang="en-US" sz="1100">
                <a:solidFill>
                  <a:srgbClr val="000000"/>
                </a:solidFill>
                <a:latin typeface="Calibri" panose="020F0502020204030204"/>
              </a:rPr>
              <a:t>What is the affordability to commissioners?</a:t>
            </a:r>
          </a:p>
        </p:txBody>
      </p:sp>
      <p:sp>
        <p:nvSpPr>
          <p:cNvPr id="15" name="Rectangle 8">
            <a:extLst>
              <a:ext uri="{FF2B5EF4-FFF2-40B4-BE49-F238E27FC236}">
                <a16:creationId xmlns:a16="http://schemas.microsoft.com/office/drawing/2014/main" id="{0D7A8199-9E2B-47BD-B050-086C27542B81}"/>
              </a:ext>
            </a:extLst>
          </p:cNvPr>
          <p:cNvSpPr txBox="1">
            <a:spLocks/>
          </p:cNvSpPr>
          <p:nvPr/>
        </p:nvSpPr>
        <p:spPr bwMode="gray">
          <a:xfrm>
            <a:off x="1725276" y="1454101"/>
            <a:ext cx="1787551" cy="338554"/>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100" dirty="0">
                <a:latin typeface="Calibri" panose="020F0502020204030204"/>
              </a:rPr>
              <a:t>Affordability to commissioners</a:t>
            </a:r>
          </a:p>
        </p:txBody>
      </p:sp>
      <p:graphicFrame>
        <p:nvGraphicFramePr>
          <p:cNvPr id="16" name="Table 34">
            <a:extLst>
              <a:ext uri="{FF2B5EF4-FFF2-40B4-BE49-F238E27FC236}">
                <a16:creationId xmlns:a16="http://schemas.microsoft.com/office/drawing/2014/main" id="{85280A37-24AD-4B20-942A-9B274AC17BB8}"/>
              </a:ext>
            </a:extLst>
          </p:cNvPr>
          <p:cNvGraphicFramePr>
            <a:graphicFrameLocks noGrp="1"/>
          </p:cNvGraphicFramePr>
          <p:nvPr>
            <p:extLst>
              <p:ext uri="{D42A27DB-BD31-4B8C-83A1-F6EECF244321}">
                <p14:modId xmlns:p14="http://schemas.microsoft.com/office/powerpoint/2010/main" val="3707489041"/>
              </p:ext>
            </p:extLst>
          </p:nvPr>
        </p:nvGraphicFramePr>
        <p:xfrm>
          <a:off x="499075" y="2538639"/>
          <a:ext cx="8145850" cy="3657600"/>
        </p:xfrm>
        <a:graphic>
          <a:graphicData uri="http://schemas.openxmlformats.org/drawingml/2006/table">
            <a:tbl>
              <a:tblPr firstRow="1" bandRow="1">
                <a:tableStyleId>{5C22544A-7EE6-4342-B048-85BDC9FD1C3A}</a:tableStyleId>
              </a:tblPr>
              <a:tblGrid>
                <a:gridCol w="2176392">
                  <a:extLst>
                    <a:ext uri="{9D8B030D-6E8A-4147-A177-3AD203B41FA5}">
                      <a16:colId xmlns:a16="http://schemas.microsoft.com/office/drawing/2014/main" val="4152381251"/>
                    </a:ext>
                  </a:extLst>
                </a:gridCol>
                <a:gridCol w="2919421">
                  <a:extLst>
                    <a:ext uri="{9D8B030D-6E8A-4147-A177-3AD203B41FA5}">
                      <a16:colId xmlns:a16="http://schemas.microsoft.com/office/drawing/2014/main" val="2017889747"/>
                    </a:ext>
                  </a:extLst>
                </a:gridCol>
                <a:gridCol w="3050037">
                  <a:extLst>
                    <a:ext uri="{9D8B030D-6E8A-4147-A177-3AD203B41FA5}">
                      <a16:colId xmlns:a16="http://schemas.microsoft.com/office/drawing/2014/main" val="377162463"/>
                    </a:ext>
                  </a:extLst>
                </a:gridCol>
              </a:tblGrid>
              <a:tr h="426004">
                <a:tc>
                  <a:txBody>
                    <a:bodyPr/>
                    <a:lstStyle/>
                    <a:p>
                      <a:r>
                        <a:rPr lang="en-GB" sz="1200" b="1">
                          <a:solidFill>
                            <a:sysClr val="windowText" lastClr="000000"/>
                          </a:solidFill>
                          <a:latin typeface="Calibri" panose="020F0502020204030204" pitchFamily="34" charset="0"/>
                          <a:cs typeface="Calibri" panose="020F0502020204030204" pitchFamily="34" charset="0"/>
                        </a:rPr>
                        <a:t>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b="1">
                          <a:solidFill>
                            <a:sysClr val="windowText" lastClr="000000"/>
                          </a:solidFill>
                          <a:latin typeface="Calibri" panose="020F0502020204030204" pitchFamily="34" charset="0"/>
                          <a:cs typeface="Calibri" panose="020F0502020204030204" pitchFamily="34" charset="0"/>
                        </a:rPr>
                        <a:t>Option A – Medium term site at Kent and Canterbury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b="1" dirty="0">
                          <a:solidFill>
                            <a:sysClr val="windowText" lastClr="000000"/>
                          </a:solidFill>
                          <a:latin typeface="Calibri" panose="020F0502020204030204" pitchFamily="34" charset="0"/>
                          <a:cs typeface="Calibri" panose="020F0502020204030204" pitchFamily="34" charset="0"/>
                        </a:rPr>
                        <a:t>Option B – Medium term site at Medway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2975107"/>
                  </a:ext>
                </a:extLst>
              </a:tr>
              <a:tr h="1736785">
                <a:tc>
                  <a:txBody>
                    <a:bodyPr/>
                    <a:lstStyle/>
                    <a:p>
                      <a:pPr marL="174995" indent="-174995" defTabSz="442091">
                        <a:spcAft>
                          <a:spcPts val="185"/>
                        </a:spcAft>
                        <a:defRPr/>
                      </a:pPr>
                      <a:r>
                        <a:rPr lang="en-US" sz="1100" dirty="0">
                          <a:latin typeface="Calibri" panose="020F0502020204030204"/>
                        </a:rPr>
                        <a:t>Capital cost to the system</a:t>
                      </a:r>
                    </a:p>
                    <a:p>
                      <a:endParaRPr lang="en-GB" sz="1100" dirty="0">
                        <a:solidFill>
                          <a:sysClr val="windowText" lastClr="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a:solidFill>
                            <a:sysClr val="windowText" lastClr="000000"/>
                          </a:solidFill>
                          <a:latin typeface="Calibri" panose="020F0502020204030204" pitchFamily="34" charset="0"/>
                          <a:cs typeface="Calibri" panose="020F0502020204030204" pitchFamily="34" charset="0"/>
                        </a:rPr>
                        <a:t>No additional significant capital cost to the system as IR suite build covered by Trust’s internal capital plan (&gt;£100k)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a:solidFill>
                            <a:sysClr val="windowText" lastClr="000000"/>
                          </a:solidFill>
                          <a:latin typeface="Calibri" panose="020F0502020204030204" pitchFamily="34" charset="0"/>
                          <a:cs typeface="Calibri" panose="020F0502020204030204" pitchFamily="34" charset="0"/>
                        </a:rPr>
                        <a:t>Could be significant additional capital cost to the system, in the region of £16m - £20m* if additional ward and critical care space needed to be built. Alternative options could include a refurb of the Ruby ward space on MFT site (although likely to be too small and also at significant additional cost). As no capital monies identified for this programme, a low capital solution would require moving of alternative services off the MFT site to enable space to be created for vascular patients.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45631228"/>
                  </a:ext>
                </a:extLst>
              </a:tr>
              <a:tr h="1245242">
                <a:tc>
                  <a:txBody>
                    <a:bodyPr/>
                    <a:lstStyle/>
                    <a:p>
                      <a:pPr marL="174995" indent="-174995" defTabSz="442091">
                        <a:spcAft>
                          <a:spcPts val="185"/>
                        </a:spcAft>
                        <a:defRPr/>
                      </a:pPr>
                      <a:r>
                        <a:rPr lang="en-US" sz="1100">
                          <a:latin typeface="Calibri" panose="020F0502020204030204"/>
                        </a:rPr>
                        <a:t>Meet license conditions</a:t>
                      </a:r>
                    </a:p>
                    <a:p>
                      <a:endParaRPr lang="en-GB" sz="1100">
                        <a:solidFill>
                          <a:sysClr val="windowText" lastClr="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a:solidFill>
                            <a:sysClr val="windowText" lastClr="000000"/>
                          </a:solidFill>
                          <a:latin typeface="Calibri" panose="020F0502020204030204" pitchFamily="34" charset="0"/>
                          <a:cs typeface="Calibri" panose="020F0502020204030204" pitchFamily="34" charset="0"/>
                        </a:rPr>
                        <a:t>The previous options appraisal did not identify any differentiating factor between the sites that would make meeting license conditions any easier or harder. </a:t>
                      </a:r>
                    </a:p>
                    <a:p>
                      <a:r>
                        <a:rPr lang="en-GB" sz="1100">
                          <a:solidFill>
                            <a:sysClr val="windowText" lastClr="000000"/>
                          </a:solidFill>
                          <a:latin typeface="Calibri" panose="020F0502020204030204" pitchFamily="34" charset="0"/>
                          <a:cs typeface="Calibri" panose="020F0502020204030204" pitchFamily="34" charset="0"/>
                        </a:rPr>
                        <a:t>In the new regulatory regime, both Trusts are receiving support as SOF 4 Trusts and both fall under the Kent and Medway ICS SOF.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GB" sz="1100" dirty="0">
                          <a:solidFill>
                            <a:sysClr val="windowText" lastClr="000000"/>
                          </a:solidFill>
                          <a:latin typeface="Calibri" panose="020F0502020204030204" pitchFamily="34" charset="0"/>
                          <a:cs typeface="Calibri" panose="020F0502020204030204" pitchFamily="34" charset="0"/>
                        </a:rPr>
                        <a:t>The previous options appraisal did not identify any differentiating factor between the sites that would make meeting license conditions any easier or harder.</a:t>
                      </a:r>
                    </a:p>
                    <a:p>
                      <a:pPr marL="0" marR="0" lvl="0" indent="0" algn="l" defTabSz="844083" rtl="0" eaLnBrk="1" fontAlgn="auto" latinLnBrk="0" hangingPunct="1">
                        <a:lnSpc>
                          <a:spcPct val="100000"/>
                        </a:lnSpc>
                        <a:spcBef>
                          <a:spcPts val="0"/>
                        </a:spcBef>
                        <a:spcAft>
                          <a:spcPts val="0"/>
                        </a:spcAft>
                        <a:buClrTx/>
                        <a:buSzTx/>
                        <a:buFontTx/>
                        <a:buNone/>
                        <a:tabLst/>
                        <a:defRPr/>
                      </a:pPr>
                      <a:r>
                        <a:rPr lang="en-GB" sz="1100" dirty="0">
                          <a:solidFill>
                            <a:sysClr val="windowText" lastClr="000000"/>
                          </a:solidFill>
                          <a:latin typeface="Calibri" panose="020F0502020204030204" pitchFamily="34" charset="0"/>
                          <a:cs typeface="Calibri" panose="020F0502020204030204" pitchFamily="34" charset="0"/>
                        </a:rPr>
                        <a:t>In the new regulatory regime, both Trusts are receiving support as SOF 4 Trusts and both fall under the Kent and Medway ICS SOF.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7824238"/>
                  </a:ext>
                </a:extLst>
              </a:tr>
            </a:tbl>
          </a:graphicData>
        </a:graphic>
      </p:graphicFrame>
      <p:sp>
        <p:nvSpPr>
          <p:cNvPr id="17" name="Rectangle 20">
            <a:extLst>
              <a:ext uri="{FF2B5EF4-FFF2-40B4-BE49-F238E27FC236}">
                <a16:creationId xmlns:a16="http://schemas.microsoft.com/office/drawing/2014/main" id="{B4DF5755-817B-4FB3-8076-BCE993D34835}"/>
              </a:ext>
            </a:extLst>
          </p:cNvPr>
          <p:cNvSpPr txBox="1">
            <a:spLocks/>
          </p:cNvSpPr>
          <p:nvPr/>
        </p:nvSpPr>
        <p:spPr bwMode="gray">
          <a:xfrm>
            <a:off x="408612" y="746832"/>
            <a:ext cx="1667166"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200" b="1" dirty="0">
                <a:latin typeface="Calibri" panose="020F0502020204030204"/>
              </a:rPr>
              <a:t>Domain</a:t>
            </a:r>
          </a:p>
        </p:txBody>
      </p:sp>
      <p:sp>
        <p:nvSpPr>
          <p:cNvPr id="18" name="Rectangle 20">
            <a:extLst>
              <a:ext uri="{FF2B5EF4-FFF2-40B4-BE49-F238E27FC236}">
                <a16:creationId xmlns:a16="http://schemas.microsoft.com/office/drawing/2014/main" id="{E02255A0-C0E1-42F8-91D7-10DE36345DBC}"/>
              </a:ext>
            </a:extLst>
          </p:cNvPr>
          <p:cNvSpPr txBox="1">
            <a:spLocks/>
          </p:cNvSpPr>
          <p:nvPr/>
        </p:nvSpPr>
        <p:spPr bwMode="gray">
          <a:xfrm>
            <a:off x="1818824" y="742650"/>
            <a:ext cx="1667166"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200" b="1">
                <a:latin typeface="Calibri" panose="020F0502020204030204"/>
              </a:rPr>
              <a:t>Criteria</a:t>
            </a:r>
          </a:p>
        </p:txBody>
      </p:sp>
      <p:sp>
        <p:nvSpPr>
          <p:cNvPr id="19" name="Rectangle 20">
            <a:extLst>
              <a:ext uri="{FF2B5EF4-FFF2-40B4-BE49-F238E27FC236}">
                <a16:creationId xmlns:a16="http://schemas.microsoft.com/office/drawing/2014/main" id="{42BFBB0B-4842-4D9B-A106-F18AAA5A4AE3}"/>
              </a:ext>
            </a:extLst>
          </p:cNvPr>
          <p:cNvSpPr txBox="1">
            <a:spLocks/>
          </p:cNvSpPr>
          <p:nvPr/>
        </p:nvSpPr>
        <p:spPr bwMode="gray">
          <a:xfrm>
            <a:off x="3638508" y="763006"/>
            <a:ext cx="2298251"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200" b="1" dirty="0">
                <a:latin typeface="Calibri" panose="020F0502020204030204"/>
              </a:rPr>
              <a:t>Original Options Appraisal KLOEs</a:t>
            </a:r>
          </a:p>
        </p:txBody>
      </p:sp>
      <p:sp>
        <p:nvSpPr>
          <p:cNvPr id="3" name="TextBox 2">
            <a:extLst>
              <a:ext uri="{FF2B5EF4-FFF2-40B4-BE49-F238E27FC236}">
                <a16:creationId xmlns:a16="http://schemas.microsoft.com/office/drawing/2014/main" id="{039EF373-0629-4884-8D93-B752F9F0AAA5}"/>
              </a:ext>
            </a:extLst>
          </p:cNvPr>
          <p:cNvSpPr txBox="1"/>
          <p:nvPr/>
        </p:nvSpPr>
        <p:spPr>
          <a:xfrm>
            <a:off x="3725333" y="6483839"/>
            <a:ext cx="5655734" cy="374161"/>
          </a:xfrm>
          <a:prstGeom prst="rect">
            <a:avLst/>
          </a:prstGeom>
          <a:noFill/>
        </p:spPr>
        <p:txBody>
          <a:bodyPr wrap="square" rtlCol="0">
            <a:noAutofit/>
          </a:bodyPr>
          <a:lstStyle/>
          <a:p>
            <a:r>
              <a:rPr lang="en-GB" sz="1100" i="1" dirty="0">
                <a:latin typeface="Calibri" panose="020F0502020204030204" pitchFamily="34" charset="0"/>
                <a:cs typeface="Calibri" panose="020F0502020204030204" pitchFamily="34" charset="0"/>
              </a:rPr>
              <a:t>* NB: awaiting final confirmation of potential new build/refurb costs from regional team.</a:t>
            </a:r>
          </a:p>
          <a:p>
            <a:endParaRPr lang="en-GB" sz="1100" i="1" dirty="0" err="1">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05957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8BD74-2F49-484C-B2B7-70A31CF47601}"/>
              </a:ext>
            </a:extLst>
          </p:cNvPr>
          <p:cNvSpPr>
            <a:spLocks noGrp="1"/>
          </p:cNvSpPr>
          <p:nvPr>
            <p:ph type="title"/>
          </p:nvPr>
        </p:nvSpPr>
        <p:spPr/>
        <p:txBody>
          <a:bodyPr/>
          <a:lstStyle/>
          <a:p>
            <a:r>
              <a:rPr lang="en-GB"/>
              <a:t>Domain: Workforce</a:t>
            </a:r>
          </a:p>
        </p:txBody>
      </p:sp>
      <p:sp>
        <p:nvSpPr>
          <p:cNvPr id="5" name="Rounded Rectangle 126">
            <a:extLst>
              <a:ext uri="{FF2B5EF4-FFF2-40B4-BE49-F238E27FC236}">
                <a16:creationId xmlns:a16="http://schemas.microsoft.com/office/drawing/2014/main" id="{F0F55D99-C2E8-46A9-A9E8-CBE130E3CBB0}"/>
              </a:ext>
            </a:extLst>
          </p:cNvPr>
          <p:cNvSpPr>
            <a:spLocks/>
          </p:cNvSpPr>
          <p:nvPr/>
        </p:nvSpPr>
        <p:spPr>
          <a:xfrm>
            <a:off x="280430" y="1160206"/>
            <a:ext cx="381438" cy="1115028"/>
          </a:xfrm>
          <a:prstGeom prst="rect">
            <a:avLst/>
          </a:prstGeom>
          <a:solidFill>
            <a:srgbClr val="872840"/>
          </a:solidFill>
          <a:ln w="9525" cap="flat" cmpd="sng" algn="ctr">
            <a:noFill/>
            <a:prstDash val="solid"/>
          </a:ln>
          <a:effectLst/>
        </p:spPr>
        <p:txBody>
          <a:bodyPr rtlCol="0" anchor="ctr"/>
          <a:lstStyle/>
          <a:p>
            <a:pPr marL="0" marR="0" lvl="0" indent="0" algn="ctr" defTabSz="44208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a:ln>
                  <a:noFill/>
                </a:ln>
                <a:solidFill>
                  <a:srgbClr val="FFFFFF"/>
                </a:solidFill>
                <a:effectLst/>
                <a:uLnTx/>
                <a:uFillTx/>
                <a:latin typeface="Calibri" panose="020F0502020204030204"/>
                <a:ea typeface="+mn-ea"/>
                <a:cs typeface="+mn-cs"/>
              </a:rPr>
              <a:t>4</a:t>
            </a:r>
          </a:p>
        </p:txBody>
      </p:sp>
      <p:sp>
        <p:nvSpPr>
          <p:cNvPr id="6" name="Rectangle 16">
            <a:extLst>
              <a:ext uri="{FF2B5EF4-FFF2-40B4-BE49-F238E27FC236}">
                <a16:creationId xmlns:a16="http://schemas.microsoft.com/office/drawing/2014/main" id="{E01229D2-7387-4304-9F70-B1F448071E3A}"/>
              </a:ext>
            </a:extLst>
          </p:cNvPr>
          <p:cNvSpPr>
            <a:spLocks noChangeArrowheads="1"/>
          </p:cNvSpPr>
          <p:nvPr/>
        </p:nvSpPr>
        <p:spPr bwMode="gray">
          <a:xfrm>
            <a:off x="677089" y="1696211"/>
            <a:ext cx="805655" cy="184666"/>
          </a:xfrm>
          <a:prstGeom prst="rect">
            <a:avLst/>
          </a:prstGeom>
          <a:noFill/>
          <a:ln w="9525" algn="ctr">
            <a:noFill/>
            <a:miter lim="800000"/>
            <a:headEnd/>
            <a:tailEnd/>
          </a:ln>
          <a:effectLst/>
        </p:spPr>
        <p:txBody>
          <a:bodyPr wrap="square" lIns="0" tIns="0" rIns="0" bIns="0">
            <a:spAutoFit/>
          </a:bodyPr>
          <a:lstStyle/>
          <a:p>
            <a:pPr marL="173443" lvl="1" indent="-172045" defTabSz="804272">
              <a:buClr>
                <a:srgbClr val="0178C4"/>
              </a:buClr>
              <a:defRPr/>
            </a:pPr>
            <a:r>
              <a:rPr lang="en-US" sz="1200" b="1" dirty="0">
                <a:solidFill>
                  <a:srgbClr val="872840"/>
                </a:solidFill>
                <a:latin typeface="Calibri" panose="020F0502020204030204"/>
                <a:cs typeface="Arial" charset="0"/>
              </a:rPr>
              <a:t>Workforce</a:t>
            </a:r>
          </a:p>
        </p:txBody>
      </p:sp>
      <p:sp>
        <p:nvSpPr>
          <p:cNvPr id="9" name="Rectangle 12">
            <a:extLst>
              <a:ext uri="{FF2B5EF4-FFF2-40B4-BE49-F238E27FC236}">
                <a16:creationId xmlns:a16="http://schemas.microsoft.com/office/drawing/2014/main" id="{8BDF9A6B-D881-48EB-AAD0-F1360AEF036F}"/>
              </a:ext>
            </a:extLst>
          </p:cNvPr>
          <p:cNvSpPr txBox="1">
            <a:spLocks/>
          </p:cNvSpPr>
          <p:nvPr/>
        </p:nvSpPr>
        <p:spPr bwMode="gray">
          <a:xfrm>
            <a:off x="1494669" y="1247392"/>
            <a:ext cx="1667166"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100" dirty="0">
                <a:latin typeface="Calibri" panose="020F0502020204030204"/>
              </a:rPr>
              <a:t>Scale of impact</a:t>
            </a:r>
          </a:p>
        </p:txBody>
      </p:sp>
      <p:sp>
        <p:nvSpPr>
          <p:cNvPr id="10" name="Rectangle 12">
            <a:extLst>
              <a:ext uri="{FF2B5EF4-FFF2-40B4-BE49-F238E27FC236}">
                <a16:creationId xmlns:a16="http://schemas.microsoft.com/office/drawing/2014/main" id="{E830DE8C-9326-495B-923B-D72B333B3182}"/>
              </a:ext>
            </a:extLst>
          </p:cNvPr>
          <p:cNvSpPr txBox="1">
            <a:spLocks/>
          </p:cNvSpPr>
          <p:nvPr/>
        </p:nvSpPr>
        <p:spPr bwMode="gray">
          <a:xfrm>
            <a:off x="1494669" y="1525691"/>
            <a:ext cx="1667166"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100">
                <a:latin typeface="Calibri" panose="020F0502020204030204"/>
              </a:rPr>
              <a:t>Sustainability</a:t>
            </a:r>
          </a:p>
        </p:txBody>
      </p:sp>
      <p:sp>
        <p:nvSpPr>
          <p:cNvPr id="11" name="Rectangle 12">
            <a:extLst>
              <a:ext uri="{FF2B5EF4-FFF2-40B4-BE49-F238E27FC236}">
                <a16:creationId xmlns:a16="http://schemas.microsoft.com/office/drawing/2014/main" id="{9876ED01-FAFB-4B67-ACE3-1F899B6870DC}"/>
              </a:ext>
            </a:extLst>
          </p:cNvPr>
          <p:cNvSpPr txBox="1">
            <a:spLocks/>
          </p:cNvSpPr>
          <p:nvPr/>
        </p:nvSpPr>
        <p:spPr bwMode="gray">
          <a:xfrm>
            <a:off x="1482744" y="1942491"/>
            <a:ext cx="1667166"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100">
                <a:latin typeface="Calibri" panose="020F0502020204030204"/>
              </a:rPr>
              <a:t>Impact on local workforce</a:t>
            </a:r>
          </a:p>
        </p:txBody>
      </p:sp>
      <p:sp>
        <p:nvSpPr>
          <p:cNvPr id="12" name="Rectangle 11">
            <a:extLst>
              <a:ext uri="{FF2B5EF4-FFF2-40B4-BE49-F238E27FC236}">
                <a16:creationId xmlns:a16="http://schemas.microsoft.com/office/drawing/2014/main" id="{01CCF5F4-1154-4D67-AC14-BADBB32989FF}"/>
              </a:ext>
            </a:extLst>
          </p:cNvPr>
          <p:cNvSpPr/>
          <p:nvPr/>
        </p:nvSpPr>
        <p:spPr>
          <a:xfrm>
            <a:off x="3264598" y="1163969"/>
            <a:ext cx="5551445" cy="430887"/>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What is the potential impact on current medical and non medical staff and retraining / relocation required?</a:t>
            </a:r>
          </a:p>
        </p:txBody>
      </p:sp>
      <p:sp>
        <p:nvSpPr>
          <p:cNvPr id="13" name="Rectangle 12">
            <a:extLst>
              <a:ext uri="{FF2B5EF4-FFF2-40B4-BE49-F238E27FC236}">
                <a16:creationId xmlns:a16="http://schemas.microsoft.com/office/drawing/2014/main" id="{B94DC058-4B11-4FD0-84F8-14149BF1AD1C}"/>
              </a:ext>
            </a:extLst>
          </p:cNvPr>
          <p:cNvSpPr/>
          <p:nvPr/>
        </p:nvSpPr>
        <p:spPr>
          <a:xfrm>
            <a:off x="3264598" y="1580795"/>
            <a:ext cx="5735166" cy="600164"/>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What is the likelihood of each option to be sustainable from a workforce perspective, facilitating 7 day services and taking into account recruitment challenges and change in what work force does i.e. ability to ensure sufficient people with the right skills in the right places?</a:t>
            </a:r>
          </a:p>
        </p:txBody>
      </p:sp>
      <p:sp>
        <p:nvSpPr>
          <p:cNvPr id="14" name="Rectangle 13">
            <a:extLst>
              <a:ext uri="{FF2B5EF4-FFF2-40B4-BE49-F238E27FC236}">
                <a16:creationId xmlns:a16="http://schemas.microsoft.com/office/drawing/2014/main" id="{ED915AC5-F9B7-404B-889F-CFCB1ED2E04C}"/>
              </a:ext>
            </a:extLst>
          </p:cNvPr>
          <p:cNvSpPr/>
          <p:nvPr/>
        </p:nvSpPr>
        <p:spPr>
          <a:xfrm>
            <a:off x="3264598" y="2171445"/>
            <a:ext cx="4400155" cy="261610"/>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What is the potential impact on staff attrition due to change?</a:t>
            </a:r>
          </a:p>
        </p:txBody>
      </p:sp>
      <p:graphicFrame>
        <p:nvGraphicFramePr>
          <p:cNvPr id="16" name="Table 34">
            <a:extLst>
              <a:ext uri="{FF2B5EF4-FFF2-40B4-BE49-F238E27FC236}">
                <a16:creationId xmlns:a16="http://schemas.microsoft.com/office/drawing/2014/main" id="{23E92F75-5890-41AB-A2C8-F723860761BD}"/>
              </a:ext>
            </a:extLst>
          </p:cNvPr>
          <p:cNvGraphicFramePr>
            <a:graphicFrameLocks noGrp="1"/>
          </p:cNvGraphicFramePr>
          <p:nvPr>
            <p:extLst>
              <p:ext uri="{D42A27DB-BD31-4B8C-83A1-F6EECF244321}">
                <p14:modId xmlns:p14="http://schemas.microsoft.com/office/powerpoint/2010/main" val="722708481"/>
              </p:ext>
            </p:extLst>
          </p:nvPr>
        </p:nvGraphicFramePr>
        <p:xfrm>
          <a:off x="434975" y="2653113"/>
          <a:ext cx="8145850" cy="3078480"/>
        </p:xfrm>
        <a:graphic>
          <a:graphicData uri="http://schemas.openxmlformats.org/drawingml/2006/table">
            <a:tbl>
              <a:tblPr firstRow="1" bandRow="1">
                <a:tableStyleId>{5C22544A-7EE6-4342-B048-85BDC9FD1C3A}</a:tableStyleId>
              </a:tblPr>
              <a:tblGrid>
                <a:gridCol w="2551412">
                  <a:extLst>
                    <a:ext uri="{9D8B030D-6E8A-4147-A177-3AD203B41FA5}">
                      <a16:colId xmlns:a16="http://schemas.microsoft.com/office/drawing/2014/main" val="4152381251"/>
                    </a:ext>
                  </a:extLst>
                </a:gridCol>
                <a:gridCol w="2735002">
                  <a:extLst>
                    <a:ext uri="{9D8B030D-6E8A-4147-A177-3AD203B41FA5}">
                      <a16:colId xmlns:a16="http://schemas.microsoft.com/office/drawing/2014/main" val="2017889747"/>
                    </a:ext>
                  </a:extLst>
                </a:gridCol>
                <a:gridCol w="2859436">
                  <a:extLst>
                    <a:ext uri="{9D8B030D-6E8A-4147-A177-3AD203B41FA5}">
                      <a16:colId xmlns:a16="http://schemas.microsoft.com/office/drawing/2014/main" val="377162463"/>
                    </a:ext>
                  </a:extLst>
                </a:gridCol>
              </a:tblGrid>
              <a:tr h="198975">
                <a:tc>
                  <a:txBody>
                    <a:bodyPr/>
                    <a:lstStyle/>
                    <a:p>
                      <a:r>
                        <a:rPr lang="en-GB" sz="1200" b="1">
                          <a:solidFill>
                            <a:sysClr val="windowText" lastClr="000000"/>
                          </a:solidFill>
                          <a:latin typeface="Calibri" panose="020F0502020204030204" pitchFamily="34" charset="0"/>
                          <a:cs typeface="Calibri" panose="020F0502020204030204" pitchFamily="34" charset="0"/>
                        </a:rPr>
                        <a:t>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b="1" dirty="0">
                          <a:solidFill>
                            <a:sysClr val="windowText" lastClr="000000"/>
                          </a:solidFill>
                          <a:latin typeface="Calibri" panose="020F0502020204030204" pitchFamily="34" charset="0"/>
                          <a:cs typeface="Calibri" panose="020F0502020204030204" pitchFamily="34" charset="0"/>
                        </a:rPr>
                        <a:t>Option A – Medium term site at Kent and Canterbury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b="1" dirty="0">
                          <a:solidFill>
                            <a:sysClr val="windowText" lastClr="000000"/>
                          </a:solidFill>
                          <a:latin typeface="Calibri" panose="020F0502020204030204" pitchFamily="34" charset="0"/>
                          <a:cs typeface="Calibri" panose="020F0502020204030204" pitchFamily="34" charset="0"/>
                        </a:rPr>
                        <a:t>Option B – Medium term site at Medway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2975107"/>
                  </a:ext>
                </a:extLst>
              </a:tr>
              <a:tr h="370840">
                <a:tc>
                  <a:txBody>
                    <a:bodyPr/>
                    <a:lstStyle/>
                    <a:p>
                      <a:pPr marL="174995" indent="-174995" defTabSz="442091">
                        <a:spcAft>
                          <a:spcPts val="185"/>
                        </a:spcAft>
                        <a:defRPr/>
                      </a:pPr>
                      <a:r>
                        <a:rPr lang="en-US" sz="1100">
                          <a:latin typeface="Calibri" panose="020F0502020204030204"/>
                        </a:rPr>
                        <a:t>Scale of impact</a:t>
                      </a:r>
                    </a:p>
                    <a:p>
                      <a:endParaRPr lang="en-GB" sz="1100">
                        <a:solidFill>
                          <a:sysClr val="windowText" lastClr="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a:solidFill>
                            <a:sysClr val="windowText" lastClr="000000"/>
                          </a:solidFill>
                          <a:latin typeface="Calibri" panose="020F0502020204030204" pitchFamily="34" charset="0"/>
                          <a:cs typeface="Calibri" panose="020F0502020204030204" pitchFamily="34" charset="0"/>
                        </a:rPr>
                        <a:t>Number of staff potentially affected by TUPE: 10</a:t>
                      </a:r>
                    </a:p>
                    <a:p>
                      <a:r>
                        <a:rPr lang="en-GB" sz="1100" dirty="0">
                          <a:solidFill>
                            <a:sysClr val="windowText" lastClr="000000"/>
                          </a:solidFill>
                          <a:latin typeface="Calibri" panose="020F0502020204030204" pitchFamily="34" charset="0"/>
                          <a:cs typeface="Calibri" panose="020F0502020204030204" pitchFamily="34" charset="0"/>
                        </a:rPr>
                        <a:t>NB: this is only staff who currently spend more than 50% of their time on vascular work. There would also be impact on non-vascular staff who do a smaller amount of vascular work such as interventional radiologists and ward nurses.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GB" sz="1100" dirty="0">
                          <a:solidFill>
                            <a:sysClr val="windowText" lastClr="000000"/>
                          </a:solidFill>
                          <a:latin typeface="Calibri" panose="020F0502020204030204" pitchFamily="34" charset="0"/>
                          <a:cs typeface="Calibri" panose="020F0502020204030204" pitchFamily="34" charset="0"/>
                        </a:rPr>
                        <a:t>Number of staff potentially affected by TUPE: 20</a:t>
                      </a:r>
                    </a:p>
                    <a:p>
                      <a:pPr marL="0" marR="0" lvl="0" indent="0" algn="l" defTabSz="844083" rtl="0" eaLnBrk="1" fontAlgn="auto" latinLnBrk="0" hangingPunct="1">
                        <a:lnSpc>
                          <a:spcPct val="100000"/>
                        </a:lnSpc>
                        <a:spcBef>
                          <a:spcPts val="0"/>
                        </a:spcBef>
                        <a:spcAft>
                          <a:spcPts val="0"/>
                        </a:spcAft>
                        <a:buClrTx/>
                        <a:buSzTx/>
                        <a:buFontTx/>
                        <a:buNone/>
                        <a:tabLst/>
                        <a:defRPr/>
                      </a:pPr>
                      <a:r>
                        <a:rPr lang="en-GB" sz="1100" dirty="0">
                          <a:solidFill>
                            <a:sysClr val="windowText" lastClr="000000"/>
                          </a:solidFill>
                          <a:latin typeface="Calibri" panose="020F0502020204030204" pitchFamily="34" charset="0"/>
                          <a:cs typeface="Calibri" panose="020F0502020204030204" pitchFamily="34" charset="0"/>
                        </a:rPr>
                        <a:t>NB: this is only staff who currently spend more than 50% of their time on vascular work. There would also be impact on non-vascular staff who do a smaller amount of vascular work such as interventional radiologists and ward nurses.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03632397"/>
                  </a:ext>
                </a:extLst>
              </a:tr>
              <a:tr h="370840">
                <a:tc>
                  <a:txBody>
                    <a:bodyPr/>
                    <a:lstStyle/>
                    <a:p>
                      <a:pPr marL="174995" indent="-174995" defTabSz="442091">
                        <a:spcAft>
                          <a:spcPts val="185"/>
                        </a:spcAft>
                        <a:defRPr/>
                      </a:pPr>
                      <a:r>
                        <a:rPr lang="en-US" sz="1100">
                          <a:latin typeface="Calibri" panose="020F0502020204030204"/>
                        </a:rPr>
                        <a:t>Sustainability</a:t>
                      </a:r>
                    </a:p>
                    <a:p>
                      <a:endParaRPr lang="en-GB" sz="1100">
                        <a:solidFill>
                          <a:sysClr val="windowText" lastClr="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a:solidFill>
                            <a:sysClr val="windowText" lastClr="000000"/>
                          </a:solidFill>
                          <a:latin typeface="Calibri" panose="020F0502020204030204" pitchFamily="34" charset="0"/>
                          <a:cs typeface="Calibri" panose="020F0502020204030204" pitchFamily="34" charset="0"/>
                        </a:rPr>
                        <a:t>Both options should be sustainable in the longer term as part of network model with a single arterial centre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GB" sz="1100">
                          <a:solidFill>
                            <a:sysClr val="windowText" lastClr="000000"/>
                          </a:solidFill>
                          <a:latin typeface="Calibri" panose="020F0502020204030204" pitchFamily="34" charset="0"/>
                          <a:cs typeface="Calibri" panose="020F0502020204030204" pitchFamily="34" charset="0"/>
                        </a:rPr>
                        <a:t>Both options should be sustainable in the longer term as part of network model with a single arterial centre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9668014"/>
                  </a:ext>
                </a:extLst>
              </a:tr>
              <a:tr h="370840">
                <a:tc>
                  <a:txBody>
                    <a:bodyPr/>
                    <a:lstStyle/>
                    <a:p>
                      <a:pPr marL="174995" indent="-174995" defTabSz="442091">
                        <a:spcAft>
                          <a:spcPts val="185"/>
                        </a:spcAft>
                        <a:defRPr/>
                      </a:pPr>
                      <a:r>
                        <a:rPr lang="en-US" sz="1100">
                          <a:latin typeface="Calibri" panose="020F0502020204030204"/>
                        </a:rPr>
                        <a:t>Impact on local workforce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a:solidFill>
                            <a:sysClr val="windowText" lastClr="000000"/>
                          </a:solidFill>
                          <a:latin typeface="Calibri" panose="020F0502020204030204" pitchFamily="34" charset="0"/>
                          <a:cs typeface="Calibri" panose="020F0502020204030204" pitchFamily="34" charset="0"/>
                        </a:rPr>
                        <a:t>Limited as due to interim moves of vascular activity, additional workforce has already had to be recruited at K&amp;C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a:solidFill>
                            <a:sysClr val="windowText" lastClr="000000"/>
                          </a:solidFill>
                          <a:latin typeface="Calibri" panose="020F0502020204030204" pitchFamily="34" charset="0"/>
                          <a:cs typeface="Calibri" panose="020F0502020204030204" pitchFamily="34" charset="0"/>
                        </a:rPr>
                        <a:t>More significant as due to interim moves of vascular activity, fewer staff are employed by MFT for specialist vascular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45631228"/>
                  </a:ext>
                </a:extLst>
              </a:tr>
            </a:tbl>
          </a:graphicData>
        </a:graphic>
      </p:graphicFrame>
      <p:sp>
        <p:nvSpPr>
          <p:cNvPr id="15" name="Rectangle 20">
            <a:extLst>
              <a:ext uri="{FF2B5EF4-FFF2-40B4-BE49-F238E27FC236}">
                <a16:creationId xmlns:a16="http://schemas.microsoft.com/office/drawing/2014/main" id="{1C3CDC73-9032-47BA-A239-D2638FD9051A}"/>
              </a:ext>
            </a:extLst>
          </p:cNvPr>
          <p:cNvSpPr txBox="1">
            <a:spLocks/>
          </p:cNvSpPr>
          <p:nvPr/>
        </p:nvSpPr>
        <p:spPr bwMode="gray">
          <a:xfrm>
            <a:off x="408612" y="746832"/>
            <a:ext cx="1667166"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200" b="1" dirty="0">
                <a:latin typeface="Calibri" panose="020F0502020204030204"/>
              </a:rPr>
              <a:t>Domain</a:t>
            </a:r>
          </a:p>
        </p:txBody>
      </p:sp>
      <p:sp>
        <p:nvSpPr>
          <p:cNvPr id="17" name="Rectangle 20">
            <a:extLst>
              <a:ext uri="{FF2B5EF4-FFF2-40B4-BE49-F238E27FC236}">
                <a16:creationId xmlns:a16="http://schemas.microsoft.com/office/drawing/2014/main" id="{14898D33-4997-460B-92B8-2EE85966E517}"/>
              </a:ext>
            </a:extLst>
          </p:cNvPr>
          <p:cNvSpPr txBox="1">
            <a:spLocks/>
          </p:cNvSpPr>
          <p:nvPr/>
        </p:nvSpPr>
        <p:spPr bwMode="gray">
          <a:xfrm>
            <a:off x="1818824" y="742650"/>
            <a:ext cx="1667166"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200" b="1">
                <a:latin typeface="Calibri" panose="020F0502020204030204"/>
              </a:rPr>
              <a:t>Criteria</a:t>
            </a:r>
          </a:p>
        </p:txBody>
      </p:sp>
      <p:sp>
        <p:nvSpPr>
          <p:cNvPr id="18" name="Rectangle 20">
            <a:extLst>
              <a:ext uri="{FF2B5EF4-FFF2-40B4-BE49-F238E27FC236}">
                <a16:creationId xmlns:a16="http://schemas.microsoft.com/office/drawing/2014/main" id="{1A51FE38-9704-4C33-9D65-E29C8D5F750C}"/>
              </a:ext>
            </a:extLst>
          </p:cNvPr>
          <p:cNvSpPr txBox="1">
            <a:spLocks/>
          </p:cNvSpPr>
          <p:nvPr/>
        </p:nvSpPr>
        <p:spPr bwMode="gray">
          <a:xfrm>
            <a:off x="3638508" y="763006"/>
            <a:ext cx="2298251"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200" b="1" dirty="0">
                <a:latin typeface="Calibri" panose="020F0502020204030204"/>
              </a:rPr>
              <a:t>Original Options Appraisal KLOEs</a:t>
            </a:r>
          </a:p>
        </p:txBody>
      </p:sp>
    </p:spTree>
    <p:extLst>
      <p:ext uri="{BB962C8B-B14F-4D97-AF65-F5344CB8AC3E}">
        <p14:creationId xmlns:p14="http://schemas.microsoft.com/office/powerpoint/2010/main" val="3963016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AAA95-F0CD-4964-A2E1-C6FC4420C56F}"/>
              </a:ext>
            </a:extLst>
          </p:cNvPr>
          <p:cNvSpPr>
            <a:spLocks noGrp="1"/>
          </p:cNvSpPr>
          <p:nvPr>
            <p:ph type="title"/>
          </p:nvPr>
        </p:nvSpPr>
        <p:spPr>
          <a:xfrm>
            <a:off x="372981" y="332846"/>
            <a:ext cx="7476923" cy="831850"/>
          </a:xfrm>
        </p:spPr>
        <p:txBody>
          <a:bodyPr/>
          <a:lstStyle/>
          <a:p>
            <a:r>
              <a:rPr lang="en-US" sz="2200" dirty="0">
                <a:cs typeface="Arial"/>
              </a:rPr>
              <a:t>Contents</a:t>
            </a:r>
            <a:endParaRPr lang="en-US" dirty="0"/>
          </a:p>
        </p:txBody>
      </p:sp>
      <p:graphicFrame>
        <p:nvGraphicFramePr>
          <p:cNvPr id="4" name="Table 4">
            <a:extLst>
              <a:ext uri="{FF2B5EF4-FFF2-40B4-BE49-F238E27FC236}">
                <a16:creationId xmlns:a16="http://schemas.microsoft.com/office/drawing/2014/main" id="{C339F6D2-71FE-4EC8-8A7C-C38AAA1EBE13}"/>
              </a:ext>
            </a:extLst>
          </p:cNvPr>
          <p:cNvGraphicFramePr>
            <a:graphicFrameLocks noGrp="1"/>
          </p:cNvGraphicFramePr>
          <p:nvPr>
            <p:extLst>
              <p:ext uri="{D42A27DB-BD31-4B8C-83A1-F6EECF244321}">
                <p14:modId xmlns:p14="http://schemas.microsoft.com/office/powerpoint/2010/main" val="296660095"/>
              </p:ext>
            </p:extLst>
          </p:nvPr>
        </p:nvGraphicFramePr>
        <p:xfrm>
          <a:off x="372981" y="1536485"/>
          <a:ext cx="7980606" cy="3050287"/>
        </p:xfrm>
        <a:graphic>
          <a:graphicData uri="http://schemas.openxmlformats.org/drawingml/2006/table">
            <a:tbl>
              <a:tblPr firstRow="1" bandRow="1">
                <a:tableStyleId>{5C22544A-7EE6-4342-B048-85BDC9FD1C3A}</a:tableStyleId>
              </a:tblPr>
              <a:tblGrid>
                <a:gridCol w="6012321">
                  <a:extLst>
                    <a:ext uri="{9D8B030D-6E8A-4147-A177-3AD203B41FA5}">
                      <a16:colId xmlns:a16="http://schemas.microsoft.com/office/drawing/2014/main" val="2956444683"/>
                    </a:ext>
                  </a:extLst>
                </a:gridCol>
                <a:gridCol w="1968285">
                  <a:extLst>
                    <a:ext uri="{9D8B030D-6E8A-4147-A177-3AD203B41FA5}">
                      <a16:colId xmlns:a16="http://schemas.microsoft.com/office/drawing/2014/main" val="1355513833"/>
                    </a:ext>
                  </a:extLst>
                </a:gridCol>
              </a:tblGrid>
              <a:tr h="370840">
                <a:tc>
                  <a:txBody>
                    <a:bodyPr/>
                    <a:lstStyle/>
                    <a:p>
                      <a:endParaRPr lang="en-GB"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GB"/>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99853934"/>
                  </a:ext>
                </a:extLst>
              </a:tr>
              <a:tr h="370840">
                <a:tc>
                  <a:txBody>
                    <a:bodyPr/>
                    <a:lstStyle/>
                    <a:p>
                      <a:r>
                        <a:rPr lang="en-GB"/>
                        <a:t>Background</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en-GB"/>
                        <a:t>3</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16773593"/>
                  </a:ext>
                </a:extLst>
              </a:tr>
              <a:tr h="370840">
                <a:tc>
                  <a:txBody>
                    <a:bodyPr/>
                    <a:lstStyle/>
                    <a:p>
                      <a:r>
                        <a:rPr lang="en-GB"/>
                        <a:t>Options long list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GB" dirty="0"/>
                        <a:t>6</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73480264"/>
                  </a:ext>
                </a:extLst>
              </a:tr>
              <a:tr h="370840">
                <a:tc>
                  <a:txBody>
                    <a:bodyPr/>
                    <a:lstStyle/>
                    <a:p>
                      <a:r>
                        <a:rPr lang="en-GB" dirty="0"/>
                        <a:t>Options short list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GB" dirty="0"/>
                        <a:t>9</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22865375"/>
                  </a:ext>
                </a:extLst>
              </a:tr>
              <a:tr h="370840">
                <a:tc>
                  <a:txBody>
                    <a:bodyPr/>
                    <a:lstStyle/>
                    <a:p>
                      <a:r>
                        <a:rPr lang="en-GB"/>
                        <a:t>Criteria used for options appraisal</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GB" dirty="0"/>
                        <a:t>9</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209173039"/>
                  </a:ext>
                </a:extLst>
              </a:tr>
              <a:tr h="370840">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GB" dirty="0"/>
                        <a:t>Ask of the refresh panel</a:t>
                      </a:r>
                    </a:p>
                    <a:p>
                      <a:endParaRPr lang="en-GB" dirty="0"/>
                    </a:p>
                    <a:p>
                      <a:r>
                        <a:rPr lang="en-GB" dirty="0"/>
                        <a:t>Refreshed 2021 information available for each criteria</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GB" dirty="0"/>
                        <a:t>12</a:t>
                      </a:r>
                    </a:p>
                    <a:p>
                      <a:pPr algn="r"/>
                      <a:endParaRPr lang="en-GB" dirty="0"/>
                    </a:p>
                    <a:p>
                      <a:pPr algn="r"/>
                      <a:r>
                        <a:rPr lang="en-GB" dirty="0"/>
                        <a:t>13</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85387319"/>
                  </a:ext>
                </a:extLst>
              </a:tr>
              <a:tr h="260142">
                <a:tc>
                  <a:txBody>
                    <a:bodyPr/>
                    <a:lstStyle/>
                    <a:p>
                      <a:endParaRPr lang="en-GB"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endParaRPr lang="en-GB"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531925305"/>
                  </a:ext>
                </a:extLst>
              </a:tr>
            </a:tbl>
          </a:graphicData>
        </a:graphic>
      </p:graphicFrame>
    </p:spTree>
    <p:extLst>
      <p:ext uri="{BB962C8B-B14F-4D97-AF65-F5344CB8AC3E}">
        <p14:creationId xmlns:p14="http://schemas.microsoft.com/office/powerpoint/2010/main" val="18599728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99E46-2B19-4E39-8094-016B335FBB0C}"/>
              </a:ext>
            </a:extLst>
          </p:cNvPr>
          <p:cNvSpPr>
            <a:spLocks noGrp="1"/>
          </p:cNvSpPr>
          <p:nvPr>
            <p:ph type="title"/>
          </p:nvPr>
        </p:nvSpPr>
        <p:spPr/>
        <p:txBody>
          <a:bodyPr/>
          <a:lstStyle/>
          <a:p>
            <a:r>
              <a:rPr lang="en-GB"/>
              <a:t>Domain: Deliverability</a:t>
            </a:r>
          </a:p>
        </p:txBody>
      </p:sp>
      <p:sp>
        <p:nvSpPr>
          <p:cNvPr id="5" name="Rectangle 16">
            <a:extLst>
              <a:ext uri="{FF2B5EF4-FFF2-40B4-BE49-F238E27FC236}">
                <a16:creationId xmlns:a16="http://schemas.microsoft.com/office/drawing/2014/main" id="{77A30D38-3906-4299-9D62-22A1975BBF1F}"/>
              </a:ext>
            </a:extLst>
          </p:cNvPr>
          <p:cNvSpPr>
            <a:spLocks noChangeArrowheads="1"/>
          </p:cNvSpPr>
          <p:nvPr/>
        </p:nvSpPr>
        <p:spPr bwMode="gray">
          <a:xfrm>
            <a:off x="884427" y="1611056"/>
            <a:ext cx="869474" cy="184666"/>
          </a:xfrm>
          <a:prstGeom prst="rect">
            <a:avLst/>
          </a:prstGeom>
          <a:noFill/>
          <a:ln w="9525" algn="ctr">
            <a:noFill/>
            <a:miter lim="800000"/>
            <a:headEnd/>
            <a:tailEnd/>
          </a:ln>
          <a:effectLst/>
        </p:spPr>
        <p:txBody>
          <a:bodyPr wrap="square" lIns="0" tIns="0" rIns="0" bIns="0">
            <a:spAutoFit/>
          </a:bodyPr>
          <a:lstStyle/>
          <a:p>
            <a:pPr marL="173443" lvl="1" indent="-172045" defTabSz="804272">
              <a:buClr>
                <a:srgbClr val="0178C4"/>
              </a:buClr>
              <a:defRPr/>
            </a:pPr>
            <a:r>
              <a:rPr lang="en-US" sz="1200" b="1" dirty="0">
                <a:solidFill>
                  <a:srgbClr val="F2C62B"/>
                </a:solidFill>
                <a:latin typeface="Calibri" panose="020F0502020204030204"/>
                <a:cs typeface="Arial" charset="0"/>
              </a:rPr>
              <a:t>Deliverability</a:t>
            </a:r>
          </a:p>
        </p:txBody>
      </p:sp>
      <p:sp>
        <p:nvSpPr>
          <p:cNvPr id="6" name="Rounded Rectangle 127">
            <a:extLst>
              <a:ext uri="{FF2B5EF4-FFF2-40B4-BE49-F238E27FC236}">
                <a16:creationId xmlns:a16="http://schemas.microsoft.com/office/drawing/2014/main" id="{4C124080-6EDC-47EE-90E1-F428B437512E}"/>
              </a:ext>
            </a:extLst>
          </p:cNvPr>
          <p:cNvSpPr>
            <a:spLocks/>
          </p:cNvSpPr>
          <p:nvPr/>
        </p:nvSpPr>
        <p:spPr>
          <a:xfrm>
            <a:off x="434975" y="1261533"/>
            <a:ext cx="381438" cy="971263"/>
          </a:xfrm>
          <a:prstGeom prst="rect">
            <a:avLst/>
          </a:prstGeom>
          <a:solidFill>
            <a:srgbClr val="F2C62B"/>
          </a:solidFill>
          <a:ln w="9525" cap="flat" cmpd="sng" algn="ctr">
            <a:noFill/>
            <a:prstDash val="solid"/>
          </a:ln>
          <a:effectLst/>
        </p:spPr>
        <p:txBody>
          <a:bodyPr rtlCol="0" anchor="ctr"/>
          <a:lstStyle/>
          <a:p>
            <a:pPr marL="0" marR="0" lvl="0" indent="0" algn="ctr" defTabSz="44208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a:ln>
                  <a:noFill/>
                </a:ln>
                <a:solidFill>
                  <a:srgbClr val="FFFFFF"/>
                </a:solidFill>
                <a:effectLst/>
                <a:uLnTx/>
                <a:uFillTx/>
                <a:latin typeface="Calibri" panose="020F0502020204030204"/>
                <a:ea typeface="+mn-ea"/>
                <a:cs typeface="+mn-cs"/>
              </a:rPr>
              <a:t>5</a:t>
            </a:r>
          </a:p>
        </p:txBody>
      </p:sp>
      <p:sp>
        <p:nvSpPr>
          <p:cNvPr id="8" name="Rectangle 12">
            <a:extLst>
              <a:ext uri="{FF2B5EF4-FFF2-40B4-BE49-F238E27FC236}">
                <a16:creationId xmlns:a16="http://schemas.microsoft.com/office/drawing/2014/main" id="{2B3B9AFA-8070-4D96-B676-05E8F273400D}"/>
              </a:ext>
            </a:extLst>
          </p:cNvPr>
          <p:cNvSpPr txBox="1">
            <a:spLocks/>
          </p:cNvSpPr>
          <p:nvPr/>
        </p:nvSpPr>
        <p:spPr bwMode="gray">
          <a:xfrm>
            <a:off x="1821915" y="1379073"/>
            <a:ext cx="1667166"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100">
                <a:latin typeface="Calibri" panose="020F0502020204030204"/>
              </a:rPr>
              <a:t>Expected time to deliver</a:t>
            </a:r>
          </a:p>
        </p:txBody>
      </p:sp>
      <p:sp>
        <p:nvSpPr>
          <p:cNvPr id="9" name="Rectangle 12">
            <a:extLst>
              <a:ext uri="{FF2B5EF4-FFF2-40B4-BE49-F238E27FC236}">
                <a16:creationId xmlns:a16="http://schemas.microsoft.com/office/drawing/2014/main" id="{F412D938-97ED-409A-BD1C-CF17DE8768B8}"/>
              </a:ext>
            </a:extLst>
          </p:cNvPr>
          <p:cNvSpPr txBox="1">
            <a:spLocks/>
          </p:cNvSpPr>
          <p:nvPr/>
        </p:nvSpPr>
        <p:spPr bwMode="gray">
          <a:xfrm>
            <a:off x="1821915" y="1727730"/>
            <a:ext cx="1667166" cy="507831"/>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100">
                <a:latin typeface="Calibri" panose="020F0502020204030204"/>
              </a:rPr>
              <a:t>Co-dependencies/Alignment with other strategies</a:t>
            </a:r>
          </a:p>
        </p:txBody>
      </p:sp>
      <p:sp>
        <p:nvSpPr>
          <p:cNvPr id="10" name="Rectangle 9">
            <a:extLst>
              <a:ext uri="{FF2B5EF4-FFF2-40B4-BE49-F238E27FC236}">
                <a16:creationId xmlns:a16="http://schemas.microsoft.com/office/drawing/2014/main" id="{A5B9FFFA-1ADC-486B-8772-B9D4319D3C3E}"/>
              </a:ext>
            </a:extLst>
          </p:cNvPr>
          <p:cNvSpPr/>
          <p:nvPr/>
        </p:nvSpPr>
        <p:spPr>
          <a:xfrm>
            <a:off x="3557095" y="1379073"/>
            <a:ext cx="5546089" cy="261610"/>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How easy will it be to deliver change in 3-5 years?</a:t>
            </a:r>
          </a:p>
        </p:txBody>
      </p:sp>
      <p:sp>
        <p:nvSpPr>
          <p:cNvPr id="11" name="Rectangle 10">
            <a:extLst>
              <a:ext uri="{FF2B5EF4-FFF2-40B4-BE49-F238E27FC236}">
                <a16:creationId xmlns:a16="http://schemas.microsoft.com/office/drawing/2014/main" id="{C006CD4F-A6B2-4669-B171-143258F0A995}"/>
              </a:ext>
            </a:extLst>
          </p:cNvPr>
          <p:cNvSpPr/>
          <p:nvPr/>
        </p:nvSpPr>
        <p:spPr>
          <a:xfrm>
            <a:off x="3557095" y="1788846"/>
            <a:ext cx="5546089" cy="430887"/>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How well does each align with other strategic changes and provide a flexible platform for the future? </a:t>
            </a:r>
          </a:p>
        </p:txBody>
      </p:sp>
      <p:graphicFrame>
        <p:nvGraphicFramePr>
          <p:cNvPr id="12" name="Table 34">
            <a:extLst>
              <a:ext uri="{FF2B5EF4-FFF2-40B4-BE49-F238E27FC236}">
                <a16:creationId xmlns:a16="http://schemas.microsoft.com/office/drawing/2014/main" id="{4EE1540A-2FBB-4402-A0F7-C41192D5E513}"/>
              </a:ext>
            </a:extLst>
          </p:cNvPr>
          <p:cNvGraphicFramePr>
            <a:graphicFrameLocks noGrp="1"/>
          </p:cNvGraphicFramePr>
          <p:nvPr>
            <p:extLst>
              <p:ext uri="{D42A27DB-BD31-4B8C-83A1-F6EECF244321}">
                <p14:modId xmlns:p14="http://schemas.microsoft.com/office/powerpoint/2010/main" val="580217730"/>
              </p:ext>
            </p:extLst>
          </p:nvPr>
        </p:nvGraphicFramePr>
        <p:xfrm>
          <a:off x="697728" y="2571721"/>
          <a:ext cx="8145850" cy="3154680"/>
        </p:xfrm>
        <a:graphic>
          <a:graphicData uri="http://schemas.openxmlformats.org/drawingml/2006/table">
            <a:tbl>
              <a:tblPr firstRow="1" bandRow="1">
                <a:tableStyleId>{5C22544A-7EE6-4342-B048-85BDC9FD1C3A}</a:tableStyleId>
              </a:tblPr>
              <a:tblGrid>
                <a:gridCol w="2551412">
                  <a:extLst>
                    <a:ext uri="{9D8B030D-6E8A-4147-A177-3AD203B41FA5}">
                      <a16:colId xmlns:a16="http://schemas.microsoft.com/office/drawing/2014/main" val="4152381251"/>
                    </a:ext>
                  </a:extLst>
                </a:gridCol>
                <a:gridCol w="2735002">
                  <a:extLst>
                    <a:ext uri="{9D8B030D-6E8A-4147-A177-3AD203B41FA5}">
                      <a16:colId xmlns:a16="http://schemas.microsoft.com/office/drawing/2014/main" val="2017889747"/>
                    </a:ext>
                  </a:extLst>
                </a:gridCol>
                <a:gridCol w="2859436">
                  <a:extLst>
                    <a:ext uri="{9D8B030D-6E8A-4147-A177-3AD203B41FA5}">
                      <a16:colId xmlns:a16="http://schemas.microsoft.com/office/drawing/2014/main" val="377162463"/>
                    </a:ext>
                  </a:extLst>
                </a:gridCol>
              </a:tblGrid>
              <a:tr h="198975">
                <a:tc>
                  <a:txBody>
                    <a:bodyPr/>
                    <a:lstStyle/>
                    <a:p>
                      <a:r>
                        <a:rPr lang="en-GB" sz="1200" b="1">
                          <a:solidFill>
                            <a:sysClr val="windowText" lastClr="000000"/>
                          </a:solidFill>
                          <a:latin typeface="Calibri" panose="020F0502020204030204" pitchFamily="34" charset="0"/>
                          <a:cs typeface="Calibri" panose="020F0502020204030204" pitchFamily="34" charset="0"/>
                        </a:rPr>
                        <a:t>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b="1" dirty="0">
                          <a:solidFill>
                            <a:sysClr val="windowText" lastClr="000000"/>
                          </a:solidFill>
                          <a:latin typeface="Calibri" panose="020F0502020204030204" pitchFamily="34" charset="0"/>
                          <a:cs typeface="Calibri" panose="020F0502020204030204" pitchFamily="34" charset="0"/>
                        </a:rPr>
                        <a:t>Option A – Medium term site at Kent and Canterbury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b="1" dirty="0">
                          <a:solidFill>
                            <a:sysClr val="windowText" lastClr="000000"/>
                          </a:solidFill>
                          <a:latin typeface="Calibri" panose="020F0502020204030204" pitchFamily="34" charset="0"/>
                          <a:cs typeface="Calibri" panose="020F0502020204030204" pitchFamily="34" charset="0"/>
                        </a:rPr>
                        <a:t>Option B – Medium term site at Medway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2975107"/>
                  </a:ext>
                </a:extLst>
              </a:tr>
              <a:tr h="370840">
                <a:tc>
                  <a:txBody>
                    <a:bodyPr/>
                    <a:lstStyle/>
                    <a:p>
                      <a:pPr marL="174995" indent="-174995" defTabSz="442091">
                        <a:spcAft>
                          <a:spcPts val="185"/>
                        </a:spcAft>
                        <a:defRPr/>
                      </a:pPr>
                      <a:r>
                        <a:rPr lang="en-US" sz="1100">
                          <a:latin typeface="Calibri" panose="020F0502020204030204"/>
                        </a:rPr>
                        <a:t>Expected time to deliver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a:solidFill>
                            <a:sysClr val="windowText" lastClr="000000"/>
                          </a:solidFill>
                          <a:latin typeface="Calibri" panose="020F0502020204030204" pitchFamily="34" charset="0"/>
                          <a:cs typeface="Calibri" panose="020F0502020204030204" pitchFamily="34" charset="0"/>
                        </a:rPr>
                        <a:t>Able to deliver full arterial hub service from Spring 2022 with the completion of the IR suite build.</a:t>
                      </a:r>
                    </a:p>
                    <a:p>
                      <a:r>
                        <a:rPr lang="en-GB" sz="1100">
                          <a:solidFill>
                            <a:sysClr val="windowText" lastClr="000000"/>
                          </a:solidFill>
                          <a:latin typeface="Calibri" panose="020F0502020204030204" pitchFamily="34" charset="0"/>
                          <a:cs typeface="Calibri" panose="020F0502020204030204" pitchFamily="34" charset="0"/>
                        </a:rPr>
                        <a:t>Requirements for public and staff consultation timelines would be the same for both options.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a:solidFill>
                            <a:sysClr val="windowText" lastClr="000000"/>
                          </a:solidFill>
                          <a:latin typeface="Calibri" panose="020F0502020204030204" pitchFamily="34" charset="0"/>
                          <a:cs typeface="Calibri" panose="020F0502020204030204" pitchFamily="34" charset="0"/>
                        </a:rPr>
                        <a:t>Timescale to deliver the full arterial hub service is likely to be longer than Spring 2022 due to the necessary capital or enabling/refurb works having to be started from scratch. With the minimum enabling and refurbishment works, and the necessary move of other services, the earliest plausible delivery date could be 2023.</a:t>
                      </a:r>
                    </a:p>
                    <a:p>
                      <a:pPr marL="0" marR="0" lvl="0" indent="0" algn="l" defTabSz="844083" rtl="0" eaLnBrk="1" fontAlgn="auto" latinLnBrk="0" hangingPunct="1">
                        <a:lnSpc>
                          <a:spcPct val="100000"/>
                        </a:lnSpc>
                        <a:spcBef>
                          <a:spcPts val="0"/>
                        </a:spcBef>
                        <a:spcAft>
                          <a:spcPts val="0"/>
                        </a:spcAft>
                        <a:buClrTx/>
                        <a:buSzTx/>
                        <a:buFontTx/>
                        <a:buNone/>
                        <a:tabLst/>
                        <a:defRPr/>
                      </a:pPr>
                      <a:r>
                        <a:rPr lang="en-GB" sz="1100" dirty="0">
                          <a:solidFill>
                            <a:sysClr val="windowText" lastClr="000000"/>
                          </a:solidFill>
                          <a:latin typeface="Calibri" panose="020F0502020204030204" pitchFamily="34" charset="0"/>
                          <a:cs typeface="Calibri" panose="020F0502020204030204" pitchFamily="34" charset="0"/>
                        </a:rPr>
                        <a:t>Requirements for public and staff consultation timelines would be the same for both options.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03632397"/>
                  </a:ext>
                </a:extLst>
              </a:tr>
              <a:tr h="370840">
                <a:tc>
                  <a:txBody>
                    <a:bodyPr/>
                    <a:lstStyle/>
                    <a:p>
                      <a:pPr marL="174995" indent="-174995" defTabSz="442091">
                        <a:spcAft>
                          <a:spcPts val="185"/>
                        </a:spcAft>
                        <a:defRPr/>
                      </a:pPr>
                      <a:r>
                        <a:rPr lang="en-US" sz="1100">
                          <a:latin typeface="Calibri" panose="020F0502020204030204"/>
                        </a:rPr>
                        <a:t>Co-dependencies/Alignment with other strategies</a:t>
                      </a:r>
                    </a:p>
                    <a:p>
                      <a:endParaRPr lang="en-GB" sz="1100">
                        <a:solidFill>
                          <a:sysClr val="windowText" lastClr="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a:solidFill>
                            <a:sysClr val="windowText" lastClr="000000"/>
                          </a:solidFill>
                          <a:latin typeface="Calibri" panose="020F0502020204030204" pitchFamily="34" charset="0"/>
                          <a:cs typeface="Calibri" panose="020F0502020204030204" pitchFamily="34" charset="0"/>
                        </a:rPr>
                        <a:t>East Kent transformation programme has identified East Kent Hospitals University Foundation Trust as the site of a future Major Emergency Centre to include vascular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GB" sz="1100" dirty="0">
                          <a:solidFill>
                            <a:sysClr val="windowText" lastClr="000000"/>
                          </a:solidFill>
                          <a:latin typeface="Calibri" panose="020F0502020204030204" pitchFamily="34" charset="0"/>
                          <a:cs typeface="Calibri" panose="020F0502020204030204" pitchFamily="34" charset="0"/>
                        </a:rPr>
                        <a:t>East Kent transformation programme has identified East Kent Hospitals University Foundation Trust as the site of a future Major Emergency Centre to include vascular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9668014"/>
                  </a:ext>
                </a:extLst>
              </a:tr>
            </a:tbl>
          </a:graphicData>
        </a:graphic>
      </p:graphicFrame>
      <p:sp>
        <p:nvSpPr>
          <p:cNvPr id="13" name="Rectangle 20">
            <a:extLst>
              <a:ext uri="{FF2B5EF4-FFF2-40B4-BE49-F238E27FC236}">
                <a16:creationId xmlns:a16="http://schemas.microsoft.com/office/drawing/2014/main" id="{1D04FE91-9250-4C23-BB47-FF94D43C5F7B}"/>
              </a:ext>
            </a:extLst>
          </p:cNvPr>
          <p:cNvSpPr txBox="1">
            <a:spLocks/>
          </p:cNvSpPr>
          <p:nvPr/>
        </p:nvSpPr>
        <p:spPr bwMode="gray">
          <a:xfrm>
            <a:off x="434975" y="839308"/>
            <a:ext cx="2196651"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200" b="1" dirty="0">
                <a:latin typeface="Calibri" panose="020F0502020204030204"/>
              </a:rPr>
              <a:t>Domain</a:t>
            </a:r>
          </a:p>
        </p:txBody>
      </p:sp>
      <p:sp>
        <p:nvSpPr>
          <p:cNvPr id="14" name="Rectangle 20">
            <a:extLst>
              <a:ext uri="{FF2B5EF4-FFF2-40B4-BE49-F238E27FC236}">
                <a16:creationId xmlns:a16="http://schemas.microsoft.com/office/drawing/2014/main" id="{752E0551-2DB9-45B5-9D51-805C2032D878}"/>
              </a:ext>
            </a:extLst>
          </p:cNvPr>
          <p:cNvSpPr txBox="1">
            <a:spLocks/>
          </p:cNvSpPr>
          <p:nvPr/>
        </p:nvSpPr>
        <p:spPr bwMode="gray">
          <a:xfrm>
            <a:off x="1845187" y="835126"/>
            <a:ext cx="2196651"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200" b="1" dirty="0">
                <a:latin typeface="Calibri" panose="020F0502020204030204"/>
              </a:rPr>
              <a:t>Criteria</a:t>
            </a:r>
          </a:p>
        </p:txBody>
      </p:sp>
      <p:sp>
        <p:nvSpPr>
          <p:cNvPr id="15" name="Rectangle 20">
            <a:extLst>
              <a:ext uri="{FF2B5EF4-FFF2-40B4-BE49-F238E27FC236}">
                <a16:creationId xmlns:a16="http://schemas.microsoft.com/office/drawing/2014/main" id="{89646A48-0113-495A-AC47-B1C638F40C04}"/>
              </a:ext>
            </a:extLst>
          </p:cNvPr>
          <p:cNvSpPr txBox="1">
            <a:spLocks/>
          </p:cNvSpPr>
          <p:nvPr/>
        </p:nvSpPr>
        <p:spPr bwMode="gray">
          <a:xfrm>
            <a:off x="3664872" y="855482"/>
            <a:ext cx="2196651"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200" b="1">
                <a:latin typeface="Calibri" panose="020F0502020204030204"/>
              </a:rPr>
              <a:t>Original Options Appraisal KLOEs</a:t>
            </a:r>
          </a:p>
        </p:txBody>
      </p:sp>
    </p:spTree>
    <p:extLst>
      <p:ext uri="{BB962C8B-B14F-4D97-AF65-F5344CB8AC3E}">
        <p14:creationId xmlns:p14="http://schemas.microsoft.com/office/powerpoint/2010/main" val="5276814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0FD97-D27E-4E09-B24D-368BBB3D7355}"/>
              </a:ext>
            </a:extLst>
          </p:cNvPr>
          <p:cNvSpPr>
            <a:spLocks noGrp="1"/>
          </p:cNvSpPr>
          <p:nvPr>
            <p:ph type="title"/>
          </p:nvPr>
        </p:nvSpPr>
        <p:spPr/>
        <p:txBody>
          <a:bodyPr/>
          <a:lstStyle/>
          <a:p>
            <a:r>
              <a:rPr lang="en-GB"/>
              <a:t>Domain: Research and Education</a:t>
            </a:r>
          </a:p>
        </p:txBody>
      </p:sp>
      <p:cxnSp>
        <p:nvCxnSpPr>
          <p:cNvPr id="4" name="Straight Connector 3">
            <a:extLst>
              <a:ext uri="{FF2B5EF4-FFF2-40B4-BE49-F238E27FC236}">
                <a16:creationId xmlns:a16="http://schemas.microsoft.com/office/drawing/2014/main" id="{069957D1-7E20-42BC-842A-2267E819A3D1}"/>
              </a:ext>
            </a:extLst>
          </p:cNvPr>
          <p:cNvCxnSpPr>
            <a:cxnSpLocks/>
          </p:cNvCxnSpPr>
          <p:nvPr/>
        </p:nvCxnSpPr>
        <p:spPr bwMode="gray">
          <a:xfrm flipH="1">
            <a:off x="433943" y="1431661"/>
            <a:ext cx="24867" cy="0"/>
          </a:xfrm>
          <a:prstGeom prst="line">
            <a:avLst/>
          </a:prstGeom>
          <a:noFill/>
          <a:ln w="9525" cap="flat" cmpd="sng" algn="ctr">
            <a:solidFill>
              <a:srgbClr val="FFFFFF">
                <a:lumMod val="50000"/>
              </a:srgbClr>
            </a:solidFill>
            <a:prstDash val="sysDot"/>
          </a:ln>
          <a:effectLst/>
        </p:spPr>
      </p:cxnSp>
      <p:sp>
        <p:nvSpPr>
          <p:cNvPr id="5" name="Rectangle 11">
            <a:extLst>
              <a:ext uri="{FF2B5EF4-FFF2-40B4-BE49-F238E27FC236}">
                <a16:creationId xmlns:a16="http://schemas.microsoft.com/office/drawing/2014/main" id="{FE2E38D6-5D33-40E5-8433-DF0479D59EEA}"/>
              </a:ext>
            </a:extLst>
          </p:cNvPr>
          <p:cNvSpPr>
            <a:spLocks noChangeArrowheads="1"/>
          </p:cNvSpPr>
          <p:nvPr/>
        </p:nvSpPr>
        <p:spPr bwMode="gray">
          <a:xfrm>
            <a:off x="918361" y="1449792"/>
            <a:ext cx="805655" cy="553998"/>
          </a:xfrm>
          <a:prstGeom prst="rect">
            <a:avLst/>
          </a:prstGeom>
          <a:noFill/>
          <a:ln w="9525" algn="ctr">
            <a:noFill/>
            <a:miter lim="800000"/>
            <a:headEnd/>
            <a:tailEnd/>
          </a:ln>
          <a:effectLst/>
        </p:spPr>
        <p:txBody>
          <a:bodyPr wrap="square" lIns="0" tIns="0" rIns="0" bIns="0">
            <a:spAutoFit/>
          </a:bodyPr>
          <a:lstStyle/>
          <a:p>
            <a:pPr defTabSz="804272">
              <a:buClr>
                <a:srgbClr val="0178C4"/>
              </a:buClr>
              <a:defRPr/>
            </a:pPr>
            <a:r>
              <a:rPr lang="en-US" sz="1200" b="1" dirty="0">
                <a:solidFill>
                  <a:srgbClr val="425258"/>
                </a:solidFill>
                <a:latin typeface="Calibri" panose="020F0502020204030204"/>
                <a:cs typeface="Arial" charset="0"/>
              </a:rPr>
              <a:t>Research and Education</a:t>
            </a:r>
          </a:p>
        </p:txBody>
      </p:sp>
      <p:sp>
        <p:nvSpPr>
          <p:cNvPr id="6" name="Rounded Rectangle 128">
            <a:extLst>
              <a:ext uri="{FF2B5EF4-FFF2-40B4-BE49-F238E27FC236}">
                <a16:creationId xmlns:a16="http://schemas.microsoft.com/office/drawing/2014/main" id="{2A28DA21-6D11-4AB4-8775-F23A261A724E}"/>
              </a:ext>
            </a:extLst>
          </p:cNvPr>
          <p:cNvSpPr>
            <a:spLocks/>
          </p:cNvSpPr>
          <p:nvPr/>
        </p:nvSpPr>
        <p:spPr>
          <a:xfrm>
            <a:off x="434975" y="1244602"/>
            <a:ext cx="381438" cy="853846"/>
          </a:xfrm>
          <a:prstGeom prst="rect">
            <a:avLst/>
          </a:prstGeom>
          <a:solidFill>
            <a:srgbClr val="425258"/>
          </a:solidFill>
          <a:ln w="9525" cap="flat" cmpd="sng" algn="ctr">
            <a:noFill/>
            <a:prstDash val="solid"/>
          </a:ln>
          <a:effectLst/>
        </p:spPr>
        <p:txBody>
          <a:bodyPr rtlCol="0" anchor="ctr"/>
          <a:lstStyle/>
          <a:p>
            <a:pPr marL="0" marR="0" lvl="0" indent="0" algn="ctr" defTabSz="44208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a:ln>
                  <a:noFill/>
                </a:ln>
                <a:solidFill>
                  <a:srgbClr val="FFFFFF"/>
                </a:solidFill>
                <a:effectLst/>
                <a:uLnTx/>
                <a:uFillTx/>
                <a:latin typeface="Calibri" panose="020F0502020204030204"/>
                <a:ea typeface="+mn-ea"/>
                <a:cs typeface="+mn-cs"/>
              </a:rPr>
              <a:t>6</a:t>
            </a:r>
          </a:p>
        </p:txBody>
      </p:sp>
      <p:sp>
        <p:nvSpPr>
          <p:cNvPr id="7" name="Rectangle 4">
            <a:extLst>
              <a:ext uri="{FF2B5EF4-FFF2-40B4-BE49-F238E27FC236}">
                <a16:creationId xmlns:a16="http://schemas.microsoft.com/office/drawing/2014/main" id="{AAC52D3E-6650-4A0F-B145-3221D57D4D35}"/>
              </a:ext>
            </a:extLst>
          </p:cNvPr>
          <p:cNvSpPr txBox="1">
            <a:spLocks/>
          </p:cNvSpPr>
          <p:nvPr/>
        </p:nvSpPr>
        <p:spPr bwMode="gray">
          <a:xfrm>
            <a:off x="1825964" y="1854669"/>
            <a:ext cx="1667166" cy="507831"/>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100" dirty="0">
                <a:latin typeface="Calibri" panose="020F0502020204030204"/>
              </a:rPr>
              <a:t>Support current &amp; future education &amp; research delivery</a:t>
            </a:r>
          </a:p>
        </p:txBody>
      </p:sp>
      <p:sp>
        <p:nvSpPr>
          <p:cNvPr id="8" name="Rectangle 4">
            <a:extLst>
              <a:ext uri="{FF2B5EF4-FFF2-40B4-BE49-F238E27FC236}">
                <a16:creationId xmlns:a16="http://schemas.microsoft.com/office/drawing/2014/main" id="{972C1BB8-F2B5-44AD-98C8-AE21D29879B2}"/>
              </a:ext>
            </a:extLst>
          </p:cNvPr>
          <p:cNvSpPr txBox="1">
            <a:spLocks/>
          </p:cNvSpPr>
          <p:nvPr/>
        </p:nvSpPr>
        <p:spPr bwMode="gray">
          <a:xfrm>
            <a:off x="1825964" y="1435140"/>
            <a:ext cx="1667166" cy="338554"/>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100" dirty="0">
                <a:latin typeface="Calibri" panose="020F0502020204030204"/>
              </a:rPr>
              <a:t>Disruption to education &amp; research</a:t>
            </a:r>
          </a:p>
        </p:txBody>
      </p:sp>
      <p:sp>
        <p:nvSpPr>
          <p:cNvPr id="9" name="Rectangle 8">
            <a:extLst>
              <a:ext uri="{FF2B5EF4-FFF2-40B4-BE49-F238E27FC236}">
                <a16:creationId xmlns:a16="http://schemas.microsoft.com/office/drawing/2014/main" id="{9C84AB7B-8CEE-4525-99E0-A4DC4C9B2A0F}"/>
              </a:ext>
            </a:extLst>
          </p:cNvPr>
          <p:cNvSpPr/>
          <p:nvPr/>
        </p:nvSpPr>
        <p:spPr>
          <a:xfrm>
            <a:off x="3560862" y="1391273"/>
            <a:ext cx="5546089" cy="430887"/>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Which options best fit with current research and education to minimise disruption in these areas? </a:t>
            </a:r>
          </a:p>
        </p:txBody>
      </p:sp>
      <p:sp>
        <p:nvSpPr>
          <p:cNvPr id="10" name="Rectangle 9">
            <a:extLst>
              <a:ext uri="{FF2B5EF4-FFF2-40B4-BE49-F238E27FC236}">
                <a16:creationId xmlns:a16="http://schemas.microsoft.com/office/drawing/2014/main" id="{5FD2E284-4B9E-4D4A-8DC9-24B2C0FDF0E1}"/>
              </a:ext>
            </a:extLst>
          </p:cNvPr>
          <p:cNvSpPr/>
          <p:nvPr/>
        </p:nvSpPr>
        <p:spPr>
          <a:xfrm>
            <a:off x="3560863" y="1843700"/>
            <a:ext cx="5546089" cy="261610"/>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Which options best support current and developing research and education? </a:t>
            </a:r>
          </a:p>
        </p:txBody>
      </p:sp>
      <p:graphicFrame>
        <p:nvGraphicFramePr>
          <p:cNvPr id="11" name="Table 34">
            <a:extLst>
              <a:ext uri="{FF2B5EF4-FFF2-40B4-BE49-F238E27FC236}">
                <a16:creationId xmlns:a16="http://schemas.microsoft.com/office/drawing/2014/main" id="{12314EF5-09EF-4EC0-B881-D00F5B53CD81}"/>
              </a:ext>
            </a:extLst>
          </p:cNvPr>
          <p:cNvGraphicFramePr>
            <a:graphicFrameLocks noGrp="1"/>
          </p:cNvGraphicFramePr>
          <p:nvPr>
            <p:extLst>
              <p:ext uri="{D42A27DB-BD31-4B8C-83A1-F6EECF244321}">
                <p14:modId xmlns:p14="http://schemas.microsoft.com/office/powerpoint/2010/main" val="2989795983"/>
              </p:ext>
            </p:extLst>
          </p:nvPr>
        </p:nvGraphicFramePr>
        <p:xfrm>
          <a:off x="433943" y="2494358"/>
          <a:ext cx="8145850" cy="3459480"/>
        </p:xfrm>
        <a:graphic>
          <a:graphicData uri="http://schemas.openxmlformats.org/drawingml/2006/table">
            <a:tbl>
              <a:tblPr firstRow="1" bandRow="1">
                <a:tableStyleId>{5C22544A-7EE6-4342-B048-85BDC9FD1C3A}</a:tableStyleId>
              </a:tblPr>
              <a:tblGrid>
                <a:gridCol w="2551412">
                  <a:extLst>
                    <a:ext uri="{9D8B030D-6E8A-4147-A177-3AD203B41FA5}">
                      <a16:colId xmlns:a16="http://schemas.microsoft.com/office/drawing/2014/main" val="4152381251"/>
                    </a:ext>
                  </a:extLst>
                </a:gridCol>
                <a:gridCol w="2735002">
                  <a:extLst>
                    <a:ext uri="{9D8B030D-6E8A-4147-A177-3AD203B41FA5}">
                      <a16:colId xmlns:a16="http://schemas.microsoft.com/office/drawing/2014/main" val="2017889747"/>
                    </a:ext>
                  </a:extLst>
                </a:gridCol>
                <a:gridCol w="2859436">
                  <a:extLst>
                    <a:ext uri="{9D8B030D-6E8A-4147-A177-3AD203B41FA5}">
                      <a16:colId xmlns:a16="http://schemas.microsoft.com/office/drawing/2014/main" val="377162463"/>
                    </a:ext>
                  </a:extLst>
                </a:gridCol>
              </a:tblGrid>
              <a:tr h="198975">
                <a:tc>
                  <a:txBody>
                    <a:bodyPr/>
                    <a:lstStyle/>
                    <a:p>
                      <a:r>
                        <a:rPr lang="en-GB" sz="1100" b="1">
                          <a:solidFill>
                            <a:sysClr val="windowText" lastClr="000000"/>
                          </a:solidFill>
                          <a:latin typeface="Calibri" panose="020F0502020204030204" pitchFamily="34" charset="0"/>
                          <a:cs typeface="Calibri" panose="020F0502020204030204" pitchFamily="34" charset="0"/>
                        </a:rPr>
                        <a:t>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b="1">
                          <a:solidFill>
                            <a:sysClr val="windowText" lastClr="000000"/>
                          </a:solidFill>
                          <a:latin typeface="Calibri" panose="020F0502020204030204" pitchFamily="34" charset="0"/>
                          <a:cs typeface="Calibri" panose="020F0502020204030204" pitchFamily="34" charset="0"/>
                        </a:rPr>
                        <a:t>Option A – Medium term site at Kent and Canterbury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b="1" dirty="0">
                          <a:solidFill>
                            <a:sysClr val="windowText" lastClr="000000"/>
                          </a:solidFill>
                          <a:latin typeface="Calibri" panose="020F0502020204030204" pitchFamily="34" charset="0"/>
                          <a:cs typeface="Calibri" panose="020F0502020204030204" pitchFamily="34" charset="0"/>
                        </a:rPr>
                        <a:t>Option B – Medium term site at Medway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2975107"/>
                  </a:ext>
                </a:extLst>
              </a:tr>
              <a:tr h="370840">
                <a:tc>
                  <a:txBody>
                    <a:bodyPr/>
                    <a:lstStyle/>
                    <a:p>
                      <a:pPr marL="174995" indent="-174995" defTabSz="442091">
                        <a:spcAft>
                          <a:spcPts val="185"/>
                        </a:spcAft>
                        <a:defRPr/>
                      </a:pPr>
                      <a:r>
                        <a:rPr lang="en-US" sz="1100">
                          <a:latin typeface="Calibri" panose="020F0502020204030204"/>
                        </a:rPr>
                        <a:t>Disruption to education &amp; research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a:solidFill>
                            <a:sysClr val="windowText" lastClr="000000"/>
                          </a:solidFill>
                          <a:latin typeface="Calibri" panose="020F0502020204030204" pitchFamily="34" charset="0"/>
                          <a:cs typeface="Calibri" panose="020F0502020204030204" pitchFamily="34" charset="0"/>
                        </a:rPr>
                        <a:t>Both services are under the remit of the same Deanery and neither are a teaching hospital.</a:t>
                      </a:r>
                    </a:p>
                    <a:p>
                      <a:r>
                        <a:rPr lang="en-GB" sz="1100" dirty="0">
                          <a:solidFill>
                            <a:sysClr val="windowText" lastClr="000000"/>
                          </a:solidFill>
                          <a:latin typeface="Calibri" panose="020F0502020204030204" pitchFamily="34" charset="0"/>
                          <a:cs typeface="Calibri" panose="020F0502020204030204" pitchFamily="34" charset="0"/>
                        </a:rPr>
                        <a:t>There are no current major research projects that wouldn’t be able to continue under this option.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GB" sz="1100" dirty="0">
                          <a:solidFill>
                            <a:sysClr val="windowText" lastClr="000000"/>
                          </a:solidFill>
                          <a:latin typeface="Calibri" panose="020F0502020204030204" pitchFamily="34" charset="0"/>
                          <a:cs typeface="Calibri" panose="020F0502020204030204" pitchFamily="34" charset="0"/>
                        </a:rPr>
                        <a:t>There are three current vascular junior doctor training posts at EKHUFT that would need to be accommodated elsewhere and covered separately by EKHUFT.</a:t>
                      </a:r>
                    </a:p>
                    <a:p>
                      <a:pPr marL="0" marR="0" lvl="0" indent="0" algn="l" defTabSz="844083" rtl="0" eaLnBrk="1" fontAlgn="auto" latinLnBrk="0" hangingPunct="1">
                        <a:lnSpc>
                          <a:spcPct val="100000"/>
                        </a:lnSpc>
                        <a:spcBef>
                          <a:spcPts val="0"/>
                        </a:spcBef>
                        <a:spcAft>
                          <a:spcPts val="0"/>
                        </a:spcAft>
                        <a:buClrTx/>
                        <a:buSzTx/>
                        <a:buFontTx/>
                        <a:buNone/>
                        <a:tabLst/>
                        <a:defRPr/>
                      </a:pPr>
                      <a:r>
                        <a:rPr lang="en-GB" sz="1100" dirty="0">
                          <a:solidFill>
                            <a:sysClr val="windowText" lastClr="000000"/>
                          </a:solidFill>
                          <a:latin typeface="Calibri" panose="020F0502020204030204" pitchFamily="34" charset="0"/>
                          <a:cs typeface="Calibri" panose="020F0502020204030204" pitchFamily="34" charset="0"/>
                        </a:rPr>
                        <a:t>Both services are under the remit of the same Deanery and neither are a teaching hospital.</a:t>
                      </a:r>
                    </a:p>
                    <a:p>
                      <a:pPr marL="0" marR="0" lvl="0" indent="0" algn="l" defTabSz="844083" rtl="0" eaLnBrk="1" fontAlgn="auto" latinLnBrk="0" hangingPunct="1">
                        <a:lnSpc>
                          <a:spcPct val="100000"/>
                        </a:lnSpc>
                        <a:spcBef>
                          <a:spcPts val="0"/>
                        </a:spcBef>
                        <a:spcAft>
                          <a:spcPts val="0"/>
                        </a:spcAft>
                        <a:buClrTx/>
                        <a:buSzTx/>
                        <a:buFontTx/>
                        <a:buNone/>
                        <a:tabLst/>
                        <a:defRPr/>
                      </a:pPr>
                      <a:r>
                        <a:rPr lang="en-GB" sz="1100" dirty="0">
                          <a:solidFill>
                            <a:sysClr val="windowText" lastClr="000000"/>
                          </a:solidFill>
                          <a:latin typeface="Calibri" panose="020F0502020204030204" pitchFamily="34" charset="0"/>
                          <a:cs typeface="Calibri" panose="020F0502020204030204" pitchFamily="34" charset="0"/>
                        </a:rPr>
                        <a:t>There are no current major research projects that wouldn’t be able to continue under this option.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03632397"/>
                  </a:ext>
                </a:extLst>
              </a:tr>
              <a:tr h="370840">
                <a:tc>
                  <a:txBody>
                    <a:bodyPr/>
                    <a:lstStyle/>
                    <a:p>
                      <a:pPr marL="174995" indent="-174995" defTabSz="442091">
                        <a:spcAft>
                          <a:spcPts val="185"/>
                        </a:spcAft>
                        <a:defRPr/>
                      </a:pPr>
                      <a:r>
                        <a:rPr lang="en-US" sz="1100">
                          <a:latin typeface="Calibri" panose="020F0502020204030204"/>
                        </a:rPr>
                        <a:t>Support current &amp; future education &amp; research delivery</a:t>
                      </a:r>
                    </a:p>
                    <a:p>
                      <a:endParaRPr lang="en-GB" sz="1100">
                        <a:solidFill>
                          <a:sysClr val="windowText" lastClr="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a:solidFill>
                            <a:sysClr val="windowText" lastClr="000000"/>
                          </a:solidFill>
                          <a:latin typeface="Calibri" panose="020F0502020204030204" pitchFamily="34" charset="0"/>
                          <a:cs typeface="Calibri" panose="020F0502020204030204" pitchFamily="34" charset="0"/>
                        </a:rPr>
                        <a:t>The original options appraisal felt that current and future education and research delivery would be equally good under both options. Both Trusts have programmes of work to expand research delivery over the coming years and the wider vascular network would contribute to this whichever site the hub was located.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lang="en-GB" sz="1100" dirty="0">
                          <a:solidFill>
                            <a:sysClr val="windowText" lastClr="000000"/>
                          </a:solidFill>
                          <a:latin typeface="Calibri" panose="020F0502020204030204" pitchFamily="34" charset="0"/>
                          <a:cs typeface="Calibri" panose="020F0502020204030204" pitchFamily="34" charset="0"/>
                        </a:rPr>
                        <a:t>The original options appraisal felt that current and future education and research delivery would be equally good under both options. Both Trusts have programmes of work to expand research delivery over the coming years and the wider vascular network would contribute to this whichever site the hub was located.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9668014"/>
                  </a:ext>
                </a:extLst>
              </a:tr>
            </a:tbl>
          </a:graphicData>
        </a:graphic>
      </p:graphicFrame>
      <p:sp>
        <p:nvSpPr>
          <p:cNvPr id="12" name="Rectangle 20">
            <a:extLst>
              <a:ext uri="{FF2B5EF4-FFF2-40B4-BE49-F238E27FC236}">
                <a16:creationId xmlns:a16="http://schemas.microsoft.com/office/drawing/2014/main" id="{D9797C25-1D1C-4439-B47D-F25D37EBEBFB}"/>
              </a:ext>
            </a:extLst>
          </p:cNvPr>
          <p:cNvSpPr txBox="1">
            <a:spLocks/>
          </p:cNvSpPr>
          <p:nvPr/>
        </p:nvSpPr>
        <p:spPr bwMode="gray">
          <a:xfrm>
            <a:off x="398519" y="974136"/>
            <a:ext cx="2111984"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100" b="1" dirty="0">
                <a:latin typeface="Calibri" panose="020F0502020204030204"/>
              </a:rPr>
              <a:t>Domain</a:t>
            </a:r>
          </a:p>
        </p:txBody>
      </p:sp>
      <p:sp>
        <p:nvSpPr>
          <p:cNvPr id="13" name="Rectangle 20">
            <a:extLst>
              <a:ext uri="{FF2B5EF4-FFF2-40B4-BE49-F238E27FC236}">
                <a16:creationId xmlns:a16="http://schemas.microsoft.com/office/drawing/2014/main" id="{03509DDC-AD00-4F7A-9152-8EDC7C3D1A2D}"/>
              </a:ext>
            </a:extLst>
          </p:cNvPr>
          <p:cNvSpPr txBox="1">
            <a:spLocks/>
          </p:cNvSpPr>
          <p:nvPr/>
        </p:nvSpPr>
        <p:spPr bwMode="gray">
          <a:xfrm>
            <a:off x="1808731" y="969954"/>
            <a:ext cx="2111984"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100" b="1">
                <a:latin typeface="Calibri" panose="020F0502020204030204"/>
              </a:rPr>
              <a:t>Criteria</a:t>
            </a:r>
          </a:p>
        </p:txBody>
      </p:sp>
      <p:sp>
        <p:nvSpPr>
          <p:cNvPr id="14" name="Rectangle 20">
            <a:extLst>
              <a:ext uri="{FF2B5EF4-FFF2-40B4-BE49-F238E27FC236}">
                <a16:creationId xmlns:a16="http://schemas.microsoft.com/office/drawing/2014/main" id="{849280A0-43E4-4DAB-9D5F-2F169DB6912D}"/>
              </a:ext>
            </a:extLst>
          </p:cNvPr>
          <p:cNvSpPr txBox="1">
            <a:spLocks/>
          </p:cNvSpPr>
          <p:nvPr/>
        </p:nvSpPr>
        <p:spPr bwMode="gray">
          <a:xfrm>
            <a:off x="3628416" y="990310"/>
            <a:ext cx="2111984" cy="169277"/>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0" indent="0" defTabSz="442091">
              <a:spcAft>
                <a:spcPts val="554"/>
              </a:spcAft>
              <a:buNone/>
              <a:defRPr/>
            </a:pPr>
            <a:r>
              <a:rPr lang="en-US" sz="1100" b="1">
                <a:latin typeface="Calibri" panose="020F0502020204030204"/>
              </a:rPr>
              <a:t>Original Options Appraisal KLOEs</a:t>
            </a:r>
          </a:p>
        </p:txBody>
      </p:sp>
    </p:spTree>
    <p:extLst>
      <p:ext uri="{BB962C8B-B14F-4D97-AF65-F5344CB8AC3E}">
        <p14:creationId xmlns:p14="http://schemas.microsoft.com/office/powerpoint/2010/main" val="469167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F46AC-9ECB-4186-8797-57615D9F9AD6}"/>
              </a:ext>
            </a:extLst>
          </p:cNvPr>
          <p:cNvSpPr>
            <a:spLocks noGrp="1"/>
          </p:cNvSpPr>
          <p:nvPr>
            <p:ph type="title"/>
          </p:nvPr>
        </p:nvSpPr>
        <p:spPr/>
        <p:txBody>
          <a:bodyPr/>
          <a:lstStyle/>
          <a:p>
            <a:r>
              <a:rPr lang="en-GB" b="0"/>
              <a:t>A 2014 case for change identified that a different set-up of vascular services was required in Kent and Medway</a:t>
            </a:r>
          </a:p>
        </p:txBody>
      </p:sp>
      <p:sp>
        <p:nvSpPr>
          <p:cNvPr id="3" name="Text Placeholder 2">
            <a:extLst>
              <a:ext uri="{FF2B5EF4-FFF2-40B4-BE49-F238E27FC236}">
                <a16:creationId xmlns:a16="http://schemas.microsoft.com/office/drawing/2014/main" id="{75AD52EB-8287-4519-BE5C-C9718BB72571}"/>
              </a:ext>
            </a:extLst>
          </p:cNvPr>
          <p:cNvSpPr>
            <a:spLocks noGrp="1"/>
          </p:cNvSpPr>
          <p:nvPr>
            <p:ph type="body" sz="quarter" idx="10"/>
          </p:nvPr>
        </p:nvSpPr>
        <p:spPr>
          <a:xfrm>
            <a:off x="434974" y="1227838"/>
            <a:ext cx="8274051" cy="5127626"/>
          </a:xfrm>
        </p:spPr>
        <p:txBody>
          <a:bodyPr/>
          <a:lstStyle/>
          <a:p>
            <a:r>
              <a:rPr lang="en-GB" b="0"/>
              <a:t>The Kent and Medway Vascular review in 2014 developed a case for change for vascular services.</a:t>
            </a:r>
          </a:p>
          <a:p>
            <a:r>
              <a:rPr lang="en-GB" b="0"/>
              <a:t>The review identified that the two existing providers of specialised vascular inpatient care within the Kent region, East Kent Hospitals Foundation Trust and Medway Foundation Trust, were not able to deliver against either the national specialised vascular service specification or the guidelines from the national Vascular Society for Great Britain and Ireland.</a:t>
            </a:r>
          </a:p>
          <a:p>
            <a:endParaRPr lang="en-GB" b="0"/>
          </a:p>
          <a:p>
            <a:r>
              <a:rPr lang="en-GB" b="0"/>
              <a:t>Specifically, neither trust were able to meet the standards in relation to:</a:t>
            </a:r>
          </a:p>
          <a:p>
            <a:r>
              <a:rPr lang="en-GB" b="0"/>
              <a:t>-    Having a large enough population to treat</a:t>
            </a:r>
          </a:p>
          <a:p>
            <a:pPr marL="285750" indent="-285750">
              <a:buFontTx/>
              <a:buChar char="-"/>
            </a:pPr>
            <a:r>
              <a:rPr lang="en-GB" b="0"/>
              <a:t>Carrying out too few or borderline numbers of core index procedures</a:t>
            </a:r>
          </a:p>
          <a:p>
            <a:pPr marL="285750" indent="-285750">
              <a:buFontTx/>
              <a:buChar char="-"/>
            </a:pPr>
            <a:r>
              <a:rPr lang="en-GB" b="0">
                <a:ea typeface="+mn-ea"/>
              </a:rPr>
              <a:t>Having too few staff, particularly consultants, to provide 24/7 on site vascular surgery and interventional radiology on-call rotas (with clinicians that are able to undertake the required minimum numbers of interventions).</a:t>
            </a:r>
          </a:p>
          <a:p>
            <a:endParaRPr lang="en-GB" b="0"/>
          </a:p>
          <a:p>
            <a:r>
              <a:rPr lang="en-GB" b="0"/>
              <a:t>Further work was then undertaken to consider the options for specialist vascular services in the future and consider how these options would address the issues identified in the case for change, looking to ensure the people of Kent and Medway were able to access high quality, safe and sustainable specialist vascular services. An options appraisal exercise was carried out by the local Clinical Reference Group in 2016 which started with a long list of seven potential options, of which only two were taken forward when considered against the standards outlined above and the case for change.</a:t>
            </a:r>
          </a:p>
          <a:p>
            <a:endParaRPr lang="en-GB"/>
          </a:p>
        </p:txBody>
      </p:sp>
    </p:spTree>
    <p:extLst>
      <p:ext uri="{BB962C8B-B14F-4D97-AF65-F5344CB8AC3E}">
        <p14:creationId xmlns:p14="http://schemas.microsoft.com/office/powerpoint/2010/main" val="283808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8F2A0-3734-4CFF-83D7-885CDA16B9B0}"/>
              </a:ext>
            </a:extLst>
          </p:cNvPr>
          <p:cNvSpPr>
            <a:spLocks noGrp="1"/>
          </p:cNvSpPr>
          <p:nvPr>
            <p:ph type="title"/>
          </p:nvPr>
        </p:nvSpPr>
        <p:spPr/>
        <p:txBody>
          <a:bodyPr/>
          <a:lstStyle/>
          <a:p>
            <a:r>
              <a:rPr lang="en-GB" b="0"/>
              <a:t>A single arterial centre has been the preferred model of care since 2016, but the East Kent Transformation Programme will determine the long term location of this</a:t>
            </a:r>
          </a:p>
        </p:txBody>
      </p:sp>
      <p:sp>
        <p:nvSpPr>
          <p:cNvPr id="3" name="Text Placeholder 2">
            <a:extLst>
              <a:ext uri="{FF2B5EF4-FFF2-40B4-BE49-F238E27FC236}">
                <a16:creationId xmlns:a16="http://schemas.microsoft.com/office/drawing/2014/main" id="{9FEAC669-97FF-4BCD-9021-B98384F5508B}"/>
              </a:ext>
            </a:extLst>
          </p:cNvPr>
          <p:cNvSpPr>
            <a:spLocks noGrp="1"/>
          </p:cNvSpPr>
          <p:nvPr>
            <p:ph type="body" sz="quarter" idx="10"/>
          </p:nvPr>
        </p:nvSpPr>
        <p:spPr>
          <a:xfrm>
            <a:off x="528214" y="1279657"/>
            <a:ext cx="8274051" cy="5201052"/>
          </a:xfrm>
        </p:spPr>
        <p:txBody>
          <a:bodyPr/>
          <a:lstStyle/>
          <a:p>
            <a:r>
              <a:rPr lang="en-GB" sz="1400" b="0" dirty="0"/>
              <a:t>In 2016, the options appraisal work was presented to the JHOSC and it was recommended that a single dedicated specialist vascular service was commissioned for Kent and Medway, based on the agreed model developed by the Clinical Reference Group which adhered to national best practice. Further engagement undertaken with stakeholders to consider and discuss the model in more detail prior to presenting the recommended model to JHOSC included clinicians, patients, carers and other interested parties representing the population of Kent and Medway. </a:t>
            </a:r>
          </a:p>
          <a:p>
            <a:endParaRPr lang="en-GB" sz="1400" b="0" dirty="0"/>
          </a:p>
          <a:p>
            <a:r>
              <a:rPr lang="en-GB" sz="1400" b="0" dirty="0"/>
              <a:t>Following the options appraisal work undertaken during 2017 and 2018 around the optimal sites for delivery of the clinical model for vascular services it was agreed that the permanent location of the main arterial centre (the hub) for Kent and Medway should be determined through the East Kent Transformation programme. This programme is considering the provision of a wide range of services across the East Kent area, linked to potential large-scale capital investment in a new hospital for the region. The specialist vascular hub has a number of interdependencies with other services, and therefore needs to be considered within this overarching transformation programme to ensure the longer-term provision of specialist vascular services is located in the optimal place.</a:t>
            </a:r>
          </a:p>
          <a:p>
            <a:endParaRPr lang="en-GB" sz="1400" b="0" dirty="0"/>
          </a:p>
          <a:p>
            <a:r>
              <a:rPr lang="en-GB" sz="1400" b="0" dirty="0"/>
              <a:t>Due to the length of time it will take the complete the East Kent Transformation programme and given ongoing issues within the current provision of specialist inpatient vascular services across Kent and Medway, a paper was presented to the JHOSC setting out that a medium-term solution would need to be found to ensure the safety and sustainability of the service. </a:t>
            </a:r>
          </a:p>
          <a:p>
            <a:endParaRPr lang="en-GB" sz="1400" b="0" dirty="0"/>
          </a:p>
          <a:p>
            <a:r>
              <a:rPr lang="en-GB" sz="1400" b="0" dirty="0"/>
              <a:t>In 2019, NHS England &amp; Improvement undertook an options appraisal to consider how to provide a medium term solution that would deliver a safe and sustainable specialist vascular service (the arterial hub) whilst the East Kent Transformation Programme progressed. </a:t>
            </a:r>
          </a:p>
          <a:p>
            <a:endParaRPr lang="en-GB" b="0" dirty="0"/>
          </a:p>
          <a:p>
            <a:endParaRPr lang="en-GB" b="0" dirty="0"/>
          </a:p>
          <a:p>
            <a:endParaRPr lang="en-GB" b="0" dirty="0"/>
          </a:p>
        </p:txBody>
      </p:sp>
    </p:spTree>
    <p:extLst>
      <p:ext uri="{BB962C8B-B14F-4D97-AF65-F5344CB8AC3E}">
        <p14:creationId xmlns:p14="http://schemas.microsoft.com/office/powerpoint/2010/main" val="3262819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19542-699A-49DB-AE38-EF74C644E3AA}"/>
              </a:ext>
            </a:extLst>
          </p:cNvPr>
          <p:cNvSpPr>
            <a:spLocks noGrp="1"/>
          </p:cNvSpPr>
          <p:nvPr>
            <p:ph type="title"/>
          </p:nvPr>
        </p:nvSpPr>
        <p:spPr/>
        <p:txBody>
          <a:bodyPr/>
          <a:lstStyle/>
          <a:p>
            <a:r>
              <a:rPr lang="en-GB" b="0"/>
              <a:t>Changes to services since previous options appraisal</a:t>
            </a:r>
          </a:p>
        </p:txBody>
      </p:sp>
      <p:sp>
        <p:nvSpPr>
          <p:cNvPr id="3" name="Text Placeholder 2">
            <a:extLst>
              <a:ext uri="{FF2B5EF4-FFF2-40B4-BE49-F238E27FC236}">
                <a16:creationId xmlns:a16="http://schemas.microsoft.com/office/drawing/2014/main" id="{C2E4F79C-BCA3-46EE-BBE4-2D9E2D42771B}"/>
              </a:ext>
            </a:extLst>
          </p:cNvPr>
          <p:cNvSpPr>
            <a:spLocks noGrp="1"/>
          </p:cNvSpPr>
          <p:nvPr>
            <p:ph type="body" sz="quarter" idx="10"/>
          </p:nvPr>
        </p:nvSpPr>
        <p:spPr>
          <a:xfrm>
            <a:off x="434975" y="1122362"/>
            <a:ext cx="8274051" cy="4613275"/>
          </a:xfrm>
        </p:spPr>
        <p:txBody>
          <a:bodyPr/>
          <a:lstStyle/>
          <a:p>
            <a:r>
              <a:rPr lang="en-GB" b="0"/>
              <a:t>Due to the COVID-19 pandemic, transformation work on the Kent and Medway vascular programme was paused for much of 2020. During this time, services at Medway hospital became increasingly challenged due to a shortage of consultant staff and additional consultant support was provided by EKHUFT in order to maintain safe services on both sites.</a:t>
            </a:r>
          </a:p>
          <a:p>
            <a:endParaRPr lang="en-GB" b="0"/>
          </a:p>
          <a:p>
            <a:r>
              <a:rPr lang="en-GB" b="0"/>
              <a:t>On the 6 January 2020, MFT implemented an emergency move of all elective and non-elective AAA surgery to Kent and Canterbury Hospital. This has helped stabilise the vascular surgical services at MFT and ensured the safety of the most high-risk surgical patients.  This emergency move remains in place to date and making this move permanent is now part of the proposal that we are consulting on. If the option of siting the medium term arterial centre at Medway Hospital was preferred, the emergency move of AAA surgery would be ended and the service would return to Medway hospital.</a:t>
            </a:r>
          </a:p>
          <a:p>
            <a:endParaRPr lang="en-GB" b="0"/>
          </a:p>
          <a:p>
            <a:r>
              <a:rPr lang="en-GB" b="0"/>
              <a:t>Since early 2021 vascular service provision at MFT has become further challenged due to staff isolating and absence during the COVID-19 pandemic and, at the request of NHS England specialised commissioning, EKHUFT has been providing additional on-call consultant support to allow a 24/7 presence to be maintained at MFT. Since this time, the Kent and Medway vascular network has been operating more closely in line with the national recommendations, albeit as a temporary measure, and with some inpatient procedures continuing to happen on more than one site. This model of network working would continue under either of the two options being considered.</a:t>
            </a:r>
          </a:p>
          <a:p>
            <a:endParaRPr lang="en-GB" b="0"/>
          </a:p>
        </p:txBody>
      </p:sp>
    </p:spTree>
    <p:extLst>
      <p:ext uri="{BB962C8B-B14F-4D97-AF65-F5344CB8AC3E}">
        <p14:creationId xmlns:p14="http://schemas.microsoft.com/office/powerpoint/2010/main" val="389779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48F88-02E7-42D5-AB1E-8DCA50443DC8}"/>
              </a:ext>
            </a:extLst>
          </p:cNvPr>
          <p:cNvSpPr>
            <a:spLocks noGrp="1"/>
          </p:cNvSpPr>
          <p:nvPr>
            <p:ph type="title"/>
          </p:nvPr>
        </p:nvSpPr>
        <p:spPr>
          <a:xfrm>
            <a:off x="333212" y="143848"/>
            <a:ext cx="7476923" cy="831850"/>
          </a:xfrm>
        </p:spPr>
        <p:txBody>
          <a:bodyPr/>
          <a:lstStyle/>
          <a:p>
            <a:r>
              <a:rPr lang="en-GB" b="0"/>
              <a:t>‘Hurdle’ criteria were identified based on the case for change and these are still relevant in 2021</a:t>
            </a:r>
          </a:p>
        </p:txBody>
      </p:sp>
      <p:sp>
        <p:nvSpPr>
          <p:cNvPr id="6" name="TextBox 5">
            <a:extLst>
              <a:ext uri="{FF2B5EF4-FFF2-40B4-BE49-F238E27FC236}">
                <a16:creationId xmlns:a16="http://schemas.microsoft.com/office/drawing/2014/main" id="{4FD79013-0A4D-423F-B4B4-FF2749216F4A}"/>
              </a:ext>
            </a:extLst>
          </p:cNvPr>
          <p:cNvSpPr txBox="1"/>
          <p:nvPr/>
        </p:nvSpPr>
        <p:spPr>
          <a:xfrm>
            <a:off x="333212" y="1047317"/>
            <a:ext cx="4331778" cy="4763366"/>
          </a:xfrm>
          <a:prstGeom prst="rect">
            <a:avLst/>
          </a:prstGeom>
          <a:noFill/>
        </p:spPr>
        <p:txBody>
          <a:bodyPr wrap="square" rtlCol="0">
            <a:noAutofit/>
          </a:bodyPr>
          <a:lstStyle/>
          <a:p>
            <a:r>
              <a:rPr lang="en-GB" sz="1400" dirty="0">
                <a:latin typeface="+mn-lt"/>
              </a:rPr>
              <a:t>Initial hurdle criteria for options identified from the case for change (all from the NHS England National Service Specification and the Vascular Society Guidance):</a:t>
            </a:r>
          </a:p>
          <a:p>
            <a:endParaRPr lang="en-GB" sz="1400" dirty="0">
              <a:latin typeface="+mn-lt"/>
            </a:endParaRPr>
          </a:p>
          <a:p>
            <a:pPr marL="342900" indent="-342900">
              <a:buAutoNum type="arabicPeriod"/>
            </a:pPr>
            <a:r>
              <a:rPr lang="en-GB" sz="1400" dirty="0"/>
              <a:t>Minimum population volumes (</a:t>
            </a:r>
            <a:r>
              <a:rPr lang="en-GB" sz="1400" i="1" dirty="0"/>
              <a:t>800,000 per arterial centre</a:t>
            </a:r>
            <a:r>
              <a:rPr lang="en-GB" sz="1400" dirty="0"/>
              <a:t>)</a:t>
            </a:r>
          </a:p>
          <a:p>
            <a:pPr marL="342900" indent="-342900">
              <a:buAutoNum type="arabicPeriod"/>
            </a:pPr>
            <a:r>
              <a:rPr lang="en-GB" sz="1400" dirty="0">
                <a:latin typeface="+mn-lt"/>
              </a:rPr>
              <a:t>Minimum procedures </a:t>
            </a:r>
            <a:r>
              <a:rPr lang="en-GB" sz="1400" dirty="0"/>
              <a:t>undertaken (</a:t>
            </a:r>
            <a:r>
              <a:rPr lang="en-GB" sz="1400" i="1" dirty="0"/>
              <a:t>a minimum of 60 AAA and 40 carotid procedures per annum. Each surgeon should undertake at least 10 AAA procedures per annum</a:t>
            </a:r>
            <a:r>
              <a:rPr lang="en-GB" sz="1400" dirty="0"/>
              <a:t>)</a:t>
            </a:r>
          </a:p>
          <a:p>
            <a:pPr marL="342900" indent="-342900">
              <a:buAutoNum type="arabicPeriod"/>
            </a:pPr>
            <a:r>
              <a:rPr lang="en-GB" sz="1400" dirty="0"/>
              <a:t>Minimum staffing numbers for consultant surgeons and interventional radiologists (</a:t>
            </a:r>
            <a:r>
              <a:rPr lang="en-GB" sz="1400" i="1" dirty="0"/>
              <a:t>a rota of at least 1:6 for each</a:t>
            </a:r>
            <a:r>
              <a:rPr lang="en-GB" sz="1400" dirty="0"/>
              <a:t>)</a:t>
            </a:r>
          </a:p>
          <a:p>
            <a:pPr marL="342900" indent="-342900">
              <a:buAutoNum type="arabicPeriod"/>
            </a:pPr>
            <a:r>
              <a:rPr lang="en-GB" sz="1400" dirty="0">
                <a:latin typeface="+mn-lt"/>
              </a:rPr>
              <a:t>Specialist facilities including dedicated hybrid theatres and wards</a:t>
            </a:r>
            <a:endParaRPr lang="en-GB" sz="1400" dirty="0"/>
          </a:p>
          <a:p>
            <a:pPr marL="342900" indent="-342900">
              <a:buAutoNum type="arabicPeriod"/>
            </a:pPr>
            <a:r>
              <a:rPr lang="en-GB" sz="1400" dirty="0"/>
              <a:t>Ability to meet targets for key outcome measures (</a:t>
            </a:r>
            <a:r>
              <a:rPr lang="en-GB" sz="1400" i="1" dirty="0"/>
              <a:t>access to highly specialised interventions such as thoraco-abdominal aneurysms</a:t>
            </a:r>
            <a:r>
              <a:rPr lang="en-GB" sz="1400" dirty="0"/>
              <a:t>)</a:t>
            </a:r>
          </a:p>
          <a:p>
            <a:pPr marL="342900" indent="-342900">
              <a:buAutoNum type="arabicPeriod"/>
            </a:pPr>
            <a:r>
              <a:rPr lang="en-GB" sz="1400" dirty="0">
                <a:latin typeface="+mn-lt"/>
              </a:rPr>
              <a:t>Working wi</a:t>
            </a:r>
            <a:r>
              <a:rPr lang="en-GB" sz="1400" dirty="0"/>
              <a:t>thin a network, using a hub and spoke delivery model</a:t>
            </a:r>
          </a:p>
          <a:p>
            <a:endParaRPr lang="en-GB" sz="1400" dirty="0"/>
          </a:p>
          <a:p>
            <a:r>
              <a:rPr lang="en-GB" sz="1400" b="1" i="1" dirty="0"/>
              <a:t>Hurdle criteria are assessed on a pass or fail basis. </a:t>
            </a:r>
            <a:endParaRPr lang="en-GB" sz="1400" b="1" i="1" dirty="0">
              <a:latin typeface="+mn-lt"/>
            </a:endParaRPr>
          </a:p>
          <a:p>
            <a:pPr marL="285750" indent="-285750">
              <a:buFont typeface="Arial" panose="020B0604020202020204" pitchFamily="34" charset="0"/>
              <a:buChar char="•"/>
            </a:pPr>
            <a:endParaRPr lang="en-GB" dirty="0"/>
          </a:p>
          <a:p>
            <a:endParaRPr lang="en-GB" dirty="0">
              <a:latin typeface="+mn-lt"/>
            </a:endParaRPr>
          </a:p>
        </p:txBody>
      </p:sp>
      <p:sp>
        <p:nvSpPr>
          <p:cNvPr id="3" name="TextBox 2">
            <a:extLst>
              <a:ext uri="{FF2B5EF4-FFF2-40B4-BE49-F238E27FC236}">
                <a16:creationId xmlns:a16="http://schemas.microsoft.com/office/drawing/2014/main" id="{36FB47DB-D9E4-4A1E-BE0D-128C86169A6B}"/>
              </a:ext>
            </a:extLst>
          </p:cNvPr>
          <p:cNvSpPr txBox="1"/>
          <p:nvPr/>
        </p:nvSpPr>
        <p:spPr>
          <a:xfrm>
            <a:off x="5525147" y="1708688"/>
            <a:ext cx="3285641" cy="4533254"/>
          </a:xfrm>
          <a:prstGeom prst="rect">
            <a:avLst/>
          </a:prstGeom>
          <a:noFill/>
        </p:spPr>
        <p:txBody>
          <a:bodyPr wrap="square" rtlCol="0">
            <a:noAutofit/>
          </a:bodyPr>
          <a:lstStyle/>
          <a:p>
            <a:r>
              <a:rPr lang="en-GB" sz="1400" dirty="0"/>
              <a:t>These hurdle criteria are still relevant, as the two documents referenced are still the key standards that vascular services should work to.</a:t>
            </a:r>
          </a:p>
          <a:p>
            <a:endParaRPr lang="en-GB" sz="1400" dirty="0"/>
          </a:p>
          <a:p>
            <a:r>
              <a:rPr lang="en-GB" sz="1400" dirty="0"/>
              <a:t>The programme team have also added an additional hurdle criteria, which we believe was implicit in the original case for change and options appraisal (which concluded that an arterial hub would have to be provided within Kent and Medway).</a:t>
            </a:r>
          </a:p>
          <a:p>
            <a:endParaRPr lang="en-GB" sz="1400" dirty="0">
              <a:latin typeface="+mn-lt"/>
            </a:endParaRPr>
          </a:p>
          <a:p>
            <a:r>
              <a:rPr lang="en-GB" sz="1400" dirty="0"/>
              <a:t>This is that the option must:</a:t>
            </a:r>
          </a:p>
          <a:p>
            <a:endParaRPr lang="en-GB" sz="1400" dirty="0">
              <a:latin typeface="+mn-lt"/>
            </a:endParaRPr>
          </a:p>
          <a:p>
            <a:r>
              <a:rPr lang="en-GB" sz="1400" dirty="0"/>
              <a:t>7. Provide access to a vascular arterial centre for the whole of the Kent and Medway population (measured by providing access within a 60 minute travel time* for the whole area.)</a:t>
            </a:r>
            <a:endParaRPr lang="en-GB" sz="1400" dirty="0">
              <a:latin typeface="+mn-lt"/>
            </a:endParaRPr>
          </a:p>
          <a:p>
            <a:endParaRPr lang="en-GB" sz="1400" dirty="0">
              <a:latin typeface="+mn-lt"/>
            </a:endParaRPr>
          </a:p>
        </p:txBody>
      </p:sp>
      <p:sp>
        <p:nvSpPr>
          <p:cNvPr id="4" name="Arrow: Right 3">
            <a:extLst>
              <a:ext uri="{FF2B5EF4-FFF2-40B4-BE49-F238E27FC236}">
                <a16:creationId xmlns:a16="http://schemas.microsoft.com/office/drawing/2014/main" id="{8E45C8DE-0D33-4821-BB6A-4B786FBFB3F5}"/>
              </a:ext>
            </a:extLst>
          </p:cNvPr>
          <p:cNvSpPr/>
          <p:nvPr/>
        </p:nvSpPr>
        <p:spPr bwMode="auto">
          <a:xfrm>
            <a:off x="4479010" y="3975315"/>
            <a:ext cx="798163" cy="457200"/>
          </a:xfrm>
          <a:prstGeom prst="rightArrow">
            <a:avLst/>
          </a:prstGeom>
          <a:solidFill>
            <a:schemeClr val="tx2">
              <a:lumMod val="40000"/>
              <a:lumOff val="60000"/>
            </a:schemeClr>
          </a:solidFill>
          <a:ln w="9525" cap="flat" cmpd="sng" algn="ctr">
            <a:solidFill>
              <a:schemeClr val="accent1"/>
            </a:solidFill>
            <a:prstDash val="solid"/>
            <a:round/>
            <a:headEnd type="none" w="med" len="med"/>
            <a:tailEnd type="none" w="med" len="med"/>
          </a:ln>
          <a:effectLst/>
        </p:spPr>
        <p:txBody>
          <a:bodyPr vert="horz" wrap="square" lIns="91440" tIns="91440" rIns="91440" bIns="91440" numCol="1" rtlCol="0" anchor="t" anchorCtr="0" compatLnSpc="1">
            <a:prstTxWarp prst="textNoShape">
              <a:avLst/>
            </a:prstTxWarp>
            <a:noAutofit/>
          </a:bodyPr>
          <a:lstStyle/>
          <a:p>
            <a:pPr marL="0" marR="0" indent="0" algn="ctr" defTabSz="889000" rtl="0" eaLnBrk="1" fontAlgn="base" latinLnBrk="0" hangingPunct="1"/>
            <a:endParaRPr kumimoji="0" lang="en-GB" sz="1400" b="0" i="0" u="none" strike="noStrike" cap="none" normalizeH="0" baseline="0" err="1">
              <a:solidFill>
                <a:schemeClr val="tx1"/>
              </a:solidFill>
              <a:effectLst/>
              <a:latin typeface="+mn-lt"/>
              <a:cs typeface="+mn-cs"/>
            </a:endParaRPr>
          </a:p>
        </p:txBody>
      </p:sp>
      <p:sp>
        <p:nvSpPr>
          <p:cNvPr id="5" name="TextBox 4">
            <a:extLst>
              <a:ext uri="{FF2B5EF4-FFF2-40B4-BE49-F238E27FC236}">
                <a16:creationId xmlns:a16="http://schemas.microsoft.com/office/drawing/2014/main" id="{1E0DA715-99C0-4731-9972-B54BF15DD4D4}"/>
              </a:ext>
            </a:extLst>
          </p:cNvPr>
          <p:cNvSpPr txBox="1"/>
          <p:nvPr/>
        </p:nvSpPr>
        <p:spPr>
          <a:xfrm>
            <a:off x="2438400" y="6499225"/>
            <a:ext cx="6705600" cy="287867"/>
          </a:xfrm>
          <a:prstGeom prst="rect">
            <a:avLst/>
          </a:prstGeom>
          <a:noFill/>
        </p:spPr>
        <p:txBody>
          <a:bodyPr wrap="none" rtlCol="0">
            <a:noAutofit/>
          </a:bodyPr>
          <a:lstStyle/>
          <a:p>
            <a:r>
              <a:rPr lang="en-GB" sz="1200" dirty="0">
                <a:latin typeface="+mn-lt"/>
              </a:rPr>
              <a:t>* Recognised as a reasonable timeframe for access to specialist care in an emergency situation</a:t>
            </a:r>
          </a:p>
        </p:txBody>
      </p:sp>
    </p:spTree>
    <p:extLst>
      <p:ext uri="{BB962C8B-B14F-4D97-AF65-F5344CB8AC3E}">
        <p14:creationId xmlns:p14="http://schemas.microsoft.com/office/powerpoint/2010/main" val="3639425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008B0-06F6-456F-89B1-2A1A43B49753}"/>
              </a:ext>
            </a:extLst>
          </p:cNvPr>
          <p:cNvSpPr>
            <a:spLocks noGrp="1"/>
          </p:cNvSpPr>
          <p:nvPr>
            <p:ph type="title"/>
          </p:nvPr>
        </p:nvSpPr>
        <p:spPr>
          <a:xfrm>
            <a:off x="434975" y="163513"/>
            <a:ext cx="7273515" cy="831850"/>
          </a:xfrm>
        </p:spPr>
        <p:txBody>
          <a:bodyPr/>
          <a:lstStyle/>
          <a:p>
            <a:r>
              <a:rPr lang="en-GB" b="0"/>
              <a:t>The long list of seven options was reduced to a short list of one option when reviewed against these criteria</a:t>
            </a:r>
          </a:p>
        </p:txBody>
      </p:sp>
      <p:graphicFrame>
        <p:nvGraphicFramePr>
          <p:cNvPr id="4" name="Table 3">
            <a:extLst>
              <a:ext uri="{FF2B5EF4-FFF2-40B4-BE49-F238E27FC236}">
                <a16:creationId xmlns:a16="http://schemas.microsoft.com/office/drawing/2014/main" id="{3F998417-52CC-4119-8002-EB86DB84373E}"/>
              </a:ext>
            </a:extLst>
          </p:cNvPr>
          <p:cNvGraphicFramePr>
            <a:graphicFrameLocks noGrp="1"/>
          </p:cNvGraphicFramePr>
          <p:nvPr>
            <p:extLst>
              <p:ext uri="{D42A27DB-BD31-4B8C-83A1-F6EECF244321}">
                <p14:modId xmlns:p14="http://schemas.microsoft.com/office/powerpoint/2010/main" val="300039936"/>
              </p:ext>
            </p:extLst>
          </p:nvPr>
        </p:nvGraphicFramePr>
        <p:xfrm>
          <a:off x="434975" y="1495201"/>
          <a:ext cx="8244075" cy="4841473"/>
        </p:xfrm>
        <a:graphic>
          <a:graphicData uri="http://schemas.openxmlformats.org/drawingml/2006/table">
            <a:tbl>
              <a:tblPr firstRow="1" firstCol="1" bandRow="1">
                <a:tableStyleId>{5C22544A-7EE6-4342-B048-85BDC9FD1C3A}</a:tableStyleId>
              </a:tblPr>
              <a:tblGrid>
                <a:gridCol w="2748025">
                  <a:extLst>
                    <a:ext uri="{9D8B030D-6E8A-4147-A177-3AD203B41FA5}">
                      <a16:colId xmlns:a16="http://schemas.microsoft.com/office/drawing/2014/main" val="4180065645"/>
                    </a:ext>
                  </a:extLst>
                </a:gridCol>
                <a:gridCol w="2132919">
                  <a:extLst>
                    <a:ext uri="{9D8B030D-6E8A-4147-A177-3AD203B41FA5}">
                      <a16:colId xmlns:a16="http://schemas.microsoft.com/office/drawing/2014/main" val="1052784708"/>
                    </a:ext>
                  </a:extLst>
                </a:gridCol>
                <a:gridCol w="3363131">
                  <a:extLst>
                    <a:ext uri="{9D8B030D-6E8A-4147-A177-3AD203B41FA5}">
                      <a16:colId xmlns:a16="http://schemas.microsoft.com/office/drawing/2014/main" val="3915817119"/>
                    </a:ext>
                  </a:extLst>
                </a:gridCol>
              </a:tblGrid>
              <a:tr h="284354">
                <a:tc>
                  <a:txBody>
                    <a:bodyPr/>
                    <a:lstStyle/>
                    <a:p>
                      <a:pPr>
                        <a:lnSpc>
                          <a:spcPct val="107000"/>
                        </a:lnSpc>
                        <a:spcBef>
                          <a:spcPts val="600"/>
                        </a:spcBef>
                      </a:pPr>
                      <a:r>
                        <a:rPr lang="en-GB" sz="1100" u="none">
                          <a:solidFill>
                            <a:schemeClr val="tx1"/>
                          </a:solidFill>
                          <a:effectLst/>
                          <a:latin typeface="Arial" panose="020B0604020202020204" pitchFamily="34" charset="0"/>
                          <a:ea typeface="Times New Roman" panose="02020603050405020304" pitchFamily="18" charset="0"/>
                        </a:rPr>
                        <a:t>Option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nSpc>
                          <a:spcPct val="107000"/>
                        </a:lnSpc>
                        <a:spcBef>
                          <a:spcPts val="600"/>
                        </a:spcBef>
                      </a:pPr>
                      <a:r>
                        <a:rPr lang="en-GB" sz="1100" u="none">
                          <a:solidFill>
                            <a:schemeClr val="tx1"/>
                          </a:solidFill>
                          <a:effectLst/>
                          <a:latin typeface="Arial" panose="020B0604020202020204" pitchFamily="34" charset="0"/>
                          <a:ea typeface="Times New Roman" panose="02020603050405020304" pitchFamily="18" charset="0"/>
                        </a:rPr>
                        <a:t>Original options appraisal</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nSpc>
                          <a:spcPct val="107000"/>
                        </a:lnSpc>
                        <a:spcBef>
                          <a:spcPts val="600"/>
                        </a:spcBef>
                      </a:pPr>
                      <a:r>
                        <a:rPr lang="en-GB" sz="1100" u="none">
                          <a:solidFill>
                            <a:schemeClr val="tx1"/>
                          </a:solidFill>
                          <a:effectLst/>
                          <a:latin typeface="Arial" panose="020B0604020202020204" pitchFamily="34" charset="0"/>
                          <a:ea typeface="Times New Roman" panose="02020603050405020304" pitchFamily="18" charset="0"/>
                        </a:rPr>
                        <a:t>2021 refresh</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245699474"/>
                  </a:ext>
                </a:extLst>
              </a:tr>
              <a:tr h="651017">
                <a:tc>
                  <a:txBody>
                    <a:bodyPr/>
                    <a:lstStyle/>
                    <a:p>
                      <a:pPr>
                        <a:lnSpc>
                          <a:spcPct val="107000"/>
                        </a:lnSpc>
                        <a:spcBef>
                          <a:spcPts val="600"/>
                        </a:spcBef>
                      </a:pPr>
                      <a:r>
                        <a:rPr lang="en-GB" sz="1100" u="none">
                          <a:solidFill>
                            <a:schemeClr val="tx1"/>
                          </a:solidFill>
                          <a:effectLst/>
                        </a:rPr>
                        <a:t>1 (No change) -  Two arterial hub sites in Kent and Medway, retaining flows into London</a:t>
                      </a:r>
                      <a:endParaRPr lang="en-GB" sz="1100" u="none">
                        <a:solidFill>
                          <a:schemeClr val="tx1"/>
                        </a:solidFill>
                        <a:effectLst/>
                        <a:latin typeface="Arial" panose="020B0604020202020204" pitchFamily="34" charset="0"/>
                        <a:ea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Bef>
                          <a:spcPts val="600"/>
                        </a:spcBef>
                      </a:pPr>
                      <a:r>
                        <a:rPr lang="en-US" sz="1100" u="none">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Not taken forward</a:t>
                      </a:r>
                      <a:endParaRPr lang="en-GB" sz="11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nSpc>
                          <a:spcPct val="107000"/>
                        </a:lnSpc>
                        <a:spcBef>
                          <a:spcPts val="600"/>
                        </a:spcBef>
                        <a:buFont typeface="Arial" panose="020B0604020202020204" pitchFamily="34" charset="0"/>
                        <a:buChar char="•"/>
                      </a:pPr>
                      <a:r>
                        <a:rPr lang="en-GB" sz="1100" u="none">
                          <a:solidFill>
                            <a:schemeClr val="tx1"/>
                          </a:solidFill>
                          <a:effectLst/>
                          <a:latin typeface="Arial" panose="020B0604020202020204" pitchFamily="34" charset="0"/>
                          <a:ea typeface="Times New Roman" panose="02020603050405020304" pitchFamily="18" charset="0"/>
                        </a:rPr>
                        <a:t>Doesn’t meet minimum population volumes or minimum procedures undertaken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4624926"/>
                  </a:ext>
                </a:extLst>
              </a:tr>
              <a:tr h="651017">
                <a:tc>
                  <a:txBody>
                    <a:bodyPr/>
                    <a:lstStyle/>
                    <a:p>
                      <a:pPr>
                        <a:lnSpc>
                          <a:spcPct val="107000"/>
                        </a:lnSpc>
                        <a:spcBef>
                          <a:spcPts val="600"/>
                        </a:spcBef>
                      </a:pPr>
                      <a:r>
                        <a:rPr lang="en-GB" sz="1100" u="none">
                          <a:solidFill>
                            <a:schemeClr val="tx1"/>
                          </a:solidFill>
                          <a:effectLst/>
                        </a:rPr>
                        <a:t>2 – No arterial hub sites in Kent and Medway, with all inpatient flow into a London provider</a:t>
                      </a:r>
                      <a:endParaRPr lang="en-GB" sz="1100" u="none">
                        <a:solidFill>
                          <a:schemeClr val="tx1"/>
                        </a:solidFill>
                        <a:effectLst/>
                        <a:latin typeface="Arial" panose="020B0604020202020204" pitchFamily="34" charset="0"/>
                        <a:ea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Bef>
                          <a:spcPts val="600"/>
                        </a:spcBef>
                      </a:pPr>
                      <a:r>
                        <a:rPr lang="en-US" sz="1100" u="none">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Not taken forward</a:t>
                      </a:r>
                      <a:endParaRPr lang="en-GB" sz="11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nSpc>
                          <a:spcPct val="107000"/>
                        </a:lnSpc>
                        <a:spcBef>
                          <a:spcPts val="600"/>
                        </a:spcBef>
                        <a:buFont typeface="Arial" panose="020B0604020202020204" pitchFamily="34" charset="0"/>
                        <a:buChar char="•"/>
                      </a:pPr>
                      <a:r>
                        <a:rPr lang="en-GB" sz="1100" u="none">
                          <a:solidFill>
                            <a:schemeClr val="tx1"/>
                          </a:solidFill>
                          <a:effectLst/>
                          <a:latin typeface="Arial" panose="020B0604020202020204" pitchFamily="34" charset="0"/>
                          <a:ea typeface="Times New Roman" panose="02020603050405020304" pitchFamily="18" charset="0"/>
                        </a:rPr>
                        <a:t>Unacceptable due to excessive travel times for large parts of Kent and Medway (see travel map)</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17169397"/>
                  </a:ext>
                </a:extLst>
              </a:tr>
              <a:tr h="651017">
                <a:tc>
                  <a:txBody>
                    <a:bodyPr/>
                    <a:lstStyle/>
                    <a:p>
                      <a:pPr>
                        <a:lnSpc>
                          <a:spcPct val="107000"/>
                        </a:lnSpc>
                        <a:spcBef>
                          <a:spcPts val="600"/>
                        </a:spcBef>
                      </a:pPr>
                      <a:r>
                        <a:rPr lang="en-GB" sz="1100" u="none">
                          <a:solidFill>
                            <a:schemeClr val="tx1"/>
                          </a:solidFill>
                          <a:effectLst/>
                        </a:rPr>
                        <a:t>3 – Two arterial hub sites in Kent and Medway, removing any patient flows into London</a:t>
                      </a:r>
                      <a:endParaRPr lang="en-GB" sz="1100" u="none">
                        <a:solidFill>
                          <a:schemeClr val="tx1"/>
                        </a:solidFill>
                        <a:effectLst/>
                        <a:latin typeface="Arial" panose="020B0604020202020204" pitchFamily="34" charset="0"/>
                        <a:ea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Bef>
                          <a:spcPts val="600"/>
                        </a:spcBef>
                      </a:pPr>
                      <a:r>
                        <a:rPr lang="en-US" sz="1100" u="none">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Not taken forward</a:t>
                      </a:r>
                      <a:endParaRPr lang="en-GB" sz="11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nSpc>
                          <a:spcPct val="107000"/>
                        </a:lnSpc>
                        <a:spcBef>
                          <a:spcPts val="600"/>
                        </a:spcBef>
                        <a:buFont typeface="Arial" panose="020B0604020202020204" pitchFamily="34" charset="0"/>
                        <a:buChar char="•"/>
                      </a:pPr>
                      <a:r>
                        <a:rPr lang="en-GB" sz="1100" u="none">
                          <a:solidFill>
                            <a:schemeClr val="tx1"/>
                          </a:solidFill>
                          <a:effectLst/>
                          <a:latin typeface="Arial" panose="020B0604020202020204" pitchFamily="34" charset="0"/>
                          <a:ea typeface="Times New Roman" panose="02020603050405020304" pitchFamily="18" charset="0"/>
                        </a:rPr>
                        <a:t>Pathways to London must be maintained for highly specialised procedures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76974885"/>
                  </a:ext>
                </a:extLst>
              </a:tr>
              <a:tr h="651017">
                <a:tc>
                  <a:txBody>
                    <a:bodyPr/>
                    <a:lstStyle/>
                    <a:p>
                      <a:pPr>
                        <a:lnSpc>
                          <a:spcPct val="107000"/>
                        </a:lnSpc>
                        <a:spcBef>
                          <a:spcPts val="600"/>
                        </a:spcBef>
                      </a:pPr>
                      <a:r>
                        <a:rPr lang="en-GB" sz="1100" u="none">
                          <a:solidFill>
                            <a:schemeClr val="tx1"/>
                          </a:solidFill>
                          <a:effectLst/>
                        </a:rPr>
                        <a:t>4 – One arterial hub site in Kent and Medway, removing patient flows into London</a:t>
                      </a:r>
                      <a:endParaRPr lang="en-GB" sz="1100" u="none">
                        <a:solidFill>
                          <a:schemeClr val="tx1"/>
                        </a:solidFill>
                        <a:effectLst/>
                        <a:latin typeface="Arial" panose="020B0604020202020204" pitchFamily="34" charset="0"/>
                        <a:ea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Bef>
                          <a:spcPts val="600"/>
                        </a:spcBef>
                      </a:pPr>
                      <a:r>
                        <a:rPr lang="en-US" sz="1100" u="none">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Not taken forward</a:t>
                      </a:r>
                      <a:endParaRPr lang="en-GB" sz="11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844083" rtl="0" eaLnBrk="1" fontAlgn="auto" latinLnBrk="0" hangingPunct="1">
                        <a:lnSpc>
                          <a:spcPct val="107000"/>
                        </a:lnSpc>
                        <a:spcBef>
                          <a:spcPts val="600"/>
                        </a:spcBef>
                        <a:spcAft>
                          <a:spcPts val="0"/>
                        </a:spcAft>
                        <a:buClrTx/>
                        <a:buSzTx/>
                        <a:buFont typeface="Arial" panose="020B0604020202020204" pitchFamily="34" charset="0"/>
                        <a:buChar char="•"/>
                        <a:tabLst/>
                        <a:defRPr/>
                      </a:pPr>
                      <a:r>
                        <a:rPr lang="en-GB" sz="1100" u="none">
                          <a:solidFill>
                            <a:schemeClr val="tx1"/>
                          </a:solidFill>
                          <a:effectLst/>
                          <a:latin typeface="Arial" panose="020B0604020202020204" pitchFamily="34" charset="0"/>
                          <a:ea typeface="Times New Roman" panose="02020603050405020304" pitchFamily="18" charset="0"/>
                        </a:rPr>
                        <a:t>Pathways to London must be maintained for highly specialised procedures</a:t>
                      </a:r>
                    </a:p>
                    <a:p>
                      <a:pPr>
                        <a:lnSpc>
                          <a:spcPct val="107000"/>
                        </a:lnSpc>
                        <a:spcBef>
                          <a:spcPts val="600"/>
                        </a:spcBef>
                      </a:pPr>
                      <a:endParaRPr lang="en-GB" sz="1100" u="none">
                        <a:solidFill>
                          <a:schemeClr val="tx1"/>
                        </a:solidFill>
                        <a:effectLst/>
                        <a:latin typeface="Arial" panose="020B0604020202020204" pitchFamily="34" charset="0"/>
                        <a:ea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3711213"/>
                  </a:ext>
                </a:extLst>
              </a:tr>
              <a:tr h="651017">
                <a:tc>
                  <a:txBody>
                    <a:bodyPr/>
                    <a:lstStyle/>
                    <a:p>
                      <a:pPr>
                        <a:lnSpc>
                          <a:spcPct val="107000"/>
                        </a:lnSpc>
                        <a:spcBef>
                          <a:spcPts val="600"/>
                        </a:spcBef>
                      </a:pPr>
                      <a:r>
                        <a:rPr lang="en-GB" sz="1100" u="none">
                          <a:solidFill>
                            <a:schemeClr val="tx1"/>
                          </a:solidFill>
                          <a:effectLst/>
                        </a:rPr>
                        <a:t>5 – One arterial hub site in Kent and Medway, retaining patient flows into London</a:t>
                      </a:r>
                      <a:endParaRPr lang="en-GB" sz="1100" u="none">
                        <a:solidFill>
                          <a:schemeClr val="tx1"/>
                        </a:solidFill>
                        <a:effectLst/>
                        <a:latin typeface="Arial" panose="020B0604020202020204" pitchFamily="34" charset="0"/>
                        <a:ea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Bef>
                          <a:spcPts val="600"/>
                        </a:spcBef>
                      </a:pPr>
                      <a:r>
                        <a:rPr lang="en-US" sz="1100" u="none">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Taken forward for consideration</a:t>
                      </a:r>
                      <a:endParaRPr lang="en-GB" sz="11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nSpc>
                          <a:spcPct val="107000"/>
                        </a:lnSpc>
                        <a:spcBef>
                          <a:spcPts val="600"/>
                        </a:spcBef>
                        <a:buFont typeface="Arial" panose="020B0604020202020204" pitchFamily="34" charset="0"/>
                        <a:buChar char="•"/>
                      </a:pPr>
                      <a:r>
                        <a:rPr lang="en-GB" sz="1100" u="none">
                          <a:solidFill>
                            <a:schemeClr val="tx1"/>
                          </a:solidFill>
                          <a:effectLst/>
                          <a:latin typeface="Arial" panose="020B0604020202020204" pitchFamily="34" charset="0"/>
                          <a:ea typeface="Times New Roman" panose="02020603050405020304" pitchFamily="18" charset="0"/>
                        </a:rPr>
                        <a:t>Meets all hurdle criteria</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47928532"/>
                  </a:ext>
                </a:extLst>
              </a:tr>
              <a:tr h="651017">
                <a:tc>
                  <a:txBody>
                    <a:bodyPr/>
                    <a:lstStyle/>
                    <a:p>
                      <a:pPr>
                        <a:lnSpc>
                          <a:spcPct val="107000"/>
                        </a:lnSpc>
                        <a:spcBef>
                          <a:spcPts val="600"/>
                        </a:spcBef>
                      </a:pPr>
                      <a:r>
                        <a:rPr lang="en-GB" sz="1100" u="none">
                          <a:solidFill>
                            <a:schemeClr val="tx1"/>
                          </a:solidFill>
                          <a:effectLst/>
                        </a:rPr>
                        <a:t>6 – Two networked arterial hub sites in Kent and Medway, removing patient flows into London</a:t>
                      </a:r>
                      <a:endParaRPr lang="en-GB" sz="1100" u="none">
                        <a:solidFill>
                          <a:schemeClr val="tx1"/>
                        </a:solidFill>
                        <a:effectLst/>
                        <a:latin typeface="Arial" panose="020B0604020202020204" pitchFamily="34" charset="0"/>
                        <a:ea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Bef>
                          <a:spcPts val="600"/>
                        </a:spcBef>
                      </a:pPr>
                      <a:r>
                        <a:rPr lang="en-US" sz="1100" u="none">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Not taken forward</a:t>
                      </a:r>
                      <a:endParaRPr lang="en-GB" sz="11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844083" rtl="0" eaLnBrk="1" fontAlgn="auto" latinLnBrk="0" hangingPunct="1">
                        <a:lnSpc>
                          <a:spcPct val="107000"/>
                        </a:lnSpc>
                        <a:spcBef>
                          <a:spcPts val="600"/>
                        </a:spcBef>
                        <a:spcAft>
                          <a:spcPts val="0"/>
                        </a:spcAft>
                        <a:buClrTx/>
                        <a:buSzTx/>
                        <a:buFont typeface="Arial" panose="020B0604020202020204" pitchFamily="34" charset="0"/>
                        <a:buChar char="•"/>
                        <a:tabLst/>
                        <a:defRPr/>
                      </a:pPr>
                      <a:r>
                        <a:rPr lang="en-GB" sz="1100" u="none">
                          <a:solidFill>
                            <a:schemeClr val="tx1"/>
                          </a:solidFill>
                          <a:effectLst/>
                          <a:latin typeface="Arial" panose="020B0604020202020204" pitchFamily="34" charset="0"/>
                          <a:ea typeface="Times New Roman" panose="02020603050405020304" pitchFamily="18" charset="0"/>
                        </a:rPr>
                        <a:t>Pathways to London must be maintained for highly specialised procedures</a:t>
                      </a:r>
                    </a:p>
                    <a:p>
                      <a:pPr>
                        <a:lnSpc>
                          <a:spcPct val="107000"/>
                        </a:lnSpc>
                        <a:spcBef>
                          <a:spcPts val="600"/>
                        </a:spcBef>
                      </a:pPr>
                      <a:endParaRPr lang="en-GB" sz="1100" u="none">
                        <a:solidFill>
                          <a:schemeClr val="tx1"/>
                        </a:solidFill>
                        <a:effectLst/>
                        <a:latin typeface="Arial" panose="020B0604020202020204" pitchFamily="34" charset="0"/>
                        <a:ea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3292547"/>
                  </a:ext>
                </a:extLst>
              </a:tr>
              <a:tr h="651017">
                <a:tc>
                  <a:txBody>
                    <a:bodyPr/>
                    <a:lstStyle/>
                    <a:p>
                      <a:pPr>
                        <a:lnSpc>
                          <a:spcPct val="107000"/>
                        </a:lnSpc>
                        <a:spcBef>
                          <a:spcPts val="600"/>
                        </a:spcBef>
                      </a:pPr>
                      <a:r>
                        <a:rPr lang="en-GB" sz="1100" u="none">
                          <a:solidFill>
                            <a:schemeClr val="tx1"/>
                          </a:solidFill>
                          <a:effectLst/>
                        </a:rPr>
                        <a:t>7 – Two networked arterial hub sites in Kent and Medway, retaining patient flows into London</a:t>
                      </a:r>
                      <a:endParaRPr lang="en-GB" sz="1100" u="none">
                        <a:solidFill>
                          <a:schemeClr val="tx1"/>
                        </a:solidFill>
                        <a:effectLst/>
                        <a:latin typeface="Arial" panose="020B0604020202020204" pitchFamily="34" charset="0"/>
                        <a:ea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Bef>
                          <a:spcPts val="600"/>
                        </a:spcBef>
                      </a:pPr>
                      <a:r>
                        <a:rPr lang="en-US" sz="1100" u="none">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Not taken forward</a:t>
                      </a:r>
                      <a:endParaRPr lang="en-GB" sz="11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844083" rtl="0" eaLnBrk="1" fontAlgn="auto" latinLnBrk="0" hangingPunct="1">
                        <a:lnSpc>
                          <a:spcPct val="107000"/>
                        </a:lnSpc>
                        <a:spcBef>
                          <a:spcPts val="600"/>
                        </a:spcBef>
                        <a:spcAft>
                          <a:spcPts val="0"/>
                        </a:spcAft>
                        <a:buClrTx/>
                        <a:buSzTx/>
                        <a:buFont typeface="Arial" panose="020B0604020202020204" pitchFamily="34" charset="0"/>
                        <a:buChar char="•"/>
                        <a:tabLst/>
                        <a:defRPr/>
                      </a:pPr>
                      <a:r>
                        <a:rPr lang="en-GB" sz="1100" u="none">
                          <a:solidFill>
                            <a:schemeClr val="tx1"/>
                          </a:solidFill>
                          <a:effectLst/>
                          <a:latin typeface="Arial" panose="020B0604020202020204" pitchFamily="34" charset="0"/>
                          <a:ea typeface="Times New Roman" panose="02020603050405020304" pitchFamily="18" charset="0"/>
                        </a:rPr>
                        <a:t>Doesn’t meet minimum population volumes or minimum procedures undertaken</a:t>
                      </a:r>
                    </a:p>
                    <a:p>
                      <a:pPr>
                        <a:lnSpc>
                          <a:spcPct val="107000"/>
                        </a:lnSpc>
                        <a:spcBef>
                          <a:spcPts val="600"/>
                        </a:spcBef>
                      </a:pPr>
                      <a:endParaRPr lang="en-GB" sz="1100" u="none">
                        <a:solidFill>
                          <a:schemeClr val="tx1"/>
                        </a:solidFill>
                        <a:effectLst/>
                        <a:latin typeface="Arial" panose="020B0604020202020204" pitchFamily="34" charset="0"/>
                        <a:ea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7230061"/>
                  </a:ext>
                </a:extLst>
              </a:tr>
            </a:tbl>
          </a:graphicData>
        </a:graphic>
      </p:graphicFrame>
      <p:sp>
        <p:nvSpPr>
          <p:cNvPr id="3" name="TextBox 2">
            <a:extLst>
              <a:ext uri="{FF2B5EF4-FFF2-40B4-BE49-F238E27FC236}">
                <a16:creationId xmlns:a16="http://schemas.microsoft.com/office/drawing/2014/main" id="{2A03DA94-9FBD-40C7-BA8C-3BCD212DD58E}"/>
              </a:ext>
            </a:extLst>
          </p:cNvPr>
          <p:cNvSpPr txBox="1"/>
          <p:nvPr/>
        </p:nvSpPr>
        <p:spPr>
          <a:xfrm>
            <a:off x="336653" y="928842"/>
            <a:ext cx="8244075" cy="275303"/>
          </a:xfrm>
          <a:prstGeom prst="rect">
            <a:avLst/>
          </a:prstGeom>
          <a:noFill/>
        </p:spPr>
        <p:txBody>
          <a:bodyPr wrap="square" rtlCol="0">
            <a:noAutofit/>
          </a:bodyPr>
          <a:lstStyle/>
          <a:p>
            <a:r>
              <a:rPr lang="en-GB" sz="1400">
                <a:latin typeface="+mn-lt"/>
              </a:rPr>
              <a:t>For completeness, a refresh of this process has been completed and is </a:t>
            </a:r>
            <a:r>
              <a:rPr lang="en-GB" sz="1400"/>
              <a:t>shown along with the original options appraisal outcome.  </a:t>
            </a:r>
            <a:endParaRPr lang="en-GB" sz="1400">
              <a:latin typeface="+mn-lt"/>
            </a:endParaRPr>
          </a:p>
        </p:txBody>
      </p:sp>
    </p:spTree>
    <p:extLst>
      <p:ext uri="{BB962C8B-B14F-4D97-AF65-F5344CB8AC3E}">
        <p14:creationId xmlns:p14="http://schemas.microsoft.com/office/powerpoint/2010/main" val="1010025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12F9B-BFD4-4E1D-AE49-DD86C5BB34A1}"/>
              </a:ext>
            </a:extLst>
          </p:cNvPr>
          <p:cNvSpPr>
            <a:spLocks noGrp="1"/>
          </p:cNvSpPr>
          <p:nvPr>
            <p:ph type="title"/>
          </p:nvPr>
        </p:nvSpPr>
        <p:spPr>
          <a:xfrm>
            <a:off x="287491" y="224122"/>
            <a:ext cx="7476923" cy="831850"/>
          </a:xfrm>
        </p:spPr>
        <p:txBody>
          <a:bodyPr/>
          <a:lstStyle/>
          <a:p>
            <a:r>
              <a:rPr lang="en-GB" b="0"/>
              <a:t>There are only two plausible locations for the medium term location of the single arterial centre</a:t>
            </a:r>
          </a:p>
        </p:txBody>
      </p:sp>
      <p:sp>
        <p:nvSpPr>
          <p:cNvPr id="3" name="Text Placeholder 2">
            <a:extLst>
              <a:ext uri="{FF2B5EF4-FFF2-40B4-BE49-F238E27FC236}">
                <a16:creationId xmlns:a16="http://schemas.microsoft.com/office/drawing/2014/main" id="{77E67483-CBAD-4BD3-BDA6-31B9201EDBA6}"/>
              </a:ext>
            </a:extLst>
          </p:cNvPr>
          <p:cNvSpPr>
            <a:spLocks noGrp="1"/>
          </p:cNvSpPr>
          <p:nvPr>
            <p:ph type="body" sz="quarter" idx="10"/>
          </p:nvPr>
        </p:nvSpPr>
        <p:spPr>
          <a:xfrm>
            <a:off x="434974" y="1313069"/>
            <a:ext cx="8274051" cy="5141975"/>
          </a:xfrm>
        </p:spPr>
        <p:txBody>
          <a:bodyPr/>
          <a:lstStyle/>
          <a:p>
            <a:r>
              <a:rPr lang="en-GB" b="0" dirty="0"/>
              <a:t>Only two hospitals within the Kent and Medway region currently provide arterial vascular services; Kent &amp; Canterbury hospital (part of East Kent Hospitals University Foundation Trust) and Medway Hospital. For completeness, we have assessed all major hospitals in the area against the essential clinical interdependencies for arterial vascular services (using the NHS England national service specification), and to confirm whether they have the essential specialist facilities required to deliver a vascular service (such as an endovascular theatre), and whether locating a single arterial centre there would result in excessive journey times for some patients (see travel map).</a:t>
            </a:r>
          </a:p>
          <a:p>
            <a:endParaRPr lang="en-GB" b="0" dirty="0"/>
          </a:p>
          <a:p>
            <a:endParaRPr lang="en-GB" b="0" dirty="0"/>
          </a:p>
          <a:p>
            <a:endParaRPr lang="en-GB" b="0" dirty="0"/>
          </a:p>
          <a:p>
            <a:endParaRPr lang="en-GB" b="0" dirty="0"/>
          </a:p>
          <a:p>
            <a:endParaRPr lang="en-GB" b="0" dirty="0"/>
          </a:p>
          <a:p>
            <a:endParaRPr lang="en-GB" b="0" dirty="0"/>
          </a:p>
          <a:p>
            <a:endParaRPr lang="en-GB" b="0" dirty="0"/>
          </a:p>
          <a:p>
            <a:endParaRPr lang="en-GB" b="0" dirty="0"/>
          </a:p>
          <a:p>
            <a:endParaRPr lang="en-GB" b="0" dirty="0"/>
          </a:p>
          <a:p>
            <a:endParaRPr lang="en-GB" b="0" dirty="0"/>
          </a:p>
          <a:p>
            <a:endParaRPr lang="en-GB" b="0" dirty="0"/>
          </a:p>
          <a:p>
            <a:r>
              <a:rPr lang="en-GB" dirty="0"/>
              <a:t>Conclusion: In 2021, there are still only two plausible locations for the medium term location of the single arterial centre</a:t>
            </a:r>
          </a:p>
        </p:txBody>
      </p:sp>
      <p:graphicFrame>
        <p:nvGraphicFramePr>
          <p:cNvPr id="4" name="Table 4">
            <a:extLst>
              <a:ext uri="{FF2B5EF4-FFF2-40B4-BE49-F238E27FC236}">
                <a16:creationId xmlns:a16="http://schemas.microsoft.com/office/drawing/2014/main" id="{6BE0695F-2941-49BE-8926-C24FA6EB260F}"/>
              </a:ext>
            </a:extLst>
          </p:cNvPr>
          <p:cNvGraphicFramePr>
            <a:graphicFrameLocks noGrp="1"/>
          </p:cNvGraphicFramePr>
          <p:nvPr>
            <p:extLst>
              <p:ext uri="{D42A27DB-BD31-4B8C-83A1-F6EECF244321}">
                <p14:modId xmlns:p14="http://schemas.microsoft.com/office/powerpoint/2010/main" val="3631124729"/>
              </p:ext>
            </p:extLst>
          </p:nvPr>
        </p:nvGraphicFramePr>
        <p:xfrm>
          <a:off x="434974" y="3025813"/>
          <a:ext cx="8166584" cy="2519118"/>
        </p:xfrm>
        <a:graphic>
          <a:graphicData uri="http://schemas.openxmlformats.org/drawingml/2006/table">
            <a:tbl>
              <a:tblPr firstRow="1" bandRow="1">
                <a:tableStyleId>{5C22544A-7EE6-4342-B048-85BDC9FD1C3A}</a:tableStyleId>
              </a:tblPr>
              <a:tblGrid>
                <a:gridCol w="2041646">
                  <a:extLst>
                    <a:ext uri="{9D8B030D-6E8A-4147-A177-3AD203B41FA5}">
                      <a16:colId xmlns:a16="http://schemas.microsoft.com/office/drawing/2014/main" val="3639240583"/>
                    </a:ext>
                  </a:extLst>
                </a:gridCol>
                <a:gridCol w="2041646">
                  <a:extLst>
                    <a:ext uri="{9D8B030D-6E8A-4147-A177-3AD203B41FA5}">
                      <a16:colId xmlns:a16="http://schemas.microsoft.com/office/drawing/2014/main" val="1104254876"/>
                    </a:ext>
                  </a:extLst>
                </a:gridCol>
                <a:gridCol w="2041646">
                  <a:extLst>
                    <a:ext uri="{9D8B030D-6E8A-4147-A177-3AD203B41FA5}">
                      <a16:colId xmlns:a16="http://schemas.microsoft.com/office/drawing/2014/main" val="3531005364"/>
                    </a:ext>
                  </a:extLst>
                </a:gridCol>
                <a:gridCol w="2041646">
                  <a:extLst>
                    <a:ext uri="{9D8B030D-6E8A-4147-A177-3AD203B41FA5}">
                      <a16:colId xmlns:a16="http://schemas.microsoft.com/office/drawing/2014/main" val="4071322083"/>
                    </a:ext>
                  </a:extLst>
                </a:gridCol>
              </a:tblGrid>
              <a:tr h="572612">
                <a:tc>
                  <a:txBody>
                    <a:bodyPr/>
                    <a:lstStyle/>
                    <a:p>
                      <a:r>
                        <a:rPr lang="en-GB" sz="1100">
                          <a:solidFill>
                            <a:schemeClr val="tx1"/>
                          </a:solidFill>
                        </a:rPr>
                        <a:t>Hospital</a:t>
                      </a:r>
                    </a:p>
                  </a:txBody>
                  <a:tcPr>
                    <a:solidFill>
                      <a:schemeClr val="tx2">
                        <a:lumMod val="40000"/>
                        <a:lumOff val="60000"/>
                      </a:schemeClr>
                    </a:solidFill>
                  </a:tcPr>
                </a:tc>
                <a:tc>
                  <a:txBody>
                    <a:bodyPr/>
                    <a:lstStyle/>
                    <a:p>
                      <a:r>
                        <a:rPr lang="en-GB" sz="1100">
                          <a:solidFill>
                            <a:schemeClr val="tx1"/>
                          </a:solidFill>
                        </a:rPr>
                        <a:t>Travel times of less than &lt;60minutes for the whole of K&amp;M?</a:t>
                      </a:r>
                    </a:p>
                  </a:txBody>
                  <a:tcPr>
                    <a:solidFill>
                      <a:schemeClr val="tx2">
                        <a:lumMod val="40000"/>
                        <a:lumOff val="60000"/>
                      </a:schemeClr>
                    </a:solidFill>
                  </a:tcPr>
                </a:tc>
                <a:tc>
                  <a:txBody>
                    <a:bodyPr/>
                    <a:lstStyle/>
                    <a:p>
                      <a:r>
                        <a:rPr lang="en-GB" sz="1100">
                          <a:solidFill>
                            <a:schemeClr val="tx1"/>
                          </a:solidFill>
                        </a:rPr>
                        <a:t>Essential specialist facilities required to deliver a vascular service?</a:t>
                      </a:r>
                    </a:p>
                  </a:txBody>
                  <a:tcPr>
                    <a:solidFill>
                      <a:schemeClr val="tx2">
                        <a:lumMod val="40000"/>
                        <a:lumOff val="60000"/>
                      </a:schemeClr>
                    </a:solidFill>
                  </a:tcPr>
                </a:tc>
                <a:tc>
                  <a:txBody>
                    <a:bodyPr/>
                    <a:lstStyle/>
                    <a:p>
                      <a:r>
                        <a:rPr lang="en-GB" sz="1100">
                          <a:solidFill>
                            <a:schemeClr val="tx1"/>
                          </a:solidFill>
                        </a:rPr>
                        <a:t>Relevant clinical interdependencies?</a:t>
                      </a:r>
                    </a:p>
                  </a:txBody>
                  <a:tcPr>
                    <a:solidFill>
                      <a:schemeClr val="tx2">
                        <a:lumMod val="40000"/>
                        <a:lumOff val="60000"/>
                      </a:schemeClr>
                    </a:solidFill>
                  </a:tcPr>
                </a:tc>
                <a:extLst>
                  <a:ext uri="{0D108BD9-81ED-4DB2-BD59-A6C34878D82A}">
                    <a16:rowId xmlns:a16="http://schemas.microsoft.com/office/drawing/2014/main" val="3725834743"/>
                  </a:ext>
                </a:extLst>
              </a:tr>
              <a:tr h="284457">
                <a:tc>
                  <a:txBody>
                    <a:bodyPr/>
                    <a:lstStyle/>
                    <a:p>
                      <a:r>
                        <a:rPr lang="en-GB" sz="1100"/>
                        <a:t>Kent &amp; Canterbury Hospital</a:t>
                      </a:r>
                    </a:p>
                  </a:txBody>
                  <a:tcPr/>
                </a:tc>
                <a:tc>
                  <a:txBody>
                    <a:bodyPr/>
                    <a:lstStyle/>
                    <a:p>
                      <a:r>
                        <a:rPr lang="en-GB" sz="1100"/>
                        <a:t>Yes</a:t>
                      </a:r>
                    </a:p>
                  </a:txBody>
                  <a:tcPr/>
                </a:tc>
                <a:tc>
                  <a:txBody>
                    <a:bodyPr/>
                    <a:lstStyle/>
                    <a:p>
                      <a:r>
                        <a:rPr lang="en-GB" sz="1100"/>
                        <a:t>Yes</a:t>
                      </a:r>
                    </a:p>
                  </a:txBody>
                  <a:tcPr/>
                </a:tc>
                <a:tc>
                  <a:txBody>
                    <a:bodyPr/>
                    <a:lstStyle/>
                    <a:p>
                      <a:r>
                        <a:rPr lang="en-GB" sz="1100"/>
                        <a:t>Yes</a:t>
                      </a:r>
                    </a:p>
                  </a:txBody>
                  <a:tcPr/>
                </a:tc>
                <a:extLst>
                  <a:ext uri="{0D108BD9-81ED-4DB2-BD59-A6C34878D82A}">
                    <a16:rowId xmlns:a16="http://schemas.microsoft.com/office/drawing/2014/main" val="681506615"/>
                  </a:ext>
                </a:extLst>
              </a:tr>
              <a:tr h="261296">
                <a:tc>
                  <a:txBody>
                    <a:bodyPr/>
                    <a:lstStyle/>
                    <a:p>
                      <a:r>
                        <a:rPr lang="en-GB" sz="1100"/>
                        <a:t>Medway Hospital</a:t>
                      </a:r>
                    </a:p>
                  </a:txBody>
                  <a:tcPr/>
                </a:tc>
                <a:tc>
                  <a:txBody>
                    <a:bodyPr/>
                    <a:lstStyle/>
                    <a:p>
                      <a:r>
                        <a:rPr lang="en-GB" sz="1100"/>
                        <a:t>Yes</a:t>
                      </a:r>
                    </a:p>
                  </a:txBody>
                  <a:tcPr/>
                </a:tc>
                <a:tc>
                  <a:txBody>
                    <a:bodyPr/>
                    <a:lstStyle/>
                    <a:p>
                      <a:r>
                        <a:rPr lang="en-GB" sz="1100"/>
                        <a:t>Yes</a:t>
                      </a:r>
                    </a:p>
                  </a:txBody>
                  <a:tcPr/>
                </a:tc>
                <a:tc>
                  <a:txBody>
                    <a:bodyPr/>
                    <a:lstStyle/>
                    <a:p>
                      <a:r>
                        <a:rPr lang="en-GB" sz="1100"/>
                        <a:t>Yes</a:t>
                      </a:r>
                    </a:p>
                  </a:txBody>
                  <a:tcPr/>
                </a:tc>
                <a:extLst>
                  <a:ext uri="{0D108BD9-81ED-4DB2-BD59-A6C34878D82A}">
                    <a16:rowId xmlns:a16="http://schemas.microsoft.com/office/drawing/2014/main" val="502180341"/>
                  </a:ext>
                </a:extLst>
              </a:tr>
              <a:tr h="291158">
                <a:tc>
                  <a:txBody>
                    <a:bodyPr/>
                    <a:lstStyle/>
                    <a:p>
                      <a:r>
                        <a:rPr lang="en-GB" sz="1100"/>
                        <a:t>William Harvey Hospital</a:t>
                      </a:r>
                    </a:p>
                  </a:txBody>
                  <a:tcPr/>
                </a:tc>
                <a:tc>
                  <a:txBody>
                    <a:bodyPr/>
                    <a:lstStyle/>
                    <a:p>
                      <a:r>
                        <a:rPr lang="en-GB" sz="1100"/>
                        <a:t>Yes</a:t>
                      </a:r>
                    </a:p>
                  </a:txBody>
                  <a:tcPr/>
                </a:tc>
                <a:tc>
                  <a:txBody>
                    <a:bodyPr/>
                    <a:lstStyle/>
                    <a:p>
                      <a:r>
                        <a:rPr lang="en-GB" sz="1100"/>
                        <a:t>No</a:t>
                      </a:r>
                    </a:p>
                  </a:txBody>
                  <a:tcPr/>
                </a:tc>
                <a:tc>
                  <a:txBody>
                    <a:bodyPr/>
                    <a:lstStyle/>
                    <a:p>
                      <a:r>
                        <a:rPr lang="en-GB" sz="1100"/>
                        <a:t>Yes</a:t>
                      </a:r>
                    </a:p>
                  </a:txBody>
                  <a:tcPr/>
                </a:tc>
                <a:extLst>
                  <a:ext uri="{0D108BD9-81ED-4DB2-BD59-A6C34878D82A}">
                    <a16:rowId xmlns:a16="http://schemas.microsoft.com/office/drawing/2014/main" val="1427911960"/>
                  </a:ext>
                </a:extLst>
              </a:tr>
              <a:tr h="276228">
                <a:tc>
                  <a:txBody>
                    <a:bodyPr/>
                    <a:lstStyle/>
                    <a:p>
                      <a:r>
                        <a:rPr lang="en-GB" sz="1100"/>
                        <a:t>QEQM</a:t>
                      </a:r>
                    </a:p>
                  </a:txBody>
                  <a:tcPr/>
                </a:tc>
                <a:tc>
                  <a:txBody>
                    <a:bodyPr/>
                    <a:lstStyle/>
                    <a:p>
                      <a:r>
                        <a:rPr lang="en-GB" sz="1100"/>
                        <a:t>No</a:t>
                      </a:r>
                    </a:p>
                  </a:txBody>
                  <a:tcPr/>
                </a:tc>
                <a:tc>
                  <a:txBody>
                    <a:bodyPr/>
                    <a:lstStyle/>
                    <a:p>
                      <a:r>
                        <a:rPr lang="en-GB" sz="1100"/>
                        <a:t>No</a:t>
                      </a:r>
                    </a:p>
                  </a:txBody>
                  <a:tcPr/>
                </a:tc>
                <a:tc>
                  <a:txBody>
                    <a:bodyPr/>
                    <a:lstStyle/>
                    <a:p>
                      <a:r>
                        <a:rPr lang="en-GB" sz="1100"/>
                        <a:t>No</a:t>
                      </a:r>
                    </a:p>
                  </a:txBody>
                  <a:tcPr/>
                </a:tc>
                <a:extLst>
                  <a:ext uri="{0D108BD9-81ED-4DB2-BD59-A6C34878D82A}">
                    <a16:rowId xmlns:a16="http://schemas.microsoft.com/office/drawing/2014/main" val="1507758353"/>
                  </a:ext>
                </a:extLst>
              </a:tr>
              <a:tr h="249600">
                <a:tc>
                  <a:txBody>
                    <a:bodyPr/>
                    <a:lstStyle/>
                    <a:p>
                      <a:r>
                        <a:rPr lang="en-GB" sz="1100"/>
                        <a:t>Maidstone Hospital</a:t>
                      </a:r>
                    </a:p>
                  </a:txBody>
                  <a:tcPr/>
                </a:tc>
                <a:tc>
                  <a:txBody>
                    <a:bodyPr/>
                    <a:lstStyle/>
                    <a:p>
                      <a:r>
                        <a:rPr lang="en-GB" sz="1100"/>
                        <a:t>Yes</a:t>
                      </a:r>
                    </a:p>
                  </a:txBody>
                  <a:tcPr/>
                </a:tc>
                <a:tc>
                  <a:txBody>
                    <a:bodyPr/>
                    <a:lstStyle/>
                    <a:p>
                      <a:r>
                        <a:rPr lang="en-GB" sz="1100"/>
                        <a:t>No</a:t>
                      </a:r>
                    </a:p>
                  </a:txBody>
                  <a:tcPr/>
                </a:tc>
                <a:tc>
                  <a:txBody>
                    <a:bodyPr/>
                    <a:lstStyle/>
                    <a:p>
                      <a:r>
                        <a:rPr lang="en-GB" sz="1100"/>
                        <a:t>No</a:t>
                      </a:r>
                    </a:p>
                  </a:txBody>
                  <a:tcPr/>
                </a:tc>
                <a:extLst>
                  <a:ext uri="{0D108BD9-81ED-4DB2-BD59-A6C34878D82A}">
                    <a16:rowId xmlns:a16="http://schemas.microsoft.com/office/drawing/2014/main" val="3155279419"/>
                  </a:ext>
                </a:extLst>
              </a:tr>
              <a:tr h="272992">
                <a:tc>
                  <a:txBody>
                    <a:bodyPr/>
                    <a:lstStyle/>
                    <a:p>
                      <a:r>
                        <a:rPr lang="en-GB" sz="1100"/>
                        <a:t>Tunbridge Wells Hospital</a:t>
                      </a:r>
                    </a:p>
                  </a:txBody>
                  <a:tcPr/>
                </a:tc>
                <a:tc>
                  <a:txBody>
                    <a:bodyPr/>
                    <a:lstStyle/>
                    <a:p>
                      <a:r>
                        <a:rPr lang="en-GB" sz="1100"/>
                        <a:t>No</a:t>
                      </a:r>
                    </a:p>
                  </a:txBody>
                  <a:tcPr/>
                </a:tc>
                <a:tc>
                  <a:txBody>
                    <a:bodyPr/>
                    <a:lstStyle/>
                    <a:p>
                      <a:r>
                        <a:rPr lang="en-GB" sz="1100"/>
                        <a:t>No</a:t>
                      </a:r>
                    </a:p>
                  </a:txBody>
                  <a:tcPr/>
                </a:tc>
                <a:tc>
                  <a:txBody>
                    <a:bodyPr/>
                    <a:lstStyle/>
                    <a:p>
                      <a:r>
                        <a:rPr lang="en-GB" sz="1100"/>
                        <a:t>No</a:t>
                      </a:r>
                    </a:p>
                  </a:txBody>
                  <a:tcPr/>
                </a:tc>
                <a:extLst>
                  <a:ext uri="{0D108BD9-81ED-4DB2-BD59-A6C34878D82A}">
                    <a16:rowId xmlns:a16="http://schemas.microsoft.com/office/drawing/2014/main" val="1858385163"/>
                  </a:ext>
                </a:extLst>
              </a:tr>
              <a:tr h="279547">
                <a:tc>
                  <a:txBody>
                    <a:bodyPr/>
                    <a:lstStyle/>
                    <a:p>
                      <a:r>
                        <a:rPr lang="en-GB" sz="1100" err="1"/>
                        <a:t>Darent</a:t>
                      </a:r>
                      <a:r>
                        <a:rPr lang="en-GB" sz="1100"/>
                        <a:t> Valley Hospital</a:t>
                      </a:r>
                    </a:p>
                  </a:txBody>
                  <a:tcPr/>
                </a:tc>
                <a:tc>
                  <a:txBody>
                    <a:bodyPr/>
                    <a:lstStyle/>
                    <a:p>
                      <a:r>
                        <a:rPr lang="en-GB" sz="1100"/>
                        <a:t>No</a:t>
                      </a:r>
                    </a:p>
                  </a:txBody>
                  <a:tcPr/>
                </a:tc>
                <a:tc>
                  <a:txBody>
                    <a:bodyPr/>
                    <a:lstStyle/>
                    <a:p>
                      <a:r>
                        <a:rPr lang="en-GB" sz="1100"/>
                        <a:t>No</a:t>
                      </a:r>
                    </a:p>
                  </a:txBody>
                  <a:tcPr/>
                </a:tc>
                <a:tc>
                  <a:txBody>
                    <a:bodyPr/>
                    <a:lstStyle/>
                    <a:p>
                      <a:r>
                        <a:rPr lang="en-GB" sz="1100"/>
                        <a:t>No</a:t>
                      </a:r>
                    </a:p>
                  </a:txBody>
                  <a:tcPr/>
                </a:tc>
                <a:extLst>
                  <a:ext uri="{0D108BD9-81ED-4DB2-BD59-A6C34878D82A}">
                    <a16:rowId xmlns:a16="http://schemas.microsoft.com/office/drawing/2014/main" val="2838099576"/>
                  </a:ext>
                </a:extLst>
              </a:tr>
            </a:tbl>
          </a:graphicData>
        </a:graphic>
      </p:graphicFrame>
    </p:spTree>
    <p:extLst>
      <p:ext uri="{BB962C8B-B14F-4D97-AF65-F5344CB8AC3E}">
        <p14:creationId xmlns:p14="http://schemas.microsoft.com/office/powerpoint/2010/main" val="3749077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4">
            <a:extLst>
              <a:ext uri="{FF2B5EF4-FFF2-40B4-BE49-F238E27FC236}">
                <a16:creationId xmlns:a16="http://schemas.microsoft.com/office/drawing/2014/main" id="{62455B32-BC43-400F-A122-B34062D3CACF}"/>
              </a:ext>
            </a:extLst>
          </p:cNvPr>
          <p:cNvSpPr>
            <a:spLocks noChangeArrowheads="1"/>
          </p:cNvSpPr>
          <p:nvPr/>
        </p:nvSpPr>
        <p:spPr bwMode="gray">
          <a:xfrm>
            <a:off x="659931" y="5191465"/>
            <a:ext cx="805655" cy="553998"/>
          </a:xfrm>
          <a:prstGeom prst="rect">
            <a:avLst/>
          </a:prstGeom>
          <a:noFill/>
          <a:ln w="9525" algn="ctr">
            <a:noFill/>
            <a:miter lim="800000"/>
            <a:headEnd/>
            <a:tailEnd/>
          </a:ln>
          <a:effectLst/>
        </p:spPr>
        <p:txBody>
          <a:bodyPr wrap="square" lIns="0" tIns="0" rIns="0" bIns="0">
            <a:spAutoFit/>
          </a:bodyPr>
          <a:lstStyle/>
          <a:p>
            <a:pPr defTabSz="804272">
              <a:buClr>
                <a:srgbClr val="0178C4"/>
              </a:buClr>
              <a:defRPr/>
            </a:pPr>
            <a:r>
              <a:rPr lang="en-US" sz="1200" b="1" dirty="0">
                <a:solidFill>
                  <a:srgbClr val="98ABB4"/>
                </a:solidFill>
                <a:latin typeface="Calibri" panose="020F0502020204030204"/>
                <a:cs typeface="Arial" charset="0"/>
              </a:rPr>
              <a:t>Affordability and value for money</a:t>
            </a:r>
          </a:p>
        </p:txBody>
      </p:sp>
      <p:sp>
        <p:nvSpPr>
          <p:cNvPr id="13" name="Rectangle 20">
            <a:extLst>
              <a:ext uri="{FF2B5EF4-FFF2-40B4-BE49-F238E27FC236}">
                <a16:creationId xmlns:a16="http://schemas.microsoft.com/office/drawing/2014/main" id="{933B0651-3074-4D86-BA6C-543074289DD8}"/>
              </a:ext>
            </a:extLst>
          </p:cNvPr>
          <p:cNvSpPr>
            <a:spLocks noChangeArrowheads="1"/>
          </p:cNvSpPr>
          <p:nvPr/>
        </p:nvSpPr>
        <p:spPr bwMode="gray">
          <a:xfrm>
            <a:off x="659931" y="2205834"/>
            <a:ext cx="805655" cy="369332"/>
          </a:xfrm>
          <a:prstGeom prst="rect">
            <a:avLst/>
          </a:prstGeom>
          <a:noFill/>
          <a:ln w="9525" algn="ctr">
            <a:noFill/>
            <a:miter lim="800000"/>
            <a:headEnd/>
            <a:tailEnd/>
          </a:ln>
          <a:effectLst/>
        </p:spPr>
        <p:txBody>
          <a:bodyPr wrap="square" lIns="0" tIns="0" rIns="0" bIns="0">
            <a:spAutoFit/>
          </a:bodyPr>
          <a:lstStyle/>
          <a:p>
            <a:pPr defTabSz="804272">
              <a:buClr>
                <a:srgbClr val="0178C4"/>
              </a:buClr>
              <a:defRPr/>
            </a:pPr>
            <a:r>
              <a:rPr lang="en-US" sz="1200" b="1" dirty="0">
                <a:solidFill>
                  <a:srgbClr val="3288AB"/>
                </a:solidFill>
                <a:latin typeface="Calibri" panose="020F0502020204030204"/>
                <a:cs typeface="Arial" charset="0"/>
              </a:rPr>
              <a:t>Quality of care for all</a:t>
            </a:r>
          </a:p>
        </p:txBody>
      </p:sp>
      <p:sp>
        <p:nvSpPr>
          <p:cNvPr id="14" name="Rectangle 18">
            <a:extLst>
              <a:ext uri="{FF2B5EF4-FFF2-40B4-BE49-F238E27FC236}">
                <a16:creationId xmlns:a16="http://schemas.microsoft.com/office/drawing/2014/main" id="{27C81231-03CE-4F9B-ADFA-7D54EEE6D597}"/>
              </a:ext>
            </a:extLst>
          </p:cNvPr>
          <p:cNvSpPr>
            <a:spLocks noChangeArrowheads="1"/>
          </p:cNvSpPr>
          <p:nvPr/>
        </p:nvSpPr>
        <p:spPr bwMode="gray">
          <a:xfrm>
            <a:off x="659931" y="3802061"/>
            <a:ext cx="805655" cy="369332"/>
          </a:xfrm>
          <a:prstGeom prst="rect">
            <a:avLst/>
          </a:prstGeom>
          <a:noFill/>
          <a:ln w="9525" algn="ctr">
            <a:noFill/>
            <a:miter lim="800000"/>
            <a:headEnd/>
            <a:tailEnd/>
          </a:ln>
          <a:effectLst/>
        </p:spPr>
        <p:txBody>
          <a:bodyPr wrap="square" lIns="0" tIns="0" rIns="0" bIns="0">
            <a:spAutoFit/>
          </a:bodyPr>
          <a:lstStyle/>
          <a:p>
            <a:pPr defTabSz="804272">
              <a:buClr>
                <a:srgbClr val="0178C4"/>
              </a:buClr>
              <a:defRPr/>
            </a:pPr>
            <a:r>
              <a:rPr lang="en-US" sz="1200" b="1" dirty="0">
                <a:solidFill>
                  <a:srgbClr val="39A88E"/>
                </a:solidFill>
                <a:latin typeface="Calibri" panose="020F0502020204030204"/>
                <a:cs typeface="Arial" charset="0"/>
              </a:rPr>
              <a:t>Access to care for all</a:t>
            </a:r>
          </a:p>
        </p:txBody>
      </p:sp>
      <p:cxnSp>
        <p:nvCxnSpPr>
          <p:cNvPr id="16" name="Straight Connector 15">
            <a:extLst>
              <a:ext uri="{FF2B5EF4-FFF2-40B4-BE49-F238E27FC236}">
                <a16:creationId xmlns:a16="http://schemas.microsoft.com/office/drawing/2014/main" id="{03431A91-ACC3-43FC-9303-390FBFD6BDD5}"/>
              </a:ext>
            </a:extLst>
          </p:cNvPr>
          <p:cNvCxnSpPr>
            <a:cxnSpLocks/>
          </p:cNvCxnSpPr>
          <p:nvPr/>
        </p:nvCxnSpPr>
        <p:spPr bwMode="gray">
          <a:xfrm flipH="1">
            <a:off x="410044" y="1977350"/>
            <a:ext cx="24205" cy="215503"/>
          </a:xfrm>
          <a:prstGeom prst="line">
            <a:avLst/>
          </a:prstGeom>
          <a:noFill/>
          <a:ln w="9525" cap="flat" cmpd="sng" algn="ctr">
            <a:solidFill>
              <a:srgbClr val="A5C4D8"/>
            </a:solidFill>
            <a:prstDash val="solid"/>
          </a:ln>
          <a:effectLst/>
        </p:spPr>
      </p:cxnSp>
      <p:sp>
        <p:nvSpPr>
          <p:cNvPr id="17" name="Rounded Rectangle 123">
            <a:extLst>
              <a:ext uri="{FF2B5EF4-FFF2-40B4-BE49-F238E27FC236}">
                <a16:creationId xmlns:a16="http://schemas.microsoft.com/office/drawing/2014/main" id="{397C61C6-5B1D-43E9-AFC2-8FC3AA2165DF}"/>
              </a:ext>
            </a:extLst>
          </p:cNvPr>
          <p:cNvSpPr>
            <a:spLocks/>
          </p:cNvSpPr>
          <p:nvPr/>
        </p:nvSpPr>
        <p:spPr>
          <a:xfrm>
            <a:off x="200381" y="1864896"/>
            <a:ext cx="381438" cy="1149064"/>
          </a:xfrm>
          <a:prstGeom prst="rect">
            <a:avLst/>
          </a:prstGeom>
          <a:solidFill>
            <a:srgbClr val="3288AB"/>
          </a:solidFill>
          <a:ln w="9525" cap="flat" cmpd="sng" algn="ctr">
            <a:noFill/>
            <a:prstDash val="solid"/>
          </a:ln>
          <a:effectLst/>
        </p:spPr>
        <p:txBody>
          <a:bodyPr rtlCol="0" anchor="ctr"/>
          <a:lstStyle/>
          <a:p>
            <a:pPr marL="0" marR="0" lvl="0" indent="0" algn="ctr" defTabSz="44208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a:ln>
                  <a:noFill/>
                </a:ln>
                <a:solidFill>
                  <a:srgbClr val="FFFFFF"/>
                </a:solidFill>
                <a:effectLst/>
                <a:uLnTx/>
                <a:uFillTx/>
                <a:latin typeface="Calibri" panose="020F0502020204030204"/>
                <a:ea typeface="+mn-ea"/>
                <a:cs typeface="+mn-cs"/>
              </a:rPr>
              <a:t>1</a:t>
            </a:r>
          </a:p>
        </p:txBody>
      </p:sp>
      <p:sp>
        <p:nvSpPr>
          <p:cNvPr id="18" name="Rounded Rectangle 124">
            <a:extLst>
              <a:ext uri="{FF2B5EF4-FFF2-40B4-BE49-F238E27FC236}">
                <a16:creationId xmlns:a16="http://schemas.microsoft.com/office/drawing/2014/main" id="{96B86E49-D3A5-492C-98EF-D9888AE85D8E}"/>
              </a:ext>
            </a:extLst>
          </p:cNvPr>
          <p:cNvSpPr>
            <a:spLocks/>
          </p:cNvSpPr>
          <p:nvPr/>
        </p:nvSpPr>
        <p:spPr>
          <a:xfrm>
            <a:off x="200381" y="3482236"/>
            <a:ext cx="381438" cy="1149063"/>
          </a:xfrm>
          <a:prstGeom prst="rect">
            <a:avLst/>
          </a:prstGeom>
          <a:solidFill>
            <a:srgbClr val="39A88E"/>
          </a:solidFill>
          <a:ln w="9525" cap="flat" cmpd="sng" algn="ctr">
            <a:noFill/>
            <a:prstDash val="solid"/>
          </a:ln>
          <a:effectLst/>
        </p:spPr>
        <p:txBody>
          <a:bodyPr rtlCol="0" anchor="ctr"/>
          <a:lstStyle/>
          <a:p>
            <a:pPr marL="0" marR="0" lvl="0" indent="0" algn="ctr" defTabSz="44208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a:ln>
                  <a:noFill/>
                </a:ln>
                <a:solidFill>
                  <a:srgbClr val="FFFFFF"/>
                </a:solidFill>
                <a:effectLst/>
                <a:uLnTx/>
                <a:uFillTx/>
                <a:latin typeface="Calibri" panose="020F0502020204030204"/>
                <a:ea typeface="+mn-ea"/>
                <a:cs typeface="+mn-cs"/>
              </a:rPr>
              <a:t>2</a:t>
            </a:r>
          </a:p>
        </p:txBody>
      </p:sp>
      <p:sp>
        <p:nvSpPr>
          <p:cNvPr id="19" name="Rounded Rectangle 125">
            <a:extLst>
              <a:ext uri="{FF2B5EF4-FFF2-40B4-BE49-F238E27FC236}">
                <a16:creationId xmlns:a16="http://schemas.microsoft.com/office/drawing/2014/main" id="{19C9EE83-3F8D-43F1-B776-D4813BEE3822}"/>
              </a:ext>
            </a:extLst>
          </p:cNvPr>
          <p:cNvSpPr>
            <a:spLocks/>
          </p:cNvSpPr>
          <p:nvPr/>
        </p:nvSpPr>
        <p:spPr>
          <a:xfrm>
            <a:off x="200381" y="4880983"/>
            <a:ext cx="381438" cy="1149063"/>
          </a:xfrm>
          <a:prstGeom prst="rect">
            <a:avLst/>
          </a:prstGeom>
          <a:solidFill>
            <a:srgbClr val="98ABB4"/>
          </a:solidFill>
          <a:ln w="9525" cap="flat" cmpd="sng" algn="ctr">
            <a:noFill/>
            <a:prstDash val="solid"/>
          </a:ln>
          <a:effectLst/>
        </p:spPr>
        <p:txBody>
          <a:bodyPr rtlCol="0" anchor="ctr"/>
          <a:lstStyle/>
          <a:p>
            <a:pPr marL="0" marR="0" lvl="0" indent="0" algn="ctr" defTabSz="44208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a:ln>
                  <a:noFill/>
                </a:ln>
                <a:solidFill>
                  <a:srgbClr val="FFFFFF"/>
                </a:solidFill>
                <a:effectLst/>
                <a:uLnTx/>
                <a:uFillTx/>
                <a:latin typeface="Calibri" panose="020F0502020204030204"/>
                <a:ea typeface="+mn-ea"/>
                <a:cs typeface="+mn-cs"/>
              </a:rPr>
              <a:t>3</a:t>
            </a:r>
          </a:p>
        </p:txBody>
      </p:sp>
      <p:sp>
        <p:nvSpPr>
          <p:cNvPr id="29" name="Rectangle 8">
            <a:extLst>
              <a:ext uri="{FF2B5EF4-FFF2-40B4-BE49-F238E27FC236}">
                <a16:creationId xmlns:a16="http://schemas.microsoft.com/office/drawing/2014/main" id="{49E13D71-FEEC-49DE-95BE-13021C5C5082}"/>
              </a:ext>
            </a:extLst>
          </p:cNvPr>
          <p:cNvSpPr txBox="1">
            <a:spLocks/>
          </p:cNvSpPr>
          <p:nvPr/>
        </p:nvSpPr>
        <p:spPr bwMode="gray">
          <a:xfrm>
            <a:off x="1460589" y="5017085"/>
            <a:ext cx="1667166"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200" dirty="0">
                <a:latin typeface="Calibri" panose="020F0502020204030204"/>
              </a:rPr>
              <a:t>Profit/Loss</a:t>
            </a:r>
          </a:p>
        </p:txBody>
      </p:sp>
      <p:sp>
        <p:nvSpPr>
          <p:cNvPr id="30" name="Rectangle 8">
            <a:extLst>
              <a:ext uri="{FF2B5EF4-FFF2-40B4-BE49-F238E27FC236}">
                <a16:creationId xmlns:a16="http://schemas.microsoft.com/office/drawing/2014/main" id="{A915873E-78F6-46A0-9E5A-E425A858E893}"/>
              </a:ext>
            </a:extLst>
          </p:cNvPr>
          <p:cNvSpPr txBox="1">
            <a:spLocks/>
          </p:cNvSpPr>
          <p:nvPr/>
        </p:nvSpPr>
        <p:spPr bwMode="gray">
          <a:xfrm>
            <a:off x="1460589" y="5937712"/>
            <a:ext cx="1542096" cy="369332"/>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200" dirty="0">
                <a:latin typeface="Calibri" panose="020F0502020204030204"/>
              </a:rPr>
              <a:t>Meet license conditions</a:t>
            </a:r>
          </a:p>
        </p:txBody>
      </p:sp>
      <p:sp>
        <p:nvSpPr>
          <p:cNvPr id="31" name="Rectangle 8">
            <a:extLst>
              <a:ext uri="{FF2B5EF4-FFF2-40B4-BE49-F238E27FC236}">
                <a16:creationId xmlns:a16="http://schemas.microsoft.com/office/drawing/2014/main" id="{EDC80325-D613-4303-9605-054151A85EE6}"/>
              </a:ext>
            </a:extLst>
          </p:cNvPr>
          <p:cNvSpPr txBox="1">
            <a:spLocks/>
          </p:cNvSpPr>
          <p:nvPr/>
        </p:nvSpPr>
        <p:spPr bwMode="gray">
          <a:xfrm>
            <a:off x="1460589" y="5585711"/>
            <a:ext cx="1667166" cy="369332"/>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200" dirty="0">
                <a:latin typeface="Calibri" panose="020F0502020204030204"/>
              </a:rPr>
              <a:t>Capital cost to the system</a:t>
            </a:r>
          </a:p>
        </p:txBody>
      </p:sp>
      <p:sp>
        <p:nvSpPr>
          <p:cNvPr id="32" name="Rectangle 20">
            <a:extLst>
              <a:ext uri="{FF2B5EF4-FFF2-40B4-BE49-F238E27FC236}">
                <a16:creationId xmlns:a16="http://schemas.microsoft.com/office/drawing/2014/main" id="{88D2298B-5495-4AF4-A4D9-821C2C5F225D}"/>
              </a:ext>
            </a:extLst>
          </p:cNvPr>
          <p:cNvSpPr txBox="1">
            <a:spLocks/>
          </p:cNvSpPr>
          <p:nvPr/>
        </p:nvSpPr>
        <p:spPr bwMode="gray">
          <a:xfrm>
            <a:off x="1465586" y="1763587"/>
            <a:ext cx="1667166" cy="369332"/>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554"/>
              </a:spcAft>
              <a:defRPr/>
            </a:pPr>
            <a:r>
              <a:rPr lang="en-US" sz="1200" dirty="0">
                <a:latin typeface="Calibri" panose="020F0502020204030204"/>
              </a:rPr>
              <a:t>Clinical effectiveness and responsiveness</a:t>
            </a:r>
          </a:p>
        </p:txBody>
      </p:sp>
      <p:sp>
        <p:nvSpPr>
          <p:cNvPr id="33" name="Rectangle 20">
            <a:extLst>
              <a:ext uri="{FF2B5EF4-FFF2-40B4-BE49-F238E27FC236}">
                <a16:creationId xmlns:a16="http://schemas.microsoft.com/office/drawing/2014/main" id="{7262E580-54D6-4C94-95D5-68C57D14E1E7}"/>
              </a:ext>
            </a:extLst>
          </p:cNvPr>
          <p:cNvSpPr txBox="1">
            <a:spLocks/>
          </p:cNvSpPr>
          <p:nvPr/>
        </p:nvSpPr>
        <p:spPr bwMode="gray">
          <a:xfrm>
            <a:off x="1465586" y="2110122"/>
            <a:ext cx="1667166"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554"/>
              </a:spcAft>
              <a:defRPr/>
            </a:pPr>
            <a:r>
              <a:rPr lang="en-US" sz="1200" dirty="0">
                <a:latin typeface="Calibri" panose="020F0502020204030204"/>
              </a:rPr>
              <a:t>Patient experience</a:t>
            </a:r>
          </a:p>
        </p:txBody>
      </p:sp>
      <p:sp>
        <p:nvSpPr>
          <p:cNvPr id="34" name="Rectangle 16">
            <a:extLst>
              <a:ext uri="{FF2B5EF4-FFF2-40B4-BE49-F238E27FC236}">
                <a16:creationId xmlns:a16="http://schemas.microsoft.com/office/drawing/2014/main" id="{E9B8AC82-DE07-4AC7-A90D-35AD2EA66C40}"/>
              </a:ext>
            </a:extLst>
          </p:cNvPr>
          <p:cNvSpPr txBox="1">
            <a:spLocks/>
          </p:cNvSpPr>
          <p:nvPr/>
        </p:nvSpPr>
        <p:spPr bwMode="gray">
          <a:xfrm>
            <a:off x="1465586" y="3663468"/>
            <a:ext cx="1667166" cy="369332"/>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200" dirty="0">
                <a:latin typeface="Calibri" panose="020F0502020204030204"/>
              </a:rPr>
              <a:t>Distance and time to access services</a:t>
            </a:r>
          </a:p>
        </p:txBody>
      </p:sp>
      <p:sp>
        <p:nvSpPr>
          <p:cNvPr id="35" name="Rectangle 16">
            <a:extLst>
              <a:ext uri="{FF2B5EF4-FFF2-40B4-BE49-F238E27FC236}">
                <a16:creationId xmlns:a16="http://schemas.microsoft.com/office/drawing/2014/main" id="{E2D2C400-3455-4A77-B622-EB4A7850CF7B}"/>
              </a:ext>
            </a:extLst>
          </p:cNvPr>
          <p:cNvSpPr txBox="1">
            <a:spLocks/>
          </p:cNvSpPr>
          <p:nvPr/>
        </p:nvSpPr>
        <p:spPr bwMode="gray">
          <a:xfrm>
            <a:off x="1460589" y="4454640"/>
            <a:ext cx="1667166"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200" dirty="0">
                <a:latin typeface="Calibri" panose="020F0502020204030204"/>
              </a:rPr>
              <a:t>Patient choice</a:t>
            </a:r>
          </a:p>
        </p:txBody>
      </p:sp>
      <p:sp>
        <p:nvSpPr>
          <p:cNvPr id="37" name="Rectangle 20">
            <a:extLst>
              <a:ext uri="{FF2B5EF4-FFF2-40B4-BE49-F238E27FC236}">
                <a16:creationId xmlns:a16="http://schemas.microsoft.com/office/drawing/2014/main" id="{9D06ED74-69F8-499F-AFBE-1C4E30E24EE1}"/>
              </a:ext>
            </a:extLst>
          </p:cNvPr>
          <p:cNvSpPr txBox="1">
            <a:spLocks/>
          </p:cNvSpPr>
          <p:nvPr/>
        </p:nvSpPr>
        <p:spPr bwMode="gray">
          <a:xfrm>
            <a:off x="1465586" y="2810719"/>
            <a:ext cx="1667166"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554"/>
              </a:spcAft>
              <a:defRPr/>
            </a:pPr>
            <a:r>
              <a:rPr lang="en-US" sz="1200" dirty="0">
                <a:latin typeface="Calibri" panose="020F0502020204030204"/>
              </a:rPr>
              <a:t>Safety</a:t>
            </a:r>
          </a:p>
        </p:txBody>
      </p:sp>
      <p:sp>
        <p:nvSpPr>
          <p:cNvPr id="38" name="Rectangle 16">
            <a:extLst>
              <a:ext uri="{FF2B5EF4-FFF2-40B4-BE49-F238E27FC236}">
                <a16:creationId xmlns:a16="http://schemas.microsoft.com/office/drawing/2014/main" id="{C42C41D5-8681-449F-9A40-4B5ACF26249A}"/>
              </a:ext>
            </a:extLst>
          </p:cNvPr>
          <p:cNvSpPr txBox="1">
            <a:spLocks/>
          </p:cNvSpPr>
          <p:nvPr/>
        </p:nvSpPr>
        <p:spPr bwMode="gray">
          <a:xfrm>
            <a:off x="1467579" y="4058671"/>
            <a:ext cx="1551085" cy="369332"/>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200" dirty="0">
                <a:latin typeface="Calibri" panose="020F0502020204030204"/>
              </a:rPr>
              <a:t>Service operating hours</a:t>
            </a:r>
          </a:p>
        </p:txBody>
      </p:sp>
      <p:sp>
        <p:nvSpPr>
          <p:cNvPr id="43" name="Rectangle 42">
            <a:extLst>
              <a:ext uri="{FF2B5EF4-FFF2-40B4-BE49-F238E27FC236}">
                <a16:creationId xmlns:a16="http://schemas.microsoft.com/office/drawing/2014/main" id="{14AE448D-2D82-420A-946B-BFCD611D4074}"/>
              </a:ext>
            </a:extLst>
          </p:cNvPr>
          <p:cNvSpPr/>
          <p:nvPr/>
        </p:nvSpPr>
        <p:spPr>
          <a:xfrm>
            <a:off x="3011674" y="1658277"/>
            <a:ext cx="5955780" cy="430887"/>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charset="0"/>
                <a:ea typeface="Calibri" charset="0"/>
                <a:cs typeface="Calibri" charset="0"/>
              </a:rPr>
              <a:t>Does the option provide improved delivery against clinical and constitutional standards, access to skilled staff and specialist equipment, comparison of current clinical quality of sites?</a:t>
            </a:r>
          </a:p>
        </p:txBody>
      </p:sp>
      <p:sp>
        <p:nvSpPr>
          <p:cNvPr id="44" name="Rectangle 43">
            <a:extLst>
              <a:ext uri="{FF2B5EF4-FFF2-40B4-BE49-F238E27FC236}">
                <a16:creationId xmlns:a16="http://schemas.microsoft.com/office/drawing/2014/main" id="{4DE26267-8F60-4D90-A6FE-0EA3C30ACC6D}"/>
              </a:ext>
            </a:extLst>
          </p:cNvPr>
          <p:cNvSpPr/>
          <p:nvPr/>
        </p:nvSpPr>
        <p:spPr>
          <a:xfrm>
            <a:off x="3011674" y="2034993"/>
            <a:ext cx="5955780" cy="430887"/>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Which option would provide a better experience for patients using patient experience surveys and looking at the quality of the buildings and facilities? </a:t>
            </a:r>
          </a:p>
        </p:txBody>
      </p:sp>
      <p:sp>
        <p:nvSpPr>
          <p:cNvPr id="45" name="Rectangle 44">
            <a:extLst>
              <a:ext uri="{FF2B5EF4-FFF2-40B4-BE49-F238E27FC236}">
                <a16:creationId xmlns:a16="http://schemas.microsoft.com/office/drawing/2014/main" id="{7E4664C2-3012-4610-9A0C-9FA5B2C8599B}"/>
              </a:ext>
            </a:extLst>
          </p:cNvPr>
          <p:cNvSpPr/>
          <p:nvPr/>
        </p:nvSpPr>
        <p:spPr>
          <a:xfrm>
            <a:off x="3002685" y="3133165"/>
            <a:ext cx="6073059" cy="261610"/>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What is the expected impact on excess mortality, serious untoward incidents and patient harm?</a:t>
            </a:r>
          </a:p>
        </p:txBody>
      </p:sp>
      <p:sp>
        <p:nvSpPr>
          <p:cNvPr id="46" name="Rectangle 45">
            <a:extLst>
              <a:ext uri="{FF2B5EF4-FFF2-40B4-BE49-F238E27FC236}">
                <a16:creationId xmlns:a16="http://schemas.microsoft.com/office/drawing/2014/main" id="{5A332720-0C5C-44AB-B9A7-4D0547749B54}"/>
              </a:ext>
            </a:extLst>
          </p:cNvPr>
          <p:cNvSpPr/>
          <p:nvPr/>
        </p:nvSpPr>
        <p:spPr>
          <a:xfrm>
            <a:off x="3009681" y="3599690"/>
            <a:ext cx="5955780" cy="430887"/>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Do any options keep to a minimum the increase in the average or total time it takes people to get to hospital by ambulance, car (at off-peak and peak times) and public transport? </a:t>
            </a:r>
          </a:p>
        </p:txBody>
      </p:sp>
      <p:sp>
        <p:nvSpPr>
          <p:cNvPr id="47" name="Rectangle 46">
            <a:extLst>
              <a:ext uri="{FF2B5EF4-FFF2-40B4-BE49-F238E27FC236}">
                <a16:creationId xmlns:a16="http://schemas.microsoft.com/office/drawing/2014/main" id="{08B67BE0-9749-45AF-B390-3881ADA3B5C3}"/>
              </a:ext>
            </a:extLst>
          </p:cNvPr>
          <p:cNvSpPr/>
          <p:nvPr/>
        </p:nvSpPr>
        <p:spPr>
          <a:xfrm>
            <a:off x="3011674" y="4357329"/>
            <a:ext cx="5735557" cy="430887"/>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Which options would give people in Kent the greatest choice of hospitals for each service under consideration across the greatest number of trusts? </a:t>
            </a:r>
          </a:p>
        </p:txBody>
      </p:sp>
      <p:sp>
        <p:nvSpPr>
          <p:cNvPr id="48" name="Rectangle 47">
            <a:extLst>
              <a:ext uri="{FF2B5EF4-FFF2-40B4-BE49-F238E27FC236}">
                <a16:creationId xmlns:a16="http://schemas.microsoft.com/office/drawing/2014/main" id="{EBBA9F61-6380-44CF-817C-B6A31909FB7F}"/>
              </a:ext>
            </a:extLst>
          </p:cNvPr>
          <p:cNvSpPr/>
          <p:nvPr/>
        </p:nvSpPr>
        <p:spPr>
          <a:xfrm>
            <a:off x="3009681" y="3984425"/>
            <a:ext cx="5866564" cy="430887"/>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What is the ability of model to facilitate 7 day services  and improved access to care out of hours?</a:t>
            </a:r>
          </a:p>
        </p:txBody>
      </p:sp>
      <p:sp>
        <p:nvSpPr>
          <p:cNvPr id="49" name="Rectangle 48">
            <a:extLst>
              <a:ext uri="{FF2B5EF4-FFF2-40B4-BE49-F238E27FC236}">
                <a16:creationId xmlns:a16="http://schemas.microsoft.com/office/drawing/2014/main" id="{45B827CC-D841-4843-8386-010D0982A55D}"/>
              </a:ext>
            </a:extLst>
          </p:cNvPr>
          <p:cNvSpPr/>
          <p:nvPr/>
        </p:nvSpPr>
        <p:spPr>
          <a:xfrm>
            <a:off x="3034930" y="5633739"/>
            <a:ext cx="5765680" cy="261610"/>
          </a:xfrm>
          <a:prstGeom prst="rect">
            <a:avLst/>
          </a:prstGeom>
        </p:spPr>
        <p:txBody>
          <a:bodyPr wrap="square">
            <a:spAutoFit/>
          </a:bodyPr>
          <a:lstStyle/>
          <a:p>
            <a:pPr marL="171450" indent="-171450" defTabSz="478908">
              <a:buClr>
                <a:srgbClr val="6A9EBE"/>
              </a:buClr>
              <a:buFont typeface="Arial" charset="0"/>
              <a:buChar char="•"/>
            </a:pPr>
            <a:r>
              <a:rPr lang="en-US" sz="1100">
                <a:solidFill>
                  <a:srgbClr val="000000"/>
                </a:solidFill>
                <a:latin typeface="Calibri" panose="020F0502020204030204"/>
              </a:rPr>
              <a:t>Which options would have the lowest capital costs (cost of buildings and equipment)? </a:t>
            </a:r>
          </a:p>
        </p:txBody>
      </p:sp>
      <p:sp>
        <p:nvSpPr>
          <p:cNvPr id="50" name="Rectangle 49">
            <a:extLst>
              <a:ext uri="{FF2B5EF4-FFF2-40B4-BE49-F238E27FC236}">
                <a16:creationId xmlns:a16="http://schemas.microsoft.com/office/drawing/2014/main" id="{D58A580B-A84A-43BF-B655-9B01E970957E}"/>
              </a:ext>
            </a:extLst>
          </p:cNvPr>
          <p:cNvSpPr/>
          <p:nvPr/>
        </p:nvSpPr>
        <p:spPr>
          <a:xfrm>
            <a:off x="3034930" y="5865918"/>
            <a:ext cx="6116016" cy="430887"/>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Does the option meet regulatory requirements e.g. surpluses generated by each Foundation Trust? (</a:t>
            </a:r>
            <a:r>
              <a:rPr lang="en-US" sz="1100" b="1" dirty="0">
                <a:solidFill>
                  <a:srgbClr val="000000"/>
                </a:solidFill>
                <a:latin typeface="Calibri" panose="020F0502020204030204"/>
              </a:rPr>
              <a:t>2021 – updated to reflect new System Oversight Framework)</a:t>
            </a:r>
          </a:p>
        </p:txBody>
      </p:sp>
      <p:sp>
        <p:nvSpPr>
          <p:cNvPr id="51" name="Rectangle 50">
            <a:extLst>
              <a:ext uri="{FF2B5EF4-FFF2-40B4-BE49-F238E27FC236}">
                <a16:creationId xmlns:a16="http://schemas.microsoft.com/office/drawing/2014/main" id="{DDEFD3E0-002D-4E5C-A93C-DD3B5745C0AA}"/>
              </a:ext>
            </a:extLst>
          </p:cNvPr>
          <p:cNvSpPr/>
          <p:nvPr/>
        </p:nvSpPr>
        <p:spPr>
          <a:xfrm>
            <a:off x="3034930" y="4948286"/>
            <a:ext cx="5765680" cy="430887"/>
          </a:xfrm>
          <a:prstGeom prst="rect">
            <a:avLst/>
          </a:prstGeom>
        </p:spPr>
        <p:txBody>
          <a:bodyPr wrap="square">
            <a:spAutoFit/>
          </a:bodyPr>
          <a:lstStyle/>
          <a:p>
            <a:pPr marL="171450" indent="-171450" defTabSz="478908">
              <a:buClr>
                <a:srgbClr val="6A9EBE"/>
              </a:buClr>
              <a:buFont typeface="Arial" charset="0"/>
              <a:buChar char="•"/>
            </a:pPr>
            <a:r>
              <a:rPr lang="en-GB" sz="1100" dirty="0">
                <a:solidFill>
                  <a:srgbClr val="000000"/>
                </a:solidFill>
                <a:latin typeface="Calibri" panose="020F0502020204030204"/>
              </a:rPr>
              <a:t>What is the Profit/Loss of the options? (</a:t>
            </a:r>
            <a:r>
              <a:rPr lang="en-GB" sz="1100" b="1" dirty="0">
                <a:solidFill>
                  <a:srgbClr val="000000"/>
                </a:solidFill>
                <a:latin typeface="Calibri" panose="020F0502020204030204"/>
              </a:rPr>
              <a:t>2021 – updated to reflect additional ICS system costs from change)</a:t>
            </a:r>
            <a:endParaRPr lang="en-US" sz="1100" dirty="0">
              <a:solidFill>
                <a:srgbClr val="000000"/>
              </a:solidFill>
              <a:latin typeface="Calibri" panose="020F0502020204030204"/>
            </a:endParaRPr>
          </a:p>
        </p:txBody>
      </p:sp>
      <p:sp>
        <p:nvSpPr>
          <p:cNvPr id="59" name="Rectangle 20">
            <a:extLst>
              <a:ext uri="{FF2B5EF4-FFF2-40B4-BE49-F238E27FC236}">
                <a16:creationId xmlns:a16="http://schemas.microsoft.com/office/drawing/2014/main" id="{3928AAE0-E18F-4247-B6D2-FF347451E799}"/>
              </a:ext>
            </a:extLst>
          </p:cNvPr>
          <p:cNvSpPr txBox="1">
            <a:spLocks/>
          </p:cNvSpPr>
          <p:nvPr/>
        </p:nvSpPr>
        <p:spPr bwMode="gray">
          <a:xfrm>
            <a:off x="1465586" y="2276475"/>
            <a:ext cx="1667166" cy="369332"/>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554"/>
              </a:spcAft>
              <a:defRPr/>
            </a:pPr>
            <a:r>
              <a:rPr lang="en-US" sz="1200" dirty="0">
                <a:latin typeface="Calibri" panose="020F0502020204030204"/>
              </a:rPr>
              <a:t>Clinical  co-dependencies</a:t>
            </a:r>
          </a:p>
        </p:txBody>
      </p:sp>
      <p:sp>
        <p:nvSpPr>
          <p:cNvPr id="60" name="Rectangle 59">
            <a:extLst>
              <a:ext uri="{FF2B5EF4-FFF2-40B4-BE49-F238E27FC236}">
                <a16:creationId xmlns:a16="http://schemas.microsoft.com/office/drawing/2014/main" id="{D8B0DD60-7F2C-4814-A931-4F3C4F9F0573}"/>
              </a:ext>
            </a:extLst>
          </p:cNvPr>
          <p:cNvSpPr/>
          <p:nvPr/>
        </p:nvSpPr>
        <p:spPr>
          <a:xfrm>
            <a:off x="3011674" y="2398873"/>
            <a:ext cx="6073059" cy="430887"/>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What are the clinical co-located services required for vascular and other services that required vascular inputs?</a:t>
            </a:r>
          </a:p>
        </p:txBody>
      </p:sp>
      <p:sp>
        <p:nvSpPr>
          <p:cNvPr id="61" name="Rectangle 20">
            <a:extLst>
              <a:ext uri="{FF2B5EF4-FFF2-40B4-BE49-F238E27FC236}">
                <a16:creationId xmlns:a16="http://schemas.microsoft.com/office/drawing/2014/main" id="{6C5239C0-CD67-4E36-8125-6649A0FC6890}"/>
              </a:ext>
            </a:extLst>
          </p:cNvPr>
          <p:cNvSpPr txBox="1">
            <a:spLocks/>
          </p:cNvSpPr>
          <p:nvPr/>
        </p:nvSpPr>
        <p:spPr bwMode="gray">
          <a:xfrm>
            <a:off x="1465586" y="2614094"/>
            <a:ext cx="1667166" cy="184666"/>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554"/>
              </a:spcAft>
              <a:defRPr/>
            </a:pPr>
            <a:r>
              <a:rPr lang="en-US" sz="1200" dirty="0">
                <a:latin typeface="Calibri" panose="020F0502020204030204"/>
              </a:rPr>
              <a:t>Clinical outcomes</a:t>
            </a:r>
          </a:p>
        </p:txBody>
      </p:sp>
      <p:sp>
        <p:nvSpPr>
          <p:cNvPr id="62" name="Rectangle 61">
            <a:extLst>
              <a:ext uri="{FF2B5EF4-FFF2-40B4-BE49-F238E27FC236}">
                <a16:creationId xmlns:a16="http://schemas.microsoft.com/office/drawing/2014/main" id="{9D04270C-A2EF-46ED-A7B4-BBBD1BB000F2}"/>
              </a:ext>
            </a:extLst>
          </p:cNvPr>
          <p:cNvSpPr/>
          <p:nvPr/>
        </p:nvSpPr>
        <p:spPr>
          <a:xfrm>
            <a:off x="3002686" y="2782238"/>
            <a:ext cx="6073059" cy="430887"/>
          </a:xfrm>
          <a:prstGeom prst="rect">
            <a:avLst/>
          </a:prstGeom>
        </p:spPr>
        <p:txBody>
          <a:bodyPr wrap="square">
            <a:spAutoFit/>
          </a:bodyPr>
          <a:lstStyle/>
          <a:p>
            <a:pPr marL="171450" indent="-171450" defTabSz="478908">
              <a:buClr>
                <a:srgbClr val="6A9EBE"/>
              </a:buClr>
              <a:buFont typeface="Arial" charset="0"/>
              <a:buChar char="•"/>
            </a:pPr>
            <a:r>
              <a:rPr lang="en-US" sz="1100" dirty="0">
                <a:solidFill>
                  <a:srgbClr val="000000"/>
                </a:solidFill>
                <a:latin typeface="Calibri" panose="020F0502020204030204"/>
              </a:rPr>
              <a:t>Which option would provide a better clinical outcomes for patients using mortality rate and re-admission rates?</a:t>
            </a:r>
          </a:p>
        </p:txBody>
      </p:sp>
      <p:sp>
        <p:nvSpPr>
          <p:cNvPr id="63" name="Rectangle 62">
            <a:extLst>
              <a:ext uri="{FF2B5EF4-FFF2-40B4-BE49-F238E27FC236}">
                <a16:creationId xmlns:a16="http://schemas.microsoft.com/office/drawing/2014/main" id="{5CA1C440-61E7-460A-AF97-2BD36720644F}"/>
              </a:ext>
            </a:extLst>
          </p:cNvPr>
          <p:cNvSpPr/>
          <p:nvPr/>
        </p:nvSpPr>
        <p:spPr>
          <a:xfrm>
            <a:off x="3034930" y="5379173"/>
            <a:ext cx="5765680" cy="261610"/>
          </a:xfrm>
          <a:prstGeom prst="rect">
            <a:avLst/>
          </a:prstGeom>
        </p:spPr>
        <p:txBody>
          <a:bodyPr wrap="square">
            <a:spAutoFit/>
          </a:bodyPr>
          <a:lstStyle/>
          <a:p>
            <a:pPr marL="171450" indent="-171450" defTabSz="478908">
              <a:buClr>
                <a:srgbClr val="6A9EBE"/>
              </a:buClr>
              <a:buFont typeface="Arial" charset="0"/>
              <a:buChar char="•"/>
            </a:pPr>
            <a:r>
              <a:rPr lang="en-US" sz="1100">
                <a:solidFill>
                  <a:srgbClr val="000000"/>
                </a:solidFill>
                <a:latin typeface="Calibri" panose="020F0502020204030204"/>
              </a:rPr>
              <a:t>What is the affordability to commissioners?</a:t>
            </a:r>
          </a:p>
        </p:txBody>
      </p:sp>
      <p:sp>
        <p:nvSpPr>
          <p:cNvPr id="64" name="Rectangle 8">
            <a:extLst>
              <a:ext uri="{FF2B5EF4-FFF2-40B4-BE49-F238E27FC236}">
                <a16:creationId xmlns:a16="http://schemas.microsoft.com/office/drawing/2014/main" id="{1A623F7A-DD7F-4C1B-9DF5-CB1DFC50CDFE}"/>
              </a:ext>
            </a:extLst>
          </p:cNvPr>
          <p:cNvSpPr txBox="1">
            <a:spLocks/>
          </p:cNvSpPr>
          <p:nvPr/>
        </p:nvSpPr>
        <p:spPr bwMode="gray">
          <a:xfrm>
            <a:off x="1460589" y="5248672"/>
            <a:ext cx="1787551" cy="369332"/>
          </a:xfrm>
          <a:prstGeom prst="rect">
            <a:avLst/>
          </a:prstGeom>
          <a:noFill/>
          <a:ln w="19050" cap="flat" cmpd="sng" algn="ctr">
            <a:noFill/>
            <a:prstDash val="solid"/>
          </a:ln>
          <a:effectLst/>
        </p:spPr>
        <p:txBody>
          <a:bodyPr vert="horz" wrap="square" lIns="0" tIns="0" rIns="0" bIns="0" rtlCol="0">
            <a:spAutoFit/>
          </a:bodyPr>
          <a:lstStyle>
            <a:defPPr>
              <a:defRPr lang="en-US"/>
            </a:defPPr>
            <a:lvl1pPr marL="189573" indent="-189573" defTabSz="478920">
              <a:spcBef>
                <a:spcPts val="0"/>
              </a:spcBef>
              <a:spcAft>
                <a:spcPts val="600"/>
              </a:spcAft>
              <a:buClr>
                <a:srgbClr val="6A9EBE"/>
              </a:buClr>
              <a:buFont typeface="Arial"/>
              <a:buChar char="•"/>
              <a:defRPr sz="1000">
                <a:solidFill>
                  <a:srgbClr val="000000"/>
                </a:solidFill>
                <a:ea typeface="Calibri" panose="020F0502020204030204" pitchFamily="34" charset="0"/>
                <a:cs typeface="Calibri" panose="020F0502020204030204" pitchFamily="34" charset="0"/>
              </a:defRPr>
            </a:lvl1pPr>
            <a:lvl2pPr marL="463954" indent="-274382"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2pPr>
            <a:lvl3pPr marL="653526" indent="-189573" defTabSz="478920">
              <a:spcBef>
                <a:spcPts val="0"/>
              </a:spcBef>
              <a:spcAft>
                <a:spcPts val="600"/>
              </a:spcAft>
              <a:buClr>
                <a:srgbClr val="6A9EBE"/>
              </a:buClr>
              <a:buFont typeface="Arial"/>
              <a:buChar char="•"/>
              <a:defRPr sz="1400">
                <a:solidFill>
                  <a:srgbClr val="000000"/>
                </a:solidFill>
                <a:ea typeface="Calibri" panose="020F0502020204030204" pitchFamily="34" charset="0"/>
                <a:cs typeface="Calibri" panose="020F0502020204030204" pitchFamily="34" charset="0"/>
              </a:defRPr>
            </a:lvl3pPr>
            <a:lvl4pPr marL="937884" indent="-284359" defTabSz="478920">
              <a:spcBef>
                <a:spcPts val="0"/>
              </a:spcBef>
              <a:spcAft>
                <a:spcPts val="600"/>
              </a:spcAft>
              <a:buFont typeface="Arial"/>
              <a:buChar char="–"/>
              <a:defRPr sz="1400">
                <a:solidFill>
                  <a:srgbClr val="000000"/>
                </a:solidFill>
                <a:ea typeface="Calibri" panose="020F0502020204030204" pitchFamily="34" charset="0"/>
                <a:cs typeface="Calibri" panose="020F0502020204030204" pitchFamily="34" charset="0"/>
              </a:defRPr>
            </a:lvl4pPr>
            <a:lvl5pPr marL="1224000" indent="-190800" defTabSz="478920">
              <a:spcBef>
                <a:spcPts val="0"/>
              </a:spcBef>
              <a:spcAft>
                <a:spcPts val="628"/>
              </a:spcAft>
              <a:buClr>
                <a:schemeClr val="accent1"/>
              </a:buClr>
              <a:buFont typeface="Arial" panose="020B0604020202020204" pitchFamily="34" charset="0"/>
              <a:buChar char="•"/>
              <a:defRPr sz="1400" baseline="0">
                <a:ea typeface="Calibri" panose="020F0502020204030204" pitchFamily="34" charset="0"/>
                <a:cs typeface="Calibri" panose="020F0502020204030204" pitchFamily="34" charset="0"/>
              </a:defRPr>
            </a:lvl5pPr>
            <a:lvl6pPr marL="2394599" indent="0" defTabSz="478920">
              <a:spcBef>
                <a:spcPct val="20000"/>
              </a:spcBef>
              <a:buFont typeface="Arial"/>
              <a:buNone/>
              <a:defRPr sz="2100"/>
            </a:lvl6pPr>
            <a:lvl7pPr marL="3112979" indent="-239460" defTabSz="478920">
              <a:spcBef>
                <a:spcPct val="20000"/>
              </a:spcBef>
              <a:buFont typeface="Arial"/>
              <a:buChar char="•"/>
              <a:defRPr sz="2100"/>
            </a:lvl7pPr>
            <a:lvl8pPr marL="3591899" indent="-239460" defTabSz="478920">
              <a:spcBef>
                <a:spcPct val="20000"/>
              </a:spcBef>
              <a:buFont typeface="Arial"/>
              <a:buChar char="•"/>
              <a:defRPr sz="2100"/>
            </a:lvl8pPr>
            <a:lvl9pPr marL="3831358" indent="0" defTabSz="478920">
              <a:spcBef>
                <a:spcPct val="20000"/>
              </a:spcBef>
              <a:buFont typeface="Arial"/>
              <a:buNone/>
              <a:defRPr sz="2100"/>
            </a:lvl9pPr>
          </a:lstStyle>
          <a:p>
            <a:pPr marL="174995" indent="-174995" defTabSz="442091">
              <a:spcAft>
                <a:spcPts val="185"/>
              </a:spcAft>
              <a:defRPr/>
            </a:pPr>
            <a:r>
              <a:rPr lang="en-US" sz="1200" dirty="0">
                <a:latin typeface="Calibri" panose="020F0502020204030204"/>
              </a:rPr>
              <a:t>Affordability to commissioners</a:t>
            </a:r>
          </a:p>
        </p:txBody>
      </p:sp>
      <p:sp>
        <p:nvSpPr>
          <p:cNvPr id="65" name="Title 1">
            <a:extLst>
              <a:ext uri="{FF2B5EF4-FFF2-40B4-BE49-F238E27FC236}">
                <a16:creationId xmlns:a16="http://schemas.microsoft.com/office/drawing/2014/main" id="{2B346DC5-7BFD-4494-884A-8FDA6375EF2D}"/>
              </a:ext>
            </a:extLst>
          </p:cNvPr>
          <p:cNvSpPr>
            <a:spLocks noGrp="1"/>
          </p:cNvSpPr>
          <p:nvPr>
            <p:ph type="title"/>
          </p:nvPr>
        </p:nvSpPr>
        <p:spPr>
          <a:xfrm>
            <a:off x="434975" y="163513"/>
            <a:ext cx="7477125" cy="831850"/>
          </a:xfrm>
        </p:spPr>
        <p:txBody>
          <a:bodyPr/>
          <a:lstStyle/>
          <a:p>
            <a:r>
              <a:rPr lang="en-GB" b="0" dirty="0"/>
              <a:t>We are refreshing the medium term options appraisal against the original criteria set out by the Vascular Programme Board</a:t>
            </a:r>
            <a:endParaRPr lang="en-GB" dirty="0"/>
          </a:p>
        </p:txBody>
      </p:sp>
      <p:sp>
        <p:nvSpPr>
          <p:cNvPr id="66" name="Rectangle 12">
            <a:extLst>
              <a:ext uri="{FF2B5EF4-FFF2-40B4-BE49-F238E27FC236}">
                <a16:creationId xmlns:a16="http://schemas.microsoft.com/office/drawing/2014/main" id="{C7AD2C55-FC3A-4D2E-A5DB-28593438F539}"/>
              </a:ext>
            </a:extLst>
          </p:cNvPr>
          <p:cNvSpPr>
            <a:spLocks noChangeArrowheads="1"/>
          </p:cNvSpPr>
          <p:nvPr/>
        </p:nvSpPr>
        <p:spPr bwMode="gray">
          <a:xfrm>
            <a:off x="659931" y="1354741"/>
            <a:ext cx="1776401" cy="184666"/>
          </a:xfrm>
          <a:prstGeom prst="rect">
            <a:avLst/>
          </a:prstGeom>
          <a:noFill/>
          <a:ln w="9525">
            <a:noFill/>
            <a:miter lim="800000"/>
            <a:headEnd/>
            <a:tailEnd/>
          </a:ln>
          <a:effectLst/>
        </p:spPr>
        <p:txBody>
          <a:bodyPr wrap="square" lIns="0" tIns="0" rIns="0" bIns="0" anchor="b">
            <a:spAutoFit/>
          </a:bodyPr>
          <a:lstStyle/>
          <a:p>
            <a:pPr marL="0" marR="0" lvl="0" indent="0" algn="l" defTabSz="442080" rtl="0" eaLnBrk="1" fontAlgn="auto" latinLnBrk="0" hangingPunct="1">
              <a:lnSpc>
                <a:spcPct val="100000"/>
              </a:lnSpc>
              <a:spcBef>
                <a:spcPts val="0"/>
              </a:spcBef>
              <a:spcAft>
                <a:spcPts val="0"/>
              </a:spcAft>
              <a:buClr>
                <a:srgbClr val="0178C4"/>
              </a:buClr>
              <a:buSzTx/>
              <a:buFontTx/>
              <a:buNone/>
              <a:tabLst/>
              <a:defRPr/>
            </a:pPr>
            <a:r>
              <a:rPr lang="en-US" sz="1200" b="1" dirty="0">
                <a:solidFill>
                  <a:srgbClr val="002960"/>
                </a:solidFill>
                <a:latin typeface="Calibri" panose="020F0502020204030204"/>
                <a:cs typeface="Arial" charset="0"/>
              </a:rPr>
              <a:t>Domain</a:t>
            </a:r>
            <a:endParaRPr kumimoji="0" lang="en-US" sz="1200" b="1" i="0" u="none" strike="noStrike" kern="1200" cap="none" spc="0" normalizeH="0" baseline="30000" noProof="0" dirty="0">
              <a:ln>
                <a:noFill/>
              </a:ln>
              <a:solidFill>
                <a:srgbClr val="002960"/>
              </a:solidFill>
              <a:effectLst/>
              <a:uLnTx/>
              <a:uFillTx/>
              <a:latin typeface="Calibri" panose="020F0502020204030204"/>
              <a:ea typeface="+mn-ea"/>
              <a:cs typeface="Arial" charset="0"/>
            </a:endParaRPr>
          </a:p>
        </p:txBody>
      </p:sp>
      <p:cxnSp>
        <p:nvCxnSpPr>
          <p:cNvPr id="67" name="Straight Connector 66">
            <a:extLst>
              <a:ext uri="{FF2B5EF4-FFF2-40B4-BE49-F238E27FC236}">
                <a16:creationId xmlns:a16="http://schemas.microsoft.com/office/drawing/2014/main" id="{861B2DAD-5CAD-4769-BA9D-829319D53E70}"/>
              </a:ext>
            </a:extLst>
          </p:cNvPr>
          <p:cNvCxnSpPr>
            <a:cxnSpLocks/>
          </p:cNvCxnSpPr>
          <p:nvPr/>
        </p:nvCxnSpPr>
        <p:spPr bwMode="gray">
          <a:xfrm flipH="1" flipV="1">
            <a:off x="176546" y="1613909"/>
            <a:ext cx="8517433" cy="53114"/>
          </a:xfrm>
          <a:prstGeom prst="line">
            <a:avLst/>
          </a:prstGeom>
          <a:ln w="9525">
            <a:solidFill>
              <a:schemeClr val="tx2"/>
            </a:solidFill>
            <a:prstDash val="solid"/>
          </a:ln>
        </p:spPr>
        <p:style>
          <a:lnRef idx="1">
            <a:schemeClr val="accent1"/>
          </a:lnRef>
          <a:fillRef idx="0">
            <a:schemeClr val="accent1"/>
          </a:fillRef>
          <a:effectRef idx="0">
            <a:schemeClr val="accent1"/>
          </a:effectRef>
          <a:fontRef idx="minor">
            <a:schemeClr val="tx1"/>
          </a:fontRef>
        </p:style>
      </p:cxnSp>
      <p:sp>
        <p:nvSpPr>
          <p:cNvPr id="68" name="Rectangle 9">
            <a:extLst>
              <a:ext uri="{FF2B5EF4-FFF2-40B4-BE49-F238E27FC236}">
                <a16:creationId xmlns:a16="http://schemas.microsoft.com/office/drawing/2014/main" id="{0617BE46-C005-42FC-9569-3CC642CBA00C}"/>
              </a:ext>
            </a:extLst>
          </p:cNvPr>
          <p:cNvSpPr>
            <a:spLocks noChangeArrowheads="1"/>
          </p:cNvSpPr>
          <p:nvPr/>
        </p:nvSpPr>
        <p:spPr bwMode="gray">
          <a:xfrm>
            <a:off x="1643098" y="1354741"/>
            <a:ext cx="3020414" cy="184666"/>
          </a:xfrm>
          <a:prstGeom prst="rect">
            <a:avLst/>
          </a:prstGeom>
          <a:noFill/>
          <a:ln w="9525">
            <a:noFill/>
            <a:miter lim="800000"/>
            <a:headEnd/>
            <a:tailEnd/>
          </a:ln>
          <a:effectLst/>
        </p:spPr>
        <p:txBody>
          <a:bodyPr wrap="square" lIns="0" tIns="0" rIns="0" bIns="0" anchor="b">
            <a:spAutoFit/>
          </a:bodyPr>
          <a:lstStyle/>
          <a:p>
            <a:pPr marL="0" marR="0" lvl="0" indent="0" algn="l" defTabSz="442080" rtl="0" eaLnBrk="1" fontAlgn="auto" latinLnBrk="0" hangingPunct="1">
              <a:lnSpc>
                <a:spcPct val="100000"/>
              </a:lnSpc>
              <a:spcBef>
                <a:spcPts val="0"/>
              </a:spcBef>
              <a:spcAft>
                <a:spcPts val="0"/>
              </a:spcAft>
              <a:buClr>
                <a:srgbClr val="0178C4"/>
              </a:buClr>
              <a:buSzTx/>
              <a:buFontTx/>
              <a:buNone/>
              <a:tabLst/>
              <a:defRPr/>
            </a:pPr>
            <a:r>
              <a:rPr lang="en-US" sz="1200" b="1" dirty="0">
                <a:solidFill>
                  <a:srgbClr val="002960"/>
                </a:solidFill>
                <a:latin typeface="Calibri" panose="020F0502020204030204"/>
                <a:cs typeface="Arial" charset="0"/>
              </a:rPr>
              <a:t>C</a:t>
            </a:r>
            <a:r>
              <a:rPr kumimoji="0" lang="en-US" sz="1200" b="1" i="0" u="none" strike="noStrike" kern="1200" cap="none" spc="0" normalizeH="0" baseline="0" noProof="0" dirty="0" err="1">
                <a:ln>
                  <a:noFill/>
                </a:ln>
                <a:solidFill>
                  <a:srgbClr val="002960"/>
                </a:solidFill>
                <a:effectLst/>
                <a:uLnTx/>
                <a:uFillTx/>
                <a:latin typeface="Calibri" panose="020F0502020204030204"/>
                <a:ea typeface="+mn-ea"/>
                <a:cs typeface="Arial" charset="0"/>
              </a:rPr>
              <a:t>riteria</a:t>
            </a:r>
            <a:endParaRPr kumimoji="0" lang="en-US" sz="1200" b="1" i="0" u="none" strike="noStrike" kern="1200" cap="none" spc="0" normalizeH="0" baseline="0" noProof="0" dirty="0">
              <a:ln>
                <a:noFill/>
              </a:ln>
              <a:solidFill>
                <a:srgbClr val="002960"/>
              </a:solidFill>
              <a:effectLst/>
              <a:uLnTx/>
              <a:uFillTx/>
              <a:latin typeface="Calibri" panose="020F0502020204030204"/>
              <a:ea typeface="+mn-ea"/>
              <a:cs typeface="Arial" charset="0"/>
            </a:endParaRPr>
          </a:p>
        </p:txBody>
      </p:sp>
      <p:sp>
        <p:nvSpPr>
          <p:cNvPr id="69" name="Rectangle 9">
            <a:extLst>
              <a:ext uri="{FF2B5EF4-FFF2-40B4-BE49-F238E27FC236}">
                <a16:creationId xmlns:a16="http://schemas.microsoft.com/office/drawing/2014/main" id="{0EEDA21B-442B-4C76-9506-6E6D8D674229}"/>
              </a:ext>
            </a:extLst>
          </p:cNvPr>
          <p:cNvSpPr>
            <a:spLocks noChangeArrowheads="1"/>
          </p:cNvSpPr>
          <p:nvPr/>
        </p:nvSpPr>
        <p:spPr bwMode="gray">
          <a:xfrm>
            <a:off x="3258536" y="1378474"/>
            <a:ext cx="5654960" cy="184666"/>
          </a:xfrm>
          <a:prstGeom prst="rect">
            <a:avLst/>
          </a:prstGeom>
          <a:noFill/>
          <a:ln w="9525">
            <a:noFill/>
            <a:miter lim="800000"/>
            <a:headEnd/>
            <a:tailEnd/>
          </a:ln>
          <a:effectLst/>
        </p:spPr>
        <p:txBody>
          <a:bodyPr wrap="square" lIns="0" tIns="0" rIns="0" bIns="0" anchor="b">
            <a:spAutoFit/>
          </a:bodyPr>
          <a:lstStyle/>
          <a:p>
            <a:pPr defTabSz="442080">
              <a:buClr>
                <a:srgbClr val="0178C4"/>
              </a:buClr>
            </a:pPr>
            <a:r>
              <a:rPr lang="en-US" sz="1200" b="1" dirty="0">
                <a:solidFill>
                  <a:srgbClr val="002960"/>
                </a:solidFill>
                <a:latin typeface="Calibri" panose="020F0502020204030204"/>
                <a:cs typeface="Arial" charset="0"/>
              </a:rPr>
              <a:t>Evaluation questions/ Key Lines of Enquiry (KLOE)</a:t>
            </a:r>
          </a:p>
        </p:txBody>
      </p:sp>
    </p:spTree>
    <p:extLst>
      <p:ext uri="{BB962C8B-B14F-4D97-AF65-F5344CB8AC3E}">
        <p14:creationId xmlns:p14="http://schemas.microsoft.com/office/powerpoint/2010/main" val="384979721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NHS_England_Nov15">
  <a:themeElements>
    <a:clrScheme name="NHS England 2014 v2">
      <a:dk1>
        <a:srgbClr val="000000"/>
      </a:dk1>
      <a:lt1>
        <a:srgbClr val="FFFFFF"/>
      </a:lt1>
      <a:dk2>
        <a:srgbClr val="0072C6"/>
      </a:dk2>
      <a:lt2>
        <a:srgbClr val="808080"/>
      </a:lt2>
      <a:accent1>
        <a:srgbClr val="E2E2E2"/>
      </a:accent1>
      <a:accent2>
        <a:srgbClr val="C5DCDF"/>
      </a:accent2>
      <a:accent3>
        <a:srgbClr val="FFFFFF"/>
      </a:accent3>
      <a:accent4>
        <a:srgbClr val="0072C6"/>
      </a:accent4>
      <a:accent5>
        <a:srgbClr val="003893"/>
      </a:accent5>
      <a:accent6>
        <a:srgbClr val="B2C7CA"/>
      </a:accent6>
      <a:hlink>
        <a:srgbClr val="0072C6"/>
      </a:hlink>
      <a:folHlink>
        <a:srgbClr val="9CBDC8"/>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accent1"/>
          </a:solidFill>
          <a:prstDash val="solid"/>
          <a:round/>
          <a:headEnd type="none" w="med" len="med"/>
          <a:tailEnd type="none" w="med" len="med"/>
        </a:ln>
        <a:effectLst/>
      </a:spPr>
      <a:bodyPr vert="horz" wrap="square" lIns="91440" tIns="91440" rIns="91440" bIns="91440" numCol="1" rtlCol="0" anchor="t" anchorCtr="0" compatLnSpc="1">
        <a:prstTxWarp prst="textNoShape">
          <a:avLst/>
        </a:prstTxWarp>
        <a:noAutofit/>
      </a:bodyPr>
      <a:lstStyle>
        <a:defPPr marL="0" marR="0" indent="0" algn="ctr" defTabSz="889000" rtl="0" eaLnBrk="1" fontAlgn="base" latinLnBrk="0" hangingPunct="1">
          <a:defRPr kumimoji="0" sz="1400" b="0" i="0" u="none" strike="noStrike" cap="none" normalizeH="0" baseline="0" dirty="0" err="1" smtClean="0">
            <a:solidFill>
              <a:schemeClr val="tx1"/>
            </a:solidFill>
            <a:effectLst/>
            <a:latin typeface="+mn-lt"/>
            <a:cs typeface="+mn-cs"/>
          </a:defRPr>
        </a:defPPr>
      </a:lstStyle>
    </a:spDef>
    <a:lnDef>
      <a:spPr bwMode="auto">
        <a:noFill/>
        <a:ln w="9525" cap="flat" cmpd="sng" algn="ctr">
          <a:solidFill>
            <a:schemeClr val="tx1"/>
          </a:solidFill>
          <a:prstDash val="solid"/>
          <a:round/>
          <a:headEnd type="none" w="med" len="med"/>
          <a:tailEnd type="none" w="med" len="med"/>
        </a:ln>
        <a:effectLst/>
      </a:spPr>
      <a:bodyPr/>
      <a:lstStyle/>
    </a:lnDef>
    <a:txDef>
      <a:spPr>
        <a:noFill/>
      </a:spPr>
      <a:bodyPr wrap="square" rtlCol="0">
        <a:noAutofit/>
      </a:bodyPr>
      <a:lstStyle>
        <a:defPPr>
          <a:defRPr dirty="0" err="1" smtClean="0">
            <a:latin typeface="+mn-lt"/>
          </a:defRPr>
        </a:defPPr>
      </a:lstStyle>
    </a:txDef>
  </a:objectDefaults>
  <a:extraClrSchemeLst>
    <a:extraClrScheme>
      <a:clrScheme name="Letter Blank 1">
        <a:dk1>
          <a:srgbClr val="000000"/>
        </a:dk1>
        <a:lt1>
          <a:srgbClr val="FFFFFF"/>
        </a:lt1>
        <a:dk2>
          <a:srgbClr val="177B57"/>
        </a:dk2>
        <a:lt2>
          <a:srgbClr val="808080"/>
        </a:lt2>
        <a:accent1>
          <a:srgbClr val="E2E2E2"/>
        </a:accent1>
        <a:accent2>
          <a:srgbClr val="BCDEC2"/>
        </a:accent2>
        <a:accent3>
          <a:srgbClr val="FFFFFF"/>
        </a:accent3>
        <a:accent4>
          <a:srgbClr val="000000"/>
        </a:accent4>
        <a:accent5>
          <a:srgbClr val="EEEEEE"/>
        </a:accent5>
        <a:accent6>
          <a:srgbClr val="AAC9B0"/>
        </a:accent6>
        <a:hlink>
          <a:srgbClr val="5BAD82"/>
        </a:hlink>
        <a:folHlink>
          <a:srgbClr val="8EC6A1"/>
        </a:folHlink>
      </a:clrScheme>
      <a:clrMap bg1="lt1" tx1="dk1" bg2="lt2" tx2="dk2" accent1="accent1" accent2="accent2" accent3="accent3" accent4="accent4" accent5="accent5" accent6="accent6" hlink="hlink" folHlink="folHlink"/>
    </a:extraClrScheme>
    <a:extraClrScheme>
      <a:clrScheme name="Letter Blank 2">
        <a:dk1>
          <a:srgbClr val="000000"/>
        </a:dk1>
        <a:lt1>
          <a:srgbClr val="FFFFFF"/>
        </a:lt1>
        <a:dk2>
          <a:srgbClr val="177B57"/>
        </a:dk2>
        <a:lt2>
          <a:srgbClr val="000000"/>
        </a:lt2>
        <a:accent1>
          <a:srgbClr val="E2E2E2"/>
        </a:accent1>
        <a:accent2>
          <a:srgbClr val="BCDEC2"/>
        </a:accent2>
        <a:accent3>
          <a:srgbClr val="FFFFFF"/>
        </a:accent3>
        <a:accent4>
          <a:srgbClr val="000000"/>
        </a:accent4>
        <a:accent5>
          <a:srgbClr val="EEEEEE"/>
        </a:accent5>
        <a:accent6>
          <a:srgbClr val="AAC9B0"/>
        </a:accent6>
        <a:hlink>
          <a:srgbClr val="5BAD82"/>
        </a:hlink>
        <a:folHlink>
          <a:srgbClr val="8EC6A1"/>
        </a:folHlink>
      </a:clrScheme>
      <a:clrMap bg1="lt1" tx1="dk1" bg2="lt2" tx2="dk2" accent1="accent1" accent2="accent2" accent3="accent3" accent4="accent4" accent5="accent5" accent6="accent6" hlink="hlink" folHlink="folHlink"/>
    </a:extraClrScheme>
    <a:extraClrScheme>
      <a:clrScheme name="Letter Blank 3">
        <a:dk1>
          <a:srgbClr val="000000"/>
        </a:dk1>
        <a:lt1>
          <a:srgbClr val="FFFFFF"/>
        </a:lt1>
        <a:dk2>
          <a:srgbClr val="345782"/>
        </a:dk2>
        <a:lt2>
          <a:srgbClr val="808080"/>
        </a:lt2>
        <a:accent1>
          <a:srgbClr val="E2E2E2"/>
        </a:accent1>
        <a:accent2>
          <a:srgbClr val="C5DCDF"/>
        </a:accent2>
        <a:accent3>
          <a:srgbClr val="FFFFFF"/>
        </a:accent3>
        <a:accent4>
          <a:srgbClr val="000000"/>
        </a:accent4>
        <a:accent5>
          <a:srgbClr val="EEEEEE"/>
        </a:accent5>
        <a:accent6>
          <a:srgbClr val="B2C7CA"/>
        </a:accent6>
        <a:hlink>
          <a:srgbClr val="5D8BA7"/>
        </a:hlink>
        <a:folHlink>
          <a:srgbClr val="9CBDC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DEE551D135D394C840FCD3DF2A23FBE" ma:contentTypeVersion="12" ma:contentTypeDescription="Create a new document." ma:contentTypeScope="" ma:versionID="51116a10b22fda09866ed5ce754ce9a4">
  <xsd:schema xmlns:xsd="http://www.w3.org/2001/XMLSchema" xmlns:xs="http://www.w3.org/2001/XMLSchema" xmlns:p="http://schemas.microsoft.com/office/2006/metadata/properties" xmlns:ns2="5543e558-6b75-4229-bce9-fbba2de0aa67" xmlns:ns3="ae91719f-3dbd-4ede-a572-b9d2de8a3893" targetNamespace="http://schemas.microsoft.com/office/2006/metadata/properties" ma:root="true" ma:fieldsID="0d8aa80c5eaa22faf42f09bb09dc862e" ns2:_="" ns3:_="">
    <xsd:import namespace="5543e558-6b75-4229-bce9-fbba2de0aa67"/>
    <xsd:import namespace="ae91719f-3dbd-4ede-a572-b9d2de8a389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43e558-6b75-4229-bce9-fbba2de0aa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91719f-3dbd-4ede-a572-b9d2de8a38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6333066-D95F-4DC9-8F45-8431A5C3C76B}">
  <ds:schemaRefs>
    <ds:schemaRef ds:uri="http://schemas.microsoft.com/sharepoint/v3/contenttype/forms"/>
  </ds:schemaRefs>
</ds:datastoreItem>
</file>

<file path=customXml/itemProps2.xml><?xml version="1.0" encoding="utf-8"?>
<ds:datastoreItem xmlns:ds="http://schemas.openxmlformats.org/officeDocument/2006/customXml" ds:itemID="{FD8D7ACA-5527-4545-96B3-DFE40EC227CE}">
  <ds:schemaRefs>
    <ds:schemaRef ds:uri="5543e558-6b75-4229-bce9-fbba2de0aa67"/>
    <ds:schemaRef ds:uri="ae91719f-3dbd-4ede-a572-b9d2de8a389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4D9FD49-C1C5-400A-B04D-90A236984D1F}">
  <ds:schemaRefs>
    <ds:schemaRef ds:uri="5543e558-6b75-4229-bce9-fbba2de0aa67"/>
    <ds:schemaRef ds:uri="http://purl.org/dc/elements/1.1/"/>
    <ds:schemaRef ds:uri="http://schemas.microsoft.com/office/2006/metadata/properties"/>
    <ds:schemaRef ds:uri="ae91719f-3dbd-4ede-a572-b9d2de8a3893"/>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255</TotalTime>
  <Words>5135</Words>
  <Application>Microsoft Office PowerPoint</Application>
  <PresentationFormat>On-screen Show (4:3)</PresentationFormat>
  <Paragraphs>445</Paragraphs>
  <Slides>21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Courier New</vt:lpstr>
      <vt:lpstr>Trebuchet MS</vt:lpstr>
      <vt:lpstr>Wingdings</vt:lpstr>
      <vt:lpstr>NHS_England_Nov15</vt:lpstr>
      <vt:lpstr>think-cell Slide</vt:lpstr>
      <vt:lpstr>Kent and Medway Vascular Programme: 2021 Refresh of Options Appraisal  </vt:lpstr>
      <vt:lpstr>Contents</vt:lpstr>
      <vt:lpstr>A 2014 case for change identified that a different set-up of vascular services was required in Kent and Medway</vt:lpstr>
      <vt:lpstr>A single arterial centre has been the preferred model of care since 2016, but the East Kent Transformation Programme will determine the long term location of this</vt:lpstr>
      <vt:lpstr>Changes to services since previous options appraisal</vt:lpstr>
      <vt:lpstr>‘Hurdle’ criteria were identified based on the case for change and these are still relevant in 2021</vt:lpstr>
      <vt:lpstr>The long list of seven options was reduced to a short list of one option when reviewed against these criteria</vt:lpstr>
      <vt:lpstr>There are only two plausible locations for the medium term location of the single arterial centre</vt:lpstr>
      <vt:lpstr>We are refreshing the medium term options appraisal against the original criteria set out by the Vascular Programme Board</vt:lpstr>
      <vt:lpstr>We are refreshing the medium term options appraisal against the original criteria set out by the Vascular Programme Board</vt:lpstr>
      <vt:lpstr>The 2021 options appraisal refresh will collate updated information against each criteria to support assessment of each option by the panel</vt:lpstr>
      <vt:lpstr>The following slides set out the updated information against each criteria within the six domains</vt:lpstr>
      <vt:lpstr>PowerPoint Presentation</vt:lpstr>
      <vt:lpstr>Domain: Quality of care for all (1/2)</vt:lpstr>
      <vt:lpstr>Domain: Quality of care for all (2/2)</vt:lpstr>
      <vt:lpstr>Domain: Access to care for all</vt:lpstr>
      <vt:lpstr>Domain: Affordability and value for money (1/2)</vt:lpstr>
      <vt:lpstr>Domain: Affordability and value for money (2/2)</vt:lpstr>
      <vt:lpstr>Domain: Workforce</vt:lpstr>
      <vt:lpstr>Domain: Deliverability</vt:lpstr>
      <vt:lpstr>Domain: Research and Education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Colour progressions</dc:title>
  <dc:creator>Georgia James</dc:creator>
  <cp:lastModifiedBy>Susan Woollard</cp:lastModifiedBy>
  <cp:revision>9</cp:revision>
  <dcterms:created xsi:type="dcterms:W3CDTF">2019-04-12T13:24:21Z</dcterms:created>
  <dcterms:modified xsi:type="dcterms:W3CDTF">2021-10-19T17:38:02Z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0x0101003DEE551D135D394C840FCD3DF2A23FBE</vt:lpwstr>
  </property>
  <property fmtid="{D5CDD505-2E9C-101B-9397-08002B2CF9AE}" pid="3" name="TaxKeyword">
    <vt:lpwstr/>
  </property>
  <property fmtid="{D5CDD505-2E9C-101B-9397-08002B2CF9AE}" pid="4" name="Subject0">
    <vt:lpwstr/>
  </property>
  <property fmtid="{D5CDD505-2E9C-101B-9397-08002B2CF9AE}" pid="5" name="Document type0">
    <vt:lpwstr/>
  </property>
  <property fmtid="{D5CDD505-2E9C-101B-9397-08002B2CF9AE}" pid="6" name="WTTeamSiteDocumentType">
    <vt:lpwstr/>
  </property>
  <property fmtid="{D5CDD505-2E9C-101B-9397-08002B2CF9AE}" pid="7" name="WTTeamSiteDocumentTypeTaxHTField0">
    <vt:lpwstr/>
  </property>
  <property fmtid="{D5CDD505-2E9C-101B-9397-08002B2CF9AE}" pid="8" name="cebceaf3e3574cdab9f9dab6bbd34ddb">
    <vt:lpwstr/>
  </property>
  <property fmtid="{D5CDD505-2E9C-101B-9397-08002B2CF9AE}" pid="9" name="n2fe4ed80ae84f2cbc880662fe0a8735">
    <vt:lpwstr/>
  </property>
  <property fmtid="{D5CDD505-2E9C-101B-9397-08002B2CF9AE}" pid="10" name="TaxCatchAll">
    <vt:lpwstr/>
  </property>
  <property fmtid="{D5CDD505-2E9C-101B-9397-08002B2CF9AE}" pid="11" name="TaxKeywordTaxHTField">
    <vt:lpwstr/>
  </property>
</Properties>
</file>