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146846825"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2" autoAdjust="0"/>
    <p:restoredTop sz="94660"/>
  </p:normalViewPr>
  <p:slideViewPr>
    <p:cSldViewPr snapToGrid="0">
      <p:cViewPr varScale="1">
        <p:scale>
          <a:sx n="111" d="100"/>
          <a:sy n="111" d="100"/>
        </p:scale>
        <p:origin x="36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B15E3-9A96-4DB4-ABC3-9B58DABCB0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1C82838-9204-4E42-917E-B97FB79481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B4C81CE-EA90-4427-80A2-9DEF341C6ED5}"/>
              </a:ext>
            </a:extLst>
          </p:cNvPr>
          <p:cNvSpPr>
            <a:spLocks noGrp="1"/>
          </p:cNvSpPr>
          <p:nvPr>
            <p:ph type="dt" sz="half" idx="10"/>
          </p:nvPr>
        </p:nvSpPr>
        <p:spPr/>
        <p:txBody>
          <a:bodyPr/>
          <a:lstStyle/>
          <a:p>
            <a:fld id="{ABCA0107-158A-49B3-9703-E0F825C5FA8B}" type="datetimeFigureOut">
              <a:rPr lang="en-GB" smtClean="0"/>
              <a:t>26/01/2024</a:t>
            </a:fld>
            <a:endParaRPr lang="en-GB"/>
          </a:p>
        </p:txBody>
      </p:sp>
      <p:sp>
        <p:nvSpPr>
          <p:cNvPr id="5" name="Footer Placeholder 4">
            <a:extLst>
              <a:ext uri="{FF2B5EF4-FFF2-40B4-BE49-F238E27FC236}">
                <a16:creationId xmlns:a16="http://schemas.microsoft.com/office/drawing/2014/main" id="{4C67065A-4736-4215-983B-CDBF3192A9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29E801-075B-44E1-B750-542D2FC6BCC4}"/>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1077364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8155E-C4A0-4E13-A2B7-EA099FD9997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D4B648-87C3-4D13-BEB1-0F7285C771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36D19C-4279-448B-AF4B-5F0DD441939A}"/>
              </a:ext>
            </a:extLst>
          </p:cNvPr>
          <p:cNvSpPr>
            <a:spLocks noGrp="1"/>
          </p:cNvSpPr>
          <p:nvPr>
            <p:ph type="dt" sz="half" idx="10"/>
          </p:nvPr>
        </p:nvSpPr>
        <p:spPr/>
        <p:txBody>
          <a:bodyPr/>
          <a:lstStyle/>
          <a:p>
            <a:fld id="{ABCA0107-158A-49B3-9703-E0F825C5FA8B}" type="datetimeFigureOut">
              <a:rPr lang="en-GB" smtClean="0"/>
              <a:t>26/01/2024</a:t>
            </a:fld>
            <a:endParaRPr lang="en-GB"/>
          </a:p>
        </p:txBody>
      </p:sp>
      <p:sp>
        <p:nvSpPr>
          <p:cNvPr id="5" name="Footer Placeholder 4">
            <a:extLst>
              <a:ext uri="{FF2B5EF4-FFF2-40B4-BE49-F238E27FC236}">
                <a16:creationId xmlns:a16="http://schemas.microsoft.com/office/drawing/2014/main" id="{267ACB00-85D5-4417-A88B-B998F79680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513914-DA33-4308-AF8C-BCAF16A108D9}"/>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3473010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968EB4-C3A7-4098-90F7-6C146424F8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11234C-4D51-4F0C-9095-18EE32EEB5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E04420-C977-4140-A4BA-78CF1D97F944}"/>
              </a:ext>
            </a:extLst>
          </p:cNvPr>
          <p:cNvSpPr>
            <a:spLocks noGrp="1"/>
          </p:cNvSpPr>
          <p:nvPr>
            <p:ph type="dt" sz="half" idx="10"/>
          </p:nvPr>
        </p:nvSpPr>
        <p:spPr/>
        <p:txBody>
          <a:bodyPr/>
          <a:lstStyle/>
          <a:p>
            <a:fld id="{ABCA0107-158A-49B3-9703-E0F825C5FA8B}" type="datetimeFigureOut">
              <a:rPr lang="en-GB" smtClean="0"/>
              <a:t>26/01/2024</a:t>
            </a:fld>
            <a:endParaRPr lang="en-GB"/>
          </a:p>
        </p:txBody>
      </p:sp>
      <p:sp>
        <p:nvSpPr>
          <p:cNvPr id="5" name="Footer Placeholder 4">
            <a:extLst>
              <a:ext uri="{FF2B5EF4-FFF2-40B4-BE49-F238E27FC236}">
                <a16:creationId xmlns:a16="http://schemas.microsoft.com/office/drawing/2014/main" id="{1713BFE0-06A8-48A0-A6FE-E4006FFFB7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5822A1-AD10-4E19-A691-6045C1288F4A}"/>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1738784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4_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4109" y="1210682"/>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4109" y="2141151"/>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a:t>Presentation title</a:t>
            </a:r>
          </a:p>
        </p:txBody>
      </p:sp>
    </p:spTree>
    <p:extLst>
      <p:ext uri="{BB962C8B-B14F-4D97-AF65-F5344CB8AC3E}">
        <p14:creationId xmlns:p14="http://schemas.microsoft.com/office/powerpoint/2010/main" val="3362340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p:cSld name="Title and two columns">
    <p:spTree>
      <p:nvGrpSpPr>
        <p:cNvPr id="1" name="Shape 20"/>
        <p:cNvGrpSpPr/>
        <p:nvPr/>
      </p:nvGrpSpPr>
      <p:grpSpPr>
        <a:xfrm>
          <a:off x="0" y="0"/>
          <a:ext cx="0" cy="0"/>
          <a:chOff x="0" y="0"/>
          <a:chExt cx="0" cy="0"/>
        </a:xfrm>
      </p:grpSpPr>
      <p:sp>
        <p:nvSpPr>
          <p:cNvPr id="10" name="Subtitle 2">
            <a:extLst>
              <a:ext uri="{FF2B5EF4-FFF2-40B4-BE49-F238E27FC236}">
                <a16:creationId xmlns:a16="http://schemas.microsoft.com/office/drawing/2014/main" id="{E49F0B1A-AA47-EB48-AB07-6E18F24C5C6E}"/>
              </a:ext>
            </a:extLst>
          </p:cNvPr>
          <p:cNvSpPr>
            <a:spLocks noGrp="1"/>
          </p:cNvSpPr>
          <p:nvPr>
            <p:ph type="subTitle" idx="1" hasCustomPrompt="1"/>
          </p:nvPr>
        </p:nvSpPr>
        <p:spPr>
          <a:xfrm>
            <a:off x="538039" y="3380444"/>
            <a:ext cx="9144000" cy="500307"/>
          </a:xfrm>
        </p:spPr>
        <p:txBody>
          <a:bodyPr/>
          <a:lstStyle>
            <a:lvl1pPr marL="0" indent="0" algn="l">
              <a:buNone/>
              <a:defRPr sz="1733" b="0" i="0">
                <a:solidFill>
                  <a:schemeClr val="tx1">
                    <a:lumMod val="85000"/>
                    <a:lumOff val="15000"/>
                  </a:schemeClr>
                </a:solidFill>
                <a:latin typeface="Frutiger LT Std 45 Light" panose="020B0402020204020204" pitchFamily="34" charset="77"/>
              </a:defRPr>
            </a:lvl1pPr>
            <a:lvl2pPr marL="609402" indent="0" algn="ctr">
              <a:buNone/>
              <a:defRPr sz="2666"/>
            </a:lvl2pPr>
            <a:lvl3pPr marL="1218804" indent="0" algn="ctr">
              <a:buNone/>
              <a:defRPr sz="2399"/>
            </a:lvl3pPr>
            <a:lvl4pPr marL="1828206" indent="0" algn="ctr">
              <a:buNone/>
              <a:defRPr sz="2133"/>
            </a:lvl4pPr>
            <a:lvl5pPr marL="2437608" indent="0" algn="ctr">
              <a:buNone/>
              <a:defRPr sz="2133"/>
            </a:lvl5pPr>
            <a:lvl6pPr marL="3047009" indent="0" algn="ctr">
              <a:buNone/>
              <a:defRPr sz="2133"/>
            </a:lvl6pPr>
            <a:lvl7pPr marL="3656411" indent="0" algn="ctr">
              <a:buNone/>
              <a:defRPr sz="2133"/>
            </a:lvl7pPr>
            <a:lvl8pPr marL="4265813" indent="0" algn="ctr">
              <a:buNone/>
              <a:defRPr sz="2133"/>
            </a:lvl8pPr>
            <a:lvl9pPr marL="4875215" indent="0" algn="ctr">
              <a:buNone/>
              <a:defRPr sz="2133"/>
            </a:lvl9pPr>
          </a:lstStyle>
          <a:p>
            <a:r>
              <a:rPr lang="en-GB"/>
              <a:t>Subtitle comes under the title</a:t>
            </a:r>
          </a:p>
        </p:txBody>
      </p:sp>
      <p:sp>
        <p:nvSpPr>
          <p:cNvPr id="9" name="Google Shape;17;p4">
            <a:extLst>
              <a:ext uri="{FF2B5EF4-FFF2-40B4-BE49-F238E27FC236}">
                <a16:creationId xmlns:a16="http://schemas.microsoft.com/office/drawing/2014/main" id="{17BB1236-5A91-214C-865C-5FF561DAA646}"/>
              </a:ext>
            </a:extLst>
          </p:cNvPr>
          <p:cNvSpPr txBox="1">
            <a:spLocks noGrp="1"/>
          </p:cNvSpPr>
          <p:nvPr>
            <p:ph type="title" hasCustomPrompt="1"/>
          </p:nvPr>
        </p:nvSpPr>
        <p:spPr>
          <a:xfrm>
            <a:off x="525815" y="2570151"/>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sz="3999" b="1" i="0">
                <a:solidFill>
                  <a:srgbClr val="112F87"/>
                </a:solidFill>
                <a:latin typeface="Frutiger LT Std 65" panose="020B0602020204020204" pitchFamily="34" charset="77"/>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GB"/>
              <a:t>Title comes here</a:t>
            </a:r>
            <a:endParaRPr/>
          </a:p>
        </p:txBody>
      </p:sp>
      <p:sp>
        <p:nvSpPr>
          <p:cNvPr id="6" name="Google Shape;105;p23">
            <a:extLst>
              <a:ext uri="{FF2B5EF4-FFF2-40B4-BE49-F238E27FC236}">
                <a16:creationId xmlns:a16="http://schemas.microsoft.com/office/drawing/2014/main" id="{FE32269E-35E6-B84E-914E-2AF375C9F0BC}"/>
              </a:ext>
            </a:extLst>
          </p:cNvPr>
          <p:cNvSpPr/>
          <p:nvPr/>
        </p:nvSpPr>
        <p:spPr>
          <a:xfrm>
            <a:off x="0" y="0"/>
            <a:ext cx="140400" cy="6858000"/>
          </a:xfrm>
          <a:prstGeom prst="rect">
            <a:avLst/>
          </a:prstGeom>
          <a:solidFill>
            <a:srgbClr val="215DB9"/>
          </a:solidFill>
          <a:ln>
            <a:noFill/>
          </a:ln>
        </p:spPr>
        <p:txBody>
          <a:bodyPr spcFirstLastPara="1" wrap="square" lIns="121862" tIns="121862" rIns="121862" bIns="121862" anchor="ctr" anchorCtr="0">
            <a:noAutofit/>
          </a:bodyPr>
          <a:lstStyle/>
          <a:p>
            <a:pPr marL="0" lvl="0" indent="0" algn="l" rtl="0">
              <a:spcBef>
                <a:spcPts val="0"/>
              </a:spcBef>
              <a:spcAft>
                <a:spcPts val="0"/>
              </a:spcAft>
              <a:buNone/>
            </a:pPr>
            <a:endParaRPr sz="2399"/>
          </a:p>
        </p:txBody>
      </p:sp>
    </p:spTree>
    <p:extLst>
      <p:ext uri="{BB962C8B-B14F-4D97-AF65-F5344CB8AC3E}">
        <p14:creationId xmlns:p14="http://schemas.microsoft.com/office/powerpoint/2010/main" val="1873390500"/>
      </p:ext>
    </p:extLst>
  </p:cSld>
  <p:clrMapOvr>
    <a:masterClrMapping/>
  </p:clrMapOvr>
  <p:extLst>
    <p:ext uri="{DCECCB84-F9BA-43D5-87BE-67443E8EF086}">
      <p15:sldGuideLst xmlns:p15="http://schemas.microsoft.com/office/powerpoint/2012/main">
        <p15:guide id="1" orient="horz" pos="1575">
          <p15:clr>
            <a:srgbClr val="FBAE40"/>
          </p15:clr>
        </p15:guide>
        <p15:guide id="2" pos="4082">
          <p15:clr>
            <a:srgbClr val="FBAE40"/>
          </p15:clr>
        </p15:guide>
        <p15:guide id="3" orient="horz" pos="1393">
          <p15:clr>
            <a:srgbClr val="FBAE40"/>
          </p15:clr>
        </p15:guide>
        <p15:guide id="4" orient="horz" pos="214">
          <p15:clr>
            <a:srgbClr val="FBAE40"/>
          </p15:clr>
        </p15:guide>
        <p15:guide id="5" orient="horz" pos="1756">
          <p15:clr>
            <a:srgbClr val="FBAE40"/>
          </p15:clr>
        </p15:guide>
        <p15:guide id="6" pos="68">
          <p15:clr>
            <a:srgbClr val="FBAE40"/>
          </p15:clr>
        </p15:guide>
        <p15:guide id="7" orient="horz" pos="441">
          <p15:clr>
            <a:srgbClr val="FBAE40"/>
          </p15:clr>
        </p15:guide>
        <p15:guide id="8" pos="551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A98F6-FE44-4DB0-8856-5AA5A69695D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A44A1CE-9A89-494B-9F57-25F52DB01E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08025F-3521-45E5-A4CC-A37757B5ECBC}"/>
              </a:ext>
            </a:extLst>
          </p:cNvPr>
          <p:cNvSpPr>
            <a:spLocks noGrp="1"/>
          </p:cNvSpPr>
          <p:nvPr>
            <p:ph type="dt" sz="half" idx="10"/>
          </p:nvPr>
        </p:nvSpPr>
        <p:spPr/>
        <p:txBody>
          <a:bodyPr/>
          <a:lstStyle/>
          <a:p>
            <a:fld id="{ABCA0107-158A-49B3-9703-E0F825C5FA8B}" type="datetimeFigureOut">
              <a:rPr lang="en-GB" smtClean="0"/>
              <a:t>26/01/2024</a:t>
            </a:fld>
            <a:endParaRPr lang="en-GB"/>
          </a:p>
        </p:txBody>
      </p:sp>
      <p:sp>
        <p:nvSpPr>
          <p:cNvPr id="5" name="Footer Placeholder 4">
            <a:extLst>
              <a:ext uri="{FF2B5EF4-FFF2-40B4-BE49-F238E27FC236}">
                <a16:creationId xmlns:a16="http://schemas.microsoft.com/office/drawing/2014/main" id="{6D407ED9-9DD6-4773-ABA2-9FE919FD80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CD5CFE-23FC-4593-982D-89335EA041C9}"/>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3389294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72F35-445E-44E5-861B-2F6E0D9C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A03DE3D-C82C-400D-A3C3-0C575AA1E2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E82855-D3BF-469D-86E3-DC96E79DED8F}"/>
              </a:ext>
            </a:extLst>
          </p:cNvPr>
          <p:cNvSpPr>
            <a:spLocks noGrp="1"/>
          </p:cNvSpPr>
          <p:nvPr>
            <p:ph type="dt" sz="half" idx="10"/>
          </p:nvPr>
        </p:nvSpPr>
        <p:spPr/>
        <p:txBody>
          <a:bodyPr/>
          <a:lstStyle/>
          <a:p>
            <a:fld id="{ABCA0107-158A-49B3-9703-E0F825C5FA8B}" type="datetimeFigureOut">
              <a:rPr lang="en-GB" smtClean="0"/>
              <a:t>26/01/2024</a:t>
            </a:fld>
            <a:endParaRPr lang="en-GB"/>
          </a:p>
        </p:txBody>
      </p:sp>
      <p:sp>
        <p:nvSpPr>
          <p:cNvPr id="5" name="Footer Placeholder 4">
            <a:extLst>
              <a:ext uri="{FF2B5EF4-FFF2-40B4-BE49-F238E27FC236}">
                <a16:creationId xmlns:a16="http://schemas.microsoft.com/office/drawing/2014/main" id="{118D6AF3-F285-4410-810D-6DFEBECDB7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717C2F-BC41-4E14-81BF-6D7DAFFBB9B2}"/>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91586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C28BF-9E18-4767-AAA5-0C1F60D0A8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B2EE028-EC32-41A9-AF6E-EDEFD65BD3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B2CD7CF-6F7B-4088-BD58-B3D085EF15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B0FC54A-5D88-4863-BE38-606ACBD6211F}"/>
              </a:ext>
            </a:extLst>
          </p:cNvPr>
          <p:cNvSpPr>
            <a:spLocks noGrp="1"/>
          </p:cNvSpPr>
          <p:nvPr>
            <p:ph type="dt" sz="half" idx="10"/>
          </p:nvPr>
        </p:nvSpPr>
        <p:spPr/>
        <p:txBody>
          <a:bodyPr/>
          <a:lstStyle/>
          <a:p>
            <a:fld id="{ABCA0107-158A-49B3-9703-E0F825C5FA8B}" type="datetimeFigureOut">
              <a:rPr lang="en-GB" smtClean="0"/>
              <a:t>26/01/2024</a:t>
            </a:fld>
            <a:endParaRPr lang="en-GB"/>
          </a:p>
        </p:txBody>
      </p:sp>
      <p:sp>
        <p:nvSpPr>
          <p:cNvPr id="6" name="Footer Placeholder 5">
            <a:extLst>
              <a:ext uri="{FF2B5EF4-FFF2-40B4-BE49-F238E27FC236}">
                <a16:creationId xmlns:a16="http://schemas.microsoft.com/office/drawing/2014/main" id="{2FD17293-178B-4D2F-BE95-F86131EFB8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E468F0-1849-40B6-BF3E-EC384BDDC911}"/>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3944141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F5180-5412-4B7E-AFEC-625563A4466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C695574-5F9C-4F76-9F96-9249B1EB8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4543AB-666D-4DB1-BC78-15F14761C8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9037B3F-FFF0-44F1-95BF-600364AF98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9B85C4-555F-4527-990A-D644BC65A9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EF63B29-AD64-4F5D-9F2D-F10688DD6F3A}"/>
              </a:ext>
            </a:extLst>
          </p:cNvPr>
          <p:cNvSpPr>
            <a:spLocks noGrp="1"/>
          </p:cNvSpPr>
          <p:nvPr>
            <p:ph type="dt" sz="half" idx="10"/>
          </p:nvPr>
        </p:nvSpPr>
        <p:spPr/>
        <p:txBody>
          <a:bodyPr/>
          <a:lstStyle/>
          <a:p>
            <a:fld id="{ABCA0107-158A-49B3-9703-E0F825C5FA8B}" type="datetimeFigureOut">
              <a:rPr lang="en-GB" smtClean="0"/>
              <a:t>26/01/2024</a:t>
            </a:fld>
            <a:endParaRPr lang="en-GB"/>
          </a:p>
        </p:txBody>
      </p:sp>
      <p:sp>
        <p:nvSpPr>
          <p:cNvPr id="8" name="Footer Placeholder 7">
            <a:extLst>
              <a:ext uri="{FF2B5EF4-FFF2-40B4-BE49-F238E27FC236}">
                <a16:creationId xmlns:a16="http://schemas.microsoft.com/office/drawing/2014/main" id="{085EEEC9-C67B-45D9-9D77-586C94BB1A7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FB95D91-A7EB-4D96-9516-7F32C4D213C6}"/>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3638296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CDAC2-65FE-4F1A-9541-52A6B668195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0129E93-ED45-4357-8802-0304DE83798A}"/>
              </a:ext>
            </a:extLst>
          </p:cNvPr>
          <p:cNvSpPr>
            <a:spLocks noGrp="1"/>
          </p:cNvSpPr>
          <p:nvPr>
            <p:ph type="dt" sz="half" idx="10"/>
          </p:nvPr>
        </p:nvSpPr>
        <p:spPr/>
        <p:txBody>
          <a:bodyPr/>
          <a:lstStyle/>
          <a:p>
            <a:fld id="{ABCA0107-158A-49B3-9703-E0F825C5FA8B}" type="datetimeFigureOut">
              <a:rPr lang="en-GB" smtClean="0"/>
              <a:t>26/01/2024</a:t>
            </a:fld>
            <a:endParaRPr lang="en-GB"/>
          </a:p>
        </p:txBody>
      </p:sp>
      <p:sp>
        <p:nvSpPr>
          <p:cNvPr id="4" name="Footer Placeholder 3">
            <a:extLst>
              <a:ext uri="{FF2B5EF4-FFF2-40B4-BE49-F238E27FC236}">
                <a16:creationId xmlns:a16="http://schemas.microsoft.com/office/drawing/2014/main" id="{878CAD1D-A3E1-47D5-B4A9-3943E493829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FBDB16C-EAC7-4C26-A2AE-C0DC14E0A2BA}"/>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2472626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04F63B-0890-43A6-B9E5-C0C55055E468}"/>
              </a:ext>
            </a:extLst>
          </p:cNvPr>
          <p:cNvSpPr>
            <a:spLocks noGrp="1"/>
          </p:cNvSpPr>
          <p:nvPr>
            <p:ph type="dt" sz="half" idx="10"/>
          </p:nvPr>
        </p:nvSpPr>
        <p:spPr/>
        <p:txBody>
          <a:bodyPr/>
          <a:lstStyle/>
          <a:p>
            <a:fld id="{ABCA0107-158A-49B3-9703-E0F825C5FA8B}" type="datetimeFigureOut">
              <a:rPr lang="en-GB" smtClean="0"/>
              <a:t>26/01/2024</a:t>
            </a:fld>
            <a:endParaRPr lang="en-GB"/>
          </a:p>
        </p:txBody>
      </p:sp>
      <p:sp>
        <p:nvSpPr>
          <p:cNvPr id="3" name="Footer Placeholder 2">
            <a:extLst>
              <a:ext uri="{FF2B5EF4-FFF2-40B4-BE49-F238E27FC236}">
                <a16:creationId xmlns:a16="http://schemas.microsoft.com/office/drawing/2014/main" id="{8CD27438-8579-4E2F-8F79-044C97374D1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733074F-F0EB-4F25-A629-52BA7D44AB8B}"/>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2471037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C8A23-9E53-4790-A640-7765FB47DF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AF0AC64-0C22-499B-BDA7-4CEAA4B663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884A36-B613-4744-B011-BD2839EF6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6917F2-A93A-43D7-B709-56FDD607E8E5}"/>
              </a:ext>
            </a:extLst>
          </p:cNvPr>
          <p:cNvSpPr>
            <a:spLocks noGrp="1"/>
          </p:cNvSpPr>
          <p:nvPr>
            <p:ph type="dt" sz="half" idx="10"/>
          </p:nvPr>
        </p:nvSpPr>
        <p:spPr/>
        <p:txBody>
          <a:bodyPr/>
          <a:lstStyle/>
          <a:p>
            <a:fld id="{ABCA0107-158A-49B3-9703-E0F825C5FA8B}" type="datetimeFigureOut">
              <a:rPr lang="en-GB" smtClean="0"/>
              <a:t>26/01/2024</a:t>
            </a:fld>
            <a:endParaRPr lang="en-GB"/>
          </a:p>
        </p:txBody>
      </p:sp>
      <p:sp>
        <p:nvSpPr>
          <p:cNvPr id="6" name="Footer Placeholder 5">
            <a:extLst>
              <a:ext uri="{FF2B5EF4-FFF2-40B4-BE49-F238E27FC236}">
                <a16:creationId xmlns:a16="http://schemas.microsoft.com/office/drawing/2014/main" id="{C2466496-F9D1-45F6-BD61-F5766B252F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C2A649-0E9A-4830-84E1-B6DB50D680FF}"/>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150786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5FCC1-3A9E-49D2-9568-9424BCB9BC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B768A97-EF26-423C-9F46-91D28E5947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F4E47E4-A7CF-483B-92C3-D7D4406A1B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58D45F-69F8-4208-95D6-6F48425EE4E8}"/>
              </a:ext>
            </a:extLst>
          </p:cNvPr>
          <p:cNvSpPr>
            <a:spLocks noGrp="1"/>
          </p:cNvSpPr>
          <p:nvPr>
            <p:ph type="dt" sz="half" idx="10"/>
          </p:nvPr>
        </p:nvSpPr>
        <p:spPr/>
        <p:txBody>
          <a:bodyPr/>
          <a:lstStyle/>
          <a:p>
            <a:fld id="{ABCA0107-158A-49B3-9703-E0F825C5FA8B}" type="datetimeFigureOut">
              <a:rPr lang="en-GB" smtClean="0"/>
              <a:t>26/01/2024</a:t>
            </a:fld>
            <a:endParaRPr lang="en-GB"/>
          </a:p>
        </p:txBody>
      </p:sp>
      <p:sp>
        <p:nvSpPr>
          <p:cNvPr id="6" name="Footer Placeholder 5">
            <a:extLst>
              <a:ext uri="{FF2B5EF4-FFF2-40B4-BE49-F238E27FC236}">
                <a16:creationId xmlns:a16="http://schemas.microsoft.com/office/drawing/2014/main" id="{636C5AB7-AE0A-42EE-A6F2-9C8102EA381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357CC0-DBC0-4EA8-8886-394984C2FB4F}"/>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2077919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131F5D-C4AA-4DBF-BE58-83C97071D8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18020AC-3D9C-4F6C-B923-84BD9A0D73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10558A9-E83E-445E-A9AF-86A327BB2A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A0107-158A-49B3-9703-E0F825C5FA8B}" type="datetimeFigureOut">
              <a:rPr lang="en-GB" smtClean="0"/>
              <a:t>26/01/2024</a:t>
            </a:fld>
            <a:endParaRPr lang="en-GB"/>
          </a:p>
        </p:txBody>
      </p:sp>
      <p:sp>
        <p:nvSpPr>
          <p:cNvPr id="5" name="Footer Placeholder 4">
            <a:extLst>
              <a:ext uri="{FF2B5EF4-FFF2-40B4-BE49-F238E27FC236}">
                <a16:creationId xmlns:a16="http://schemas.microsoft.com/office/drawing/2014/main" id="{48697F00-9BBB-4D11-B4F2-99665D6557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ACCE4B4-E804-466C-B330-F20EFE8931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768C73-158D-4A30-98A4-B98A0FE8CA6B}" type="slidenum">
              <a:rPr lang="en-GB" smtClean="0"/>
              <a:t>‹#›</a:t>
            </a:fld>
            <a:endParaRPr lang="en-GB"/>
          </a:p>
        </p:txBody>
      </p:sp>
    </p:spTree>
    <p:extLst>
      <p:ext uri="{BB962C8B-B14F-4D97-AF65-F5344CB8AC3E}">
        <p14:creationId xmlns:p14="http://schemas.microsoft.com/office/powerpoint/2010/main" val="19304827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C2763-FEC9-C7CF-4421-A512BA4867CA}"/>
              </a:ext>
            </a:extLst>
          </p:cNvPr>
          <p:cNvSpPr>
            <a:spLocks noGrp="1"/>
          </p:cNvSpPr>
          <p:nvPr>
            <p:ph type="title"/>
          </p:nvPr>
        </p:nvSpPr>
        <p:spPr>
          <a:xfrm>
            <a:off x="135431" y="147790"/>
            <a:ext cx="11121453" cy="602487"/>
          </a:xfrm>
        </p:spPr>
        <p:txBody>
          <a:bodyPr>
            <a:normAutofit fontScale="90000"/>
          </a:bodyPr>
          <a:lstStyle/>
          <a:p>
            <a:r>
              <a:rPr lang="en-US" sz="2200" b="1" dirty="0">
                <a:latin typeface="Arial"/>
                <a:cs typeface="Arial"/>
              </a:rPr>
              <a:t>Modern General Practice - S</a:t>
            </a:r>
            <a:r>
              <a:rPr lang="en-GB" sz="2200" b="1" dirty="0">
                <a:latin typeface="Arial"/>
                <a:cs typeface="Arial"/>
              </a:rPr>
              <a:t>ame Day Access Model - </a:t>
            </a:r>
            <a:r>
              <a:rPr lang="en-US" sz="2200" b="1" dirty="0">
                <a:latin typeface="Arial"/>
                <a:cs typeface="Arial"/>
              </a:rPr>
              <a:t>Acute Care Team </a:t>
            </a:r>
            <a:br>
              <a:rPr lang="en-US" b="1" dirty="0">
                <a:latin typeface="Arial"/>
                <a:cs typeface="Arial"/>
              </a:rPr>
            </a:br>
            <a:r>
              <a:rPr lang="en-US" sz="1800" b="1" dirty="0">
                <a:latin typeface="Arial"/>
                <a:cs typeface="Arial"/>
              </a:rPr>
              <a:t>Woodley Centre Surgery, Berkshire West</a:t>
            </a:r>
            <a:endParaRPr lang="en-US" sz="1800" b="1" dirty="0"/>
          </a:p>
        </p:txBody>
      </p:sp>
      <p:pic>
        <p:nvPicPr>
          <p:cNvPr id="5" name="Picture 4" descr="Logo&#10;&#10;Description automatically generated">
            <a:extLst>
              <a:ext uri="{FF2B5EF4-FFF2-40B4-BE49-F238E27FC236}">
                <a16:creationId xmlns:a16="http://schemas.microsoft.com/office/drawing/2014/main" id="{4B05E2C5-FDDF-4ADE-97A2-4C5413FFFAA8}"/>
              </a:ext>
            </a:extLst>
          </p:cNvPr>
          <p:cNvPicPr>
            <a:picLocks noChangeAspect="1"/>
          </p:cNvPicPr>
          <p:nvPr/>
        </p:nvPicPr>
        <p:blipFill>
          <a:blip r:embed="rId2"/>
          <a:stretch>
            <a:fillRect/>
          </a:stretch>
        </p:blipFill>
        <p:spPr>
          <a:xfrm>
            <a:off x="11422724" y="0"/>
            <a:ext cx="760132" cy="727785"/>
          </a:xfrm>
          <a:prstGeom prst="rect">
            <a:avLst/>
          </a:prstGeom>
        </p:spPr>
      </p:pic>
      <p:sp>
        <p:nvSpPr>
          <p:cNvPr id="6" name="Rectangle 5">
            <a:extLst>
              <a:ext uri="{FF2B5EF4-FFF2-40B4-BE49-F238E27FC236}">
                <a16:creationId xmlns:a16="http://schemas.microsoft.com/office/drawing/2014/main" id="{10AE8261-FFEC-47B2-820F-926032AA4B09}"/>
              </a:ext>
            </a:extLst>
          </p:cNvPr>
          <p:cNvSpPr/>
          <p:nvPr/>
        </p:nvSpPr>
        <p:spPr>
          <a:xfrm>
            <a:off x="0" y="0"/>
            <a:ext cx="10058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6DFE4F4C-7051-B5BD-1CF6-3128552EF10E}"/>
              </a:ext>
            </a:extLst>
          </p:cNvPr>
          <p:cNvSpPr txBox="1"/>
          <p:nvPr/>
        </p:nvSpPr>
        <p:spPr>
          <a:xfrm>
            <a:off x="192752" y="762885"/>
            <a:ext cx="8361526" cy="4101123"/>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 of 2023, Woodley Centre Surgery has an existing list size of 13,508 predominantly covering the Reading area and have experienced a huge increase in calls coming into the surgery from previous years with currently taking over 130,000 calls.  The practice current model was not fit for purpose with the increase and move to the General Practice Model to: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See and understand all expressed demand and plan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Reduce avoidable appointments and support safer more equitable allocation of capacity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Make full use of a multi-professional team and improve the working environment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led to the practice implementing and designing several tools to enable reception/admin team to filter the calls received that include: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Process Map </a:t>
            </a: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this flow chart helps the reception/admin staff to work through the request and to ensure that the patient receives the right care as soon as appropriate.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GP Appointment Protocol </a:t>
            </a: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this details which appointments would be considered same day (urgent) or routine.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Nursing Matrix</a:t>
            </a: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detailing which nurses can be booked for specific appointments (flu vax, COPD, blood pressure checks etc.)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Safety Netting AccuRx </a:t>
            </a: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detailing advice to give over the phone for minor ailments (earache, cough, fever etc.)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 well as the above, the practice offers four specialist group clinics that patients can book into for menopause, blood pressure, mindfulness and postnatal, with a potential to include a fifth group for Diabetes.  The charity Mind are also onsite offering support to those patients with low grade stress and anxiety.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practice has several routes that they use to communicate with patients including messages on the telephone system, practice website, social media and patient newsletter.  They are currently working towards making more use of the NHS App.</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impact in utilising these tools both over the phone and via online consultations, has enabled the admin team to filter </a:t>
            </a:r>
            <a:r>
              <a:rPr kumimoji="0" lang="en-GB" sz="1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49% </a:t>
            </a: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of contacts made with the practice, away from the appointment books and offered patients a reduction in call waiting times and increase in service level provided ensuring that they are seen by the right professional at the time needed.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4" name="Picture 3">
            <a:extLst>
              <a:ext uri="{FF2B5EF4-FFF2-40B4-BE49-F238E27FC236}">
                <a16:creationId xmlns:a16="http://schemas.microsoft.com/office/drawing/2014/main" id="{DBB87565-C888-8F0D-74D7-A794C8C3BDE5}"/>
              </a:ext>
            </a:extLst>
          </p:cNvPr>
          <p:cNvPicPr>
            <a:picLocks noChangeAspect="1"/>
          </p:cNvPicPr>
          <p:nvPr/>
        </p:nvPicPr>
        <p:blipFill>
          <a:blip r:embed="rId3"/>
          <a:stretch>
            <a:fillRect/>
          </a:stretch>
        </p:blipFill>
        <p:spPr>
          <a:xfrm>
            <a:off x="8788965" y="1176234"/>
            <a:ext cx="3267739" cy="5121084"/>
          </a:xfrm>
          <a:prstGeom prst="rect">
            <a:avLst/>
          </a:prstGeom>
        </p:spPr>
      </p:pic>
      <p:sp>
        <p:nvSpPr>
          <p:cNvPr id="12" name="TextBox 11">
            <a:extLst>
              <a:ext uri="{FF2B5EF4-FFF2-40B4-BE49-F238E27FC236}">
                <a16:creationId xmlns:a16="http://schemas.microsoft.com/office/drawing/2014/main" id="{8142AC0D-8798-457E-8097-4C46EFD68C0B}"/>
              </a:ext>
            </a:extLst>
          </p:cNvPr>
          <p:cNvSpPr txBox="1"/>
          <p:nvPr/>
        </p:nvSpPr>
        <p:spPr>
          <a:xfrm>
            <a:off x="980659" y="4806579"/>
            <a:ext cx="6997149" cy="1785104"/>
          </a:xfrm>
          <a:prstGeom prst="rect">
            <a:avLst/>
          </a:prstGeom>
          <a:solidFill>
            <a:schemeClr val="bg2"/>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srgbClr val="4472C4"/>
                </a:solidFill>
                <a:effectLst/>
                <a:uLnTx/>
                <a:uFillTx/>
                <a:latin typeface="Arial" panose="020B0604020202020204" pitchFamily="34" charset="0"/>
                <a:ea typeface="+mn-ea"/>
                <a:cs typeface="Arial" panose="020B0604020202020204" pitchFamily="34" charset="0"/>
              </a:rPr>
              <a:t>Lessons learnt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Implement Protocols and Training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Ensure to deliver comms to patients- Phone message- takes time to prepare and patient leaflet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Develop a skills matrix</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Offer group clinics on rotas, book straight in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No matter how patients approach the surgery, need to give the same message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CPCS confidence, send at 10am when phones quieter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Ensure patients are involved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Staff sickness levels- employ more cover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Proactive care planning and LTC reviews will help to reduce on the day demand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Patients would like more f2f slots</a:t>
            </a:r>
          </a:p>
        </p:txBody>
      </p:sp>
      <p:sp>
        <p:nvSpPr>
          <p:cNvPr id="13" name="Rectangle 12">
            <a:extLst>
              <a:ext uri="{FF2B5EF4-FFF2-40B4-BE49-F238E27FC236}">
                <a16:creationId xmlns:a16="http://schemas.microsoft.com/office/drawing/2014/main" id="{6E5859A3-33E9-C1FF-AE7F-6A3B3F8AC6C2}"/>
              </a:ext>
            </a:extLst>
          </p:cNvPr>
          <p:cNvSpPr/>
          <p:nvPr/>
        </p:nvSpPr>
        <p:spPr>
          <a:xfrm>
            <a:off x="271670" y="6347791"/>
            <a:ext cx="424069" cy="29817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909451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7B8E8128EA0547B9764C81D12103C8" ma:contentTypeVersion="14" ma:contentTypeDescription="Create a new document." ma:contentTypeScope="" ma:versionID="08ef27766bc59e83995376c4171b9502">
  <xsd:schema xmlns:xsd="http://www.w3.org/2001/XMLSchema" xmlns:xs="http://www.w3.org/2001/XMLSchema" xmlns:p="http://schemas.microsoft.com/office/2006/metadata/properties" xmlns:ns2="988406e1-f63f-4c12-bbea-143135857ed5" xmlns:ns3="e23ad729-7611-4b7b-a993-a008f77305ea" xmlns:ns4="cccaf3ac-2de9-44d4-aa31-54302fceb5f7" targetNamespace="http://schemas.microsoft.com/office/2006/metadata/properties" ma:root="true" ma:fieldsID="11c5086555c040649adc8788a5ff7f93" ns2:_="" ns3:_="" ns4:_="">
    <xsd:import namespace="988406e1-f63f-4c12-bbea-143135857ed5"/>
    <xsd:import namespace="e23ad729-7611-4b7b-a993-a008f77305ea"/>
    <xsd:import namespace="cccaf3ac-2de9-44d4-aa31-54302fceb5f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element ref="ns3:SharedWithUsers" minOccurs="0"/>
                <xsd:element ref="ns3:SharedWithDetail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8406e1-f63f-4c12-bbea-143135857e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23ad729-7611-4b7b-a993-a008f77305ea"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caf3ac-2de9-44d4-aa31-54302fceb5f7"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8fb04cbd-f546-402e-9e90-be62770ddc4f}" ma:internalName="TaxCatchAll" ma:showField="CatchAllData" ma:web="e23ad729-7611-4b7b-a993-a008f77305e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ccaf3ac-2de9-44d4-aa31-54302fceb5f7" xsi:nil="true"/>
    <lcf76f155ced4ddcb4097134ff3c332f xmlns="988406e1-f63f-4c12-bbea-143135857ed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D359511-AC71-4B34-9267-36A686749913}"/>
</file>

<file path=customXml/itemProps2.xml><?xml version="1.0" encoding="utf-8"?>
<ds:datastoreItem xmlns:ds="http://schemas.openxmlformats.org/officeDocument/2006/customXml" ds:itemID="{A8CB917D-A2F0-496B-ADBA-72A3E8BCD1EE}"/>
</file>

<file path=customXml/itemProps3.xml><?xml version="1.0" encoding="utf-8"?>
<ds:datastoreItem xmlns:ds="http://schemas.openxmlformats.org/officeDocument/2006/customXml" ds:itemID="{30CDB679-1DE9-446E-9455-4DC533FE59E3}"/>
</file>

<file path=docProps/app.xml><?xml version="1.0" encoding="utf-8"?>
<Properties xmlns="http://schemas.openxmlformats.org/officeDocument/2006/extended-properties" xmlns:vt="http://schemas.openxmlformats.org/officeDocument/2006/docPropsVTypes">
  <TotalTime>0</TotalTime>
  <Words>481</Words>
  <Application>Microsoft Office PowerPoint</Application>
  <PresentationFormat>Widescreen</PresentationFormat>
  <Paragraphs>29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Frutiger LT Std 45 Light</vt:lpstr>
      <vt:lpstr>Frutiger LT Std 65</vt:lpstr>
      <vt:lpstr>1_Office Theme</vt:lpstr>
      <vt:lpstr>Modern General Practice - Same Day Access Model - Acute Care Team  Woodley Centre Surgery, Berkshire West</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General Practice - Same Day Access Model - Acute Care Team  Woodley Centre Surgery, Berkshire West</dc:title>
  <dc:creator>Adriana Jimenez</dc:creator>
  <cp:lastModifiedBy>Brookes, Charles Daniel (UG)</cp:lastModifiedBy>
  <cp:revision>1</cp:revision>
  <dcterms:created xsi:type="dcterms:W3CDTF">2024-01-26T15:13:36Z</dcterms:created>
  <dcterms:modified xsi:type="dcterms:W3CDTF">2024-01-26T16:04:45Z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0x010100BA7B8E8128EA0547B9764C81D12103C8</vt:lpwstr>
  </property>
</Properties>
</file>