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14684681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BE68E-F336-4390-82D2-8364D0ED2F0D}" v="1" dt="2024-01-29T15:43:58.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p:cViewPr>
        <p:scale>
          <a:sx n="84" d="100"/>
          <a:sy n="84" d="100"/>
        </p:scale>
        <p:origin x="45" y="4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15E3-9A96-4DB4-ABC3-9B58DABCB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82838-9204-4E42-917E-B97FB794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C81CE-EA90-4427-80A2-9DEF341C6ED5}"/>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5" name="Footer Placeholder 4">
            <a:extLst>
              <a:ext uri="{FF2B5EF4-FFF2-40B4-BE49-F238E27FC236}">
                <a16:creationId xmlns:a16="http://schemas.microsoft.com/office/drawing/2014/main" id="{4C67065A-4736-4215-983B-CDBF3192A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E801-075B-44E1-B750-542D2FC6BCC4}"/>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48406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155E-C4A0-4E13-A2B7-EA099FD99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D4B648-87C3-4D13-BEB1-0F7285C77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6D19C-4279-448B-AF4B-5F0DD441939A}"/>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5" name="Footer Placeholder 4">
            <a:extLst>
              <a:ext uri="{FF2B5EF4-FFF2-40B4-BE49-F238E27FC236}">
                <a16:creationId xmlns:a16="http://schemas.microsoft.com/office/drawing/2014/main" id="{267ACB00-85D5-4417-A88B-B998F7968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13914-DA33-4308-AF8C-BCAF16A108D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99562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8EB4-C3A7-4098-90F7-6C146424F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11234C-4D51-4F0C-9095-18EE32EEB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4420-C977-4140-A4BA-78CF1D97F944}"/>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5" name="Footer Placeholder 4">
            <a:extLst>
              <a:ext uri="{FF2B5EF4-FFF2-40B4-BE49-F238E27FC236}">
                <a16:creationId xmlns:a16="http://schemas.microsoft.com/office/drawing/2014/main" id="{1713BFE0-06A8-48A0-A6FE-E4006FFFB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822A1-AD10-4E19-A691-6045C1288F4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76862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83087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978964678"/>
      </p:ext>
    </p:extLst>
  </p:cSld>
  <p:clrMapOvr>
    <a:masterClrMapping/>
  </p:clrMapOvr>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8F6-FE44-4DB0-8856-5AA5A6969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4A1CE-9A89-494B-9F57-25F52DB0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8025F-3521-45E5-A4CC-A37757B5ECBC}"/>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5" name="Footer Placeholder 4">
            <a:extLst>
              <a:ext uri="{FF2B5EF4-FFF2-40B4-BE49-F238E27FC236}">
                <a16:creationId xmlns:a16="http://schemas.microsoft.com/office/drawing/2014/main" id="{6D407ED9-9DD6-4773-ABA2-9FE919FD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D5CFE-23FC-4593-982D-89335EA041C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35662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2F35-445E-44E5-861B-2F6E0D9C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3DE3D-C82C-400D-A3C3-0C575AA1E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82855-D3BF-469D-86E3-DC96E79DED8F}"/>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5" name="Footer Placeholder 4">
            <a:extLst>
              <a:ext uri="{FF2B5EF4-FFF2-40B4-BE49-F238E27FC236}">
                <a16:creationId xmlns:a16="http://schemas.microsoft.com/office/drawing/2014/main" id="{118D6AF3-F285-4410-810D-6DFEBECDB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17C2F-BC41-4E14-81BF-6D7DAFFBB9B2}"/>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04759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8BF-9E18-4767-AAA5-0C1F60D0A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EE028-EC32-41A9-AF6E-EDEFD65BD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CD7CF-6F7B-4088-BD58-B3D085EF1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FC54A-5D88-4863-BE38-606ACBD6211F}"/>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6" name="Footer Placeholder 5">
            <a:extLst>
              <a:ext uri="{FF2B5EF4-FFF2-40B4-BE49-F238E27FC236}">
                <a16:creationId xmlns:a16="http://schemas.microsoft.com/office/drawing/2014/main" id="{2FD17293-178B-4D2F-BE95-F86131EFB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E468F0-1849-40B6-BF3E-EC384BDDC911}"/>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163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5180-5412-4B7E-AFEC-625563A446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95574-5F9C-4F76-9F96-9249B1EB8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543AB-666D-4DB1-BC78-15F14761C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037B3F-FFF0-44F1-95BF-600364AF9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B85C4-555F-4527-990A-D644BC65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F63B29-AD64-4F5D-9F2D-F10688DD6F3A}"/>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8" name="Footer Placeholder 7">
            <a:extLst>
              <a:ext uri="{FF2B5EF4-FFF2-40B4-BE49-F238E27FC236}">
                <a16:creationId xmlns:a16="http://schemas.microsoft.com/office/drawing/2014/main" id="{085EEEC9-C67B-45D9-9D77-586C94BB1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B95D91-A7EB-4D96-9516-7F32C4D213C6}"/>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2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AC2-65FE-4F1A-9541-52A6B6681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29E93-ED45-4357-8802-0304DE83798A}"/>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4" name="Footer Placeholder 3">
            <a:extLst>
              <a:ext uri="{FF2B5EF4-FFF2-40B4-BE49-F238E27FC236}">
                <a16:creationId xmlns:a16="http://schemas.microsoft.com/office/drawing/2014/main" id="{878CAD1D-A3E1-47D5-B4A9-3943E49382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BDB16C-EAC7-4C26-A2AE-C0DC14E0A2B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67852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4F63B-0890-43A6-B9E5-C0C55055E468}"/>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3" name="Footer Placeholder 2">
            <a:extLst>
              <a:ext uri="{FF2B5EF4-FFF2-40B4-BE49-F238E27FC236}">
                <a16:creationId xmlns:a16="http://schemas.microsoft.com/office/drawing/2014/main" id="{8CD27438-8579-4E2F-8F79-044C97374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33074F-F0EB-4F25-A629-52BA7D44AB8B}"/>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9194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A23-9E53-4790-A640-7765FB47D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0AC64-0C22-499B-BDA7-4CEAA4B66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884A36-B613-4744-B011-BD2839EF6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917F2-A93A-43D7-B709-56FDD607E8E5}"/>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6" name="Footer Placeholder 5">
            <a:extLst>
              <a:ext uri="{FF2B5EF4-FFF2-40B4-BE49-F238E27FC236}">
                <a16:creationId xmlns:a16="http://schemas.microsoft.com/office/drawing/2014/main" id="{C2466496-F9D1-45F6-BD61-F5766B252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2A649-0E9A-4830-84E1-B6DB50D680F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48657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FCC1-3A9E-49D2-9568-9424BCB9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768A97-EF26-423C-9F46-91D28E59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4E47E4-A7CF-483B-92C3-D7D4406A1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8D45F-69F8-4208-95D6-6F48425EE4E8}"/>
              </a:ext>
            </a:extLst>
          </p:cNvPr>
          <p:cNvSpPr>
            <a:spLocks noGrp="1"/>
          </p:cNvSpPr>
          <p:nvPr>
            <p:ph type="dt" sz="half" idx="10"/>
          </p:nvPr>
        </p:nvSpPr>
        <p:spPr/>
        <p:txBody>
          <a:bodyPr/>
          <a:lstStyle/>
          <a:p>
            <a:fld id="{ABCA0107-158A-49B3-9703-E0F825C5FA8B}" type="datetimeFigureOut">
              <a:rPr lang="en-GB" smtClean="0"/>
              <a:t>30/01/2024</a:t>
            </a:fld>
            <a:endParaRPr lang="en-GB"/>
          </a:p>
        </p:txBody>
      </p:sp>
      <p:sp>
        <p:nvSpPr>
          <p:cNvPr id="6" name="Footer Placeholder 5">
            <a:extLst>
              <a:ext uri="{FF2B5EF4-FFF2-40B4-BE49-F238E27FC236}">
                <a16:creationId xmlns:a16="http://schemas.microsoft.com/office/drawing/2014/main" id="{636C5AB7-AE0A-42EE-A6F2-9C8102EA3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57CC0-DBC0-4EA8-8886-394984C2FB4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59149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31F5D-C4AA-4DBF-BE58-83C97071D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8020AC-3D9C-4F6C-B923-84BD9A0D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558A9-E83E-445E-A9AF-86A327BB2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0107-158A-49B3-9703-E0F825C5FA8B}" type="datetimeFigureOut">
              <a:rPr lang="en-GB" smtClean="0"/>
              <a:t>30/01/2024</a:t>
            </a:fld>
            <a:endParaRPr lang="en-GB"/>
          </a:p>
        </p:txBody>
      </p:sp>
      <p:sp>
        <p:nvSpPr>
          <p:cNvPr id="5" name="Footer Placeholder 4">
            <a:extLst>
              <a:ext uri="{FF2B5EF4-FFF2-40B4-BE49-F238E27FC236}">
                <a16:creationId xmlns:a16="http://schemas.microsoft.com/office/drawing/2014/main" id="{48697F00-9BBB-4D11-B4F2-99665D655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CCE4B4-E804-466C-B330-F20EFE893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68C73-158D-4A30-98A4-B98A0FE8CA6B}" type="slidenum">
              <a:rPr lang="en-GB" smtClean="0"/>
              <a:t>‹#›</a:t>
            </a:fld>
            <a:endParaRPr lang="en-GB"/>
          </a:p>
        </p:txBody>
      </p:sp>
    </p:spTree>
    <p:extLst>
      <p:ext uri="{BB962C8B-B14F-4D97-AF65-F5344CB8AC3E}">
        <p14:creationId xmlns:p14="http://schemas.microsoft.com/office/powerpoint/2010/main" val="426578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B05E2C5-FDDF-4ADE-97A2-4C5413FFFAA8}"/>
              </a:ext>
            </a:extLst>
          </p:cNvPr>
          <p:cNvPicPr>
            <a:picLocks noChangeAspect="1"/>
          </p:cNvPicPr>
          <p:nvPr/>
        </p:nvPicPr>
        <p:blipFill>
          <a:blip r:embed="rId2"/>
          <a:stretch>
            <a:fillRect/>
          </a:stretch>
        </p:blipFill>
        <p:spPr>
          <a:xfrm>
            <a:off x="11422724" y="0"/>
            <a:ext cx="760132" cy="727785"/>
          </a:xfrm>
          <a:prstGeom prst="rect">
            <a:avLst/>
          </a:prstGeom>
        </p:spPr>
      </p:pic>
      <p:sp>
        <p:nvSpPr>
          <p:cNvPr id="6" name="Rectangle 5">
            <a:extLst>
              <a:ext uri="{FF2B5EF4-FFF2-40B4-BE49-F238E27FC236}">
                <a16:creationId xmlns:a16="http://schemas.microsoft.com/office/drawing/2014/main" id="{10AE8261-FFEC-47B2-820F-926032AA4B09}"/>
              </a:ext>
            </a:extLst>
          </p:cNvPr>
          <p:cNvSpPr/>
          <p:nvPr/>
        </p:nvSpPr>
        <p:spPr>
          <a:xfrm>
            <a:off x="0" y="0"/>
            <a:ext cx="1005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F1EA88-0559-4CCB-F751-EADD0728CC68}"/>
              </a:ext>
            </a:extLst>
          </p:cNvPr>
          <p:cNvSpPr txBox="1"/>
          <p:nvPr/>
        </p:nvSpPr>
        <p:spPr>
          <a:xfrm>
            <a:off x="207144" y="953348"/>
            <a:ext cx="8333593" cy="461664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a:solidFill>
                  <a:srgbClr val="212B32"/>
                </a:solidFill>
                <a:latin typeface="Arial" panose="020B0604020202020204"/>
              </a:rPr>
              <a:t>Fitzalan</a:t>
            </a:r>
            <a:r>
              <a:rPr lang="en-GB" sz="1050" dirty="0">
                <a:solidFill>
                  <a:srgbClr val="212B32"/>
                </a:solidFill>
                <a:latin typeface="Arial" panose="020B0604020202020204"/>
              </a:rPr>
              <a:t> </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Medical </a:t>
            </a:r>
            <a:r>
              <a:rPr lang="en-GB" sz="1050" dirty="0">
                <a:solidFill>
                  <a:srgbClr val="212B32"/>
                </a:solidFill>
                <a:latin typeface="Arial" panose="020B0604020202020204"/>
              </a:rPr>
              <a:t>Group </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supports around 16,000 patients in </a:t>
            </a:r>
            <a:r>
              <a:rPr lang="en-GB" sz="1050" dirty="0">
                <a:solidFill>
                  <a:srgbClr val="212B32"/>
                </a:solidFill>
                <a:latin typeface="Arial" panose="020B0604020202020204"/>
              </a:rPr>
              <a:t>Littlehampton</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 West Sussex, of whom 11,000 classify as IMD score 1. Like most practices, </a:t>
            </a:r>
            <a:r>
              <a:rPr kumimoji="0" lang="en-GB" sz="1050" b="0" i="0" u="none" strike="noStrike" kern="1200" cap="none" spc="0" normalizeH="0" baseline="0" noProof="0" dirty="0" err="1">
                <a:ln>
                  <a:noFill/>
                </a:ln>
                <a:solidFill>
                  <a:srgbClr val="212B32"/>
                </a:solidFill>
                <a:effectLst/>
                <a:uLnTx/>
                <a:uFillTx/>
                <a:latin typeface="Arial" panose="020B0604020202020204"/>
                <a:ea typeface="+mn-ea"/>
                <a:cs typeface="+mn-cs"/>
              </a:rPr>
              <a:t>Fitzalan</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 has been managing greater demand in recent years and has been looking to establish new methods of meeting demand. Modern General Practice is one of the key components of the Primary Care Access Recovery Plan (PCARP) delivery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solidFill>
                <a:srgbClr val="212B32"/>
              </a:solidFill>
              <a:latin typeface="Arial" panose="020B0604020202020204"/>
            </a:endParaRPr>
          </a:p>
          <a:p>
            <a:pPr>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The challenges that led to the practice taking on this improvement work included some </a:t>
            </a:r>
            <a:r>
              <a:rPr lang="en-GB" sz="1050" dirty="0">
                <a:solidFill>
                  <a:srgbClr val="212B32"/>
                </a:solidFill>
                <a:latin typeface="Arial" panose="020B0604020202020204"/>
              </a:rPr>
              <a:t>n</a:t>
            </a:r>
            <a:r>
              <a:rPr kumimoji="0" lang="en-GB" sz="1050" b="0" i="0" u="none" strike="noStrike" kern="1200" cap="none" spc="0" normalizeH="0" baseline="0" noProof="0" dirty="0" err="1">
                <a:ln>
                  <a:noFill/>
                </a:ln>
                <a:solidFill>
                  <a:srgbClr val="212B32"/>
                </a:solidFill>
                <a:effectLst/>
                <a:uLnTx/>
                <a:uFillTx/>
                <a:latin typeface="Arial" panose="020B0604020202020204"/>
                <a:ea typeface="+mn-ea"/>
                <a:cs typeface="+mn-cs"/>
              </a:rPr>
              <a:t>ational</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 level challenges such as appointments almost always </a:t>
            </a:r>
            <a:r>
              <a:rPr kumimoji="0" lang="en-GB" sz="1050" b="0" i="0" u="none" strike="noStrike" kern="1200" cap="none" spc="0" normalizeH="0" baseline="0" noProof="0" dirty="0" err="1">
                <a:ln>
                  <a:noFill/>
                </a:ln>
                <a:solidFill>
                  <a:srgbClr val="212B32"/>
                </a:solidFill>
                <a:effectLst/>
                <a:uLnTx/>
                <a:uFillTx/>
                <a:latin typeface="Arial" panose="020B0604020202020204"/>
                <a:ea typeface="+mn-ea"/>
                <a:cs typeface="+mn-cs"/>
              </a:rPr>
              <a:t>beign</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 fully booked by 8:30am; but also some challenges specific to the practice such as the closure of another nearby practice which saw </a:t>
            </a:r>
            <a:r>
              <a:rPr kumimoji="0" lang="en-GB" sz="1050" b="0" i="0" u="none" strike="noStrike" kern="1200" cap="none" spc="0" normalizeH="0" baseline="0" noProof="0" dirty="0" err="1">
                <a:ln>
                  <a:noFill/>
                </a:ln>
                <a:solidFill>
                  <a:srgbClr val="212B32"/>
                </a:solidFill>
                <a:effectLst/>
                <a:uLnTx/>
                <a:uFillTx/>
                <a:latin typeface="Arial" panose="020B0604020202020204"/>
                <a:ea typeface="+mn-ea"/>
                <a:cs typeface="+mn-cs"/>
              </a:rPr>
              <a:t>Fitzalan</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 Group take on an increased registered patient list, the retirements of senior 5 GP partners and GP recruitment challenges following this. These challenges </a:t>
            </a:r>
            <a:r>
              <a:rPr lang="en-GB" sz="1050" dirty="0">
                <a:solidFill>
                  <a:srgbClr val="212B32"/>
                </a:solidFill>
                <a:latin typeface="Arial" panose="020B0604020202020204"/>
              </a:rPr>
              <a:t>combined created resource </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pressure, with GPs exhausted and excessive </a:t>
            </a:r>
            <a:r>
              <a:rPr lang="en-GB" sz="1050" dirty="0">
                <a:solidFill>
                  <a:srgbClr val="212B32"/>
                </a:solidFill>
                <a:latin typeface="Arial" panose="020B0604020202020204"/>
              </a:rPr>
              <a:t>p</a:t>
            </a:r>
            <a:r>
              <a:rPr kumimoji="0" lang="en-GB" sz="1050" b="0" i="0" u="none" strike="noStrike" kern="1200" cap="none" spc="0" normalizeH="0" baseline="0" noProof="0" dirty="0" err="1">
                <a:ln>
                  <a:noFill/>
                </a:ln>
                <a:solidFill>
                  <a:srgbClr val="212B32"/>
                </a:solidFill>
                <a:effectLst/>
                <a:uLnTx/>
                <a:uFillTx/>
                <a:latin typeface="Arial" panose="020B0604020202020204"/>
                <a:ea typeface="+mn-ea"/>
                <a:cs typeface="+mn-cs"/>
              </a:rPr>
              <a:t>ressure</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 on reception staff creating a poor patient experience which led to a negative CQC rating. </a:t>
            </a:r>
          </a:p>
          <a:p>
            <a:pPr>
              <a:defRPr/>
            </a:pP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The practice decided to implement a GP signposting model, whereby a GP directly oversees and influences the care navigation team at the time that patients’ make initial contact with the surgery, to improve efficiency of access to correct care pathways first time, and create resilience by allowing for flexibility of the system as needed on a day-by-day basis. With the assistance of on overseeing GP, the care navigation team are able to effectively signpost patients to the right community or secondary </a:t>
            </a:r>
            <a:r>
              <a:rPr lang="en-GB" sz="1050" dirty="0">
                <a:solidFill>
                  <a:srgbClr val="212B32"/>
                </a:solidFill>
                <a:latin typeface="Arial" panose="020B0604020202020204"/>
              </a:rPr>
              <a:t>care </a:t>
            </a: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resource if appropriate, to a nurse practitioner for tests before seeing a GP, or to a GP either via telephone or face to face appointment as needed. They can also make direct administrative referrals for letters, etc., reducing the need for a patient to make an appointment to do so. The team are also trained to advise patients of alternative resources for making requests such as their website or the NHS App. </a:t>
            </a: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To deliver this successfully, the practice’s existing safety processes continued as usual, but were supplemented with the additional safety procedures: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Enhanced safety processes for clinical governance for the varied skill-mix of professions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Enhanced training for involved clinicians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GP designed protocols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Immediate and long-term audit and oversight by clinical governance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Audits specifically review the accuracy of the clinical result to ensure correct clinical signposting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212B32"/>
                </a:solidFill>
                <a:latin typeface="Arial" panose="020B0604020202020204"/>
                <a:cs typeface="Arial"/>
              </a:rPr>
              <a:t>The practice has also developed strategies and policies to support this model, considering effective community integration, addressing health inequalities, use of digital and effective training and team building for the workforce. </a:t>
            </a:r>
            <a:endParaRPr kumimoji="0" lang="en-GB" sz="1200" b="0" i="0" u="none" strike="noStrike" kern="1200" cap="none" spc="0" normalizeH="0" baseline="0" noProof="0" dirty="0">
              <a:ln>
                <a:noFill/>
              </a:ln>
              <a:solidFill>
                <a:srgbClr val="212B32"/>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DAD20274-DD92-F4B1-193B-5C2B159FE51C}"/>
              </a:ext>
            </a:extLst>
          </p:cNvPr>
          <p:cNvSpPr txBox="1">
            <a:spLocks/>
          </p:cNvSpPr>
          <p:nvPr/>
        </p:nvSpPr>
        <p:spPr>
          <a:xfrm>
            <a:off x="311137" y="317490"/>
            <a:ext cx="8229600" cy="516760"/>
          </a:xfrm>
          <a:prstGeom prst="rect">
            <a:avLst/>
          </a:prstGeom>
          <a:ln>
            <a:solidFill>
              <a:srgbClr val="4472C4"/>
            </a:solidFill>
          </a:ln>
        </p:spPr>
        <p:txBody>
          <a:bodyPr lIns="0" tIns="0" rIns="0" bIns="0" anchor="t">
            <a:noAutofit/>
          </a:bodyPr>
          <a:lstStyle>
            <a:lvl1pPr algn="l" defTabSz="457200" rtl="0" eaLnBrk="1" latinLnBrk="0" hangingPunct="1">
              <a:spcBef>
                <a:spcPct val="0"/>
              </a:spcBef>
              <a:buNone/>
              <a:defRPr sz="3200" b="1" i="0" kern="1200" baseline="0">
                <a:solidFill>
                  <a:srgbClr val="768692"/>
                </a:solidFill>
                <a:latin typeface="Arial"/>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Arial"/>
                <a:ea typeface="+mj-ea"/>
                <a:cs typeface="+mj-cs"/>
              </a:rPr>
              <a:t>Modern General Practice working – </a:t>
            </a:r>
            <a:r>
              <a:rPr lang="en-GB" sz="2000" dirty="0">
                <a:solidFill>
                  <a:srgbClr val="4472C4"/>
                </a:solidFill>
              </a:rPr>
              <a:t>GP Signposting</a:t>
            </a:r>
            <a:endParaRPr kumimoji="0" lang="en-GB" sz="2000" b="1" i="0" u="none" strike="noStrike" kern="1200" cap="none" spc="0" normalizeH="0" baseline="0" noProof="0" dirty="0">
              <a:ln>
                <a:noFill/>
              </a:ln>
              <a:solidFill>
                <a:srgbClr val="4472C4"/>
              </a:solidFill>
              <a:effectLst/>
              <a:uLnTx/>
              <a:uFillTx/>
              <a:latin typeface="Arial"/>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err="1">
                <a:ln>
                  <a:noFill/>
                </a:ln>
                <a:solidFill>
                  <a:srgbClr val="4472C4"/>
                </a:solidFill>
                <a:effectLst/>
                <a:uLnTx/>
                <a:uFillTx/>
                <a:latin typeface="Arial"/>
                <a:ea typeface="+mj-ea"/>
                <a:cs typeface="+mj-cs"/>
              </a:rPr>
              <a:t>Fitzalan</a:t>
            </a:r>
            <a:r>
              <a:rPr kumimoji="0" lang="en-GB" sz="1600" b="1" i="0" u="none" strike="noStrike" kern="1200" cap="none" spc="0" normalizeH="0" baseline="0" noProof="0" dirty="0">
                <a:ln>
                  <a:noFill/>
                </a:ln>
                <a:solidFill>
                  <a:srgbClr val="4472C4"/>
                </a:solidFill>
                <a:effectLst/>
                <a:uLnTx/>
                <a:uFillTx/>
                <a:latin typeface="Arial"/>
                <a:ea typeface="+mj-ea"/>
                <a:cs typeface="+mj-cs"/>
              </a:rPr>
              <a:t> Medical Group, Littlehampton</a:t>
            </a:r>
            <a:br>
              <a:rPr kumimoji="0" lang="en-GB" sz="4000" b="0" i="0" u="none" strike="noStrike" kern="1200" cap="none" spc="0" normalizeH="0" baseline="0" noProof="0" dirty="0">
                <a:ln>
                  <a:noFill/>
                </a:ln>
                <a:solidFill>
                  <a:srgbClr val="768692"/>
                </a:solidFill>
                <a:effectLst/>
                <a:uLnTx/>
                <a:uFillTx/>
                <a:latin typeface="Arial"/>
                <a:ea typeface="+mj-ea"/>
                <a:cs typeface="+mj-cs"/>
              </a:rPr>
            </a:br>
            <a:endParaRPr kumimoji="0" lang="en-GB" sz="4000" b="0" i="0" u="none" strike="noStrike" kern="1200" cap="none" spc="0" normalizeH="0" baseline="0" noProof="0" dirty="0">
              <a:ln>
                <a:noFill/>
              </a:ln>
              <a:solidFill>
                <a:srgbClr val="768692"/>
              </a:solidFill>
              <a:effectLst/>
              <a:uLnTx/>
              <a:uFillTx/>
              <a:latin typeface="Arial"/>
              <a:ea typeface="+mj-ea"/>
              <a:cs typeface="+mj-cs"/>
            </a:endParaRPr>
          </a:p>
        </p:txBody>
      </p:sp>
      <p:sp>
        <p:nvSpPr>
          <p:cNvPr id="9" name="TextBox 8">
            <a:extLst>
              <a:ext uri="{FF2B5EF4-FFF2-40B4-BE49-F238E27FC236}">
                <a16:creationId xmlns:a16="http://schemas.microsoft.com/office/drawing/2014/main" id="{8D4F6A8B-E85A-B155-F2DC-806C6AC7FB0B}"/>
              </a:ext>
            </a:extLst>
          </p:cNvPr>
          <p:cNvSpPr txBox="1"/>
          <p:nvPr/>
        </p:nvSpPr>
        <p:spPr>
          <a:xfrm>
            <a:off x="207144" y="5689095"/>
            <a:ext cx="7431675" cy="1107996"/>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12B32"/>
                </a:solidFill>
                <a:effectLst/>
                <a:uLnTx/>
                <a:uFillTx/>
                <a:latin typeface="Arial" panose="020B0604020202020204"/>
                <a:ea typeface="+mn-ea"/>
                <a:cs typeface="+mn-cs"/>
              </a:rPr>
              <a:t>Early indications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212B32"/>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212B32"/>
                </a:solidFill>
                <a:effectLst/>
                <a:uLnTx/>
                <a:uFillTx/>
                <a:latin typeface="Arial" panose="020B0604020202020204"/>
                <a:ea typeface="+mn-ea"/>
                <a:cs typeface="+mn-cs"/>
              </a:rPr>
              <a:t>A 49% increase in calls answered in June 2023 compared to April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212B32"/>
                </a:solidFill>
                <a:effectLst/>
                <a:uLnTx/>
                <a:uFillTx/>
                <a:latin typeface="Arial" panose="020B0604020202020204"/>
                <a:ea typeface="+mn-ea"/>
                <a:cs typeface="+mn-cs"/>
              </a:rPr>
              <a:t>Around 1,000 more online contacts in January 2023 compared to January 2022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212B32"/>
                </a:solidFill>
                <a:effectLst/>
                <a:uLnTx/>
                <a:uFillTx/>
                <a:latin typeface="Arial" panose="020B0604020202020204"/>
                <a:ea typeface="+mn-ea"/>
                <a:cs typeface="+mn-cs"/>
              </a:rPr>
              <a:t>Friends and family ‘satisfied’ patient percentage rose to highest levels ever in 2023 (91% year total)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rgbClr val="212B32"/>
                </a:solidFill>
                <a:latin typeface="Arial" panose="020B0604020202020204"/>
              </a:rPr>
              <a:t>GPAD data from 11</a:t>
            </a:r>
            <a:r>
              <a:rPr lang="en-GB" sz="1100" baseline="30000" dirty="0">
                <a:solidFill>
                  <a:srgbClr val="212B32"/>
                </a:solidFill>
                <a:latin typeface="Arial" panose="020B0604020202020204"/>
              </a:rPr>
              <a:t>th</a:t>
            </a:r>
            <a:r>
              <a:rPr lang="en-GB" sz="1100" dirty="0">
                <a:solidFill>
                  <a:srgbClr val="212B32"/>
                </a:solidFill>
                <a:latin typeface="Arial" panose="020B0604020202020204"/>
              </a:rPr>
              <a:t> Nov 2023 showed percentage of appointments within 2 weeks of contacting GP as 79%</a:t>
            </a:r>
            <a:endParaRPr kumimoji="0" lang="en-GB" sz="1100" b="0" i="0" u="none" strike="noStrike" kern="1200" cap="none" spc="0" normalizeH="0" baseline="0" noProof="0" dirty="0">
              <a:ln>
                <a:noFill/>
              </a:ln>
              <a:solidFill>
                <a:srgbClr val="212B32"/>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9D2C298-7784-59A0-F79C-C39D7D19A04B}"/>
              </a:ext>
            </a:extLst>
          </p:cNvPr>
          <p:cNvPicPr>
            <a:picLocks noChangeAspect="1"/>
          </p:cNvPicPr>
          <p:nvPr/>
        </p:nvPicPr>
        <p:blipFill>
          <a:blip r:embed="rId3"/>
          <a:stretch>
            <a:fillRect/>
          </a:stretch>
        </p:blipFill>
        <p:spPr>
          <a:xfrm>
            <a:off x="8621966" y="727785"/>
            <a:ext cx="3465186" cy="1916778"/>
          </a:xfrm>
          <a:prstGeom prst="rect">
            <a:avLst/>
          </a:prstGeom>
        </p:spPr>
      </p:pic>
      <p:pic>
        <p:nvPicPr>
          <p:cNvPr id="13" name="Picture 12">
            <a:extLst>
              <a:ext uri="{FF2B5EF4-FFF2-40B4-BE49-F238E27FC236}">
                <a16:creationId xmlns:a16="http://schemas.microsoft.com/office/drawing/2014/main" id="{C5F53DC2-14C3-D057-183C-CB5499813C0B}"/>
              </a:ext>
            </a:extLst>
          </p:cNvPr>
          <p:cNvPicPr>
            <a:picLocks noChangeAspect="1"/>
          </p:cNvPicPr>
          <p:nvPr/>
        </p:nvPicPr>
        <p:blipFill>
          <a:blip r:embed="rId4"/>
          <a:stretch>
            <a:fillRect/>
          </a:stretch>
        </p:blipFill>
        <p:spPr>
          <a:xfrm>
            <a:off x="8540737" y="2803395"/>
            <a:ext cx="3546415" cy="1943241"/>
          </a:xfrm>
          <a:prstGeom prst="rect">
            <a:avLst/>
          </a:prstGeom>
        </p:spPr>
      </p:pic>
      <p:pic>
        <p:nvPicPr>
          <p:cNvPr id="16" name="Picture 15">
            <a:extLst>
              <a:ext uri="{FF2B5EF4-FFF2-40B4-BE49-F238E27FC236}">
                <a16:creationId xmlns:a16="http://schemas.microsoft.com/office/drawing/2014/main" id="{DC84B95D-B23C-9473-4C78-FA56BE1BA959}"/>
              </a:ext>
            </a:extLst>
          </p:cNvPr>
          <p:cNvPicPr>
            <a:picLocks noChangeAspect="1"/>
          </p:cNvPicPr>
          <p:nvPr/>
        </p:nvPicPr>
        <p:blipFill>
          <a:blip r:embed="rId5"/>
          <a:stretch>
            <a:fillRect/>
          </a:stretch>
        </p:blipFill>
        <p:spPr>
          <a:xfrm>
            <a:off x="8621966" y="4880237"/>
            <a:ext cx="3465186" cy="1912152"/>
          </a:xfrm>
          <a:prstGeom prst="rect">
            <a:avLst/>
          </a:prstGeom>
        </p:spPr>
      </p:pic>
    </p:spTree>
    <p:extLst>
      <p:ext uri="{BB962C8B-B14F-4D97-AF65-F5344CB8AC3E}">
        <p14:creationId xmlns:p14="http://schemas.microsoft.com/office/powerpoint/2010/main" val="6638196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988406e1-f63f-4c12-bbea-143135857ed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7B8E8128EA0547B9764C81D12103C8" ma:contentTypeVersion="14" ma:contentTypeDescription="Create a new document." ma:contentTypeScope="" ma:versionID="08ef27766bc59e83995376c4171b9502">
  <xsd:schema xmlns:xsd="http://www.w3.org/2001/XMLSchema" xmlns:xs="http://www.w3.org/2001/XMLSchema" xmlns:p="http://schemas.microsoft.com/office/2006/metadata/properties" xmlns:ns2="988406e1-f63f-4c12-bbea-143135857ed5" xmlns:ns3="e23ad729-7611-4b7b-a993-a008f77305ea" xmlns:ns4="cccaf3ac-2de9-44d4-aa31-54302fceb5f7" targetNamespace="http://schemas.microsoft.com/office/2006/metadata/properties" ma:root="true" ma:fieldsID="11c5086555c040649adc8788a5ff7f93" ns2:_="" ns3:_="" ns4:_="">
    <xsd:import namespace="988406e1-f63f-4c12-bbea-143135857ed5"/>
    <xsd:import namespace="e23ad729-7611-4b7b-a993-a008f77305ea"/>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06e1-f63f-4c12-bbea-143135857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ad729-7611-4b7b-a993-a008f77305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b04cbd-f546-402e-9e90-be62770ddc4f}" ma:internalName="TaxCatchAll" ma:showField="CatchAllData" ma:web="e23ad729-7611-4b7b-a993-a008f7730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85A74-B213-4EDE-A6F5-8E7B9B6FEF99}">
  <ds:schemaRefs>
    <ds:schemaRef ds:uri="af2c63c8-135a-4f08-b178-2dbe51981885"/>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0e43e290-5387-41b7-938a-93515bb35246"/>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D527466-F7B4-4D40-95D5-9AF3D09557C8}"/>
</file>

<file path=customXml/itemProps3.xml><?xml version="1.0" encoding="utf-8"?>
<ds:datastoreItem xmlns:ds="http://schemas.openxmlformats.org/officeDocument/2006/customXml" ds:itemID="{270087B0-8DE2-4A0D-BBFF-72B327987A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3336</TotalTime>
  <Words>520</Words>
  <Application>Microsoft Office PowerPoint</Application>
  <PresentationFormat>Widescreen</PresentationFormat>
  <Paragraphs>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Jimenez</dc:creator>
  <cp:lastModifiedBy>Natalie Balmain</cp:lastModifiedBy>
  <cp:revision>4</cp:revision>
  <dcterms:created xsi:type="dcterms:W3CDTF">2024-01-10T07:56:12Z</dcterms:created>
  <dcterms:modified xsi:type="dcterms:W3CDTF">2024-01-30T13:54:50Z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0x010100BA7B8E8128EA0547B9764C81D12103C8</vt:lpwstr>
  </property>
</Properties>
</file>