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684681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01FA8-7BC1-7599-FF23-2A80465EC7C9}" v="10" dt="2024-01-22T15:34:24.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15E3-9A96-4DB4-ABC3-9B58DABCB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C82838-9204-4E42-917E-B97FB79481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81CE-EA90-4427-80A2-9DEF341C6ED5}"/>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5" name="Footer Placeholder 4">
            <a:extLst>
              <a:ext uri="{FF2B5EF4-FFF2-40B4-BE49-F238E27FC236}">
                <a16:creationId xmlns:a16="http://schemas.microsoft.com/office/drawing/2014/main" id="{4C67065A-4736-4215-983B-CDBF3192A9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9E801-075B-44E1-B750-542D2FC6BCC4}"/>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48406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155E-C4A0-4E13-A2B7-EA099FD99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D4B648-87C3-4D13-BEB1-0F7285C77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6D19C-4279-448B-AF4B-5F0DD441939A}"/>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5" name="Footer Placeholder 4">
            <a:extLst>
              <a:ext uri="{FF2B5EF4-FFF2-40B4-BE49-F238E27FC236}">
                <a16:creationId xmlns:a16="http://schemas.microsoft.com/office/drawing/2014/main" id="{267ACB00-85D5-4417-A88B-B998F79680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513914-DA33-4308-AF8C-BCAF16A108D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995621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8EB4-C3A7-4098-90F7-6C146424F8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11234C-4D51-4F0C-9095-18EE32EEB5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E04420-C977-4140-A4BA-78CF1D97F944}"/>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5" name="Footer Placeholder 4">
            <a:extLst>
              <a:ext uri="{FF2B5EF4-FFF2-40B4-BE49-F238E27FC236}">
                <a16:creationId xmlns:a16="http://schemas.microsoft.com/office/drawing/2014/main" id="{1713BFE0-06A8-48A0-A6FE-E4006FFFB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822A1-AD10-4E19-A691-6045C1288F4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768628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830874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20"/>
        <p:cNvGrpSpPr/>
        <p:nvPr/>
      </p:nvGrpSpPr>
      <p:grpSpPr>
        <a:xfrm>
          <a:off x="0" y="0"/>
          <a:ext cx="0" cy="0"/>
          <a:chOff x="0" y="0"/>
          <a:chExt cx="0" cy="0"/>
        </a:xfrm>
      </p:grpSpPr>
      <p:sp>
        <p:nvSpPr>
          <p:cNvPr id="10" name="Subtitle 2">
            <a:extLst>
              <a:ext uri="{FF2B5EF4-FFF2-40B4-BE49-F238E27FC236}">
                <a16:creationId xmlns:a16="http://schemas.microsoft.com/office/drawing/2014/main" id="{E49F0B1A-AA47-EB48-AB07-6E18F24C5C6E}"/>
              </a:ext>
            </a:extLst>
          </p:cNvPr>
          <p:cNvSpPr>
            <a:spLocks noGrp="1"/>
          </p:cNvSpPr>
          <p:nvPr>
            <p:ph type="subTitle" idx="1" hasCustomPrompt="1"/>
          </p:nvPr>
        </p:nvSpPr>
        <p:spPr>
          <a:xfrm>
            <a:off x="538039" y="3380444"/>
            <a:ext cx="9144000" cy="500307"/>
          </a:xfrm>
        </p:spPr>
        <p:txBody>
          <a:bodyPr/>
          <a:lstStyle>
            <a:lvl1pPr marL="0" indent="0" algn="l">
              <a:buNone/>
              <a:defRPr sz="1733" b="0" i="0">
                <a:solidFill>
                  <a:schemeClr val="tx1">
                    <a:lumMod val="85000"/>
                    <a:lumOff val="15000"/>
                  </a:schemeClr>
                </a:solidFill>
                <a:latin typeface="Frutiger LT Std 45 Light" panose="020B0402020204020204" pitchFamily="34" charset="77"/>
              </a:defRPr>
            </a:lvl1pPr>
            <a:lvl2pPr marL="609402" indent="0" algn="ctr">
              <a:buNone/>
              <a:defRPr sz="2666"/>
            </a:lvl2pPr>
            <a:lvl3pPr marL="1218804" indent="0" algn="ctr">
              <a:buNone/>
              <a:defRPr sz="2399"/>
            </a:lvl3pPr>
            <a:lvl4pPr marL="1828206" indent="0" algn="ctr">
              <a:buNone/>
              <a:defRPr sz="2133"/>
            </a:lvl4pPr>
            <a:lvl5pPr marL="2437608" indent="0" algn="ctr">
              <a:buNone/>
              <a:defRPr sz="2133"/>
            </a:lvl5pPr>
            <a:lvl6pPr marL="3047009" indent="0" algn="ctr">
              <a:buNone/>
              <a:defRPr sz="2133"/>
            </a:lvl6pPr>
            <a:lvl7pPr marL="3656411" indent="0" algn="ctr">
              <a:buNone/>
              <a:defRPr sz="2133"/>
            </a:lvl7pPr>
            <a:lvl8pPr marL="4265813" indent="0" algn="ctr">
              <a:buNone/>
              <a:defRPr sz="2133"/>
            </a:lvl8pPr>
            <a:lvl9pPr marL="4875215" indent="0" algn="ctr">
              <a:buNone/>
              <a:defRPr sz="2133"/>
            </a:lvl9pPr>
          </a:lstStyle>
          <a:p>
            <a:r>
              <a:rPr lang="en-GB"/>
              <a:t>Subtitle comes under the title</a:t>
            </a:r>
          </a:p>
        </p:txBody>
      </p:sp>
      <p:sp>
        <p:nvSpPr>
          <p:cNvPr id="9" name="Google Shape;17;p4">
            <a:extLst>
              <a:ext uri="{FF2B5EF4-FFF2-40B4-BE49-F238E27FC236}">
                <a16:creationId xmlns:a16="http://schemas.microsoft.com/office/drawing/2014/main" id="{17BB1236-5A91-214C-865C-5FF561DAA646}"/>
              </a:ext>
            </a:extLst>
          </p:cNvPr>
          <p:cNvSpPr txBox="1">
            <a:spLocks noGrp="1"/>
          </p:cNvSpPr>
          <p:nvPr>
            <p:ph type="title" hasCustomPrompt="1"/>
          </p:nvPr>
        </p:nvSpPr>
        <p:spPr>
          <a:xfrm>
            <a:off x="525815" y="2570151"/>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999" b="1" i="0">
                <a:solidFill>
                  <a:srgbClr val="112F87"/>
                </a:solidFill>
                <a:latin typeface="Frutiger LT Std 65" panose="020B0602020204020204" pitchFamily="34" charset="77"/>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a:t>Title comes here</a:t>
            </a:r>
            <a:endParaRPr/>
          </a:p>
        </p:txBody>
      </p:sp>
      <p:sp>
        <p:nvSpPr>
          <p:cNvPr id="6" name="Google Shape;105;p23">
            <a:extLst>
              <a:ext uri="{FF2B5EF4-FFF2-40B4-BE49-F238E27FC236}">
                <a16:creationId xmlns:a16="http://schemas.microsoft.com/office/drawing/2014/main" id="{FE32269E-35E6-B84E-914E-2AF375C9F0BC}"/>
              </a:ext>
            </a:extLst>
          </p:cNvPr>
          <p:cNvSpPr/>
          <p:nvPr/>
        </p:nvSpPr>
        <p:spPr>
          <a:xfrm>
            <a:off x="0" y="0"/>
            <a:ext cx="140400" cy="6858000"/>
          </a:xfrm>
          <a:prstGeom prst="rect">
            <a:avLst/>
          </a:prstGeom>
          <a:solidFill>
            <a:srgbClr val="215DB9"/>
          </a:solidFill>
          <a:ln>
            <a:noFill/>
          </a:ln>
        </p:spPr>
        <p:txBody>
          <a:bodyPr spcFirstLastPara="1" wrap="square" lIns="121862" tIns="121862" rIns="121862" bIns="121862" anchor="ctr" anchorCtr="0">
            <a:noAutofit/>
          </a:bodyPr>
          <a:lstStyle/>
          <a:p>
            <a:pPr marL="0" lvl="0" indent="0" algn="l" rtl="0">
              <a:spcBef>
                <a:spcPts val="0"/>
              </a:spcBef>
              <a:spcAft>
                <a:spcPts val="0"/>
              </a:spcAft>
              <a:buNone/>
            </a:pPr>
            <a:endParaRPr sz="2399"/>
          </a:p>
        </p:txBody>
      </p:sp>
    </p:spTree>
    <p:extLst>
      <p:ext uri="{BB962C8B-B14F-4D97-AF65-F5344CB8AC3E}">
        <p14:creationId xmlns:p14="http://schemas.microsoft.com/office/powerpoint/2010/main" val="978964678"/>
      </p:ext>
    </p:extLst>
  </p:cSld>
  <p:clrMapOvr>
    <a:masterClrMapping/>
  </p:clrMapOvr>
  <p:extLst>
    <p:ext uri="{DCECCB84-F9BA-43D5-87BE-67443E8EF086}">
      <p15:sldGuideLst xmlns:p15="http://schemas.microsoft.com/office/powerpoint/2012/main">
        <p15:guide id="1" orient="horz" pos="1575">
          <p15:clr>
            <a:srgbClr val="FBAE40"/>
          </p15:clr>
        </p15:guide>
        <p15:guide id="2" pos="4082">
          <p15:clr>
            <a:srgbClr val="FBAE40"/>
          </p15:clr>
        </p15:guide>
        <p15:guide id="3" orient="horz" pos="1393">
          <p15:clr>
            <a:srgbClr val="FBAE40"/>
          </p15:clr>
        </p15:guide>
        <p15:guide id="4" orient="horz" pos="214">
          <p15:clr>
            <a:srgbClr val="FBAE40"/>
          </p15:clr>
        </p15:guide>
        <p15:guide id="5" orient="horz" pos="1756">
          <p15:clr>
            <a:srgbClr val="FBAE40"/>
          </p15:clr>
        </p15:guide>
        <p15:guide id="6" pos="68">
          <p15:clr>
            <a:srgbClr val="FBAE40"/>
          </p15:clr>
        </p15:guide>
        <p15:guide id="7" orient="horz" pos="441">
          <p15:clr>
            <a:srgbClr val="FBAE40"/>
          </p15:clr>
        </p15:guide>
        <p15:guide id="8" pos="55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98F6-FE44-4DB0-8856-5AA5A6969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4A1CE-9A89-494B-9F57-25F52DB0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8025F-3521-45E5-A4CC-A37757B5ECBC}"/>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5" name="Footer Placeholder 4">
            <a:extLst>
              <a:ext uri="{FF2B5EF4-FFF2-40B4-BE49-F238E27FC236}">
                <a16:creationId xmlns:a16="http://schemas.microsoft.com/office/drawing/2014/main" id="{6D407ED9-9DD6-4773-ABA2-9FE919FD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D5CFE-23FC-4593-982D-89335EA041C9}"/>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35662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2F35-445E-44E5-861B-2F6E0D9C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03DE3D-C82C-400D-A3C3-0C575AA1E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82855-D3BF-469D-86E3-DC96E79DED8F}"/>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5" name="Footer Placeholder 4">
            <a:extLst>
              <a:ext uri="{FF2B5EF4-FFF2-40B4-BE49-F238E27FC236}">
                <a16:creationId xmlns:a16="http://schemas.microsoft.com/office/drawing/2014/main" id="{118D6AF3-F285-4410-810D-6DFEBECDB7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17C2F-BC41-4E14-81BF-6D7DAFFBB9B2}"/>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204759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28BF-9E18-4767-AAA5-0C1F60D0A8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2EE028-EC32-41A9-AF6E-EDEFD65BD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2CD7CF-6F7B-4088-BD58-B3D085EF15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0FC54A-5D88-4863-BE38-606ACBD6211F}"/>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6" name="Footer Placeholder 5">
            <a:extLst>
              <a:ext uri="{FF2B5EF4-FFF2-40B4-BE49-F238E27FC236}">
                <a16:creationId xmlns:a16="http://schemas.microsoft.com/office/drawing/2014/main" id="{2FD17293-178B-4D2F-BE95-F86131EFB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E468F0-1849-40B6-BF3E-EC384BDDC911}"/>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163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5180-5412-4B7E-AFEC-625563A446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695574-5F9C-4F76-9F96-9249B1EB88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4543AB-666D-4DB1-BC78-15F14761C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037B3F-FFF0-44F1-95BF-600364AF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B85C4-555F-4527-990A-D644BC65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F63B29-AD64-4F5D-9F2D-F10688DD6F3A}"/>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8" name="Footer Placeholder 7">
            <a:extLst>
              <a:ext uri="{FF2B5EF4-FFF2-40B4-BE49-F238E27FC236}">
                <a16:creationId xmlns:a16="http://schemas.microsoft.com/office/drawing/2014/main" id="{085EEEC9-C67B-45D9-9D77-586C94BB1A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B95D91-A7EB-4D96-9516-7F32C4D213C6}"/>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77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AC2-65FE-4F1A-9541-52A6B6681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129E93-ED45-4357-8802-0304DE83798A}"/>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4" name="Footer Placeholder 3">
            <a:extLst>
              <a:ext uri="{FF2B5EF4-FFF2-40B4-BE49-F238E27FC236}">
                <a16:creationId xmlns:a16="http://schemas.microsoft.com/office/drawing/2014/main" id="{878CAD1D-A3E1-47D5-B4A9-3943E49382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BDB16C-EAC7-4C26-A2AE-C0DC14E0A2BA}"/>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67852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4F63B-0890-43A6-B9E5-C0C55055E468}"/>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3" name="Footer Placeholder 2">
            <a:extLst>
              <a:ext uri="{FF2B5EF4-FFF2-40B4-BE49-F238E27FC236}">
                <a16:creationId xmlns:a16="http://schemas.microsoft.com/office/drawing/2014/main" id="{8CD27438-8579-4E2F-8F79-044C97374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33074F-F0EB-4F25-A629-52BA7D44AB8B}"/>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91942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8A23-9E53-4790-A640-7765FB47D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F0AC64-0C22-499B-BDA7-4CEAA4B66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884A36-B613-4744-B011-BD2839EF6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917F2-A93A-43D7-B709-56FDD607E8E5}"/>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6" name="Footer Placeholder 5">
            <a:extLst>
              <a:ext uri="{FF2B5EF4-FFF2-40B4-BE49-F238E27FC236}">
                <a16:creationId xmlns:a16="http://schemas.microsoft.com/office/drawing/2014/main" id="{C2466496-F9D1-45F6-BD61-F5766B252F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C2A649-0E9A-4830-84E1-B6DB50D680F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348657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5FCC1-3A9E-49D2-9568-9424BCB9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768A97-EF26-423C-9F46-91D28E594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4E47E4-A7CF-483B-92C3-D7D4406A1B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8D45F-69F8-4208-95D6-6F48425EE4E8}"/>
              </a:ext>
            </a:extLst>
          </p:cNvPr>
          <p:cNvSpPr>
            <a:spLocks noGrp="1"/>
          </p:cNvSpPr>
          <p:nvPr>
            <p:ph type="dt" sz="half" idx="10"/>
          </p:nvPr>
        </p:nvSpPr>
        <p:spPr/>
        <p:txBody>
          <a:bodyPr/>
          <a:lstStyle/>
          <a:p>
            <a:fld id="{ABCA0107-158A-49B3-9703-E0F825C5FA8B}" type="datetimeFigureOut">
              <a:rPr lang="en-GB" smtClean="0"/>
              <a:t>23/01/2024</a:t>
            </a:fld>
            <a:endParaRPr lang="en-GB"/>
          </a:p>
        </p:txBody>
      </p:sp>
      <p:sp>
        <p:nvSpPr>
          <p:cNvPr id="6" name="Footer Placeholder 5">
            <a:extLst>
              <a:ext uri="{FF2B5EF4-FFF2-40B4-BE49-F238E27FC236}">
                <a16:creationId xmlns:a16="http://schemas.microsoft.com/office/drawing/2014/main" id="{636C5AB7-AE0A-42EE-A6F2-9C8102EA3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57CC0-DBC0-4EA8-8886-394984C2FB4F}"/>
              </a:ext>
            </a:extLst>
          </p:cNvPr>
          <p:cNvSpPr>
            <a:spLocks noGrp="1"/>
          </p:cNvSpPr>
          <p:nvPr>
            <p:ph type="sldNum" sz="quarter" idx="12"/>
          </p:nvPr>
        </p:nvSpPr>
        <p:spPr/>
        <p:txBody>
          <a:bodyPr/>
          <a:lstStyle/>
          <a:p>
            <a:fld id="{CF768C73-158D-4A30-98A4-B98A0FE8CA6B}" type="slidenum">
              <a:rPr lang="en-GB" smtClean="0"/>
              <a:t>‹#›</a:t>
            </a:fld>
            <a:endParaRPr lang="en-GB"/>
          </a:p>
        </p:txBody>
      </p:sp>
    </p:spTree>
    <p:extLst>
      <p:ext uri="{BB962C8B-B14F-4D97-AF65-F5344CB8AC3E}">
        <p14:creationId xmlns:p14="http://schemas.microsoft.com/office/powerpoint/2010/main" val="1591493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131F5D-C4AA-4DBF-BE58-83C97071D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8020AC-3D9C-4F6C-B923-84BD9A0D7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0558A9-E83E-445E-A9AF-86A327BB2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A0107-158A-49B3-9703-E0F825C5FA8B}" type="datetimeFigureOut">
              <a:rPr lang="en-GB" smtClean="0"/>
              <a:t>23/01/2024</a:t>
            </a:fld>
            <a:endParaRPr lang="en-GB"/>
          </a:p>
        </p:txBody>
      </p:sp>
      <p:sp>
        <p:nvSpPr>
          <p:cNvPr id="5" name="Footer Placeholder 4">
            <a:extLst>
              <a:ext uri="{FF2B5EF4-FFF2-40B4-BE49-F238E27FC236}">
                <a16:creationId xmlns:a16="http://schemas.microsoft.com/office/drawing/2014/main" id="{48697F00-9BBB-4D11-B4F2-99665D655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CCE4B4-E804-466C-B330-F20EFE893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68C73-158D-4A30-98A4-B98A0FE8CA6B}" type="slidenum">
              <a:rPr lang="en-GB" smtClean="0"/>
              <a:t>‹#›</a:t>
            </a:fld>
            <a:endParaRPr lang="en-GB"/>
          </a:p>
        </p:txBody>
      </p:sp>
    </p:spTree>
    <p:extLst>
      <p:ext uri="{BB962C8B-B14F-4D97-AF65-F5344CB8AC3E}">
        <p14:creationId xmlns:p14="http://schemas.microsoft.com/office/powerpoint/2010/main" val="426578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4B05E2C5-FDDF-4ADE-97A2-4C5413FFFAA8}"/>
              </a:ext>
            </a:extLst>
          </p:cNvPr>
          <p:cNvPicPr>
            <a:picLocks noChangeAspect="1"/>
          </p:cNvPicPr>
          <p:nvPr/>
        </p:nvPicPr>
        <p:blipFill>
          <a:blip r:embed="rId2"/>
          <a:stretch>
            <a:fillRect/>
          </a:stretch>
        </p:blipFill>
        <p:spPr>
          <a:xfrm>
            <a:off x="11422724" y="0"/>
            <a:ext cx="760132" cy="727785"/>
          </a:xfrm>
          <a:prstGeom prst="rect">
            <a:avLst/>
          </a:prstGeom>
        </p:spPr>
      </p:pic>
      <p:sp>
        <p:nvSpPr>
          <p:cNvPr id="6" name="Rectangle 5">
            <a:extLst>
              <a:ext uri="{FF2B5EF4-FFF2-40B4-BE49-F238E27FC236}">
                <a16:creationId xmlns:a16="http://schemas.microsoft.com/office/drawing/2014/main" id="{10AE8261-FFEC-47B2-820F-926032AA4B09}"/>
              </a:ext>
            </a:extLst>
          </p:cNvPr>
          <p:cNvSpPr/>
          <p:nvPr/>
        </p:nvSpPr>
        <p:spPr>
          <a:xfrm>
            <a:off x="0" y="0"/>
            <a:ext cx="10058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F1EA88-0559-4CCB-F751-EADD0728CC68}"/>
              </a:ext>
            </a:extLst>
          </p:cNvPr>
          <p:cNvSpPr txBox="1"/>
          <p:nvPr/>
        </p:nvSpPr>
        <p:spPr>
          <a:xfrm>
            <a:off x="207144" y="1090515"/>
            <a:ext cx="8333593" cy="36471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Foundry Healthcare Lewes are an NHS Primary Care Network made up of 4 Lewes surgeries who have come together to improve GP and other healthcare services in Lewes and surrounding areas. Like most Practices and PCNs, Foundry has been managing greater demand in recent years and has been looking to establish new methods of meeting demand. Modern General Practice working is one of the key components of the Primary Care Access Recovery Plan (PCARP).</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050" b="0" i="0" u="none" strike="noStrike" kern="1200" cap="none" spc="0" normalizeH="0" baseline="0" noProof="0">
                <a:ln>
                  <a:noFill/>
                </a:ln>
                <a:solidFill>
                  <a:prstClr val="black"/>
                </a:solidFill>
                <a:effectLst/>
                <a:uLnTx/>
                <a:uFillTx/>
                <a:latin typeface="Arial" panose="020B0604020202020204"/>
                <a:ea typeface="+mn-ea"/>
                <a:cs typeface="+mn-cs"/>
              </a:rPr>
            </a:b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Taking a phased approach to ensure patient safety and build the confidence of staff in the new model, they have established an acute primary care hub that includes Allied Health Professionals, Diagnostics, Mental Health services, Community Nurses, Third Sector organisations, Social Care and Speciality Care – ensuring that patients see the right clinician at the right time. They have done this by making one of the four practices in their PCN a multi-disciplinary hub, housing all of the above. This helps reduce unnecessary time wasted for GPs (for example seeing a patient before any diagnostics have been carried out) and also helps reduce the </a:t>
            </a:r>
            <a:r>
              <a:rPr lang="en-GB" sz="1050">
                <a:solidFill>
                  <a:srgbClr val="212B32"/>
                </a:solidFill>
                <a:latin typeface="Arial" panose="020B0604020202020204"/>
              </a:rPr>
              <a:t>h</a:t>
            </a:r>
            <a:r>
              <a:rPr kumimoji="0" lang="en-GB" sz="1050" b="0" i="0" u="none" strike="noStrike" kern="1200" cap="none" spc="0" normalizeH="0" baseline="0" noProof="0" err="1">
                <a:ln>
                  <a:noFill/>
                </a:ln>
                <a:solidFill>
                  <a:srgbClr val="212B32"/>
                </a:solidFill>
                <a:effectLst/>
                <a:uLnTx/>
                <a:uFillTx/>
                <a:latin typeface="Arial" panose="020B0604020202020204"/>
                <a:ea typeface="+mn-ea"/>
                <a:cs typeface="+mn-cs"/>
              </a:rPr>
              <a:t>igh</a:t>
            </a: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 referral rate into diagnostics, mental health services, social care and community nursing, as these services are available and can be contacted in-house. </a:t>
            </a:r>
            <a:r>
              <a:rPr kumimoji="0" lang="en-GB" sz="1050" b="0" i="0" u="none" strike="noStrike" kern="1200" cap="none" spc="0" normalizeH="0" baseline="0" noProof="0">
                <a:ln>
                  <a:noFill/>
                </a:ln>
                <a:solidFill>
                  <a:srgbClr val="212B32"/>
                </a:solidFill>
                <a:effectLst/>
                <a:uLnTx/>
                <a:uFillTx/>
                <a:latin typeface="Arial" panose="020B0604020202020204"/>
                <a:ea typeface="+mn-ea"/>
                <a:cs typeface="Arial"/>
              </a:rPr>
              <a:t>The PCN has been able to do this efficiently, by using data from its e-rostering </a:t>
            </a:r>
            <a:r>
              <a:rPr kumimoji="0" lang="en-GB" sz="1050" b="0" i="0" u="none" strike="noStrike" kern="1200" cap="none" spc="0" normalizeH="0" baseline="0" noProof="0" err="1">
                <a:ln>
                  <a:noFill/>
                </a:ln>
                <a:solidFill>
                  <a:srgbClr val="212B32"/>
                </a:solidFill>
                <a:effectLst/>
                <a:uLnTx/>
                <a:uFillTx/>
                <a:latin typeface="Arial" panose="020B0604020202020204"/>
                <a:ea typeface="+mn-ea"/>
                <a:cs typeface="Arial"/>
              </a:rPr>
              <a:t>syste</a:t>
            </a:r>
            <a:r>
              <a:rPr lang="en-GB" sz="1050">
                <a:solidFill>
                  <a:srgbClr val="212B32"/>
                </a:solidFill>
                <a:latin typeface="Arial" panose="020B0604020202020204"/>
                <a:cs typeface="Arial"/>
              </a:rPr>
              <a:t>m to evidence change and inform workforce and rota planning as required. </a:t>
            </a:r>
            <a:endParaRPr kumimoji="0" lang="en-GB" sz="1050" b="0" i="0" u="none" strike="noStrike" kern="1200" cap="none" spc="0" normalizeH="0" baseline="0" noProof="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This model adds value by giving Allied Health Professionals an opportunity to see the patient first - managing problems rather than simply triaging, with the ability to </a:t>
            </a:r>
            <a:r>
              <a:rPr lang="en-GB" sz="1050">
                <a:solidFill>
                  <a:srgbClr val="212B32"/>
                </a:solidFill>
                <a:latin typeface="Arial" panose="020B0604020202020204"/>
              </a:rPr>
              <a:t>conduct </a:t>
            </a: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appropriate tests before GP appointments. </a:t>
            </a:r>
            <a:r>
              <a:rPr kumimoji="0" lang="en-GB" sz="1050" b="0" i="0" u="none" strike="noStrike" kern="1200" cap="none" spc="0" normalizeH="0" baseline="0" noProof="0">
                <a:ln>
                  <a:noFill/>
                </a:ln>
                <a:solidFill>
                  <a:srgbClr val="212B32"/>
                </a:solidFill>
                <a:effectLst/>
                <a:uLnTx/>
                <a:uFillTx/>
                <a:latin typeface="Arial" panose="020B0604020202020204"/>
                <a:ea typeface="+mn-ea"/>
                <a:cs typeface="Arial"/>
              </a:rPr>
              <a:t>Continuity of care was considered for patients with long-term conditions, complex needs and/or serious comorbidity or frailty. Those patients were grouped into red and amber groups which signalled a higher requirement for continuity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212B32"/>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212B32"/>
                </a:solidFill>
                <a:effectLst/>
                <a:uLnTx/>
                <a:uFillTx/>
                <a:latin typeface="Arial" panose="020B0604020202020204"/>
                <a:ea typeface="+mn-ea"/>
                <a:cs typeface="+mn-cs"/>
              </a:rPr>
              <a:t>As well as facilitating more efficient patient flow, there are implications for the workforce also. Clinical staff have more time to share good practice between themselves, develop a standard approach, and provide close supervision of other clinical staff such as paramedics and GP trainees.  </a:t>
            </a:r>
            <a:endParaRPr kumimoji="0" lang="en-GB" sz="1150" b="0" i="0" u="none" strike="noStrike" kern="1200" cap="none" spc="0" normalizeH="0" baseline="0" noProof="0">
              <a:ln>
                <a:noFill/>
              </a:ln>
              <a:solidFill>
                <a:srgbClr val="212B32"/>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DAD20274-DD92-F4B1-193B-5C2B159FE51C}"/>
              </a:ext>
            </a:extLst>
          </p:cNvPr>
          <p:cNvSpPr txBox="1">
            <a:spLocks/>
          </p:cNvSpPr>
          <p:nvPr/>
        </p:nvSpPr>
        <p:spPr>
          <a:xfrm>
            <a:off x="311137" y="317490"/>
            <a:ext cx="8229600" cy="516760"/>
          </a:xfrm>
          <a:prstGeom prst="rect">
            <a:avLst/>
          </a:prstGeom>
          <a:ln>
            <a:solidFill>
              <a:srgbClr val="4472C4"/>
            </a:solidFill>
          </a:ln>
        </p:spPr>
        <p:txBody>
          <a:bodyPr lIns="0" tIns="0" rIns="0" bIns="0" anchor="t">
            <a:noAutofit/>
          </a:bodyPr>
          <a:lstStyle>
            <a:lvl1pPr algn="l" defTabSz="457200" rtl="0" eaLnBrk="1" latinLnBrk="0" hangingPunct="1">
              <a:spcBef>
                <a:spcPct val="0"/>
              </a:spcBef>
              <a:buNone/>
              <a:defRPr sz="3200" b="1" i="0" kern="1200" baseline="0">
                <a:solidFill>
                  <a:srgbClr val="768692"/>
                </a:solidFill>
                <a:latin typeface="Arial"/>
                <a:ea typeface="+mj-ea"/>
                <a:cs typeface="+mj-cs"/>
              </a:defRPr>
            </a:lvl1pPr>
          </a:lstStyle>
          <a:p>
            <a:pPr>
              <a:defRPr/>
            </a:pPr>
            <a:r>
              <a:rPr kumimoji="0" lang="en-GB" sz="2000" b="1" i="0" u="none" strike="noStrike" kern="1200" cap="none" spc="0" normalizeH="0" baseline="0" noProof="0" dirty="0">
                <a:ln>
                  <a:noFill/>
                </a:ln>
                <a:solidFill>
                  <a:srgbClr val="4472C4"/>
                </a:solidFill>
                <a:effectLst/>
                <a:uLnTx/>
                <a:uFillTx/>
                <a:latin typeface="Arial"/>
                <a:ea typeface="+mj-ea"/>
                <a:cs typeface="+mj-cs"/>
              </a:rPr>
              <a:t>Modern General Practice working –</a:t>
            </a:r>
            <a:r>
              <a:rPr lang="en-GB" sz="2000" dirty="0">
                <a:solidFill>
                  <a:srgbClr val="4472C4"/>
                </a:solidFill>
              </a:rPr>
              <a:t> </a:t>
            </a:r>
            <a:r>
              <a:rPr kumimoji="0" lang="en-GB" sz="2000" b="1" i="0" u="none" strike="noStrike" kern="1200" cap="none" spc="0" normalizeH="0" baseline="0" noProof="0" dirty="0">
                <a:ln>
                  <a:noFill/>
                </a:ln>
                <a:solidFill>
                  <a:srgbClr val="4472C4"/>
                </a:solidFill>
                <a:effectLst/>
                <a:uLnTx/>
                <a:uFillTx/>
                <a:latin typeface="Arial"/>
                <a:ea typeface="+mj-ea"/>
                <a:cs typeface="+mj-cs"/>
              </a:rPr>
              <a:t> A population </a:t>
            </a:r>
            <a:r>
              <a:rPr lang="en-GB" sz="2000" dirty="0">
                <a:solidFill>
                  <a:srgbClr val="4472C4"/>
                </a:solidFill>
              </a:rPr>
              <a:t>health</a:t>
            </a:r>
            <a:r>
              <a:rPr kumimoji="0" lang="en-GB" sz="2000" b="1" i="0" u="none" strike="noStrike" kern="1200" cap="none" spc="0" normalizeH="0" baseline="0" noProof="0" dirty="0">
                <a:ln>
                  <a:noFill/>
                </a:ln>
                <a:solidFill>
                  <a:srgbClr val="4472C4"/>
                </a:solidFill>
                <a:effectLst/>
                <a:uLnTx/>
                <a:uFillTx/>
                <a:latin typeface="Arial"/>
                <a:ea typeface="+mj-ea"/>
                <a:cs typeface="+mj-cs"/>
              </a:rPr>
              <a:t> </a:t>
            </a:r>
            <a:r>
              <a:rPr lang="en-GB" sz="2000" dirty="0">
                <a:solidFill>
                  <a:srgbClr val="4472C4"/>
                </a:solidFill>
              </a:rPr>
              <a:t>approach</a:t>
            </a:r>
            <a:endParaRPr kumimoji="0" lang="en-GB" sz="2000" b="1" i="0" u="none" strike="noStrike" kern="1200" cap="none" spc="0" normalizeH="0" baseline="0" noProof="0" dirty="0">
              <a:ln>
                <a:noFill/>
              </a:ln>
              <a:solidFill>
                <a:srgbClr val="4472C4"/>
              </a:solidFill>
              <a:effectLst/>
              <a:uLnTx/>
              <a:uFillTx/>
              <a:latin typeface="Arial"/>
              <a:ea typeface="+mj-ea"/>
              <a:cs typeface="+mj-cs"/>
            </a:endParaRPr>
          </a:p>
          <a:p>
            <a:pPr>
              <a:defRPr/>
            </a:pPr>
            <a:r>
              <a:rPr kumimoji="0" lang="en-GB" sz="1600" b="1" i="0" u="none" strike="noStrike" kern="1200" cap="none" spc="0" normalizeH="0" baseline="0" noProof="0" dirty="0">
                <a:ln>
                  <a:noFill/>
                </a:ln>
                <a:solidFill>
                  <a:srgbClr val="4472C4"/>
                </a:solidFill>
                <a:effectLst/>
                <a:uLnTx/>
                <a:uFillTx/>
                <a:latin typeface="Arial"/>
                <a:ea typeface="+mj-ea"/>
                <a:cs typeface="+mj-cs"/>
              </a:rPr>
              <a:t>Foundry PCN, Lewes</a:t>
            </a:r>
            <a:r>
              <a:rPr lang="en-GB" sz="1600" dirty="0">
                <a:solidFill>
                  <a:srgbClr val="4472C4"/>
                </a:solidFill>
              </a:rPr>
              <a:t> - Sussex</a:t>
            </a:r>
            <a:br>
              <a:rPr lang="en-GB" sz="4000" b="0" i="0" u="none" strike="noStrike" kern="1200" cap="none" spc="0" normalizeH="0" baseline="0" noProof="0" dirty="0">
                <a:ln>
                  <a:noFill/>
                </a:ln>
                <a:effectLst/>
                <a:uLnTx/>
                <a:uFillTx/>
                <a:latin typeface="Arial"/>
              </a:rPr>
            </a:br>
            <a:endParaRPr kumimoji="0" lang="en-GB" sz="4000" b="0" i="0" u="none" strike="noStrike" kern="1200" cap="none" spc="0" normalizeH="0" baseline="0" noProof="0">
              <a:ln>
                <a:noFill/>
              </a:ln>
              <a:solidFill>
                <a:srgbClr val="768692"/>
              </a:solidFill>
              <a:effectLst/>
              <a:uLnTx/>
              <a:uFillTx/>
              <a:latin typeface="Arial"/>
              <a:ea typeface="+mj-ea"/>
              <a:cs typeface="+mj-cs"/>
            </a:endParaRPr>
          </a:p>
        </p:txBody>
      </p:sp>
      <p:sp>
        <p:nvSpPr>
          <p:cNvPr id="9" name="TextBox 8">
            <a:extLst>
              <a:ext uri="{FF2B5EF4-FFF2-40B4-BE49-F238E27FC236}">
                <a16:creationId xmlns:a16="http://schemas.microsoft.com/office/drawing/2014/main" id="{8D4F6A8B-E85A-B155-F2DC-806C6AC7FB0B}"/>
              </a:ext>
            </a:extLst>
          </p:cNvPr>
          <p:cNvSpPr txBox="1"/>
          <p:nvPr/>
        </p:nvSpPr>
        <p:spPr>
          <a:xfrm>
            <a:off x="311137" y="4828766"/>
            <a:ext cx="7431675" cy="1877437"/>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12B32"/>
                </a:solidFill>
                <a:effectLst/>
                <a:uLnTx/>
                <a:uFillTx/>
                <a:latin typeface="Arial" panose="020B0604020202020204"/>
                <a:ea typeface="+mn-ea"/>
                <a:cs typeface="+mn-cs"/>
              </a:rPr>
              <a:t>Early indications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12B32"/>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Reduced the number of avoidable appointments to 6.5% compared to an average of 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Top 5% of frequent attenders only use 30% of GP Consultations compared with 40% elsewhere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FFT results over previous 3 months - 76% ‘Excellent’ + 12% ‘Good’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Access Improvement Programme (outreaching to Patients in order to communicate Foundry model + regularly surveying patients around their experience);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Improved staff retention – 4% turnover;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Create a sustainable financial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50" b="0" i="0" u="none" strike="noStrike" kern="1200" cap="none" spc="0" normalizeH="0" baseline="0" noProof="0">
                <a:ln>
                  <a:noFill/>
                </a:ln>
                <a:solidFill>
                  <a:srgbClr val="212B32"/>
                </a:solidFill>
                <a:effectLst/>
                <a:uLnTx/>
                <a:uFillTx/>
                <a:latin typeface="Arial" panose="020B0604020202020204"/>
                <a:ea typeface="+mn-ea"/>
                <a:cs typeface="+mn-cs"/>
              </a:rPr>
              <a:t>Created an organisational culture of continual improvement.</a:t>
            </a:r>
          </a:p>
        </p:txBody>
      </p:sp>
      <p:pic>
        <p:nvPicPr>
          <p:cNvPr id="4" name="Picture 3" descr="A screenshot of a medical chart&#10;&#10;Description automatically generated">
            <a:extLst>
              <a:ext uri="{FF2B5EF4-FFF2-40B4-BE49-F238E27FC236}">
                <a16:creationId xmlns:a16="http://schemas.microsoft.com/office/drawing/2014/main" id="{555906AF-5CB1-7B9F-879F-74E2FC07A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999" y="779506"/>
            <a:ext cx="3422327" cy="1907832"/>
          </a:xfrm>
          <a:prstGeom prst="rect">
            <a:avLst/>
          </a:prstGeom>
        </p:spPr>
      </p:pic>
      <p:pic>
        <p:nvPicPr>
          <p:cNvPr id="13" name="Picture 12" descr="A diagram of a health care system&#10;&#10;Description automatically generated">
            <a:extLst>
              <a:ext uri="{FF2B5EF4-FFF2-40B4-BE49-F238E27FC236}">
                <a16:creationId xmlns:a16="http://schemas.microsoft.com/office/drawing/2014/main" id="{89FDB781-F1F9-4342-7528-E0EF168C3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7297" y="2816624"/>
            <a:ext cx="3476029" cy="1938493"/>
          </a:xfrm>
          <a:prstGeom prst="rect">
            <a:avLst/>
          </a:prstGeom>
        </p:spPr>
      </p:pic>
      <p:pic>
        <p:nvPicPr>
          <p:cNvPr id="15" name="Picture 14" descr="A diagram of a patient's flow chart&#10;&#10;Description automatically generated">
            <a:extLst>
              <a:ext uri="{FF2B5EF4-FFF2-40B4-BE49-F238E27FC236}">
                <a16:creationId xmlns:a16="http://schemas.microsoft.com/office/drawing/2014/main" id="{4AAEC8B0-CA15-7AF6-CADE-D6B174EFB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097" y="4755117"/>
            <a:ext cx="3822229" cy="2101006"/>
          </a:xfrm>
          <a:prstGeom prst="rect">
            <a:avLst/>
          </a:prstGeom>
        </p:spPr>
      </p:pic>
    </p:spTree>
    <p:extLst>
      <p:ext uri="{BB962C8B-B14F-4D97-AF65-F5344CB8AC3E}">
        <p14:creationId xmlns:p14="http://schemas.microsoft.com/office/powerpoint/2010/main" val="6638196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988406e1-f63f-4c12-bbea-143135857ed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7B8E8128EA0547B9764C81D12103C8" ma:contentTypeVersion="14" ma:contentTypeDescription="Create a new document." ma:contentTypeScope="" ma:versionID="08ef27766bc59e83995376c4171b9502">
  <xsd:schema xmlns:xsd="http://www.w3.org/2001/XMLSchema" xmlns:xs="http://www.w3.org/2001/XMLSchema" xmlns:p="http://schemas.microsoft.com/office/2006/metadata/properties" xmlns:ns2="988406e1-f63f-4c12-bbea-143135857ed5" xmlns:ns3="e23ad729-7611-4b7b-a993-a008f77305ea" xmlns:ns4="cccaf3ac-2de9-44d4-aa31-54302fceb5f7" targetNamespace="http://schemas.microsoft.com/office/2006/metadata/properties" ma:root="true" ma:fieldsID="11c5086555c040649adc8788a5ff7f93" ns2:_="" ns3:_="" ns4:_="">
    <xsd:import namespace="988406e1-f63f-4c12-bbea-143135857ed5"/>
    <xsd:import namespace="e23ad729-7611-4b7b-a993-a008f77305ea"/>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6e1-f63f-4c12-bbea-143135857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ad729-7611-4b7b-a993-a008f77305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fb04cbd-f546-402e-9e90-be62770ddc4f}" ma:internalName="TaxCatchAll" ma:showField="CatchAllData" ma:web="e23ad729-7611-4b7b-a993-a008f7730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52552-C68C-466C-B351-F434577C62F0}">
  <ds:schemaRefs>
    <ds:schemaRef ds:uri="0e43e290-5387-41b7-938a-93515bb35246"/>
    <ds:schemaRef ds:uri="af2c63c8-135a-4f08-b178-2dbe519818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AEFE95-07D7-4577-9F05-0AF1676C6282}">
  <ds:schemaRefs>
    <ds:schemaRef ds:uri="http://schemas.microsoft.com/sharepoint/v3/contenttype/forms"/>
  </ds:schemaRefs>
</ds:datastoreItem>
</file>

<file path=customXml/itemProps3.xml><?xml version="1.0" encoding="utf-8"?>
<ds:datastoreItem xmlns:ds="http://schemas.openxmlformats.org/officeDocument/2006/customXml" ds:itemID="{6B053ACE-A7CD-48A1-AE1C-EEFDBB2E46D0}"/>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Jimenez</dc:creator>
  <cp:revision>4</cp:revision>
  <dcterms:created xsi:type="dcterms:W3CDTF">2024-01-10T07:56:12Z</dcterms:created>
  <dcterms:modified xsi:type="dcterms:W3CDTF">2024-01-23T14:51:24Z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0x010100BA7B8E8128EA0547B9764C81D12103C8</vt:lpwstr>
  </property>
</Properties>
</file>