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146846813"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2" autoAdjust="0"/>
    <p:restoredTop sz="94660"/>
  </p:normalViewPr>
  <p:slideViewPr>
    <p:cSldViewPr snapToGrid="0">
      <p:cViewPr varScale="1">
        <p:scale>
          <a:sx n="88" d="100"/>
          <a:sy n="88" d="100"/>
        </p:scale>
        <p:origin x="100" y="4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B15E3-9A96-4DB4-ABC3-9B58DABCB0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1C82838-9204-4E42-917E-B97FB79481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B4C81CE-EA90-4427-80A2-9DEF341C6ED5}"/>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5" name="Footer Placeholder 4">
            <a:extLst>
              <a:ext uri="{FF2B5EF4-FFF2-40B4-BE49-F238E27FC236}">
                <a16:creationId xmlns:a16="http://schemas.microsoft.com/office/drawing/2014/main" id="{4C67065A-4736-4215-983B-CDBF3192A9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29E801-075B-44E1-B750-542D2FC6BCC4}"/>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2011567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8155E-C4A0-4E13-A2B7-EA099FD9997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D4B648-87C3-4D13-BEB1-0F7285C771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36D19C-4279-448B-AF4B-5F0DD441939A}"/>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5" name="Footer Placeholder 4">
            <a:extLst>
              <a:ext uri="{FF2B5EF4-FFF2-40B4-BE49-F238E27FC236}">
                <a16:creationId xmlns:a16="http://schemas.microsoft.com/office/drawing/2014/main" id="{267ACB00-85D5-4417-A88B-B998F79680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513914-DA33-4308-AF8C-BCAF16A108D9}"/>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2288335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968EB4-C3A7-4098-90F7-6C146424F87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11234C-4D51-4F0C-9095-18EE32EEB5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E04420-C977-4140-A4BA-78CF1D97F944}"/>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5" name="Footer Placeholder 4">
            <a:extLst>
              <a:ext uri="{FF2B5EF4-FFF2-40B4-BE49-F238E27FC236}">
                <a16:creationId xmlns:a16="http://schemas.microsoft.com/office/drawing/2014/main" id="{1713BFE0-06A8-48A0-A6FE-E4006FFFB7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5822A1-AD10-4E19-A691-6045C1288F4A}"/>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11512994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4_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4109" y="1210682"/>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4109" y="2141151"/>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a:t>Presentation title</a:t>
            </a:r>
          </a:p>
        </p:txBody>
      </p:sp>
    </p:spTree>
    <p:extLst>
      <p:ext uri="{BB962C8B-B14F-4D97-AF65-F5344CB8AC3E}">
        <p14:creationId xmlns:p14="http://schemas.microsoft.com/office/powerpoint/2010/main" val="214714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p:cSld name="Title and two columns">
    <p:spTree>
      <p:nvGrpSpPr>
        <p:cNvPr id="1" name="Shape 20"/>
        <p:cNvGrpSpPr/>
        <p:nvPr/>
      </p:nvGrpSpPr>
      <p:grpSpPr>
        <a:xfrm>
          <a:off x="0" y="0"/>
          <a:ext cx="0" cy="0"/>
          <a:chOff x="0" y="0"/>
          <a:chExt cx="0" cy="0"/>
        </a:xfrm>
      </p:grpSpPr>
      <p:sp>
        <p:nvSpPr>
          <p:cNvPr id="10" name="Subtitle 2">
            <a:extLst>
              <a:ext uri="{FF2B5EF4-FFF2-40B4-BE49-F238E27FC236}">
                <a16:creationId xmlns:a16="http://schemas.microsoft.com/office/drawing/2014/main" id="{E49F0B1A-AA47-EB48-AB07-6E18F24C5C6E}"/>
              </a:ext>
            </a:extLst>
          </p:cNvPr>
          <p:cNvSpPr>
            <a:spLocks noGrp="1"/>
          </p:cNvSpPr>
          <p:nvPr>
            <p:ph type="subTitle" idx="1" hasCustomPrompt="1"/>
          </p:nvPr>
        </p:nvSpPr>
        <p:spPr>
          <a:xfrm>
            <a:off x="538039" y="3380444"/>
            <a:ext cx="9144000" cy="500307"/>
          </a:xfrm>
        </p:spPr>
        <p:txBody>
          <a:bodyPr/>
          <a:lstStyle>
            <a:lvl1pPr marL="0" indent="0" algn="l">
              <a:buNone/>
              <a:defRPr sz="1733" b="0" i="0">
                <a:solidFill>
                  <a:schemeClr val="tx1">
                    <a:lumMod val="85000"/>
                    <a:lumOff val="15000"/>
                  </a:schemeClr>
                </a:solidFill>
                <a:latin typeface="Frutiger LT Std 45 Light" panose="020B0402020204020204" pitchFamily="34" charset="77"/>
              </a:defRPr>
            </a:lvl1pPr>
            <a:lvl2pPr marL="609402" indent="0" algn="ctr">
              <a:buNone/>
              <a:defRPr sz="2666"/>
            </a:lvl2pPr>
            <a:lvl3pPr marL="1218804" indent="0" algn="ctr">
              <a:buNone/>
              <a:defRPr sz="2399"/>
            </a:lvl3pPr>
            <a:lvl4pPr marL="1828206" indent="0" algn="ctr">
              <a:buNone/>
              <a:defRPr sz="2133"/>
            </a:lvl4pPr>
            <a:lvl5pPr marL="2437608" indent="0" algn="ctr">
              <a:buNone/>
              <a:defRPr sz="2133"/>
            </a:lvl5pPr>
            <a:lvl6pPr marL="3047009" indent="0" algn="ctr">
              <a:buNone/>
              <a:defRPr sz="2133"/>
            </a:lvl6pPr>
            <a:lvl7pPr marL="3656411" indent="0" algn="ctr">
              <a:buNone/>
              <a:defRPr sz="2133"/>
            </a:lvl7pPr>
            <a:lvl8pPr marL="4265813" indent="0" algn="ctr">
              <a:buNone/>
              <a:defRPr sz="2133"/>
            </a:lvl8pPr>
            <a:lvl9pPr marL="4875215" indent="0" algn="ctr">
              <a:buNone/>
              <a:defRPr sz="2133"/>
            </a:lvl9pPr>
          </a:lstStyle>
          <a:p>
            <a:r>
              <a:rPr lang="en-GB"/>
              <a:t>Subtitle comes under the title</a:t>
            </a:r>
          </a:p>
        </p:txBody>
      </p:sp>
      <p:sp>
        <p:nvSpPr>
          <p:cNvPr id="9" name="Google Shape;17;p4">
            <a:extLst>
              <a:ext uri="{FF2B5EF4-FFF2-40B4-BE49-F238E27FC236}">
                <a16:creationId xmlns:a16="http://schemas.microsoft.com/office/drawing/2014/main" id="{17BB1236-5A91-214C-865C-5FF561DAA646}"/>
              </a:ext>
            </a:extLst>
          </p:cNvPr>
          <p:cNvSpPr txBox="1">
            <a:spLocks noGrp="1"/>
          </p:cNvSpPr>
          <p:nvPr>
            <p:ph type="title" hasCustomPrompt="1"/>
          </p:nvPr>
        </p:nvSpPr>
        <p:spPr>
          <a:xfrm>
            <a:off x="525815" y="2570151"/>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sz="3999" b="1" i="0">
                <a:solidFill>
                  <a:srgbClr val="112F87"/>
                </a:solidFill>
                <a:latin typeface="Frutiger LT Std 65" panose="020B0602020204020204" pitchFamily="34" charset="77"/>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GB"/>
              <a:t>Title comes here</a:t>
            </a:r>
            <a:endParaRPr/>
          </a:p>
        </p:txBody>
      </p:sp>
      <p:sp>
        <p:nvSpPr>
          <p:cNvPr id="6" name="Google Shape;105;p23">
            <a:extLst>
              <a:ext uri="{FF2B5EF4-FFF2-40B4-BE49-F238E27FC236}">
                <a16:creationId xmlns:a16="http://schemas.microsoft.com/office/drawing/2014/main" id="{FE32269E-35E6-B84E-914E-2AF375C9F0BC}"/>
              </a:ext>
            </a:extLst>
          </p:cNvPr>
          <p:cNvSpPr/>
          <p:nvPr/>
        </p:nvSpPr>
        <p:spPr>
          <a:xfrm>
            <a:off x="0" y="0"/>
            <a:ext cx="140400" cy="6858000"/>
          </a:xfrm>
          <a:prstGeom prst="rect">
            <a:avLst/>
          </a:prstGeom>
          <a:solidFill>
            <a:srgbClr val="215DB9"/>
          </a:solidFill>
          <a:ln>
            <a:noFill/>
          </a:ln>
        </p:spPr>
        <p:txBody>
          <a:bodyPr spcFirstLastPara="1" wrap="square" lIns="121862" tIns="121862" rIns="121862" bIns="121862" anchor="ctr" anchorCtr="0">
            <a:noAutofit/>
          </a:bodyPr>
          <a:lstStyle/>
          <a:p>
            <a:pPr marL="0" lvl="0" indent="0" algn="l" rtl="0">
              <a:spcBef>
                <a:spcPts val="0"/>
              </a:spcBef>
              <a:spcAft>
                <a:spcPts val="0"/>
              </a:spcAft>
              <a:buNone/>
            </a:pPr>
            <a:endParaRPr sz="2399"/>
          </a:p>
        </p:txBody>
      </p:sp>
    </p:spTree>
    <p:extLst>
      <p:ext uri="{BB962C8B-B14F-4D97-AF65-F5344CB8AC3E}">
        <p14:creationId xmlns:p14="http://schemas.microsoft.com/office/powerpoint/2010/main" val="3175995533"/>
      </p:ext>
    </p:extLst>
  </p:cSld>
  <p:clrMapOvr>
    <a:masterClrMapping/>
  </p:clrMapOvr>
  <p:extLst>
    <p:ext uri="{DCECCB84-F9BA-43D5-87BE-67443E8EF086}">
      <p15:sldGuideLst xmlns:p15="http://schemas.microsoft.com/office/powerpoint/2012/main">
        <p15:guide id="1" orient="horz" pos="1575">
          <p15:clr>
            <a:srgbClr val="FBAE40"/>
          </p15:clr>
        </p15:guide>
        <p15:guide id="2" pos="4082">
          <p15:clr>
            <a:srgbClr val="FBAE40"/>
          </p15:clr>
        </p15:guide>
        <p15:guide id="3" orient="horz" pos="1393">
          <p15:clr>
            <a:srgbClr val="FBAE40"/>
          </p15:clr>
        </p15:guide>
        <p15:guide id="4" orient="horz" pos="214">
          <p15:clr>
            <a:srgbClr val="FBAE40"/>
          </p15:clr>
        </p15:guide>
        <p15:guide id="5" orient="horz" pos="1756">
          <p15:clr>
            <a:srgbClr val="FBAE40"/>
          </p15:clr>
        </p15:guide>
        <p15:guide id="6" pos="68">
          <p15:clr>
            <a:srgbClr val="FBAE40"/>
          </p15:clr>
        </p15:guide>
        <p15:guide id="7" orient="horz" pos="441">
          <p15:clr>
            <a:srgbClr val="FBAE40"/>
          </p15:clr>
        </p15:guide>
        <p15:guide id="8" pos="551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A98F6-FE44-4DB0-8856-5AA5A69695D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A44A1CE-9A89-494B-9F57-25F52DB01E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08025F-3521-45E5-A4CC-A37757B5ECBC}"/>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5" name="Footer Placeholder 4">
            <a:extLst>
              <a:ext uri="{FF2B5EF4-FFF2-40B4-BE49-F238E27FC236}">
                <a16:creationId xmlns:a16="http://schemas.microsoft.com/office/drawing/2014/main" id="{6D407ED9-9DD6-4773-ABA2-9FE919FD80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CD5CFE-23FC-4593-982D-89335EA041C9}"/>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369228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72F35-445E-44E5-861B-2F6E0D9C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A03DE3D-C82C-400D-A3C3-0C575AA1E2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E82855-D3BF-469D-86E3-DC96E79DED8F}"/>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5" name="Footer Placeholder 4">
            <a:extLst>
              <a:ext uri="{FF2B5EF4-FFF2-40B4-BE49-F238E27FC236}">
                <a16:creationId xmlns:a16="http://schemas.microsoft.com/office/drawing/2014/main" id="{118D6AF3-F285-4410-810D-6DFEBECDB7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717C2F-BC41-4E14-81BF-6D7DAFFBB9B2}"/>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3264102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C28BF-9E18-4767-AAA5-0C1F60D0A84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B2EE028-EC32-41A9-AF6E-EDEFD65BD3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B2CD7CF-6F7B-4088-BD58-B3D085EF15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B0FC54A-5D88-4863-BE38-606ACBD6211F}"/>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6" name="Footer Placeholder 5">
            <a:extLst>
              <a:ext uri="{FF2B5EF4-FFF2-40B4-BE49-F238E27FC236}">
                <a16:creationId xmlns:a16="http://schemas.microsoft.com/office/drawing/2014/main" id="{2FD17293-178B-4D2F-BE95-F86131EFB8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E468F0-1849-40B6-BF3E-EC384BDDC911}"/>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4070911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F5180-5412-4B7E-AFEC-625563A4466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C695574-5F9C-4F76-9F96-9249B1EB8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4543AB-666D-4DB1-BC78-15F14761C8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9037B3F-FFF0-44F1-95BF-600364AF98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9B85C4-555F-4527-990A-D644BC65A9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EF63B29-AD64-4F5D-9F2D-F10688DD6F3A}"/>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8" name="Footer Placeholder 7">
            <a:extLst>
              <a:ext uri="{FF2B5EF4-FFF2-40B4-BE49-F238E27FC236}">
                <a16:creationId xmlns:a16="http://schemas.microsoft.com/office/drawing/2014/main" id="{085EEEC9-C67B-45D9-9D77-586C94BB1A7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FB95D91-A7EB-4D96-9516-7F32C4D213C6}"/>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1745632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CDAC2-65FE-4F1A-9541-52A6B668195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0129E93-ED45-4357-8802-0304DE83798A}"/>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4" name="Footer Placeholder 3">
            <a:extLst>
              <a:ext uri="{FF2B5EF4-FFF2-40B4-BE49-F238E27FC236}">
                <a16:creationId xmlns:a16="http://schemas.microsoft.com/office/drawing/2014/main" id="{878CAD1D-A3E1-47D5-B4A9-3943E493829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FBDB16C-EAC7-4C26-A2AE-C0DC14E0A2BA}"/>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999730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04F63B-0890-43A6-B9E5-C0C55055E468}"/>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3" name="Footer Placeholder 2">
            <a:extLst>
              <a:ext uri="{FF2B5EF4-FFF2-40B4-BE49-F238E27FC236}">
                <a16:creationId xmlns:a16="http://schemas.microsoft.com/office/drawing/2014/main" id="{8CD27438-8579-4E2F-8F79-044C97374D1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733074F-F0EB-4F25-A629-52BA7D44AB8B}"/>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3424565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C8A23-9E53-4790-A640-7765FB47DF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AF0AC64-0C22-499B-BDA7-4CEAA4B663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884A36-B613-4744-B011-BD2839EF6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6917F2-A93A-43D7-B709-56FDD607E8E5}"/>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6" name="Footer Placeholder 5">
            <a:extLst>
              <a:ext uri="{FF2B5EF4-FFF2-40B4-BE49-F238E27FC236}">
                <a16:creationId xmlns:a16="http://schemas.microsoft.com/office/drawing/2014/main" id="{C2466496-F9D1-45F6-BD61-F5766B252F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C2A649-0E9A-4830-84E1-B6DB50D680FF}"/>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2185718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5FCC1-3A9E-49D2-9568-9424BCB9BC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B768A97-EF26-423C-9F46-91D28E5947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F4E47E4-A7CF-483B-92C3-D7D4406A1B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58D45F-69F8-4208-95D6-6F48425EE4E8}"/>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6" name="Footer Placeholder 5">
            <a:extLst>
              <a:ext uri="{FF2B5EF4-FFF2-40B4-BE49-F238E27FC236}">
                <a16:creationId xmlns:a16="http://schemas.microsoft.com/office/drawing/2014/main" id="{636C5AB7-AE0A-42EE-A6F2-9C8102EA381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357CC0-DBC0-4EA8-8886-394984C2FB4F}"/>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3978428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131F5D-C4AA-4DBF-BE58-83C97071D8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18020AC-3D9C-4F6C-B923-84BD9A0D73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10558A9-E83E-445E-A9AF-86A327BB2A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CA0107-158A-49B3-9703-E0F825C5FA8B}" type="datetimeFigureOut">
              <a:rPr lang="en-GB" smtClean="0"/>
              <a:t>10/01/2024</a:t>
            </a:fld>
            <a:endParaRPr lang="en-GB"/>
          </a:p>
        </p:txBody>
      </p:sp>
      <p:sp>
        <p:nvSpPr>
          <p:cNvPr id="5" name="Footer Placeholder 4">
            <a:extLst>
              <a:ext uri="{FF2B5EF4-FFF2-40B4-BE49-F238E27FC236}">
                <a16:creationId xmlns:a16="http://schemas.microsoft.com/office/drawing/2014/main" id="{48697F00-9BBB-4D11-B4F2-99665D6557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ACCE4B4-E804-466C-B330-F20EFE8931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768C73-158D-4A30-98A4-B98A0FE8CA6B}" type="slidenum">
              <a:rPr lang="en-GB" smtClean="0"/>
              <a:t>‹#›</a:t>
            </a:fld>
            <a:endParaRPr lang="en-GB"/>
          </a:p>
        </p:txBody>
      </p:sp>
    </p:spTree>
    <p:extLst>
      <p:ext uri="{BB962C8B-B14F-4D97-AF65-F5344CB8AC3E}">
        <p14:creationId xmlns:p14="http://schemas.microsoft.com/office/powerpoint/2010/main" val="31516917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https://www.england.nhs.uk/publication/next-steps-for-integrating-primary-care-fuller-stocktake-report/" TargetMode="External"/><Relationship Id="rId7"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video" Target="https://www.youtube.com/embed/s-QnidjCP5w?feature=oembed" TargetMode="External"/><Relationship Id="rId6" Type="http://schemas.openxmlformats.org/officeDocument/2006/relationships/image" Target="../media/image1.png"/><Relationship Id="rId5" Type="http://schemas.openxmlformats.org/officeDocument/2006/relationships/hyperlink" Target="https://gbr01.safelinks.protection.outlook.com/?url=https%3A%2F%2Fwww.england.nhs.uk%2Fsouth-east%2Fprimary-care-transformation%2F&amp;data=05%7C01%7Cadriana.jimenez%40nhs.net%7C025bf3af746241b9c20608dbc9889394%7C37c354b285b047f5b22207b48d774ee3%7C0%7C0%7C638325360655294713%7CUnknown%7CTWFpbGZsb3d8eyJWIjoiMC4wLjAwMDAiLCJQIjoiV2luMzIiLCJBTiI6Ik1haWwiLCJXVCI6Mn0%3D%7C3000%7C%7C%7C&amp;sdata=EBiM%2BUB5Da87IDQSdYVQIwDvpGdQrs78UQMQJPdNoMs%3D&amp;reserved=0" TargetMode="External"/><Relationship Id="rId4" Type="http://schemas.openxmlformats.org/officeDocument/2006/relationships/hyperlink" Target="https://www.england.nhs.uk/publication/delivery-plan-for-recovering-access-to-primary-ca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C2763-FEC9-C7CF-4421-A512BA4867CA}"/>
              </a:ext>
            </a:extLst>
          </p:cNvPr>
          <p:cNvSpPr>
            <a:spLocks noGrp="1"/>
          </p:cNvSpPr>
          <p:nvPr>
            <p:ph type="title"/>
          </p:nvPr>
        </p:nvSpPr>
        <p:spPr>
          <a:xfrm>
            <a:off x="195942" y="161602"/>
            <a:ext cx="10641498" cy="602487"/>
          </a:xfrm>
        </p:spPr>
        <p:txBody>
          <a:bodyPr>
            <a:normAutofit/>
          </a:bodyPr>
          <a:lstStyle/>
          <a:p>
            <a:r>
              <a:rPr kumimoji="0" lang="en-US" sz="1800" b="1" i="0" u="none" strike="noStrike" kern="1200" cap="none" spc="0" normalizeH="0" baseline="0" noProof="0" dirty="0">
                <a:ln>
                  <a:noFill/>
                </a:ln>
                <a:solidFill>
                  <a:srgbClr val="005EB8"/>
                </a:solidFill>
                <a:effectLst/>
                <a:uLnTx/>
                <a:uFillTx/>
                <a:latin typeface="Arial"/>
                <a:ea typeface="+mj-ea"/>
                <a:cs typeface="Arial"/>
              </a:rPr>
              <a:t>PCN Innovation – South East Region Modern General Practice  - PCN HUB Pilot</a:t>
            </a:r>
            <a:br>
              <a:rPr kumimoji="0" lang="en-US" sz="1600" b="1" i="0" u="none" strike="noStrike" kern="1200" cap="none" spc="0" normalizeH="0" baseline="0" noProof="0" dirty="0">
                <a:ln>
                  <a:noFill/>
                </a:ln>
                <a:solidFill>
                  <a:srgbClr val="005EB8"/>
                </a:solidFill>
                <a:effectLst/>
                <a:uLnTx/>
                <a:uFillTx/>
                <a:latin typeface="Arial"/>
                <a:ea typeface="+mj-ea"/>
                <a:cs typeface="Arial"/>
              </a:rPr>
            </a:br>
            <a:r>
              <a:rPr kumimoji="0" lang="en-US" sz="1600" b="1" i="0" u="none" strike="noStrike" kern="1200" cap="none" spc="0" normalizeH="0" baseline="0" noProof="0" dirty="0">
                <a:ln>
                  <a:noFill/>
                </a:ln>
                <a:solidFill>
                  <a:srgbClr val="005EB8"/>
                </a:solidFill>
                <a:effectLst/>
                <a:uLnTx/>
                <a:uFillTx/>
                <a:latin typeface="Arial"/>
                <a:ea typeface="+mj-ea"/>
                <a:cs typeface="Arial"/>
              </a:rPr>
              <a:t>Kent and Medway </a:t>
            </a:r>
            <a:endParaRPr lang="en-US" sz="2000" dirty="0"/>
          </a:p>
        </p:txBody>
      </p:sp>
      <p:sp>
        <p:nvSpPr>
          <p:cNvPr id="6" name="Rectangle 5">
            <a:extLst>
              <a:ext uri="{FF2B5EF4-FFF2-40B4-BE49-F238E27FC236}">
                <a16:creationId xmlns:a16="http://schemas.microsoft.com/office/drawing/2014/main" id="{10AE8261-FFEC-47B2-820F-926032AA4B09}"/>
              </a:ext>
            </a:extLst>
          </p:cNvPr>
          <p:cNvSpPr/>
          <p:nvPr/>
        </p:nvSpPr>
        <p:spPr>
          <a:xfrm>
            <a:off x="0" y="0"/>
            <a:ext cx="10058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866A511E-F7C9-FCC9-3E04-B09BD8F4AD8B}"/>
              </a:ext>
            </a:extLst>
          </p:cNvPr>
          <p:cNvSpPr txBox="1"/>
          <p:nvPr/>
        </p:nvSpPr>
        <p:spPr>
          <a:xfrm>
            <a:off x="195942" y="750277"/>
            <a:ext cx="8476343" cy="4247317"/>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As both the </a:t>
            </a: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hlinkClick r:id="rId3"/>
              </a:rPr>
              <a:t>Fuller Report </a:t>
            </a: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and the </a:t>
            </a: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hlinkClick r:id="rId4"/>
              </a:rPr>
              <a:t>Primary Care Access Recovery Plan </a:t>
            </a: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make clear, collaborating at scale and establishing new ways of working can improve access for people so that they get the help that they need. These projects need to be resourced and this has been recognised in funding decisions. As well as the planned £385 million increase in the Additional Roles Reimbursement Scheme (ARRS), the recovery plan announced extra money and practical support for practices to implement changes.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NHS England South East Primary Care Transformation Programme has </a:t>
            </a:r>
            <a:r>
              <a:rPr kumimoji="0" lang="en-GB" sz="1000" b="0" i="0" u="sng" strike="noStrike" kern="1200" cap="none" spc="0" normalizeH="0" baseline="0" noProof="0" dirty="0">
                <a:ln>
                  <a:noFill/>
                </a:ln>
                <a:solidFill>
                  <a:srgbClr val="0563C1"/>
                </a:solidFill>
                <a:effectLst/>
                <a:uLnTx/>
                <a:uFillTx/>
                <a:latin typeface="Arial" panose="020B0604020202020204" pitchFamily="34" charset="0"/>
                <a:ea typeface="Calibri" panose="020F0502020204030204" pitchFamily="34" charset="0"/>
                <a:cs typeface="Arial" panose="020B0604020202020204" pitchFamily="34" charset="0"/>
                <a:hlinkClick r:id="rId5"/>
              </a:rPr>
              <a:t>published a blueprint document</a:t>
            </a: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and other learning resources based on a regional pilot project to boost appointment capacity through federated delivery of services.  </a:t>
            </a: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a:t>
            </a: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Using the Enhanced Access contract and other sustainable funding streams, the Folkestone, Hythe and Rural PCN created a new hub operating model which has added 2,500 appointments per month to its seven practices.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1" fontAlgn="base"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202A30"/>
                </a:solidFill>
                <a:effectLst/>
                <a:uLnTx/>
                <a:uFillTx/>
                <a:latin typeface="Arial" panose="020B0604020202020204" pitchFamily="34" charset="0"/>
                <a:ea typeface="+mn-ea"/>
                <a:cs typeface="Arial" panose="020B0604020202020204" pitchFamily="34" charset="0"/>
              </a:rPr>
              <a:t>Firstly, the model incorporates several ‘first of type’ innovations that helped it overcome the practical difficulties involved in mobilising ARRS resource. This solution has allowed it to establish a federated way of managing online consultations and enabled the delivery of a wide range of enhanced services by a central hub team, who can now operate seamlessly across practice boundaries using a single log in.</a:t>
            </a:r>
          </a:p>
          <a:p>
            <a:pPr marL="0" marR="0" lvl="0" indent="0" algn="just" defTabSz="914400" rtl="0" eaLnBrk="1" fontAlgn="base"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202A30"/>
              </a:solidFill>
              <a:effectLst/>
              <a:uLnTx/>
              <a:uFillTx/>
              <a:latin typeface="Arial" panose="020B0604020202020204" pitchFamily="34" charset="0"/>
              <a:ea typeface="+mn-ea"/>
              <a:cs typeface="Arial" panose="020B0604020202020204" pitchFamily="34" charset="0"/>
            </a:endParaRPr>
          </a:p>
          <a:p>
            <a:pPr marL="0" marR="0" lvl="0" indent="0" algn="just" defTabSz="914400" rtl="0" eaLnBrk="1" fontAlgn="base"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202A30"/>
                </a:solidFill>
                <a:effectLst/>
                <a:uLnTx/>
                <a:uFillTx/>
                <a:latin typeface="Arial" panose="020B0604020202020204" pitchFamily="34" charset="0"/>
                <a:ea typeface="+mn-ea"/>
                <a:cs typeface="Arial" panose="020B0604020202020204" pitchFamily="34" charset="0"/>
              </a:rPr>
              <a:t>Secondly, the project has demonstrated how the right clinical IT infrastructure, combined with an ongoing commitment to support the workforce through change, can help PCNs answer many of the challenges involved in delivering primary care, cutting bureaucracy, securing efficiencies, increasing appointment capacity, and developing federated systems so that people have consistent, equitable access to the right care at the right time.</a:t>
            </a:r>
          </a:p>
          <a:p>
            <a:pPr marL="0" marR="0" lvl="0" indent="0" algn="just" defTabSz="914400" rtl="0" eaLnBrk="1" fontAlgn="base"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202A30"/>
              </a:solidFill>
              <a:effectLst/>
              <a:uLnTx/>
              <a:uFillTx/>
              <a:latin typeface="Arial" panose="020B0604020202020204" pitchFamily="34" charset="0"/>
              <a:ea typeface="+mn-ea"/>
              <a:cs typeface="Arial" panose="020B0604020202020204" pitchFamily="34" charset="0"/>
            </a:endParaRPr>
          </a:p>
          <a:p>
            <a:pPr marL="0" marR="0" lvl="0" indent="0" algn="just" defTabSz="914400" rtl="0" eaLnBrk="1" fontAlgn="base"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202A30"/>
                </a:solidFill>
                <a:effectLst/>
                <a:uLnTx/>
                <a:uFillTx/>
                <a:latin typeface="Arial" panose="020B0604020202020204" pitchFamily="34" charset="0"/>
                <a:ea typeface="+mn-ea"/>
                <a:cs typeface="Arial" panose="020B0604020202020204" pitchFamily="34" charset="0"/>
              </a:rPr>
              <a:t>And thirdly, one of the most compelling features of this project is that it continues to evolve in a truly sustainable way. The hub has already helped the PCN develop a responsive, data-driven approach to the digital front door of primary care, and it is now opening up opportunities to collaborate more effectively at neighbourhood scale – as happened recently when its hub-based teams stepped up to support neighbouring PCNs in the delivery of spirometry services.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The innovative scheme and technical solution enables PCN staff to access patient records via a single log-on, as well as financial data, workforce structure, clinical and data governance arrangements. </a:t>
            </a: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2698DB68-67EE-CD73-B629-220D3A6EEBC8}"/>
              </a:ext>
            </a:extLst>
          </p:cNvPr>
          <p:cNvSpPr txBox="1"/>
          <p:nvPr/>
        </p:nvSpPr>
        <p:spPr>
          <a:xfrm>
            <a:off x="301169" y="5207284"/>
            <a:ext cx="8265887" cy="1554272"/>
          </a:xfrm>
          <a:prstGeom prst="rect">
            <a:avLst/>
          </a:prstGeom>
          <a:solidFill>
            <a:schemeClr val="bg2"/>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5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Some of the main outputs of the work have included: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Integrating PCN services - through central appointment booking,  seamless referral/comms, and the ability to consult patients via a single system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Improving access for patients - through additional hub appointments,  delivery of online consultations (eHub) and improved access to practice-based appointments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Supporting collaborative working - through federated administrative services,  the delivery of enhanced services,  development of clinical hubs, and the involvement of other community providers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Enabling PCN-level prescribing - through electronic prescribing within a single clinical service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Securing workforce efficiencies - through single sign-on for ARRS staff via a dedicated smart card and functionality that allows staff to work remotely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Strengthening business intelligence - through demand/capacity modelling,  utilisation tools, monitoring of eHub activity and automated tracking of QOF &amp; IIF data</a:t>
            </a:r>
          </a:p>
        </p:txBody>
      </p:sp>
      <p:sp>
        <p:nvSpPr>
          <p:cNvPr id="14" name="TextBox 13">
            <a:extLst>
              <a:ext uri="{FF2B5EF4-FFF2-40B4-BE49-F238E27FC236}">
                <a16:creationId xmlns:a16="http://schemas.microsoft.com/office/drawing/2014/main" id="{D025BB37-73D0-CC19-BF81-A3F9401A20EA}"/>
              </a:ext>
            </a:extLst>
          </p:cNvPr>
          <p:cNvSpPr txBox="1"/>
          <p:nvPr/>
        </p:nvSpPr>
        <p:spPr>
          <a:xfrm>
            <a:off x="8891540" y="2873935"/>
            <a:ext cx="3104516" cy="2192908"/>
          </a:xfrm>
          <a:prstGeom prst="rect">
            <a:avLst/>
          </a:prstGeom>
          <a:solidFill>
            <a:schemeClr val="accent5">
              <a:lumMod val="20000"/>
              <a:lumOff val="8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black"/>
                </a:solidFill>
                <a:effectLst/>
                <a:uLnTx/>
                <a:uFillTx/>
                <a:latin typeface="Calibri" panose="020F0502020204030204"/>
                <a:ea typeface="+mn-ea"/>
                <a:cs typeface="+mn-cs"/>
              </a:rPr>
              <a:t>Recent data is showing some fantastic results that include: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prstClr val="black"/>
                </a:solidFill>
                <a:effectLst/>
                <a:uLnTx/>
                <a:uFillTx/>
                <a:latin typeface="Calibri" panose="020F0502020204030204"/>
                <a:ea typeface="+mn-ea"/>
                <a:cs typeface="+mn-cs"/>
              </a:rPr>
              <a:t>•  </a:t>
            </a:r>
            <a:r>
              <a:rPr kumimoji="0" lang="en-GB" sz="1050" b="1" i="0" u="none" strike="noStrike" kern="1200" cap="none" spc="0" normalizeH="0" baseline="0" noProof="0">
                <a:ln>
                  <a:noFill/>
                </a:ln>
                <a:solidFill>
                  <a:prstClr val="black"/>
                </a:solidFill>
                <a:effectLst/>
                <a:uLnTx/>
                <a:uFillTx/>
                <a:latin typeface="Calibri" panose="020F0502020204030204"/>
                <a:ea typeface="+mn-ea"/>
                <a:cs typeface="+mn-cs"/>
              </a:rPr>
              <a:t>4,500 Online consultations </a:t>
            </a:r>
            <a:r>
              <a:rPr kumimoji="0" lang="en-GB" sz="1050" b="0" i="0" u="none" strike="noStrike" kern="1200" cap="none" spc="0" normalizeH="0" baseline="0" noProof="0">
                <a:ln>
                  <a:noFill/>
                </a:ln>
                <a:solidFill>
                  <a:prstClr val="black"/>
                </a:solidFill>
                <a:effectLst/>
                <a:uLnTx/>
                <a:uFillTx/>
                <a:latin typeface="Calibri" panose="020F0502020204030204"/>
                <a:ea typeface="+mn-ea"/>
                <a:cs typeface="+mn-cs"/>
              </a:rPr>
              <a:t>processed per month (33,500 to-date)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prstClr val="black"/>
                </a:solidFill>
                <a:effectLst/>
                <a:uLnTx/>
                <a:uFillTx/>
                <a:latin typeface="Calibri" panose="020F0502020204030204"/>
                <a:ea typeface="+mn-ea"/>
                <a:cs typeface="+mn-cs"/>
              </a:rPr>
              <a:t>•  </a:t>
            </a:r>
            <a:r>
              <a:rPr kumimoji="0" lang="en-GB" sz="1050" b="1" i="0" u="none" strike="noStrike" kern="1200" cap="none" spc="0" normalizeH="0" baseline="0" noProof="0">
                <a:ln>
                  <a:noFill/>
                </a:ln>
                <a:solidFill>
                  <a:prstClr val="black"/>
                </a:solidFill>
                <a:effectLst/>
                <a:uLnTx/>
                <a:uFillTx/>
                <a:latin typeface="Calibri" panose="020F0502020204030204"/>
                <a:ea typeface="+mn-ea"/>
                <a:cs typeface="+mn-cs"/>
              </a:rPr>
              <a:t>2,500 Total PCN service appointments </a:t>
            </a:r>
            <a:r>
              <a:rPr kumimoji="0" lang="en-GB" sz="1050" b="0" i="0" u="none" strike="noStrike" kern="1200" cap="none" spc="0" normalizeH="0" baseline="0" noProof="0">
                <a:ln>
                  <a:noFill/>
                </a:ln>
                <a:solidFill>
                  <a:prstClr val="black"/>
                </a:solidFill>
                <a:effectLst/>
                <a:uLnTx/>
                <a:uFillTx/>
                <a:latin typeface="Calibri" panose="020F0502020204030204"/>
                <a:ea typeface="+mn-ea"/>
                <a:cs typeface="+mn-cs"/>
              </a:rPr>
              <a:t>per month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black"/>
                </a:solidFill>
                <a:effectLst/>
                <a:uLnTx/>
                <a:uFillTx/>
                <a:latin typeface="Calibri" panose="020F0502020204030204"/>
                <a:ea typeface="+mn-ea"/>
                <a:cs typeface="+mn-cs"/>
              </a:rPr>
              <a:t>•  950 PCN minor illness appointments </a:t>
            </a:r>
            <a:r>
              <a:rPr kumimoji="0" lang="en-GB" sz="1050" b="0" i="0" u="none" strike="noStrike" kern="1200" cap="none" spc="0" normalizeH="0" baseline="0" noProof="0">
                <a:ln>
                  <a:noFill/>
                </a:ln>
                <a:solidFill>
                  <a:prstClr val="black"/>
                </a:solidFill>
                <a:effectLst/>
                <a:uLnTx/>
                <a:uFillTx/>
                <a:latin typeface="Calibri" panose="020F0502020204030204"/>
                <a:ea typeface="+mn-ea"/>
                <a:cs typeface="+mn-cs"/>
              </a:rPr>
              <a:t>delivered per month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prstClr val="black"/>
                </a:solidFill>
                <a:effectLst/>
                <a:uLnTx/>
                <a:uFillTx/>
                <a:latin typeface="Calibri" panose="020F0502020204030204"/>
                <a:ea typeface="+mn-ea"/>
                <a:cs typeface="+mn-cs"/>
              </a:rPr>
              <a:t>•  </a:t>
            </a:r>
            <a:r>
              <a:rPr kumimoji="0" lang="en-GB" sz="1050" b="1" i="0" u="none" strike="noStrike" kern="1200" cap="none" spc="0" normalizeH="0" baseline="0" noProof="0">
                <a:ln>
                  <a:noFill/>
                </a:ln>
                <a:solidFill>
                  <a:prstClr val="black"/>
                </a:solidFill>
                <a:effectLst/>
                <a:uLnTx/>
                <a:uFillTx/>
                <a:latin typeface="Calibri" panose="020F0502020204030204"/>
                <a:ea typeface="+mn-ea"/>
                <a:cs typeface="+mn-cs"/>
              </a:rPr>
              <a:t>10 Healthcare services </a:t>
            </a:r>
            <a:r>
              <a:rPr kumimoji="0" lang="en-GB" sz="1050" b="0" i="0" u="none" strike="noStrike" kern="1200" cap="none" spc="0" normalizeH="0" baseline="0" noProof="0">
                <a:ln>
                  <a:noFill/>
                </a:ln>
                <a:solidFill>
                  <a:prstClr val="black"/>
                </a:solidFill>
                <a:effectLst/>
                <a:uLnTx/>
                <a:uFillTx/>
                <a:latin typeface="Calibri" panose="020F0502020204030204"/>
                <a:ea typeface="+mn-ea"/>
                <a:cs typeface="+mn-cs"/>
              </a:rPr>
              <a:t>now delivered through the Hub (with more being looked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prstClr val="black"/>
                </a:solidFill>
                <a:effectLst/>
                <a:uLnTx/>
                <a:uFillTx/>
                <a:latin typeface="Calibri" panose="020F0502020204030204"/>
                <a:ea typeface="+mn-ea"/>
                <a:cs typeface="+mn-cs"/>
              </a:rPr>
              <a:t>•  </a:t>
            </a:r>
            <a:r>
              <a:rPr kumimoji="0" lang="en-GB" sz="1050" b="1" i="0" u="none" strike="noStrike" kern="1200" cap="none" spc="0" normalizeH="0" baseline="0" noProof="0">
                <a:ln>
                  <a:noFill/>
                </a:ln>
                <a:solidFill>
                  <a:prstClr val="black"/>
                </a:solidFill>
                <a:effectLst/>
                <a:uLnTx/>
                <a:uFillTx/>
                <a:latin typeface="Calibri" panose="020F0502020204030204"/>
                <a:ea typeface="+mn-ea"/>
                <a:cs typeface="+mn-cs"/>
              </a:rPr>
              <a:t>95% PCN service appointments </a:t>
            </a:r>
            <a:r>
              <a:rPr kumimoji="0" lang="en-GB" sz="1050" b="0" i="0" u="none" strike="noStrike" kern="1200" cap="none" spc="0" normalizeH="0" baseline="0" noProof="0">
                <a:ln>
                  <a:noFill/>
                </a:ln>
                <a:solidFill>
                  <a:prstClr val="black"/>
                </a:solidFill>
                <a:effectLst/>
                <a:uLnTx/>
                <a:uFillTx/>
                <a:latin typeface="Calibri" panose="020F0502020204030204"/>
                <a:ea typeface="+mn-ea"/>
                <a:cs typeface="+mn-cs"/>
              </a:rPr>
              <a:t>offered within two weeks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prstClr val="black"/>
                </a:solidFill>
                <a:effectLst/>
                <a:uLnTx/>
                <a:uFillTx/>
                <a:latin typeface="Calibri" panose="020F0502020204030204"/>
                <a:ea typeface="+mn-ea"/>
                <a:cs typeface="+mn-cs"/>
              </a:rPr>
              <a:t>•  </a:t>
            </a:r>
            <a:r>
              <a:rPr kumimoji="0" lang="en-GB" sz="1050" b="1" i="0" u="none" strike="noStrike" kern="1200" cap="none" spc="0" normalizeH="0" baseline="0" noProof="0">
                <a:ln>
                  <a:noFill/>
                </a:ln>
                <a:solidFill>
                  <a:prstClr val="black"/>
                </a:solidFill>
                <a:effectLst/>
                <a:uLnTx/>
                <a:uFillTx/>
                <a:latin typeface="Calibri" panose="020F0502020204030204"/>
                <a:ea typeface="+mn-ea"/>
                <a:cs typeface="+mn-cs"/>
              </a:rPr>
              <a:t>25,000 PCN service appointments </a:t>
            </a:r>
            <a:r>
              <a:rPr kumimoji="0" lang="en-GB" sz="1050" b="0" i="0" u="none" strike="noStrike" kern="1200" cap="none" spc="0" normalizeH="0" baseline="0" noProof="0">
                <a:ln>
                  <a:noFill/>
                </a:ln>
                <a:solidFill>
                  <a:prstClr val="black"/>
                </a:solidFill>
                <a:effectLst/>
                <a:uLnTx/>
                <a:uFillTx/>
                <a:latin typeface="Calibri" panose="020F0502020204030204"/>
                <a:ea typeface="+mn-ea"/>
                <a:cs typeface="+mn-cs"/>
              </a:rPr>
              <a:t>delivered since hub go-live</a:t>
            </a:r>
          </a:p>
        </p:txBody>
      </p:sp>
      <p:pic>
        <p:nvPicPr>
          <p:cNvPr id="15" name="Picture 14">
            <a:extLst>
              <a:ext uri="{FF2B5EF4-FFF2-40B4-BE49-F238E27FC236}">
                <a16:creationId xmlns:a16="http://schemas.microsoft.com/office/drawing/2014/main" id="{2C5CA5CC-082C-3F61-3E4D-426B9A79DAE7}"/>
              </a:ext>
            </a:extLst>
          </p:cNvPr>
          <p:cNvPicPr>
            <a:picLocks noChangeAspect="1"/>
          </p:cNvPicPr>
          <p:nvPr/>
        </p:nvPicPr>
        <p:blipFill>
          <a:blip r:embed="rId6"/>
          <a:stretch>
            <a:fillRect/>
          </a:stretch>
        </p:blipFill>
        <p:spPr>
          <a:xfrm>
            <a:off x="8891540" y="5194549"/>
            <a:ext cx="3104516" cy="1561905"/>
          </a:xfrm>
          <a:prstGeom prst="rect">
            <a:avLst/>
          </a:prstGeom>
        </p:spPr>
      </p:pic>
      <p:pic>
        <p:nvPicPr>
          <p:cNvPr id="5" name="Picture 4" descr="Logo&#10;&#10;Description automatically generated">
            <a:extLst>
              <a:ext uri="{FF2B5EF4-FFF2-40B4-BE49-F238E27FC236}">
                <a16:creationId xmlns:a16="http://schemas.microsoft.com/office/drawing/2014/main" id="{4B05E2C5-FDDF-4ADE-97A2-4C5413FFFAA8}"/>
              </a:ext>
            </a:extLst>
          </p:cNvPr>
          <p:cNvPicPr>
            <a:picLocks noChangeAspect="1"/>
          </p:cNvPicPr>
          <p:nvPr/>
        </p:nvPicPr>
        <p:blipFill>
          <a:blip r:embed="rId7"/>
          <a:stretch>
            <a:fillRect/>
          </a:stretch>
        </p:blipFill>
        <p:spPr>
          <a:xfrm>
            <a:off x="11422724" y="0"/>
            <a:ext cx="760132" cy="727785"/>
          </a:xfrm>
          <a:prstGeom prst="rect">
            <a:avLst/>
          </a:prstGeom>
        </p:spPr>
      </p:pic>
      <p:pic>
        <p:nvPicPr>
          <p:cNvPr id="4" name="Online Media 2" title="NHS England South East Region PCN Hub Pilot">
            <a:hlinkClick r:id="" action="ppaction://media"/>
            <a:extLst>
              <a:ext uri="{FF2B5EF4-FFF2-40B4-BE49-F238E27FC236}">
                <a16:creationId xmlns:a16="http://schemas.microsoft.com/office/drawing/2014/main" id="{85E724A1-AC6B-0A0E-68E9-E6B88D7E54AC}"/>
              </a:ext>
            </a:extLst>
          </p:cNvPr>
          <p:cNvPicPr>
            <a:picLocks noRot="1" noChangeAspect="1"/>
          </p:cNvPicPr>
          <p:nvPr>
            <a:videoFile r:link="rId1"/>
          </p:nvPr>
        </p:nvPicPr>
        <p:blipFill>
          <a:blip r:embed="rId8"/>
          <a:stretch>
            <a:fillRect/>
          </a:stretch>
        </p:blipFill>
        <p:spPr>
          <a:xfrm>
            <a:off x="9169228" y="1138851"/>
            <a:ext cx="2549140" cy="1554464"/>
          </a:xfrm>
          <a:prstGeom prst="rect">
            <a:avLst/>
          </a:prstGeom>
          <a:ln>
            <a:noFill/>
          </a:ln>
          <a:effectLst>
            <a:outerShdw blurRad="190500" algn="tl" rotWithShape="0">
              <a:srgbClr val="000000">
                <a:alpha val="70000"/>
              </a:srgbClr>
            </a:outerShdw>
          </a:effectLst>
        </p:spPr>
      </p:pic>
      <p:sp>
        <p:nvSpPr>
          <p:cNvPr id="13" name="TextBox 12">
            <a:extLst>
              <a:ext uri="{FF2B5EF4-FFF2-40B4-BE49-F238E27FC236}">
                <a16:creationId xmlns:a16="http://schemas.microsoft.com/office/drawing/2014/main" id="{07851A63-3338-0392-E4B5-56C043CFC721}"/>
              </a:ext>
            </a:extLst>
          </p:cNvPr>
          <p:cNvSpPr txBox="1"/>
          <p:nvPr/>
        </p:nvSpPr>
        <p:spPr>
          <a:xfrm>
            <a:off x="8891540" y="806360"/>
            <a:ext cx="3104516" cy="253916"/>
          </a:xfrm>
          <a:prstGeom prst="rect">
            <a:avLst/>
          </a:prstGeom>
          <a:solidFill>
            <a:schemeClr val="accent1"/>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Introductory video </a:t>
            </a:r>
          </a:p>
        </p:txBody>
      </p:sp>
    </p:spTree>
    <p:extLst>
      <p:ext uri="{BB962C8B-B14F-4D97-AF65-F5344CB8AC3E}">
        <p14:creationId xmlns:p14="http://schemas.microsoft.com/office/powerpoint/2010/main" val="1982543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4"/>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4"/>
                                        </p:tgtEl>
                                      </p:cBhvr>
                                    </p:cmd>
                                  </p:childTnLst>
                                </p:cTn>
                              </p:par>
                            </p:childTnLst>
                          </p:cTn>
                        </p:par>
                      </p:childTnLst>
                    </p:cTn>
                  </p:par>
                </p:childTnLst>
              </p:cTn>
              <p:nextCondLst>
                <p:cond evt="onClick" delay="0">
                  <p:tgtEl>
                    <p:spTgt spid="4"/>
                  </p:tgtEl>
                </p:cond>
              </p:nextCondLst>
            </p:seq>
            <p:video>
              <p:cMediaNode vol="80000">
                <p:cTn id="12" fill="hold" display="0">
                  <p:stCondLst>
                    <p:cond delay="indefinite"/>
                  </p:stCondLst>
                </p:cTn>
                <p:tgtEl>
                  <p:spTgt spid="4"/>
                </p:tgtEl>
              </p:cMediaNode>
            </p:video>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7B8E8128EA0547B9764C81D12103C8" ma:contentTypeVersion="14" ma:contentTypeDescription="Create a new document." ma:contentTypeScope="" ma:versionID="08ef27766bc59e83995376c4171b9502">
  <xsd:schema xmlns:xsd="http://www.w3.org/2001/XMLSchema" xmlns:xs="http://www.w3.org/2001/XMLSchema" xmlns:p="http://schemas.microsoft.com/office/2006/metadata/properties" xmlns:ns2="988406e1-f63f-4c12-bbea-143135857ed5" xmlns:ns3="e23ad729-7611-4b7b-a993-a008f77305ea" xmlns:ns4="cccaf3ac-2de9-44d4-aa31-54302fceb5f7" targetNamespace="http://schemas.microsoft.com/office/2006/metadata/properties" ma:root="true" ma:fieldsID="11c5086555c040649adc8788a5ff7f93" ns2:_="" ns3:_="" ns4:_="">
    <xsd:import namespace="988406e1-f63f-4c12-bbea-143135857ed5"/>
    <xsd:import namespace="e23ad729-7611-4b7b-a993-a008f77305ea"/>
    <xsd:import namespace="cccaf3ac-2de9-44d4-aa31-54302fceb5f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bjectDetectorVersions" minOccurs="0"/>
                <xsd:element ref="ns3:SharedWithUsers" minOccurs="0"/>
                <xsd:element ref="ns3:SharedWithDetails" minOccurs="0"/>
                <xsd:element ref="ns2:lcf76f155ced4ddcb4097134ff3c332f" minOccurs="0"/>
                <xsd:element ref="ns4:TaxCatchAll"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8406e1-f63f-4c12-bbea-143135857e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443b0bdb-28a8-4814-9fb9-624c17c095fc"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23ad729-7611-4b7b-a993-a008f77305ea"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ccaf3ac-2de9-44d4-aa31-54302fceb5f7"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8fb04cbd-f546-402e-9e90-be62770ddc4f}" ma:internalName="TaxCatchAll" ma:showField="CatchAllData" ma:web="e23ad729-7611-4b7b-a993-a008f77305e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ccaf3ac-2de9-44d4-aa31-54302fceb5f7" xsi:nil="true"/>
    <lcf76f155ced4ddcb4097134ff3c332f xmlns="988406e1-f63f-4c12-bbea-143135857ed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C454731-3859-4D31-9E35-60B64E1E356C}"/>
</file>

<file path=customXml/itemProps2.xml><?xml version="1.0" encoding="utf-8"?>
<ds:datastoreItem xmlns:ds="http://schemas.openxmlformats.org/officeDocument/2006/customXml" ds:itemID="{BB74DD8E-0CB4-4A73-90B4-1631B4F9B1B4}"/>
</file>

<file path=customXml/itemProps3.xml><?xml version="1.0" encoding="utf-8"?>
<ds:datastoreItem xmlns:ds="http://schemas.openxmlformats.org/officeDocument/2006/customXml" ds:itemID="{3CB1E709-E0A3-44E0-A7C7-0763AF9DE9D0}"/>
</file>

<file path=docProps/app.xml><?xml version="1.0" encoding="utf-8"?>
<Properties xmlns="http://schemas.openxmlformats.org/officeDocument/2006/extended-properties" xmlns:vt="http://schemas.openxmlformats.org/officeDocument/2006/docPropsVTypes">
  <TotalTime>1</TotalTime>
  <Words>654</Words>
  <Application>Microsoft Office PowerPoint</Application>
  <PresentationFormat>Widescreen</PresentationFormat>
  <Paragraphs>29</Paragraphs>
  <Slides>1</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Frutiger LT Std 45 Light</vt:lpstr>
      <vt:lpstr>Frutiger LT Std 65</vt:lpstr>
      <vt:lpstr>1_Office Theme</vt:lpstr>
      <vt:lpstr>PCN Innovation – South East Region Modern General Practice  - PCN HUB Pilot Kent and Medway </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PCN Innovation – South East Region Modern General Practice  - PCN HUB Pilot Kent and Medway </dc:title>
  <dc:creator>Adriana Jimenez</dc:creator>
  <cp:lastModifiedBy>Adriana Jimenez</cp:lastModifiedBy>
  <cp:revision>1</cp:revision>
  <dcterms:created xsi:type="dcterms:W3CDTF">2024-01-10T07:42:04Z</dcterms:created>
  <dcterms:modified xsi:type="dcterms:W3CDTF">2024-01-10T07:43:33Z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0x010100BA7B8E8128EA0547B9764C81D12103C8</vt:lpwstr>
  </property>
</Properties>
</file>