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14684682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2" autoAdjust="0"/>
    <p:restoredTop sz="94660"/>
  </p:normalViewPr>
  <p:slideViewPr>
    <p:cSldViewPr snapToGrid="0">
      <p:cViewPr varScale="1">
        <p:scale>
          <a:sx n="88" d="100"/>
          <a:sy n="88" d="100"/>
        </p:scale>
        <p:origin x="100" y="4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B15E3-9A96-4DB4-ABC3-9B58DABCB0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1C82838-9204-4E42-917E-B97FB79481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B4C81CE-EA90-4427-80A2-9DEF341C6ED5}"/>
              </a:ext>
            </a:extLst>
          </p:cNvPr>
          <p:cNvSpPr>
            <a:spLocks noGrp="1"/>
          </p:cNvSpPr>
          <p:nvPr>
            <p:ph type="dt" sz="half" idx="10"/>
          </p:nvPr>
        </p:nvSpPr>
        <p:spPr/>
        <p:txBody>
          <a:bodyPr/>
          <a:lstStyle/>
          <a:p>
            <a:fld id="{ABCA0107-158A-49B3-9703-E0F825C5FA8B}" type="datetimeFigureOut">
              <a:rPr lang="en-GB" smtClean="0"/>
              <a:t>10/01/2024</a:t>
            </a:fld>
            <a:endParaRPr lang="en-GB"/>
          </a:p>
        </p:txBody>
      </p:sp>
      <p:sp>
        <p:nvSpPr>
          <p:cNvPr id="5" name="Footer Placeholder 4">
            <a:extLst>
              <a:ext uri="{FF2B5EF4-FFF2-40B4-BE49-F238E27FC236}">
                <a16:creationId xmlns:a16="http://schemas.microsoft.com/office/drawing/2014/main" id="{4C67065A-4736-4215-983B-CDBF3192A9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29E801-075B-44E1-B750-542D2FC6BCC4}"/>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2364063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8155E-C4A0-4E13-A2B7-EA099FD9997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D4B648-87C3-4D13-BEB1-0F7285C771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36D19C-4279-448B-AF4B-5F0DD441939A}"/>
              </a:ext>
            </a:extLst>
          </p:cNvPr>
          <p:cNvSpPr>
            <a:spLocks noGrp="1"/>
          </p:cNvSpPr>
          <p:nvPr>
            <p:ph type="dt" sz="half" idx="10"/>
          </p:nvPr>
        </p:nvSpPr>
        <p:spPr/>
        <p:txBody>
          <a:bodyPr/>
          <a:lstStyle/>
          <a:p>
            <a:fld id="{ABCA0107-158A-49B3-9703-E0F825C5FA8B}" type="datetimeFigureOut">
              <a:rPr lang="en-GB" smtClean="0"/>
              <a:t>10/01/2024</a:t>
            </a:fld>
            <a:endParaRPr lang="en-GB"/>
          </a:p>
        </p:txBody>
      </p:sp>
      <p:sp>
        <p:nvSpPr>
          <p:cNvPr id="5" name="Footer Placeholder 4">
            <a:extLst>
              <a:ext uri="{FF2B5EF4-FFF2-40B4-BE49-F238E27FC236}">
                <a16:creationId xmlns:a16="http://schemas.microsoft.com/office/drawing/2014/main" id="{267ACB00-85D5-4417-A88B-B998F79680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513914-DA33-4308-AF8C-BCAF16A108D9}"/>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3467784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968EB4-C3A7-4098-90F7-6C146424F87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11234C-4D51-4F0C-9095-18EE32EEB5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E04420-C977-4140-A4BA-78CF1D97F944}"/>
              </a:ext>
            </a:extLst>
          </p:cNvPr>
          <p:cNvSpPr>
            <a:spLocks noGrp="1"/>
          </p:cNvSpPr>
          <p:nvPr>
            <p:ph type="dt" sz="half" idx="10"/>
          </p:nvPr>
        </p:nvSpPr>
        <p:spPr/>
        <p:txBody>
          <a:bodyPr/>
          <a:lstStyle/>
          <a:p>
            <a:fld id="{ABCA0107-158A-49B3-9703-E0F825C5FA8B}" type="datetimeFigureOut">
              <a:rPr lang="en-GB" smtClean="0"/>
              <a:t>10/01/2024</a:t>
            </a:fld>
            <a:endParaRPr lang="en-GB"/>
          </a:p>
        </p:txBody>
      </p:sp>
      <p:sp>
        <p:nvSpPr>
          <p:cNvPr id="5" name="Footer Placeholder 4">
            <a:extLst>
              <a:ext uri="{FF2B5EF4-FFF2-40B4-BE49-F238E27FC236}">
                <a16:creationId xmlns:a16="http://schemas.microsoft.com/office/drawing/2014/main" id="{1713BFE0-06A8-48A0-A6FE-E4006FFFB7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5822A1-AD10-4E19-A691-6045C1288F4A}"/>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36452679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4_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a:t>
            </a:r>
            <a:endParaRPr lang="en-US" sz="120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4109" y="1210682"/>
            <a:ext cx="10641498"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4109" y="2141151"/>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a:t>Presentation title</a:t>
            </a:r>
          </a:p>
        </p:txBody>
      </p:sp>
    </p:spTree>
    <p:extLst>
      <p:ext uri="{BB962C8B-B14F-4D97-AF65-F5344CB8AC3E}">
        <p14:creationId xmlns:p14="http://schemas.microsoft.com/office/powerpoint/2010/main" val="33955709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p:cSld name="Title and two columns">
    <p:spTree>
      <p:nvGrpSpPr>
        <p:cNvPr id="1" name="Shape 20"/>
        <p:cNvGrpSpPr/>
        <p:nvPr/>
      </p:nvGrpSpPr>
      <p:grpSpPr>
        <a:xfrm>
          <a:off x="0" y="0"/>
          <a:ext cx="0" cy="0"/>
          <a:chOff x="0" y="0"/>
          <a:chExt cx="0" cy="0"/>
        </a:xfrm>
      </p:grpSpPr>
      <p:sp>
        <p:nvSpPr>
          <p:cNvPr id="10" name="Subtitle 2">
            <a:extLst>
              <a:ext uri="{FF2B5EF4-FFF2-40B4-BE49-F238E27FC236}">
                <a16:creationId xmlns:a16="http://schemas.microsoft.com/office/drawing/2014/main" id="{E49F0B1A-AA47-EB48-AB07-6E18F24C5C6E}"/>
              </a:ext>
            </a:extLst>
          </p:cNvPr>
          <p:cNvSpPr>
            <a:spLocks noGrp="1"/>
          </p:cNvSpPr>
          <p:nvPr>
            <p:ph type="subTitle" idx="1" hasCustomPrompt="1"/>
          </p:nvPr>
        </p:nvSpPr>
        <p:spPr>
          <a:xfrm>
            <a:off x="538039" y="3380444"/>
            <a:ext cx="9144000" cy="500307"/>
          </a:xfrm>
        </p:spPr>
        <p:txBody>
          <a:bodyPr/>
          <a:lstStyle>
            <a:lvl1pPr marL="0" indent="0" algn="l">
              <a:buNone/>
              <a:defRPr sz="1733" b="0" i="0">
                <a:solidFill>
                  <a:schemeClr val="tx1">
                    <a:lumMod val="85000"/>
                    <a:lumOff val="15000"/>
                  </a:schemeClr>
                </a:solidFill>
                <a:latin typeface="Frutiger LT Std 45 Light" panose="020B0402020204020204" pitchFamily="34" charset="77"/>
              </a:defRPr>
            </a:lvl1pPr>
            <a:lvl2pPr marL="609402" indent="0" algn="ctr">
              <a:buNone/>
              <a:defRPr sz="2666"/>
            </a:lvl2pPr>
            <a:lvl3pPr marL="1218804" indent="0" algn="ctr">
              <a:buNone/>
              <a:defRPr sz="2399"/>
            </a:lvl3pPr>
            <a:lvl4pPr marL="1828206" indent="0" algn="ctr">
              <a:buNone/>
              <a:defRPr sz="2133"/>
            </a:lvl4pPr>
            <a:lvl5pPr marL="2437608" indent="0" algn="ctr">
              <a:buNone/>
              <a:defRPr sz="2133"/>
            </a:lvl5pPr>
            <a:lvl6pPr marL="3047009" indent="0" algn="ctr">
              <a:buNone/>
              <a:defRPr sz="2133"/>
            </a:lvl6pPr>
            <a:lvl7pPr marL="3656411" indent="0" algn="ctr">
              <a:buNone/>
              <a:defRPr sz="2133"/>
            </a:lvl7pPr>
            <a:lvl8pPr marL="4265813" indent="0" algn="ctr">
              <a:buNone/>
              <a:defRPr sz="2133"/>
            </a:lvl8pPr>
            <a:lvl9pPr marL="4875215" indent="0" algn="ctr">
              <a:buNone/>
              <a:defRPr sz="2133"/>
            </a:lvl9pPr>
          </a:lstStyle>
          <a:p>
            <a:r>
              <a:rPr lang="en-GB"/>
              <a:t>Subtitle comes under the title</a:t>
            </a:r>
          </a:p>
        </p:txBody>
      </p:sp>
      <p:sp>
        <p:nvSpPr>
          <p:cNvPr id="9" name="Google Shape;17;p4">
            <a:extLst>
              <a:ext uri="{FF2B5EF4-FFF2-40B4-BE49-F238E27FC236}">
                <a16:creationId xmlns:a16="http://schemas.microsoft.com/office/drawing/2014/main" id="{17BB1236-5A91-214C-865C-5FF561DAA646}"/>
              </a:ext>
            </a:extLst>
          </p:cNvPr>
          <p:cNvSpPr txBox="1">
            <a:spLocks noGrp="1"/>
          </p:cNvSpPr>
          <p:nvPr>
            <p:ph type="title" hasCustomPrompt="1"/>
          </p:nvPr>
        </p:nvSpPr>
        <p:spPr>
          <a:xfrm>
            <a:off x="525815" y="2570151"/>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sz="3999" b="1" i="0">
                <a:solidFill>
                  <a:srgbClr val="112F87"/>
                </a:solidFill>
                <a:latin typeface="Frutiger LT Std 65" panose="020B0602020204020204" pitchFamily="34" charset="77"/>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GB"/>
              <a:t>Title comes here</a:t>
            </a:r>
            <a:endParaRPr/>
          </a:p>
        </p:txBody>
      </p:sp>
      <p:sp>
        <p:nvSpPr>
          <p:cNvPr id="6" name="Google Shape;105;p23">
            <a:extLst>
              <a:ext uri="{FF2B5EF4-FFF2-40B4-BE49-F238E27FC236}">
                <a16:creationId xmlns:a16="http://schemas.microsoft.com/office/drawing/2014/main" id="{FE32269E-35E6-B84E-914E-2AF375C9F0BC}"/>
              </a:ext>
            </a:extLst>
          </p:cNvPr>
          <p:cNvSpPr/>
          <p:nvPr/>
        </p:nvSpPr>
        <p:spPr>
          <a:xfrm>
            <a:off x="0" y="0"/>
            <a:ext cx="140400" cy="6858000"/>
          </a:xfrm>
          <a:prstGeom prst="rect">
            <a:avLst/>
          </a:prstGeom>
          <a:solidFill>
            <a:srgbClr val="215DB9"/>
          </a:solidFill>
          <a:ln>
            <a:noFill/>
          </a:ln>
        </p:spPr>
        <p:txBody>
          <a:bodyPr spcFirstLastPara="1" wrap="square" lIns="121862" tIns="121862" rIns="121862" bIns="121862" anchor="ctr" anchorCtr="0">
            <a:noAutofit/>
          </a:bodyPr>
          <a:lstStyle/>
          <a:p>
            <a:pPr marL="0" lvl="0" indent="0" algn="l" rtl="0">
              <a:spcBef>
                <a:spcPts val="0"/>
              </a:spcBef>
              <a:spcAft>
                <a:spcPts val="0"/>
              </a:spcAft>
              <a:buNone/>
            </a:pPr>
            <a:endParaRPr sz="2399"/>
          </a:p>
        </p:txBody>
      </p:sp>
    </p:spTree>
    <p:extLst>
      <p:ext uri="{BB962C8B-B14F-4D97-AF65-F5344CB8AC3E}">
        <p14:creationId xmlns:p14="http://schemas.microsoft.com/office/powerpoint/2010/main" val="859454468"/>
      </p:ext>
    </p:extLst>
  </p:cSld>
  <p:clrMapOvr>
    <a:masterClrMapping/>
  </p:clrMapOvr>
  <p:extLst>
    <p:ext uri="{DCECCB84-F9BA-43D5-87BE-67443E8EF086}">
      <p15:sldGuideLst xmlns:p15="http://schemas.microsoft.com/office/powerpoint/2012/main">
        <p15:guide id="1" orient="horz" pos="1575">
          <p15:clr>
            <a:srgbClr val="FBAE40"/>
          </p15:clr>
        </p15:guide>
        <p15:guide id="2" pos="4082">
          <p15:clr>
            <a:srgbClr val="FBAE40"/>
          </p15:clr>
        </p15:guide>
        <p15:guide id="3" orient="horz" pos="1393">
          <p15:clr>
            <a:srgbClr val="FBAE40"/>
          </p15:clr>
        </p15:guide>
        <p15:guide id="4" orient="horz" pos="214">
          <p15:clr>
            <a:srgbClr val="FBAE40"/>
          </p15:clr>
        </p15:guide>
        <p15:guide id="5" orient="horz" pos="1756">
          <p15:clr>
            <a:srgbClr val="FBAE40"/>
          </p15:clr>
        </p15:guide>
        <p15:guide id="6" pos="68">
          <p15:clr>
            <a:srgbClr val="FBAE40"/>
          </p15:clr>
        </p15:guide>
        <p15:guide id="7" orient="horz" pos="441">
          <p15:clr>
            <a:srgbClr val="FBAE40"/>
          </p15:clr>
        </p15:guide>
        <p15:guide id="8" pos="551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A98F6-FE44-4DB0-8856-5AA5A69695D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A44A1CE-9A89-494B-9F57-25F52DB01E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08025F-3521-45E5-A4CC-A37757B5ECBC}"/>
              </a:ext>
            </a:extLst>
          </p:cNvPr>
          <p:cNvSpPr>
            <a:spLocks noGrp="1"/>
          </p:cNvSpPr>
          <p:nvPr>
            <p:ph type="dt" sz="half" idx="10"/>
          </p:nvPr>
        </p:nvSpPr>
        <p:spPr/>
        <p:txBody>
          <a:bodyPr/>
          <a:lstStyle/>
          <a:p>
            <a:fld id="{ABCA0107-158A-49B3-9703-E0F825C5FA8B}" type="datetimeFigureOut">
              <a:rPr lang="en-GB" smtClean="0"/>
              <a:t>10/01/2024</a:t>
            </a:fld>
            <a:endParaRPr lang="en-GB"/>
          </a:p>
        </p:txBody>
      </p:sp>
      <p:sp>
        <p:nvSpPr>
          <p:cNvPr id="5" name="Footer Placeholder 4">
            <a:extLst>
              <a:ext uri="{FF2B5EF4-FFF2-40B4-BE49-F238E27FC236}">
                <a16:creationId xmlns:a16="http://schemas.microsoft.com/office/drawing/2014/main" id="{6D407ED9-9DD6-4773-ABA2-9FE919FD80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CD5CFE-23FC-4593-982D-89335EA041C9}"/>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2920963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72F35-445E-44E5-861B-2F6E0D9C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A03DE3D-C82C-400D-A3C3-0C575AA1E2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E82855-D3BF-469D-86E3-DC96E79DED8F}"/>
              </a:ext>
            </a:extLst>
          </p:cNvPr>
          <p:cNvSpPr>
            <a:spLocks noGrp="1"/>
          </p:cNvSpPr>
          <p:nvPr>
            <p:ph type="dt" sz="half" idx="10"/>
          </p:nvPr>
        </p:nvSpPr>
        <p:spPr/>
        <p:txBody>
          <a:bodyPr/>
          <a:lstStyle/>
          <a:p>
            <a:fld id="{ABCA0107-158A-49B3-9703-E0F825C5FA8B}" type="datetimeFigureOut">
              <a:rPr lang="en-GB" smtClean="0"/>
              <a:t>10/01/2024</a:t>
            </a:fld>
            <a:endParaRPr lang="en-GB"/>
          </a:p>
        </p:txBody>
      </p:sp>
      <p:sp>
        <p:nvSpPr>
          <p:cNvPr id="5" name="Footer Placeholder 4">
            <a:extLst>
              <a:ext uri="{FF2B5EF4-FFF2-40B4-BE49-F238E27FC236}">
                <a16:creationId xmlns:a16="http://schemas.microsoft.com/office/drawing/2014/main" id="{118D6AF3-F285-4410-810D-6DFEBECDB7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717C2F-BC41-4E14-81BF-6D7DAFFBB9B2}"/>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3541318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C28BF-9E18-4767-AAA5-0C1F60D0A84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B2EE028-EC32-41A9-AF6E-EDEFD65BD3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B2CD7CF-6F7B-4088-BD58-B3D085EF15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B0FC54A-5D88-4863-BE38-606ACBD6211F}"/>
              </a:ext>
            </a:extLst>
          </p:cNvPr>
          <p:cNvSpPr>
            <a:spLocks noGrp="1"/>
          </p:cNvSpPr>
          <p:nvPr>
            <p:ph type="dt" sz="half" idx="10"/>
          </p:nvPr>
        </p:nvSpPr>
        <p:spPr/>
        <p:txBody>
          <a:bodyPr/>
          <a:lstStyle/>
          <a:p>
            <a:fld id="{ABCA0107-158A-49B3-9703-E0F825C5FA8B}" type="datetimeFigureOut">
              <a:rPr lang="en-GB" smtClean="0"/>
              <a:t>10/01/2024</a:t>
            </a:fld>
            <a:endParaRPr lang="en-GB"/>
          </a:p>
        </p:txBody>
      </p:sp>
      <p:sp>
        <p:nvSpPr>
          <p:cNvPr id="6" name="Footer Placeholder 5">
            <a:extLst>
              <a:ext uri="{FF2B5EF4-FFF2-40B4-BE49-F238E27FC236}">
                <a16:creationId xmlns:a16="http://schemas.microsoft.com/office/drawing/2014/main" id="{2FD17293-178B-4D2F-BE95-F86131EFB8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E468F0-1849-40B6-BF3E-EC384BDDC911}"/>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2714986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F5180-5412-4B7E-AFEC-625563A4466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C695574-5F9C-4F76-9F96-9249B1EB8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4543AB-666D-4DB1-BC78-15F14761C8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9037B3F-FFF0-44F1-95BF-600364AF98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9B85C4-555F-4527-990A-D644BC65A9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EF63B29-AD64-4F5D-9F2D-F10688DD6F3A}"/>
              </a:ext>
            </a:extLst>
          </p:cNvPr>
          <p:cNvSpPr>
            <a:spLocks noGrp="1"/>
          </p:cNvSpPr>
          <p:nvPr>
            <p:ph type="dt" sz="half" idx="10"/>
          </p:nvPr>
        </p:nvSpPr>
        <p:spPr/>
        <p:txBody>
          <a:bodyPr/>
          <a:lstStyle/>
          <a:p>
            <a:fld id="{ABCA0107-158A-49B3-9703-E0F825C5FA8B}" type="datetimeFigureOut">
              <a:rPr lang="en-GB" smtClean="0"/>
              <a:t>10/01/2024</a:t>
            </a:fld>
            <a:endParaRPr lang="en-GB"/>
          </a:p>
        </p:txBody>
      </p:sp>
      <p:sp>
        <p:nvSpPr>
          <p:cNvPr id="8" name="Footer Placeholder 7">
            <a:extLst>
              <a:ext uri="{FF2B5EF4-FFF2-40B4-BE49-F238E27FC236}">
                <a16:creationId xmlns:a16="http://schemas.microsoft.com/office/drawing/2014/main" id="{085EEEC9-C67B-45D9-9D77-586C94BB1A7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FB95D91-A7EB-4D96-9516-7F32C4D213C6}"/>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3186576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CDAC2-65FE-4F1A-9541-52A6B668195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0129E93-ED45-4357-8802-0304DE83798A}"/>
              </a:ext>
            </a:extLst>
          </p:cNvPr>
          <p:cNvSpPr>
            <a:spLocks noGrp="1"/>
          </p:cNvSpPr>
          <p:nvPr>
            <p:ph type="dt" sz="half" idx="10"/>
          </p:nvPr>
        </p:nvSpPr>
        <p:spPr/>
        <p:txBody>
          <a:bodyPr/>
          <a:lstStyle/>
          <a:p>
            <a:fld id="{ABCA0107-158A-49B3-9703-E0F825C5FA8B}" type="datetimeFigureOut">
              <a:rPr lang="en-GB" smtClean="0"/>
              <a:t>10/01/2024</a:t>
            </a:fld>
            <a:endParaRPr lang="en-GB"/>
          </a:p>
        </p:txBody>
      </p:sp>
      <p:sp>
        <p:nvSpPr>
          <p:cNvPr id="4" name="Footer Placeholder 3">
            <a:extLst>
              <a:ext uri="{FF2B5EF4-FFF2-40B4-BE49-F238E27FC236}">
                <a16:creationId xmlns:a16="http://schemas.microsoft.com/office/drawing/2014/main" id="{878CAD1D-A3E1-47D5-B4A9-3943E493829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FBDB16C-EAC7-4C26-A2AE-C0DC14E0A2BA}"/>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3932799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04F63B-0890-43A6-B9E5-C0C55055E468}"/>
              </a:ext>
            </a:extLst>
          </p:cNvPr>
          <p:cNvSpPr>
            <a:spLocks noGrp="1"/>
          </p:cNvSpPr>
          <p:nvPr>
            <p:ph type="dt" sz="half" idx="10"/>
          </p:nvPr>
        </p:nvSpPr>
        <p:spPr/>
        <p:txBody>
          <a:bodyPr/>
          <a:lstStyle/>
          <a:p>
            <a:fld id="{ABCA0107-158A-49B3-9703-E0F825C5FA8B}" type="datetimeFigureOut">
              <a:rPr lang="en-GB" smtClean="0"/>
              <a:t>10/01/2024</a:t>
            </a:fld>
            <a:endParaRPr lang="en-GB"/>
          </a:p>
        </p:txBody>
      </p:sp>
      <p:sp>
        <p:nvSpPr>
          <p:cNvPr id="3" name="Footer Placeholder 2">
            <a:extLst>
              <a:ext uri="{FF2B5EF4-FFF2-40B4-BE49-F238E27FC236}">
                <a16:creationId xmlns:a16="http://schemas.microsoft.com/office/drawing/2014/main" id="{8CD27438-8579-4E2F-8F79-044C97374D1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733074F-F0EB-4F25-A629-52BA7D44AB8B}"/>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1528777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C8A23-9E53-4790-A640-7765FB47DF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AF0AC64-0C22-499B-BDA7-4CEAA4B663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884A36-B613-4744-B011-BD2839EF6A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6917F2-A93A-43D7-B709-56FDD607E8E5}"/>
              </a:ext>
            </a:extLst>
          </p:cNvPr>
          <p:cNvSpPr>
            <a:spLocks noGrp="1"/>
          </p:cNvSpPr>
          <p:nvPr>
            <p:ph type="dt" sz="half" idx="10"/>
          </p:nvPr>
        </p:nvSpPr>
        <p:spPr/>
        <p:txBody>
          <a:bodyPr/>
          <a:lstStyle/>
          <a:p>
            <a:fld id="{ABCA0107-158A-49B3-9703-E0F825C5FA8B}" type="datetimeFigureOut">
              <a:rPr lang="en-GB" smtClean="0"/>
              <a:t>10/01/2024</a:t>
            </a:fld>
            <a:endParaRPr lang="en-GB"/>
          </a:p>
        </p:txBody>
      </p:sp>
      <p:sp>
        <p:nvSpPr>
          <p:cNvPr id="6" name="Footer Placeholder 5">
            <a:extLst>
              <a:ext uri="{FF2B5EF4-FFF2-40B4-BE49-F238E27FC236}">
                <a16:creationId xmlns:a16="http://schemas.microsoft.com/office/drawing/2014/main" id="{C2466496-F9D1-45F6-BD61-F5766B252F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C2A649-0E9A-4830-84E1-B6DB50D680FF}"/>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4118439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5FCC1-3A9E-49D2-9568-9424BCB9BC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B768A97-EF26-423C-9F46-91D28E5947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F4E47E4-A7CF-483B-92C3-D7D4406A1B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58D45F-69F8-4208-95D6-6F48425EE4E8}"/>
              </a:ext>
            </a:extLst>
          </p:cNvPr>
          <p:cNvSpPr>
            <a:spLocks noGrp="1"/>
          </p:cNvSpPr>
          <p:nvPr>
            <p:ph type="dt" sz="half" idx="10"/>
          </p:nvPr>
        </p:nvSpPr>
        <p:spPr/>
        <p:txBody>
          <a:bodyPr/>
          <a:lstStyle/>
          <a:p>
            <a:fld id="{ABCA0107-158A-49B3-9703-E0F825C5FA8B}" type="datetimeFigureOut">
              <a:rPr lang="en-GB" smtClean="0"/>
              <a:t>10/01/2024</a:t>
            </a:fld>
            <a:endParaRPr lang="en-GB"/>
          </a:p>
        </p:txBody>
      </p:sp>
      <p:sp>
        <p:nvSpPr>
          <p:cNvPr id="6" name="Footer Placeholder 5">
            <a:extLst>
              <a:ext uri="{FF2B5EF4-FFF2-40B4-BE49-F238E27FC236}">
                <a16:creationId xmlns:a16="http://schemas.microsoft.com/office/drawing/2014/main" id="{636C5AB7-AE0A-42EE-A6F2-9C8102EA381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357CC0-DBC0-4EA8-8886-394984C2FB4F}"/>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1640313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131F5D-C4AA-4DBF-BE58-83C97071D8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18020AC-3D9C-4F6C-B923-84BD9A0D73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10558A9-E83E-445E-A9AF-86A327BB2A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CA0107-158A-49B3-9703-E0F825C5FA8B}" type="datetimeFigureOut">
              <a:rPr lang="en-GB" smtClean="0"/>
              <a:t>10/01/2024</a:t>
            </a:fld>
            <a:endParaRPr lang="en-GB"/>
          </a:p>
        </p:txBody>
      </p:sp>
      <p:sp>
        <p:nvSpPr>
          <p:cNvPr id="5" name="Footer Placeholder 4">
            <a:extLst>
              <a:ext uri="{FF2B5EF4-FFF2-40B4-BE49-F238E27FC236}">
                <a16:creationId xmlns:a16="http://schemas.microsoft.com/office/drawing/2014/main" id="{48697F00-9BBB-4D11-B4F2-99665D6557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ACCE4B4-E804-466C-B330-F20EFE8931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768C73-158D-4A30-98A4-B98A0FE8CA6B}" type="slidenum">
              <a:rPr lang="en-GB" smtClean="0"/>
              <a:t>‹#›</a:t>
            </a:fld>
            <a:endParaRPr lang="en-GB"/>
          </a:p>
        </p:txBody>
      </p:sp>
    </p:spTree>
    <p:extLst>
      <p:ext uri="{BB962C8B-B14F-4D97-AF65-F5344CB8AC3E}">
        <p14:creationId xmlns:p14="http://schemas.microsoft.com/office/powerpoint/2010/main" val="13980803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2.xml"/><Relationship Id="rId1" Type="http://schemas.openxmlformats.org/officeDocument/2006/relationships/video" Target="https://www.youtube.com/embed/z_Sp5Rzwb8o?feature=oembed" TargetMode="Externa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C2763-FEC9-C7CF-4421-A512BA4867CA}"/>
              </a:ext>
            </a:extLst>
          </p:cNvPr>
          <p:cNvSpPr>
            <a:spLocks noGrp="1"/>
          </p:cNvSpPr>
          <p:nvPr>
            <p:ph type="title"/>
          </p:nvPr>
        </p:nvSpPr>
        <p:spPr>
          <a:xfrm>
            <a:off x="219955" y="232365"/>
            <a:ext cx="10641498" cy="602487"/>
          </a:xfrm>
        </p:spPr>
        <p:txBody>
          <a:bodyPr>
            <a:normAutofit fontScale="90000"/>
          </a:bodyPr>
          <a:lstStyle/>
          <a:p>
            <a:r>
              <a:rPr lang="en-US" sz="2200" b="1" dirty="0">
                <a:latin typeface="Arial"/>
                <a:cs typeface="Arial"/>
              </a:rPr>
              <a:t>Surrey Heartlands- Greystone House surgery </a:t>
            </a:r>
            <a:br>
              <a:rPr lang="en-US" sz="2700" b="1" dirty="0">
                <a:latin typeface="Arial"/>
                <a:cs typeface="Arial"/>
              </a:rPr>
            </a:br>
            <a:r>
              <a:rPr lang="en-GB" sz="1800" b="1" dirty="0">
                <a:latin typeface="Arial"/>
                <a:cs typeface="Arial"/>
              </a:rPr>
              <a:t>Integrated primary care </a:t>
            </a:r>
            <a:r>
              <a:rPr lang="en-US" sz="1800" b="1" dirty="0">
                <a:latin typeface="Arial"/>
                <a:cs typeface="Arial"/>
              </a:rPr>
              <a:t>Model  - Surrey Heartlands Health and Care Partnership  </a:t>
            </a:r>
            <a:endParaRPr lang="en-US" sz="1800" dirty="0"/>
          </a:p>
        </p:txBody>
      </p:sp>
      <p:pic>
        <p:nvPicPr>
          <p:cNvPr id="5" name="Picture 4" descr="Logo&#10;&#10;Description automatically generated">
            <a:extLst>
              <a:ext uri="{FF2B5EF4-FFF2-40B4-BE49-F238E27FC236}">
                <a16:creationId xmlns:a16="http://schemas.microsoft.com/office/drawing/2014/main" id="{4B05E2C5-FDDF-4ADE-97A2-4C5413FFFAA8}"/>
              </a:ext>
            </a:extLst>
          </p:cNvPr>
          <p:cNvPicPr>
            <a:picLocks noChangeAspect="1"/>
          </p:cNvPicPr>
          <p:nvPr/>
        </p:nvPicPr>
        <p:blipFill>
          <a:blip r:embed="rId3"/>
          <a:stretch>
            <a:fillRect/>
          </a:stretch>
        </p:blipFill>
        <p:spPr>
          <a:xfrm>
            <a:off x="11422724" y="0"/>
            <a:ext cx="760132" cy="727785"/>
          </a:xfrm>
          <a:prstGeom prst="rect">
            <a:avLst/>
          </a:prstGeom>
        </p:spPr>
      </p:pic>
      <p:sp>
        <p:nvSpPr>
          <p:cNvPr id="6" name="Rectangle 5">
            <a:extLst>
              <a:ext uri="{FF2B5EF4-FFF2-40B4-BE49-F238E27FC236}">
                <a16:creationId xmlns:a16="http://schemas.microsoft.com/office/drawing/2014/main" id="{10AE8261-FFEC-47B2-820F-926032AA4B09}"/>
              </a:ext>
            </a:extLst>
          </p:cNvPr>
          <p:cNvSpPr/>
          <p:nvPr/>
        </p:nvSpPr>
        <p:spPr>
          <a:xfrm>
            <a:off x="0" y="0"/>
            <a:ext cx="10058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1401A04E-CDB6-1ED4-A9BB-5685B6FB65D8}"/>
              </a:ext>
            </a:extLst>
          </p:cNvPr>
          <p:cNvSpPr txBox="1"/>
          <p:nvPr/>
        </p:nvSpPr>
        <p:spPr>
          <a:xfrm>
            <a:off x="100584" y="1038635"/>
            <a:ext cx="8385165" cy="5524589"/>
          </a:xfrm>
          <a:prstGeom prst="rect">
            <a:avLst/>
          </a:prstGeom>
          <a:solidFill>
            <a:schemeClr val="bg1"/>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Aligned with the Fuller Report and ensuring actioned to the national Primary Care Access Recovery Plan and Modern General Practice,  the ambition and vision for the Surrey Heartlands Health and Care Partnership is: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Developing effective integrated and coordinated pathways starting from the patient’s home and the high street, ensuring demand is appropriate across care channels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Promote the neighbourhood partnership model of working, ensuring different disciplines learn to work together seamlessly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Streamlining access to care and advice by reviewing current access channels and associated challenges and utilising various mechanisms to best streamline patients / citizens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Delivery of Place Partnership plans within desired delivery timescales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Ensuring all services have access to the same channels, enabling seamless transfer between services for patients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Greystone House Surgery offers services to over fifteen and a half thousand patients and is situated across Redhill, </a:t>
            </a:r>
            <a:r>
              <a:rPr kumimoji="0" lang="en-GB" sz="1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Riegate</a:t>
            </a: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and Merstham in East Surrey, which is an economically and socially diverse group of patients. </a:t>
            </a: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Merstham</a:t>
            </a: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is one of the more deprived areas in </a:t>
            </a: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Surrey</a:t>
            </a: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Like every general practice, there is struggle dealing with on the day demand and how the practice deals with that as efficiently as possible to ensure the patients get the level of care that they require but also that the practice delivers a sustainable service to doctors, nurse practitioners and team.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Greystone House Surgery implemented a model which separated out routine care and urgent care by creating a dedicated team which includes: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Care navigation in place ensuring the patient is offered the right care when needed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Capability to access data and assess performance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Resilient team determining immediate attention, more acute, same day service and which are more routine and complex matters best served by the GP team or dealt within the anticipatory care hub</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Administrative online platform that allows for single access to move required work to the clinical work list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Pharmacy offer in place for patient ensuring process is safe and validated allowing patients to be seen on the same day booking patients into pharmacy at time of choosing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Offer a patient platform allowing patients to access practice at any given time seven days a week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Easier access for patients on Mondays when there is a back log of patients offering patients easier access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Ability to gather data to access performance via online portal platform that is available 24 hours a day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Complicated and frail patients are dealt with by care coordinators and the anticipatory care hub for continuity of care for the more complex patients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1" name="Picture 10">
            <a:extLst>
              <a:ext uri="{FF2B5EF4-FFF2-40B4-BE49-F238E27FC236}">
                <a16:creationId xmlns:a16="http://schemas.microsoft.com/office/drawing/2014/main" id="{F9A04E2C-9342-F557-04AD-D3A5B604D559}"/>
              </a:ext>
            </a:extLst>
          </p:cNvPr>
          <p:cNvPicPr>
            <a:picLocks noChangeAspect="1"/>
          </p:cNvPicPr>
          <p:nvPr/>
        </p:nvPicPr>
        <p:blipFill>
          <a:blip r:embed="rId4"/>
          <a:stretch>
            <a:fillRect/>
          </a:stretch>
        </p:blipFill>
        <p:spPr>
          <a:xfrm>
            <a:off x="8832571" y="3032692"/>
            <a:ext cx="3203565" cy="1749289"/>
          </a:xfrm>
          <a:prstGeom prst="rect">
            <a:avLst/>
          </a:prstGeom>
          <a:ln>
            <a:solidFill>
              <a:schemeClr val="accent1"/>
            </a:solidFill>
          </a:ln>
        </p:spPr>
      </p:pic>
      <p:pic>
        <p:nvPicPr>
          <p:cNvPr id="12" name="Picture 11">
            <a:extLst>
              <a:ext uri="{FF2B5EF4-FFF2-40B4-BE49-F238E27FC236}">
                <a16:creationId xmlns:a16="http://schemas.microsoft.com/office/drawing/2014/main" id="{574703A9-BE9F-1059-4376-F1DBFC8758D7}"/>
              </a:ext>
            </a:extLst>
          </p:cNvPr>
          <p:cNvPicPr>
            <a:picLocks noChangeAspect="1"/>
          </p:cNvPicPr>
          <p:nvPr/>
        </p:nvPicPr>
        <p:blipFill>
          <a:blip r:embed="rId5"/>
          <a:stretch>
            <a:fillRect/>
          </a:stretch>
        </p:blipFill>
        <p:spPr>
          <a:xfrm>
            <a:off x="8832572" y="4986993"/>
            <a:ext cx="3203565" cy="1766829"/>
          </a:xfrm>
          <a:prstGeom prst="rect">
            <a:avLst/>
          </a:prstGeom>
          <a:ln>
            <a:solidFill>
              <a:schemeClr val="accent1"/>
            </a:solidFill>
          </a:ln>
        </p:spPr>
      </p:pic>
      <p:sp>
        <p:nvSpPr>
          <p:cNvPr id="14" name="TextBox 13">
            <a:extLst>
              <a:ext uri="{FF2B5EF4-FFF2-40B4-BE49-F238E27FC236}">
                <a16:creationId xmlns:a16="http://schemas.microsoft.com/office/drawing/2014/main" id="{E89BFB39-2CEB-FF2F-4D5C-0BD3B77C48DA}"/>
              </a:ext>
            </a:extLst>
          </p:cNvPr>
          <p:cNvSpPr txBox="1"/>
          <p:nvPr/>
        </p:nvSpPr>
        <p:spPr>
          <a:xfrm>
            <a:off x="1129284" y="5596319"/>
            <a:ext cx="7262190" cy="900246"/>
          </a:xfrm>
          <a:prstGeom prst="rect">
            <a:avLst/>
          </a:prstGeom>
          <a:solidFill>
            <a:schemeClr val="bg2"/>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benefits of this new way of working has been the offer of a more holistic multi-disciplinary approach for the patients as they are now able to receive care from different specialties via different inputs with advanced nurse practitioners playing a key role, clinical pharmacist with their medicine knowledge and GP oversight teams working together in one space that helps the team deliver clear cohesive face-to-face human contact about certain scenarios saving tie for practice and patients offering a more efficient patient access pathway to the surgery.</a:t>
            </a:r>
          </a:p>
        </p:txBody>
      </p:sp>
      <p:pic>
        <p:nvPicPr>
          <p:cNvPr id="15" name="Online Media 14" title="Greystone House Surgery - Same day urgent care model">
            <a:hlinkClick r:id="" action="ppaction://media"/>
            <a:extLst>
              <a:ext uri="{FF2B5EF4-FFF2-40B4-BE49-F238E27FC236}">
                <a16:creationId xmlns:a16="http://schemas.microsoft.com/office/drawing/2014/main" id="{D2D39D5F-4CC9-A224-D478-065C11AF5A15}"/>
              </a:ext>
            </a:extLst>
          </p:cNvPr>
          <p:cNvPicPr>
            <a:picLocks noRot="1" noChangeAspect="1"/>
          </p:cNvPicPr>
          <p:nvPr>
            <a:videoFile r:link="rId1"/>
          </p:nvPr>
        </p:nvPicPr>
        <p:blipFill>
          <a:blip r:embed="rId6"/>
          <a:stretch>
            <a:fillRect/>
          </a:stretch>
        </p:blipFill>
        <p:spPr>
          <a:xfrm>
            <a:off x="8832571" y="1261251"/>
            <a:ext cx="3154019" cy="1609633"/>
          </a:xfrm>
          <a:prstGeom prst="rect">
            <a:avLst/>
          </a:prstGeom>
        </p:spPr>
      </p:pic>
      <p:sp>
        <p:nvSpPr>
          <p:cNvPr id="3" name="TextBox 2">
            <a:extLst>
              <a:ext uri="{FF2B5EF4-FFF2-40B4-BE49-F238E27FC236}">
                <a16:creationId xmlns:a16="http://schemas.microsoft.com/office/drawing/2014/main" id="{78CB51B8-BD1B-B4A0-BC93-D207DA06D531}"/>
              </a:ext>
            </a:extLst>
          </p:cNvPr>
          <p:cNvSpPr txBox="1"/>
          <p:nvPr/>
        </p:nvSpPr>
        <p:spPr>
          <a:xfrm>
            <a:off x="8857322" y="911677"/>
            <a:ext cx="3104516" cy="253916"/>
          </a:xfrm>
          <a:prstGeom prst="rect">
            <a:avLst/>
          </a:prstGeom>
          <a:solidFill>
            <a:schemeClr val="accent1"/>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Introductory video </a:t>
            </a:r>
          </a:p>
        </p:txBody>
      </p:sp>
    </p:spTree>
    <p:extLst>
      <p:ext uri="{BB962C8B-B14F-4D97-AF65-F5344CB8AC3E}">
        <p14:creationId xmlns:p14="http://schemas.microsoft.com/office/powerpoint/2010/main" val="4140054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5"/>
                </p:tgtEl>
              </p:cMediaNode>
            </p:video>
            <p:seq concurrent="1" nextAc="seek">
              <p:cTn id="8" restart="whenNotActive" fill="hold" evtFilter="cancelBubble" nodeType="interactiveSeq">
                <p:stCondLst>
                  <p:cond evt="onClick" delay="0">
                    <p:tgtEl>
                      <p:spTgt spid="1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5"/>
                                        </p:tgtEl>
                                      </p:cBhvr>
                                    </p:cmd>
                                  </p:childTnLst>
                                </p:cTn>
                              </p:par>
                            </p:childTnLst>
                          </p:cTn>
                        </p:par>
                      </p:childTnLst>
                    </p:cTn>
                  </p:par>
                </p:childTnLst>
              </p:cTn>
              <p:nextCondLst>
                <p:cond evt="onClick" delay="0">
                  <p:tgtEl>
                    <p:spTgt spid="15"/>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7B8E8128EA0547B9764C81D12103C8" ma:contentTypeVersion="14" ma:contentTypeDescription="Create a new document." ma:contentTypeScope="" ma:versionID="08ef27766bc59e83995376c4171b9502">
  <xsd:schema xmlns:xsd="http://www.w3.org/2001/XMLSchema" xmlns:xs="http://www.w3.org/2001/XMLSchema" xmlns:p="http://schemas.microsoft.com/office/2006/metadata/properties" xmlns:ns2="988406e1-f63f-4c12-bbea-143135857ed5" xmlns:ns3="e23ad729-7611-4b7b-a993-a008f77305ea" xmlns:ns4="cccaf3ac-2de9-44d4-aa31-54302fceb5f7" targetNamespace="http://schemas.microsoft.com/office/2006/metadata/properties" ma:root="true" ma:fieldsID="11c5086555c040649adc8788a5ff7f93" ns2:_="" ns3:_="" ns4:_="">
    <xsd:import namespace="988406e1-f63f-4c12-bbea-143135857ed5"/>
    <xsd:import namespace="e23ad729-7611-4b7b-a993-a008f77305ea"/>
    <xsd:import namespace="cccaf3ac-2de9-44d4-aa31-54302fceb5f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bjectDetectorVersions" minOccurs="0"/>
                <xsd:element ref="ns3:SharedWithUsers" minOccurs="0"/>
                <xsd:element ref="ns3:SharedWithDetails" minOccurs="0"/>
                <xsd:element ref="ns2:lcf76f155ced4ddcb4097134ff3c332f" minOccurs="0"/>
                <xsd:element ref="ns4:TaxCatchAll"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8406e1-f63f-4c12-bbea-143135857e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443b0bdb-28a8-4814-9fb9-624c17c095fc"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23ad729-7611-4b7b-a993-a008f77305ea"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ccaf3ac-2de9-44d4-aa31-54302fceb5f7"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8fb04cbd-f546-402e-9e90-be62770ddc4f}" ma:internalName="TaxCatchAll" ma:showField="CatchAllData" ma:web="e23ad729-7611-4b7b-a993-a008f77305e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ccaf3ac-2de9-44d4-aa31-54302fceb5f7" xsi:nil="true"/>
    <lcf76f155ced4ddcb4097134ff3c332f xmlns="988406e1-f63f-4c12-bbea-143135857ed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0ED3622-374A-497A-9577-4C0A5DE2CC22}"/>
</file>

<file path=customXml/itemProps2.xml><?xml version="1.0" encoding="utf-8"?>
<ds:datastoreItem xmlns:ds="http://schemas.openxmlformats.org/officeDocument/2006/customXml" ds:itemID="{CC66033A-B3E6-4B58-AFCB-98C161F666E8}"/>
</file>

<file path=customXml/itemProps3.xml><?xml version="1.0" encoding="utf-8"?>
<ds:datastoreItem xmlns:ds="http://schemas.openxmlformats.org/officeDocument/2006/customXml" ds:itemID="{EC35FF0B-EB41-45B7-A700-3B36D7AEBD21}"/>
</file>

<file path=docProps/app.xml><?xml version="1.0" encoding="utf-8"?>
<Properties xmlns="http://schemas.openxmlformats.org/officeDocument/2006/extended-properties" xmlns:vt="http://schemas.openxmlformats.org/officeDocument/2006/docPropsVTypes">
  <TotalTime>0</TotalTime>
  <Words>533</Words>
  <Application>Microsoft Office PowerPoint</Application>
  <PresentationFormat>Widescreen</PresentationFormat>
  <Paragraphs>27</Paragraphs>
  <Slides>1</Slides>
  <Notes>0</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vt:lpstr>
      <vt:lpstr>Calibri</vt:lpstr>
      <vt:lpstr>Calibri Light</vt:lpstr>
      <vt:lpstr>Frutiger LT Std 45 Light</vt:lpstr>
      <vt:lpstr>Frutiger LT Std 65</vt:lpstr>
      <vt:lpstr>1_Office Theme</vt:lpstr>
      <vt:lpstr>Surrey Heartlands- Greystone House surgery  Integrated primary care Model  - Surrey Heartlands Health and Care Partnership  </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Surrey Heartlands- Greystone House surgery  Integrated primary care Model  - Surrey Heartlands Health and Care Partnership  </dc:title>
  <dc:creator>Adriana Jimenez</dc:creator>
  <cp:lastModifiedBy>Adriana Jimenez</cp:lastModifiedBy>
  <cp:revision>1</cp:revision>
  <dcterms:created xsi:type="dcterms:W3CDTF">2024-01-10T07:38:14Z</dcterms:created>
  <dcterms:modified xsi:type="dcterms:W3CDTF">2024-01-10T07:39:12Z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0x010100BA7B8E8128EA0547B9764C81D12103C8</vt:lpwstr>
  </property>
</Properties>
</file>