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684682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AEC1"/>
    <a:srgbClr val="DC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D0087-B188-4ACC-8212-7AF96D06B4C3}" v="11" dt="2024-01-26T17:03:07.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88" d="100"/>
          <a:sy n="88" d="100"/>
        </p:scale>
        <p:origin x="100"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3.xml"/><Relationship Id="rId4" Type="http://schemas.openxmlformats.org/officeDocument/2006/relationships/viewProps" Target="view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15E3-9A96-4DB4-ABC3-9B58DABCB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82838-9204-4E42-917E-B97FB794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C81CE-EA90-4427-80A2-9DEF341C6ED5}"/>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5" name="Footer Placeholder 4">
            <a:extLst>
              <a:ext uri="{FF2B5EF4-FFF2-40B4-BE49-F238E27FC236}">
                <a16:creationId xmlns:a16="http://schemas.microsoft.com/office/drawing/2014/main" id="{4C67065A-4736-4215-983B-CDBF3192A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E801-075B-44E1-B750-542D2FC6BCC4}"/>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36406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155E-C4A0-4E13-A2B7-EA099FD99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D4B648-87C3-4D13-BEB1-0F7285C77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6D19C-4279-448B-AF4B-5F0DD441939A}"/>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5" name="Footer Placeholder 4">
            <a:extLst>
              <a:ext uri="{FF2B5EF4-FFF2-40B4-BE49-F238E27FC236}">
                <a16:creationId xmlns:a16="http://schemas.microsoft.com/office/drawing/2014/main" id="{267ACB00-85D5-4417-A88B-B998F7968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13914-DA33-4308-AF8C-BCAF16A108D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46778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8EB4-C3A7-4098-90F7-6C146424F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11234C-4D51-4F0C-9095-18EE32EEB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4420-C977-4140-A4BA-78CF1D97F944}"/>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5" name="Footer Placeholder 4">
            <a:extLst>
              <a:ext uri="{FF2B5EF4-FFF2-40B4-BE49-F238E27FC236}">
                <a16:creationId xmlns:a16="http://schemas.microsoft.com/office/drawing/2014/main" id="{1713BFE0-06A8-48A0-A6FE-E4006FFFB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822A1-AD10-4E19-A691-6045C1288F4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64526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39557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859454468"/>
      </p:ext>
    </p:extLst>
  </p:cSld>
  <p:clrMapOvr>
    <a:masterClrMapping/>
  </p:clrMapOvr>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8F6-FE44-4DB0-8856-5AA5A6969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4A1CE-9A89-494B-9F57-25F52DB0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8025F-3521-45E5-A4CC-A37757B5ECBC}"/>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5" name="Footer Placeholder 4">
            <a:extLst>
              <a:ext uri="{FF2B5EF4-FFF2-40B4-BE49-F238E27FC236}">
                <a16:creationId xmlns:a16="http://schemas.microsoft.com/office/drawing/2014/main" id="{6D407ED9-9DD6-4773-ABA2-9FE919FD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D5CFE-23FC-4593-982D-89335EA041C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92096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2F35-445E-44E5-861B-2F6E0D9C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3DE3D-C82C-400D-A3C3-0C575AA1E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82855-D3BF-469D-86E3-DC96E79DED8F}"/>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5" name="Footer Placeholder 4">
            <a:extLst>
              <a:ext uri="{FF2B5EF4-FFF2-40B4-BE49-F238E27FC236}">
                <a16:creationId xmlns:a16="http://schemas.microsoft.com/office/drawing/2014/main" id="{118D6AF3-F285-4410-810D-6DFEBECDB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17C2F-BC41-4E14-81BF-6D7DAFFBB9B2}"/>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54131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8BF-9E18-4767-AAA5-0C1F60D0A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EE028-EC32-41A9-AF6E-EDEFD65BD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CD7CF-6F7B-4088-BD58-B3D085EF1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FC54A-5D88-4863-BE38-606ACBD6211F}"/>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6" name="Footer Placeholder 5">
            <a:extLst>
              <a:ext uri="{FF2B5EF4-FFF2-40B4-BE49-F238E27FC236}">
                <a16:creationId xmlns:a16="http://schemas.microsoft.com/office/drawing/2014/main" id="{2FD17293-178B-4D2F-BE95-F86131EFB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E468F0-1849-40B6-BF3E-EC384BDDC911}"/>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71498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5180-5412-4B7E-AFEC-625563A446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95574-5F9C-4F76-9F96-9249B1EB8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543AB-666D-4DB1-BC78-15F14761C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037B3F-FFF0-44F1-95BF-600364AF9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B85C4-555F-4527-990A-D644BC65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F63B29-AD64-4F5D-9F2D-F10688DD6F3A}"/>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8" name="Footer Placeholder 7">
            <a:extLst>
              <a:ext uri="{FF2B5EF4-FFF2-40B4-BE49-F238E27FC236}">
                <a16:creationId xmlns:a16="http://schemas.microsoft.com/office/drawing/2014/main" id="{085EEEC9-C67B-45D9-9D77-586C94BB1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B95D91-A7EB-4D96-9516-7F32C4D213C6}"/>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18657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AC2-65FE-4F1A-9541-52A6B6681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29E93-ED45-4357-8802-0304DE83798A}"/>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4" name="Footer Placeholder 3">
            <a:extLst>
              <a:ext uri="{FF2B5EF4-FFF2-40B4-BE49-F238E27FC236}">
                <a16:creationId xmlns:a16="http://schemas.microsoft.com/office/drawing/2014/main" id="{878CAD1D-A3E1-47D5-B4A9-3943E49382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BDB16C-EAC7-4C26-A2AE-C0DC14E0A2B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93279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4F63B-0890-43A6-B9E5-C0C55055E468}"/>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3" name="Footer Placeholder 2">
            <a:extLst>
              <a:ext uri="{FF2B5EF4-FFF2-40B4-BE49-F238E27FC236}">
                <a16:creationId xmlns:a16="http://schemas.microsoft.com/office/drawing/2014/main" id="{8CD27438-8579-4E2F-8F79-044C97374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33074F-F0EB-4F25-A629-52BA7D44AB8B}"/>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52877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A23-9E53-4790-A640-7765FB47D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0AC64-0C22-499B-BDA7-4CEAA4B66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884A36-B613-4744-B011-BD2839EF6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917F2-A93A-43D7-B709-56FDD607E8E5}"/>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6" name="Footer Placeholder 5">
            <a:extLst>
              <a:ext uri="{FF2B5EF4-FFF2-40B4-BE49-F238E27FC236}">
                <a16:creationId xmlns:a16="http://schemas.microsoft.com/office/drawing/2014/main" id="{C2466496-F9D1-45F6-BD61-F5766B252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2A649-0E9A-4830-84E1-B6DB50D680F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411843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FCC1-3A9E-49D2-9568-9424BCB9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768A97-EF26-423C-9F46-91D28E59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4E47E4-A7CF-483B-92C3-D7D4406A1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8D45F-69F8-4208-95D6-6F48425EE4E8}"/>
              </a:ext>
            </a:extLst>
          </p:cNvPr>
          <p:cNvSpPr>
            <a:spLocks noGrp="1"/>
          </p:cNvSpPr>
          <p:nvPr>
            <p:ph type="dt" sz="half" idx="10"/>
          </p:nvPr>
        </p:nvSpPr>
        <p:spPr/>
        <p:txBody>
          <a:bodyPr/>
          <a:lstStyle/>
          <a:p>
            <a:fld id="{ABCA0107-158A-49B3-9703-E0F825C5FA8B}" type="datetimeFigureOut">
              <a:rPr lang="en-GB" smtClean="0"/>
              <a:t>26/01/2024</a:t>
            </a:fld>
            <a:endParaRPr lang="en-GB"/>
          </a:p>
        </p:txBody>
      </p:sp>
      <p:sp>
        <p:nvSpPr>
          <p:cNvPr id="6" name="Footer Placeholder 5">
            <a:extLst>
              <a:ext uri="{FF2B5EF4-FFF2-40B4-BE49-F238E27FC236}">
                <a16:creationId xmlns:a16="http://schemas.microsoft.com/office/drawing/2014/main" id="{636C5AB7-AE0A-42EE-A6F2-9C8102EA3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57CC0-DBC0-4EA8-8886-394984C2FB4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64031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31F5D-C4AA-4DBF-BE58-83C97071D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8020AC-3D9C-4F6C-B923-84BD9A0D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558A9-E83E-445E-A9AF-86A327BB2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0107-158A-49B3-9703-E0F825C5FA8B}" type="datetimeFigureOut">
              <a:rPr lang="en-GB" smtClean="0"/>
              <a:t>26/01/2024</a:t>
            </a:fld>
            <a:endParaRPr lang="en-GB"/>
          </a:p>
        </p:txBody>
      </p:sp>
      <p:sp>
        <p:nvSpPr>
          <p:cNvPr id="5" name="Footer Placeholder 4">
            <a:extLst>
              <a:ext uri="{FF2B5EF4-FFF2-40B4-BE49-F238E27FC236}">
                <a16:creationId xmlns:a16="http://schemas.microsoft.com/office/drawing/2014/main" id="{48697F00-9BBB-4D11-B4F2-99665D655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CCE4B4-E804-466C-B330-F20EFE893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68C73-158D-4A30-98A4-B98A0FE8CA6B}" type="slidenum">
              <a:rPr lang="en-GB" smtClean="0"/>
              <a:t>‹#›</a:t>
            </a:fld>
            <a:endParaRPr lang="en-GB"/>
          </a:p>
        </p:txBody>
      </p:sp>
    </p:spTree>
    <p:extLst>
      <p:ext uri="{BB962C8B-B14F-4D97-AF65-F5344CB8AC3E}">
        <p14:creationId xmlns:p14="http://schemas.microsoft.com/office/powerpoint/2010/main" val="1398080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839800" y="134402"/>
            <a:ext cx="10641498" cy="602487"/>
          </a:xfrm>
        </p:spPr>
        <p:txBody>
          <a:bodyPr>
            <a:normAutofit/>
          </a:bodyPr>
          <a:lstStyle/>
          <a:p>
            <a:r>
              <a:rPr lang="en-US" sz="1800" b="1" dirty="0">
                <a:latin typeface="Arial"/>
                <a:cs typeface="Arial"/>
              </a:rPr>
              <a:t>Surrey Heartlands Health and Care Partnership  </a:t>
            </a:r>
            <a:br>
              <a:rPr lang="en-US" sz="1800" b="1" dirty="0">
                <a:latin typeface="Arial"/>
                <a:cs typeface="Arial"/>
              </a:rPr>
            </a:br>
            <a:r>
              <a:rPr lang="en-GB" sz="1800" b="1" dirty="0">
                <a:latin typeface="Arial"/>
                <a:cs typeface="Arial"/>
              </a:rPr>
              <a:t>General Practice Opel Reporting </a:t>
            </a:r>
            <a:endParaRPr lang="en-US" sz="1800" dirty="0"/>
          </a:p>
        </p:txBody>
      </p:sp>
      <p:pic>
        <p:nvPicPr>
          <p:cNvPr id="5" name="Picture 4" descr="Logo&#10;&#10;Description automatically generated">
            <a:extLst>
              <a:ext uri="{FF2B5EF4-FFF2-40B4-BE49-F238E27FC236}">
                <a16:creationId xmlns:a16="http://schemas.microsoft.com/office/drawing/2014/main" id="{4B05E2C5-FDDF-4ADE-97A2-4C5413FFFAA8}"/>
              </a:ext>
            </a:extLst>
          </p:cNvPr>
          <p:cNvPicPr>
            <a:picLocks noChangeAspect="1"/>
          </p:cNvPicPr>
          <p:nvPr/>
        </p:nvPicPr>
        <p:blipFill>
          <a:blip r:embed="rId2"/>
          <a:stretch>
            <a:fillRect/>
          </a:stretch>
        </p:blipFill>
        <p:spPr>
          <a:xfrm>
            <a:off x="11422724" y="0"/>
            <a:ext cx="760132" cy="727785"/>
          </a:xfrm>
          <a:prstGeom prst="rect">
            <a:avLst/>
          </a:prstGeom>
        </p:spPr>
      </p:pic>
      <p:sp>
        <p:nvSpPr>
          <p:cNvPr id="6" name="Rectangle 5">
            <a:extLst>
              <a:ext uri="{FF2B5EF4-FFF2-40B4-BE49-F238E27FC236}">
                <a16:creationId xmlns:a16="http://schemas.microsoft.com/office/drawing/2014/main" id="{10AE8261-FFEC-47B2-820F-926032AA4B09}"/>
              </a:ext>
            </a:extLst>
          </p:cNvPr>
          <p:cNvSpPr/>
          <p:nvPr/>
        </p:nvSpPr>
        <p:spPr>
          <a:xfrm>
            <a:off x="0" y="0"/>
            <a:ext cx="1005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401A04E-CDB6-1ED4-A9BB-5685B6FB65D8}"/>
              </a:ext>
            </a:extLst>
          </p:cNvPr>
          <p:cNvSpPr txBox="1"/>
          <p:nvPr/>
        </p:nvSpPr>
        <p:spPr>
          <a:xfrm>
            <a:off x="100584" y="727785"/>
            <a:ext cx="8542673" cy="270843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challenges faced by the health and care sector are greater today than they have ever been, with a gap between the demand for health and care, and what is currently able to be delivered. In line with the Fuller Stocktake, there is a need to radically modernise the design and delivery of health and care now and in the future. Building upon previous work undertaken across Surrey Heartlands, there is now a need to focus heavily on two key areas that matter most to local communities; making it easier to access care patients need, when they need it and creating the space and time for clinicians to provide the continuity of care that is so important to patients.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an Operational Pressures Escalation Level (OPEL) dashboard for Primary Care has helped to identify rising pressures and to direct resource to where it is most needed. This framework has now been adopted across the South East region.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problem is that there is lack of accurate and timely data to give a ‘true picture’ of demand and capacity across Surrey Heartlands ICS.  As a result, resource allocation and planning was challenging, and ineffective and patient experience was negatively impacted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Surrey Heartlands developed a solution to introduce OPEL reporting into Primary Care to enable system-wide visibility of pressures from Primary Care across Secondary Care with the aim to connect these data sets in the future. The development of the OPEL framework was introduced to manage surges and peaks in demand and the risks associated. Across Primary Care escalation thresholds and plans were introduced to proactively manage surges in demand and to clarify roles and responsibilities and communication flows.</a:t>
            </a:r>
          </a:p>
        </p:txBody>
      </p:sp>
      <p:sp>
        <p:nvSpPr>
          <p:cNvPr id="3" name="TextBox 2">
            <a:extLst>
              <a:ext uri="{FF2B5EF4-FFF2-40B4-BE49-F238E27FC236}">
                <a16:creationId xmlns:a16="http://schemas.microsoft.com/office/drawing/2014/main" id="{78CB51B8-BD1B-B4A0-BC93-D207DA06D531}"/>
              </a:ext>
            </a:extLst>
          </p:cNvPr>
          <p:cNvSpPr txBox="1"/>
          <p:nvPr/>
        </p:nvSpPr>
        <p:spPr>
          <a:xfrm>
            <a:off x="8857322" y="911677"/>
            <a:ext cx="3104516" cy="253916"/>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support package </a:t>
            </a:r>
          </a:p>
        </p:txBody>
      </p:sp>
      <p:pic>
        <p:nvPicPr>
          <p:cNvPr id="4" name="Picture 3">
            <a:extLst>
              <a:ext uri="{FF2B5EF4-FFF2-40B4-BE49-F238E27FC236}">
                <a16:creationId xmlns:a16="http://schemas.microsoft.com/office/drawing/2014/main" id="{156F0E06-EA0F-C410-8C0C-5576A09FCECC}"/>
              </a:ext>
            </a:extLst>
          </p:cNvPr>
          <p:cNvPicPr>
            <a:picLocks noChangeAspect="1"/>
          </p:cNvPicPr>
          <p:nvPr/>
        </p:nvPicPr>
        <p:blipFill rotWithShape="1">
          <a:blip r:embed="rId3"/>
          <a:srcRect l="17125" t="20833" r="78289" b="71703"/>
          <a:stretch/>
        </p:blipFill>
        <p:spPr>
          <a:xfrm>
            <a:off x="100584" y="141372"/>
            <a:ext cx="616735" cy="586413"/>
          </a:xfrm>
          <a:prstGeom prst="rect">
            <a:avLst/>
          </a:prstGeom>
        </p:spPr>
      </p:pic>
      <p:sp>
        <p:nvSpPr>
          <p:cNvPr id="33" name="Freeform: Shape 29">
            <a:extLst>
              <a:ext uri="{FF2B5EF4-FFF2-40B4-BE49-F238E27FC236}">
                <a16:creationId xmlns:a16="http://schemas.microsoft.com/office/drawing/2014/main" id="{CDFCE826-4800-3455-CCA9-B304FDFADC65}"/>
              </a:ext>
            </a:extLst>
          </p:cNvPr>
          <p:cNvSpPr/>
          <p:nvPr/>
        </p:nvSpPr>
        <p:spPr>
          <a:xfrm>
            <a:off x="839800" y="3535604"/>
            <a:ext cx="3020666" cy="3218218"/>
          </a:xfrm>
          <a:custGeom>
            <a:avLst/>
            <a:gdLst>
              <a:gd name="connsiteX0" fmla="*/ 1558837 w 4321307"/>
              <a:gd name="connsiteY0" fmla="*/ 3018930 h 4596177"/>
              <a:gd name="connsiteX1" fmla="*/ 1919320 w 4321307"/>
              <a:gd name="connsiteY1" fmla="*/ 3018930 h 4596177"/>
              <a:gd name="connsiteX2" fmla="*/ 1916926 w 4321307"/>
              <a:gd name="connsiteY2" fmla="*/ 3411877 h 4596177"/>
              <a:gd name="connsiteX3" fmla="*/ 1661692 w 4321307"/>
              <a:gd name="connsiteY3" fmla="*/ 3411877 h 4596177"/>
              <a:gd name="connsiteX4" fmla="*/ 1319805 w 4321307"/>
              <a:gd name="connsiteY4" fmla="*/ 4004027 h 4596177"/>
              <a:gd name="connsiteX5" fmla="*/ 1661692 w 4321307"/>
              <a:gd name="connsiteY5" fmla="*/ 4596178 h 4596177"/>
              <a:gd name="connsiteX6" fmla="*/ 2345467 w 4321307"/>
              <a:gd name="connsiteY6" fmla="*/ 4596178 h 4596177"/>
              <a:gd name="connsiteX7" fmla="*/ 2687354 w 4321307"/>
              <a:gd name="connsiteY7" fmla="*/ 4004027 h 4596177"/>
              <a:gd name="connsiteX8" fmla="*/ 2345467 w 4321307"/>
              <a:gd name="connsiteY8" fmla="*/ 3411877 h 4596177"/>
              <a:gd name="connsiteX9" fmla="*/ 2087594 w 4321307"/>
              <a:gd name="connsiteY9" fmla="*/ 3411877 h 4596177"/>
              <a:gd name="connsiteX10" fmla="*/ 2089987 w 4321307"/>
              <a:gd name="connsiteY10" fmla="*/ 3018930 h 4596177"/>
              <a:gd name="connsiteX11" fmla="*/ 2448260 w 4321307"/>
              <a:gd name="connsiteY11" fmla="*/ 3018930 h 4596177"/>
              <a:gd name="connsiteX12" fmla="*/ 2834456 w 4321307"/>
              <a:gd name="connsiteY12" fmla="*/ 2350068 h 4596177"/>
              <a:gd name="connsiteX13" fmla="*/ 3286133 w 4321307"/>
              <a:gd name="connsiteY13" fmla="*/ 2345466 h 4596177"/>
              <a:gd name="connsiteX14" fmla="*/ 3504975 w 4321307"/>
              <a:gd name="connsiteY14" fmla="*/ 2724481 h 4596177"/>
              <a:gd name="connsiteX15" fmla="*/ 4049197 w 4321307"/>
              <a:gd name="connsiteY15" fmla="*/ 2724481 h 4596177"/>
              <a:gd name="connsiteX16" fmla="*/ 4321307 w 4321307"/>
              <a:gd name="connsiteY16" fmla="*/ 2253167 h 4596177"/>
              <a:gd name="connsiteX17" fmla="*/ 4049197 w 4321307"/>
              <a:gd name="connsiteY17" fmla="*/ 1781852 h 4596177"/>
              <a:gd name="connsiteX18" fmla="*/ 3504975 w 4321307"/>
              <a:gd name="connsiteY18" fmla="*/ 1781852 h 4596177"/>
              <a:gd name="connsiteX19" fmla="*/ 3278155 w 4321307"/>
              <a:gd name="connsiteY19" fmla="*/ 2174798 h 4596177"/>
              <a:gd name="connsiteX20" fmla="*/ 2852928 w 4321307"/>
              <a:gd name="connsiteY20" fmla="*/ 2179094 h 4596177"/>
              <a:gd name="connsiteX21" fmla="*/ 2497601 w 4321307"/>
              <a:gd name="connsiteY21" fmla="*/ 1563807 h 4596177"/>
              <a:gd name="connsiteX22" fmla="*/ 2645869 w 4321307"/>
              <a:gd name="connsiteY22" fmla="*/ 1306978 h 4596177"/>
              <a:gd name="connsiteX23" fmla="*/ 3149095 w 4321307"/>
              <a:gd name="connsiteY23" fmla="*/ 1306978 h 4596177"/>
              <a:gd name="connsiteX24" fmla="*/ 3450050 w 4321307"/>
              <a:gd name="connsiteY24" fmla="*/ 785709 h 4596177"/>
              <a:gd name="connsiteX25" fmla="*/ 3149095 w 4321307"/>
              <a:gd name="connsiteY25" fmla="*/ 264439 h 4596177"/>
              <a:gd name="connsiteX26" fmla="*/ 2547187 w 4321307"/>
              <a:gd name="connsiteY26" fmla="*/ 264439 h 4596177"/>
              <a:gd name="connsiteX27" fmla="*/ 2246233 w 4321307"/>
              <a:gd name="connsiteY27" fmla="*/ 785709 h 4596177"/>
              <a:gd name="connsiteX28" fmla="*/ 2497846 w 4321307"/>
              <a:gd name="connsiteY28" fmla="*/ 1221491 h 4596177"/>
              <a:gd name="connsiteX29" fmla="*/ 2349517 w 4321307"/>
              <a:gd name="connsiteY29" fmla="*/ 1478320 h 4596177"/>
              <a:gd name="connsiteX30" fmla="*/ 1646841 w 4321307"/>
              <a:gd name="connsiteY30" fmla="*/ 1478320 h 4596177"/>
              <a:gd name="connsiteX31" fmla="*/ 1453466 w 4321307"/>
              <a:gd name="connsiteY31" fmla="*/ 1125448 h 4596177"/>
              <a:gd name="connsiteX32" fmla="*/ 1758226 w 4321307"/>
              <a:gd name="connsiteY32" fmla="*/ 597612 h 4596177"/>
              <a:gd name="connsiteX33" fmla="*/ 1413208 w 4321307"/>
              <a:gd name="connsiteY33" fmla="*/ 0 h 4596177"/>
              <a:gd name="connsiteX34" fmla="*/ 723174 w 4321307"/>
              <a:gd name="connsiteY34" fmla="*/ 0 h 4596177"/>
              <a:gd name="connsiteX35" fmla="*/ 378157 w 4321307"/>
              <a:gd name="connsiteY35" fmla="*/ 597612 h 4596177"/>
              <a:gd name="connsiteX36" fmla="*/ 723174 w 4321307"/>
              <a:gd name="connsiteY36" fmla="*/ 1195225 h 4596177"/>
              <a:gd name="connsiteX37" fmla="*/ 1296668 w 4321307"/>
              <a:gd name="connsiteY37" fmla="*/ 1195225 h 4596177"/>
              <a:gd name="connsiteX38" fmla="*/ 1503912 w 4321307"/>
              <a:gd name="connsiteY38" fmla="*/ 1573442 h 4596177"/>
              <a:gd name="connsiteX39" fmla="*/ 1114095 w 4321307"/>
              <a:gd name="connsiteY39" fmla="*/ 2248625 h 4596177"/>
              <a:gd name="connsiteX40" fmla="*/ 1286113 w 4321307"/>
              <a:gd name="connsiteY40" fmla="*/ 2546511 h 4596177"/>
              <a:gd name="connsiteX41" fmla="*/ 919923 w 4321307"/>
              <a:gd name="connsiteY41" fmla="*/ 2760935 h 4596177"/>
              <a:gd name="connsiteX42" fmla="*/ 825231 w 4321307"/>
              <a:gd name="connsiteY42" fmla="*/ 2596956 h 4596177"/>
              <a:gd name="connsiteX43" fmla="*/ 275056 w 4321307"/>
              <a:gd name="connsiteY43" fmla="*/ 2596956 h 4596177"/>
              <a:gd name="connsiteX44" fmla="*/ 0 w 4321307"/>
              <a:gd name="connsiteY44" fmla="*/ 3073426 h 4596177"/>
              <a:gd name="connsiteX45" fmla="*/ 275056 w 4321307"/>
              <a:gd name="connsiteY45" fmla="*/ 3549896 h 4596177"/>
              <a:gd name="connsiteX46" fmla="*/ 825231 w 4321307"/>
              <a:gd name="connsiteY46" fmla="*/ 3549896 h 4596177"/>
              <a:gd name="connsiteX47" fmla="*/ 1100287 w 4321307"/>
              <a:gd name="connsiteY47" fmla="*/ 3073426 h 4596177"/>
              <a:gd name="connsiteX48" fmla="*/ 1005226 w 4321307"/>
              <a:gd name="connsiteY48" fmla="*/ 2908834 h 4596177"/>
              <a:gd name="connsiteX49" fmla="*/ 1371416 w 4321307"/>
              <a:gd name="connsiteY49" fmla="*/ 2694411 h 4596177"/>
              <a:gd name="connsiteX50" fmla="*/ 1558837 w 4321307"/>
              <a:gd name="connsiteY50" fmla="*/ 3018930 h 4596177"/>
              <a:gd name="connsiteX51" fmla="*/ 1558837 w 4321307"/>
              <a:gd name="connsiteY51" fmla="*/ 3018930 h 4596177"/>
              <a:gd name="connsiteX52" fmla="*/ 1670897 w 4321307"/>
              <a:gd name="connsiteY52" fmla="*/ 2824758 h 4596177"/>
              <a:gd name="connsiteX53" fmla="*/ 2336139 w 4321307"/>
              <a:gd name="connsiteY53" fmla="*/ 2824758 h 4596177"/>
              <a:gd name="connsiteX54" fmla="*/ 2668759 w 4321307"/>
              <a:gd name="connsiteY54" fmla="*/ 2248625 h 4596177"/>
              <a:gd name="connsiteX55" fmla="*/ 2336139 w 4321307"/>
              <a:gd name="connsiteY55" fmla="*/ 1672492 h 4596177"/>
              <a:gd name="connsiteX56" fmla="*/ 1670897 w 4321307"/>
              <a:gd name="connsiteY56" fmla="*/ 1672492 h 4596177"/>
              <a:gd name="connsiteX57" fmla="*/ 1338277 w 4321307"/>
              <a:gd name="connsiteY57" fmla="*/ 2248625 h 4596177"/>
              <a:gd name="connsiteX58" fmla="*/ 1670897 w 4321307"/>
              <a:gd name="connsiteY58" fmla="*/ 2824758 h 4596177"/>
              <a:gd name="connsiteX59" fmla="*/ 1670897 w 4321307"/>
              <a:gd name="connsiteY59" fmla="*/ 2824758 h 4596177"/>
              <a:gd name="connsiteX60" fmla="*/ 357598 w 4321307"/>
              <a:gd name="connsiteY60" fmla="*/ 3406906 h 4596177"/>
              <a:gd name="connsiteX61" fmla="*/ 742628 w 4321307"/>
              <a:gd name="connsiteY61" fmla="*/ 3406906 h 4596177"/>
              <a:gd name="connsiteX62" fmla="*/ 935143 w 4321307"/>
              <a:gd name="connsiteY62" fmla="*/ 3073487 h 4596177"/>
              <a:gd name="connsiteX63" fmla="*/ 742628 w 4321307"/>
              <a:gd name="connsiteY63" fmla="*/ 2740069 h 4596177"/>
              <a:gd name="connsiteX64" fmla="*/ 357598 w 4321307"/>
              <a:gd name="connsiteY64" fmla="*/ 2740069 h 4596177"/>
              <a:gd name="connsiteX65" fmla="*/ 165083 w 4321307"/>
              <a:gd name="connsiteY65" fmla="*/ 3073487 h 4596177"/>
              <a:gd name="connsiteX66" fmla="*/ 357598 w 4321307"/>
              <a:gd name="connsiteY66" fmla="*/ 3406906 h 4596177"/>
              <a:gd name="connsiteX67" fmla="*/ 357598 w 4321307"/>
              <a:gd name="connsiteY67" fmla="*/ 3406906 h 4596177"/>
              <a:gd name="connsiteX68" fmla="*/ 1764301 w 4321307"/>
              <a:gd name="connsiteY68" fmla="*/ 4418453 h 4596177"/>
              <a:gd name="connsiteX69" fmla="*/ 1525023 w 4321307"/>
              <a:gd name="connsiteY69" fmla="*/ 4004027 h 4596177"/>
              <a:gd name="connsiteX70" fmla="*/ 1764301 w 4321307"/>
              <a:gd name="connsiteY70" fmla="*/ 3589601 h 4596177"/>
              <a:gd name="connsiteX71" fmla="*/ 2242796 w 4321307"/>
              <a:gd name="connsiteY71" fmla="*/ 3589601 h 4596177"/>
              <a:gd name="connsiteX72" fmla="*/ 2482075 w 4321307"/>
              <a:gd name="connsiteY72" fmla="*/ 4004027 h 4596177"/>
              <a:gd name="connsiteX73" fmla="*/ 2242796 w 4321307"/>
              <a:gd name="connsiteY73" fmla="*/ 4418453 h 4596177"/>
              <a:gd name="connsiteX74" fmla="*/ 1764301 w 4321307"/>
              <a:gd name="connsiteY74" fmla="*/ 4418453 h 4596177"/>
              <a:gd name="connsiteX75" fmla="*/ 1764301 w 4321307"/>
              <a:gd name="connsiteY75" fmla="*/ 4418453 h 4596177"/>
              <a:gd name="connsiteX76" fmla="*/ 3396229 w 4321307"/>
              <a:gd name="connsiteY76" fmla="*/ 2253228 h 4596177"/>
              <a:gd name="connsiteX77" fmla="*/ 3586657 w 4321307"/>
              <a:gd name="connsiteY77" fmla="*/ 2583087 h 4596177"/>
              <a:gd name="connsiteX78" fmla="*/ 3967514 w 4321307"/>
              <a:gd name="connsiteY78" fmla="*/ 2583087 h 4596177"/>
              <a:gd name="connsiteX79" fmla="*/ 4157943 w 4321307"/>
              <a:gd name="connsiteY79" fmla="*/ 2253228 h 4596177"/>
              <a:gd name="connsiteX80" fmla="*/ 3967514 w 4321307"/>
              <a:gd name="connsiteY80" fmla="*/ 1923430 h 4596177"/>
              <a:gd name="connsiteX81" fmla="*/ 3586657 w 4321307"/>
              <a:gd name="connsiteY81" fmla="*/ 1923430 h 4596177"/>
              <a:gd name="connsiteX82" fmla="*/ 3396229 w 4321307"/>
              <a:gd name="connsiteY82" fmla="*/ 2253228 h 4596177"/>
              <a:gd name="connsiteX83" fmla="*/ 3396229 w 4321307"/>
              <a:gd name="connsiteY83" fmla="*/ 2253228 h 4596177"/>
              <a:gd name="connsiteX84" fmla="*/ 2637522 w 4321307"/>
              <a:gd name="connsiteY84" fmla="*/ 1150548 h 4596177"/>
              <a:gd name="connsiteX85" fmla="*/ 3058760 w 4321307"/>
              <a:gd name="connsiteY85" fmla="*/ 1150548 h 4596177"/>
              <a:gd name="connsiteX86" fmla="*/ 3269379 w 4321307"/>
              <a:gd name="connsiteY86" fmla="*/ 785770 h 4596177"/>
              <a:gd name="connsiteX87" fmla="*/ 3058760 w 4321307"/>
              <a:gd name="connsiteY87" fmla="*/ 420992 h 4596177"/>
              <a:gd name="connsiteX88" fmla="*/ 2637522 w 4321307"/>
              <a:gd name="connsiteY88" fmla="*/ 420992 h 4596177"/>
              <a:gd name="connsiteX89" fmla="*/ 2426904 w 4321307"/>
              <a:gd name="connsiteY89" fmla="*/ 785770 h 4596177"/>
              <a:gd name="connsiteX90" fmla="*/ 2637522 w 4321307"/>
              <a:gd name="connsiteY90" fmla="*/ 1150548 h 4596177"/>
              <a:gd name="connsiteX91" fmla="*/ 2637522 w 4321307"/>
              <a:gd name="connsiteY91" fmla="*/ 1150548 h 4596177"/>
              <a:gd name="connsiteX92" fmla="*/ 1309679 w 4321307"/>
              <a:gd name="connsiteY92" fmla="*/ 1015781 h 4596177"/>
              <a:gd name="connsiteX93" fmla="*/ 826765 w 4321307"/>
              <a:gd name="connsiteY93" fmla="*/ 1015781 h 4596177"/>
              <a:gd name="connsiteX94" fmla="*/ 585277 w 4321307"/>
              <a:gd name="connsiteY94" fmla="*/ 597551 h 4596177"/>
              <a:gd name="connsiteX95" fmla="*/ 826765 w 4321307"/>
              <a:gd name="connsiteY95" fmla="*/ 179321 h 4596177"/>
              <a:gd name="connsiteX96" fmla="*/ 1309679 w 4321307"/>
              <a:gd name="connsiteY96" fmla="*/ 179321 h 4596177"/>
              <a:gd name="connsiteX97" fmla="*/ 1551166 w 4321307"/>
              <a:gd name="connsiteY97" fmla="*/ 597551 h 4596177"/>
              <a:gd name="connsiteX98" fmla="*/ 1309679 w 4321307"/>
              <a:gd name="connsiteY98" fmla="*/ 1015781 h 4596177"/>
              <a:gd name="connsiteX99" fmla="*/ 1309679 w 4321307"/>
              <a:gd name="connsiteY99" fmla="*/ 1015781 h 459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21307" h="4596177">
                <a:moveTo>
                  <a:pt x="1558837" y="3018930"/>
                </a:moveTo>
                <a:lnTo>
                  <a:pt x="1919320" y="3018930"/>
                </a:lnTo>
                <a:lnTo>
                  <a:pt x="1916926" y="3411877"/>
                </a:lnTo>
                <a:lnTo>
                  <a:pt x="1661692" y="3411877"/>
                </a:lnTo>
                <a:lnTo>
                  <a:pt x="1319805" y="4004027"/>
                </a:lnTo>
                <a:lnTo>
                  <a:pt x="1661692" y="4596178"/>
                </a:lnTo>
                <a:lnTo>
                  <a:pt x="2345467" y="4596178"/>
                </a:lnTo>
                <a:lnTo>
                  <a:pt x="2687354" y="4004027"/>
                </a:lnTo>
                <a:lnTo>
                  <a:pt x="2345467" y="3411877"/>
                </a:lnTo>
                <a:lnTo>
                  <a:pt x="2087594" y="3411877"/>
                </a:lnTo>
                <a:lnTo>
                  <a:pt x="2089987" y="3018930"/>
                </a:lnTo>
                <a:lnTo>
                  <a:pt x="2448260" y="3018930"/>
                </a:lnTo>
                <a:lnTo>
                  <a:pt x="2834456" y="2350068"/>
                </a:lnTo>
                <a:lnTo>
                  <a:pt x="3286133" y="2345466"/>
                </a:lnTo>
                <a:lnTo>
                  <a:pt x="3504975" y="2724481"/>
                </a:lnTo>
                <a:lnTo>
                  <a:pt x="4049197" y="2724481"/>
                </a:lnTo>
                <a:lnTo>
                  <a:pt x="4321307" y="2253167"/>
                </a:lnTo>
                <a:lnTo>
                  <a:pt x="4049197" y="1781852"/>
                </a:lnTo>
                <a:lnTo>
                  <a:pt x="3504975" y="1781852"/>
                </a:lnTo>
                <a:lnTo>
                  <a:pt x="3278155" y="2174798"/>
                </a:lnTo>
                <a:lnTo>
                  <a:pt x="2852928" y="2179094"/>
                </a:lnTo>
                <a:lnTo>
                  <a:pt x="2497601" y="1563807"/>
                </a:lnTo>
                <a:lnTo>
                  <a:pt x="2645869" y="1306978"/>
                </a:lnTo>
                <a:lnTo>
                  <a:pt x="3149095" y="1306978"/>
                </a:lnTo>
                <a:lnTo>
                  <a:pt x="3450050" y="785709"/>
                </a:lnTo>
                <a:lnTo>
                  <a:pt x="3149095" y="264439"/>
                </a:lnTo>
                <a:lnTo>
                  <a:pt x="2547187" y="264439"/>
                </a:lnTo>
                <a:lnTo>
                  <a:pt x="2246233" y="785709"/>
                </a:lnTo>
                <a:lnTo>
                  <a:pt x="2497846" y="1221491"/>
                </a:lnTo>
                <a:lnTo>
                  <a:pt x="2349517" y="1478320"/>
                </a:lnTo>
                <a:lnTo>
                  <a:pt x="1646841" y="1478320"/>
                </a:lnTo>
                <a:lnTo>
                  <a:pt x="1453466" y="1125448"/>
                </a:lnTo>
                <a:lnTo>
                  <a:pt x="1758226" y="597612"/>
                </a:lnTo>
                <a:lnTo>
                  <a:pt x="1413208" y="0"/>
                </a:lnTo>
                <a:lnTo>
                  <a:pt x="723174" y="0"/>
                </a:lnTo>
                <a:lnTo>
                  <a:pt x="378157" y="597612"/>
                </a:lnTo>
                <a:lnTo>
                  <a:pt x="723174" y="1195225"/>
                </a:lnTo>
                <a:lnTo>
                  <a:pt x="1296668" y="1195225"/>
                </a:lnTo>
                <a:lnTo>
                  <a:pt x="1503912" y="1573442"/>
                </a:lnTo>
                <a:lnTo>
                  <a:pt x="1114095" y="2248625"/>
                </a:lnTo>
                <a:lnTo>
                  <a:pt x="1286113" y="2546511"/>
                </a:lnTo>
                <a:lnTo>
                  <a:pt x="919923" y="2760935"/>
                </a:lnTo>
                <a:lnTo>
                  <a:pt x="825231" y="2596956"/>
                </a:lnTo>
                <a:lnTo>
                  <a:pt x="275056" y="2596956"/>
                </a:lnTo>
                <a:lnTo>
                  <a:pt x="0" y="3073426"/>
                </a:lnTo>
                <a:lnTo>
                  <a:pt x="275056" y="3549896"/>
                </a:lnTo>
                <a:lnTo>
                  <a:pt x="825231" y="3549896"/>
                </a:lnTo>
                <a:lnTo>
                  <a:pt x="1100287" y="3073426"/>
                </a:lnTo>
                <a:lnTo>
                  <a:pt x="1005226" y="2908834"/>
                </a:lnTo>
                <a:lnTo>
                  <a:pt x="1371416" y="2694411"/>
                </a:lnTo>
                <a:lnTo>
                  <a:pt x="1558837" y="3018930"/>
                </a:lnTo>
                <a:lnTo>
                  <a:pt x="1558837" y="3018930"/>
                </a:lnTo>
                <a:close/>
                <a:moveTo>
                  <a:pt x="1670897" y="2824758"/>
                </a:moveTo>
                <a:lnTo>
                  <a:pt x="2336139" y="2824758"/>
                </a:lnTo>
                <a:lnTo>
                  <a:pt x="2668759" y="2248625"/>
                </a:lnTo>
                <a:lnTo>
                  <a:pt x="2336139" y="1672492"/>
                </a:lnTo>
                <a:lnTo>
                  <a:pt x="1670897" y="1672492"/>
                </a:lnTo>
                <a:lnTo>
                  <a:pt x="1338277" y="2248625"/>
                </a:lnTo>
                <a:lnTo>
                  <a:pt x="1670897" y="2824758"/>
                </a:lnTo>
                <a:lnTo>
                  <a:pt x="1670897" y="2824758"/>
                </a:lnTo>
                <a:close/>
                <a:moveTo>
                  <a:pt x="357598" y="3406906"/>
                </a:moveTo>
                <a:lnTo>
                  <a:pt x="742628" y="3406906"/>
                </a:lnTo>
                <a:lnTo>
                  <a:pt x="935143" y="3073487"/>
                </a:lnTo>
                <a:lnTo>
                  <a:pt x="742628" y="2740069"/>
                </a:lnTo>
                <a:lnTo>
                  <a:pt x="357598" y="2740069"/>
                </a:lnTo>
                <a:lnTo>
                  <a:pt x="165083" y="3073487"/>
                </a:lnTo>
                <a:lnTo>
                  <a:pt x="357598" y="3406906"/>
                </a:lnTo>
                <a:lnTo>
                  <a:pt x="357598" y="3406906"/>
                </a:lnTo>
                <a:close/>
                <a:moveTo>
                  <a:pt x="1764301" y="4418453"/>
                </a:moveTo>
                <a:lnTo>
                  <a:pt x="1525023" y="4004027"/>
                </a:lnTo>
                <a:lnTo>
                  <a:pt x="1764301" y="3589601"/>
                </a:lnTo>
                <a:lnTo>
                  <a:pt x="2242796" y="3589601"/>
                </a:lnTo>
                <a:lnTo>
                  <a:pt x="2482075" y="4004027"/>
                </a:lnTo>
                <a:lnTo>
                  <a:pt x="2242796" y="4418453"/>
                </a:lnTo>
                <a:lnTo>
                  <a:pt x="1764301" y="4418453"/>
                </a:lnTo>
                <a:lnTo>
                  <a:pt x="1764301" y="4418453"/>
                </a:lnTo>
                <a:close/>
                <a:moveTo>
                  <a:pt x="3396229" y="2253228"/>
                </a:moveTo>
                <a:cubicBezTo>
                  <a:pt x="3459685" y="2363140"/>
                  <a:pt x="3523202" y="2473114"/>
                  <a:pt x="3586657" y="2583087"/>
                </a:cubicBezTo>
                <a:lnTo>
                  <a:pt x="3967514" y="2583087"/>
                </a:lnTo>
                <a:lnTo>
                  <a:pt x="4157943" y="2253228"/>
                </a:lnTo>
                <a:lnTo>
                  <a:pt x="3967514" y="1923430"/>
                </a:lnTo>
                <a:lnTo>
                  <a:pt x="3586657" y="1923430"/>
                </a:lnTo>
                <a:lnTo>
                  <a:pt x="3396229" y="2253228"/>
                </a:lnTo>
                <a:lnTo>
                  <a:pt x="3396229" y="2253228"/>
                </a:lnTo>
                <a:close/>
                <a:moveTo>
                  <a:pt x="2637522" y="1150548"/>
                </a:moveTo>
                <a:lnTo>
                  <a:pt x="3058760" y="1150548"/>
                </a:lnTo>
                <a:lnTo>
                  <a:pt x="3269379" y="785770"/>
                </a:lnTo>
                <a:lnTo>
                  <a:pt x="3058760" y="420992"/>
                </a:lnTo>
                <a:lnTo>
                  <a:pt x="2637522" y="420992"/>
                </a:lnTo>
                <a:lnTo>
                  <a:pt x="2426904" y="785770"/>
                </a:lnTo>
                <a:lnTo>
                  <a:pt x="2637522" y="1150548"/>
                </a:lnTo>
                <a:lnTo>
                  <a:pt x="2637522" y="1150548"/>
                </a:lnTo>
                <a:close/>
                <a:moveTo>
                  <a:pt x="1309679" y="1015781"/>
                </a:moveTo>
                <a:lnTo>
                  <a:pt x="826765" y="1015781"/>
                </a:lnTo>
                <a:lnTo>
                  <a:pt x="585277" y="597551"/>
                </a:lnTo>
                <a:lnTo>
                  <a:pt x="826765" y="179321"/>
                </a:lnTo>
                <a:lnTo>
                  <a:pt x="1309679" y="179321"/>
                </a:lnTo>
                <a:lnTo>
                  <a:pt x="1551166" y="597551"/>
                </a:lnTo>
                <a:lnTo>
                  <a:pt x="1309679" y="1015781"/>
                </a:lnTo>
                <a:lnTo>
                  <a:pt x="1309679" y="1015781"/>
                </a:lnTo>
                <a:close/>
              </a:path>
            </a:pathLst>
          </a:custGeom>
          <a:solidFill>
            <a:srgbClr val="E6E6E6"/>
          </a:solidFill>
          <a:ln w="6137" cap="flat">
            <a:noFill/>
            <a:prstDash val="solid"/>
            <a:miter/>
          </a:ln>
        </p:spPr>
        <p:txBody>
          <a:bodyPr rtlCol="0" anchor="ctr"/>
          <a:lstStyle/>
          <a:p>
            <a:pPr defTabSz="685800">
              <a:defRPr/>
            </a:pPr>
            <a:endParaRPr lang="en-US" sz="1350">
              <a:solidFill>
                <a:srgbClr val="000000"/>
              </a:solidFill>
              <a:latin typeface="Arial" panose="020B0604020202020204"/>
            </a:endParaRPr>
          </a:p>
        </p:txBody>
      </p:sp>
      <p:sp>
        <p:nvSpPr>
          <p:cNvPr id="34" name="Freeform: Shape 32">
            <a:extLst>
              <a:ext uri="{FF2B5EF4-FFF2-40B4-BE49-F238E27FC236}">
                <a16:creationId xmlns:a16="http://schemas.microsoft.com/office/drawing/2014/main" id="{629B60A3-9217-C34A-8A62-BFD571710DD2}"/>
              </a:ext>
            </a:extLst>
          </p:cNvPr>
          <p:cNvSpPr/>
          <p:nvPr/>
        </p:nvSpPr>
        <p:spPr>
          <a:xfrm>
            <a:off x="1250994" y="3660002"/>
            <a:ext cx="675172" cy="585642"/>
          </a:xfrm>
          <a:custGeom>
            <a:avLst/>
            <a:gdLst>
              <a:gd name="connsiteX0" fmla="*/ 724401 w 965888"/>
              <a:gd name="connsiteY0" fmla="*/ 0 h 836399"/>
              <a:gd name="connsiteX1" fmla="*/ 965889 w 965888"/>
              <a:gd name="connsiteY1" fmla="*/ 418230 h 836399"/>
              <a:gd name="connsiteX2" fmla="*/ 724401 w 965888"/>
              <a:gd name="connsiteY2" fmla="*/ 836399 h 836399"/>
              <a:gd name="connsiteX3" fmla="*/ 241488 w 965888"/>
              <a:gd name="connsiteY3" fmla="*/ 836399 h 836399"/>
              <a:gd name="connsiteX4" fmla="*/ 0 w 965888"/>
              <a:gd name="connsiteY4" fmla="*/ 418230 h 836399"/>
              <a:gd name="connsiteX5" fmla="*/ 241488 w 965888"/>
              <a:gd name="connsiteY5" fmla="*/ 0 h 836399"/>
              <a:gd name="connsiteX6" fmla="*/ 724401 w 965888"/>
              <a:gd name="connsiteY6" fmla="*/ 0 h 83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888" h="836399">
                <a:moveTo>
                  <a:pt x="724401" y="0"/>
                </a:moveTo>
                <a:lnTo>
                  <a:pt x="965889" y="418230"/>
                </a:lnTo>
                <a:lnTo>
                  <a:pt x="724401" y="836399"/>
                </a:lnTo>
                <a:lnTo>
                  <a:pt x="241488" y="836399"/>
                </a:lnTo>
                <a:lnTo>
                  <a:pt x="0" y="418230"/>
                </a:lnTo>
                <a:lnTo>
                  <a:pt x="241488" y="0"/>
                </a:lnTo>
                <a:lnTo>
                  <a:pt x="724401" y="0"/>
                </a:lnTo>
                <a:close/>
              </a:path>
            </a:pathLst>
          </a:custGeom>
          <a:solidFill>
            <a:srgbClr val="1AAFC4"/>
          </a:solidFill>
          <a:ln w="6137" cap="flat">
            <a:noFill/>
            <a:prstDash val="solid"/>
            <a:miter/>
          </a:ln>
        </p:spPr>
        <p:txBody>
          <a:bodyPr rtlCol="0" anchor="ctr"/>
          <a:lstStyle/>
          <a:p>
            <a:pPr defTabSz="685800">
              <a:defRPr/>
            </a:pPr>
            <a:endParaRPr lang="en-US" sz="1350">
              <a:solidFill>
                <a:srgbClr val="000000"/>
              </a:solidFill>
              <a:latin typeface="Arial" panose="020B0604020202020204"/>
            </a:endParaRPr>
          </a:p>
        </p:txBody>
      </p:sp>
      <p:sp>
        <p:nvSpPr>
          <p:cNvPr id="35" name="Freeform: Shape 35">
            <a:extLst>
              <a:ext uri="{FF2B5EF4-FFF2-40B4-BE49-F238E27FC236}">
                <a16:creationId xmlns:a16="http://schemas.microsoft.com/office/drawing/2014/main" id="{3549FF2C-5BF5-111A-9093-458F2E98A689}"/>
              </a:ext>
            </a:extLst>
          </p:cNvPr>
          <p:cNvSpPr/>
          <p:nvPr/>
        </p:nvSpPr>
        <p:spPr>
          <a:xfrm>
            <a:off x="2496132" y="3807553"/>
            <a:ext cx="672626" cy="579050"/>
          </a:xfrm>
          <a:custGeom>
            <a:avLst/>
            <a:gdLst>
              <a:gd name="connsiteX0" fmla="*/ 210619 w 842475"/>
              <a:gd name="connsiteY0" fmla="*/ 729617 h 729617"/>
              <a:gd name="connsiteX1" fmla="*/ 631857 w 842475"/>
              <a:gd name="connsiteY1" fmla="*/ 729617 h 729617"/>
              <a:gd name="connsiteX2" fmla="*/ 842476 w 842475"/>
              <a:gd name="connsiteY2" fmla="*/ 364778 h 729617"/>
              <a:gd name="connsiteX3" fmla="*/ 631857 w 842475"/>
              <a:gd name="connsiteY3" fmla="*/ 0 h 729617"/>
              <a:gd name="connsiteX4" fmla="*/ 210619 w 842475"/>
              <a:gd name="connsiteY4" fmla="*/ 0 h 729617"/>
              <a:gd name="connsiteX5" fmla="*/ 0 w 842475"/>
              <a:gd name="connsiteY5" fmla="*/ 364778 h 729617"/>
              <a:gd name="connsiteX6" fmla="*/ 210619 w 842475"/>
              <a:gd name="connsiteY6" fmla="*/ 729617 h 72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475" h="729617">
                <a:moveTo>
                  <a:pt x="210619" y="729617"/>
                </a:moveTo>
                <a:lnTo>
                  <a:pt x="631857" y="729617"/>
                </a:lnTo>
                <a:lnTo>
                  <a:pt x="842476" y="364778"/>
                </a:lnTo>
                <a:lnTo>
                  <a:pt x="631857" y="0"/>
                </a:lnTo>
                <a:lnTo>
                  <a:pt x="210619" y="0"/>
                </a:lnTo>
                <a:lnTo>
                  <a:pt x="0" y="364778"/>
                </a:lnTo>
                <a:lnTo>
                  <a:pt x="210619" y="729617"/>
                </a:lnTo>
                <a:close/>
              </a:path>
            </a:pathLst>
          </a:custGeom>
          <a:solidFill>
            <a:srgbClr val="BFE8EC"/>
          </a:solidFill>
          <a:ln w="6137" cap="flat">
            <a:noFill/>
            <a:prstDash val="solid"/>
            <a:miter/>
          </a:ln>
        </p:spPr>
        <p:txBody>
          <a:bodyPr rtlCol="0" anchor="ctr"/>
          <a:lstStyle/>
          <a:p>
            <a:pPr defTabSz="685800">
              <a:defRPr/>
            </a:pPr>
            <a:endParaRPr lang="en-US" sz="1350">
              <a:solidFill>
                <a:srgbClr val="000000"/>
              </a:solidFill>
              <a:latin typeface="Arial" panose="020B0604020202020204"/>
            </a:endParaRPr>
          </a:p>
        </p:txBody>
      </p:sp>
      <p:sp>
        <p:nvSpPr>
          <p:cNvPr id="36" name="TextBox 35">
            <a:extLst>
              <a:ext uri="{FF2B5EF4-FFF2-40B4-BE49-F238E27FC236}">
                <a16:creationId xmlns:a16="http://schemas.microsoft.com/office/drawing/2014/main" id="{A5A59D7F-F0B8-7588-135D-8CB877DC1032}"/>
              </a:ext>
            </a:extLst>
          </p:cNvPr>
          <p:cNvSpPr txBox="1"/>
          <p:nvPr/>
        </p:nvSpPr>
        <p:spPr>
          <a:xfrm>
            <a:off x="1746265" y="4954448"/>
            <a:ext cx="974116" cy="276999"/>
          </a:xfrm>
          <a:prstGeom prst="rect">
            <a:avLst/>
          </a:prstGeom>
          <a:noFill/>
        </p:spPr>
        <p:txBody>
          <a:bodyPr wrap="square" rtlCol="0">
            <a:spAutoFit/>
          </a:bodyPr>
          <a:lstStyle/>
          <a:p>
            <a:pPr algn="ctr" defTabSz="685800">
              <a:defRPr/>
            </a:pPr>
            <a:r>
              <a:rPr lang="en-GB" sz="1200" b="1" dirty="0">
                <a:solidFill>
                  <a:srgbClr val="E94187"/>
                </a:solidFill>
                <a:latin typeface="Arial" panose="020B0604020202020204"/>
              </a:rPr>
              <a:t>Benefits</a:t>
            </a:r>
          </a:p>
        </p:txBody>
      </p:sp>
      <p:sp>
        <p:nvSpPr>
          <p:cNvPr id="37" name="Freeform: Shape 32">
            <a:extLst>
              <a:ext uri="{FF2B5EF4-FFF2-40B4-BE49-F238E27FC236}">
                <a16:creationId xmlns:a16="http://schemas.microsoft.com/office/drawing/2014/main" id="{D9774844-E143-D656-1F84-27E8ECDF8C9E}"/>
              </a:ext>
            </a:extLst>
          </p:cNvPr>
          <p:cNvSpPr/>
          <p:nvPr/>
        </p:nvSpPr>
        <p:spPr>
          <a:xfrm>
            <a:off x="945814" y="5446026"/>
            <a:ext cx="571501" cy="495068"/>
          </a:xfrm>
          <a:custGeom>
            <a:avLst/>
            <a:gdLst>
              <a:gd name="connsiteX0" fmla="*/ 724401 w 965888"/>
              <a:gd name="connsiteY0" fmla="*/ 0 h 836399"/>
              <a:gd name="connsiteX1" fmla="*/ 965889 w 965888"/>
              <a:gd name="connsiteY1" fmla="*/ 418230 h 836399"/>
              <a:gd name="connsiteX2" fmla="*/ 724401 w 965888"/>
              <a:gd name="connsiteY2" fmla="*/ 836399 h 836399"/>
              <a:gd name="connsiteX3" fmla="*/ 241488 w 965888"/>
              <a:gd name="connsiteY3" fmla="*/ 836399 h 836399"/>
              <a:gd name="connsiteX4" fmla="*/ 0 w 965888"/>
              <a:gd name="connsiteY4" fmla="*/ 418230 h 836399"/>
              <a:gd name="connsiteX5" fmla="*/ 241488 w 965888"/>
              <a:gd name="connsiteY5" fmla="*/ 0 h 836399"/>
              <a:gd name="connsiteX6" fmla="*/ 724401 w 965888"/>
              <a:gd name="connsiteY6" fmla="*/ 0 h 83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888" h="836399">
                <a:moveTo>
                  <a:pt x="724401" y="0"/>
                </a:moveTo>
                <a:lnTo>
                  <a:pt x="965889" y="418230"/>
                </a:lnTo>
                <a:lnTo>
                  <a:pt x="724401" y="836399"/>
                </a:lnTo>
                <a:lnTo>
                  <a:pt x="241488" y="836399"/>
                </a:lnTo>
                <a:lnTo>
                  <a:pt x="0" y="418230"/>
                </a:lnTo>
                <a:lnTo>
                  <a:pt x="241488" y="0"/>
                </a:lnTo>
                <a:lnTo>
                  <a:pt x="724401" y="0"/>
                </a:lnTo>
                <a:close/>
              </a:path>
            </a:pathLst>
          </a:custGeom>
          <a:solidFill>
            <a:srgbClr val="E7E6E6">
              <a:lumMod val="90000"/>
            </a:srgbClr>
          </a:solidFill>
          <a:ln w="6137"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panose="020B0604020202020204"/>
            </a:endParaRPr>
          </a:p>
        </p:txBody>
      </p:sp>
      <p:sp>
        <p:nvSpPr>
          <p:cNvPr id="38" name="Freeform: Shape 35">
            <a:extLst>
              <a:ext uri="{FF2B5EF4-FFF2-40B4-BE49-F238E27FC236}">
                <a16:creationId xmlns:a16="http://schemas.microsoft.com/office/drawing/2014/main" id="{4D668821-E3D8-184C-44A0-F0848686C771}"/>
              </a:ext>
            </a:extLst>
          </p:cNvPr>
          <p:cNvSpPr/>
          <p:nvPr/>
        </p:nvSpPr>
        <p:spPr>
          <a:xfrm>
            <a:off x="1848804" y="6027051"/>
            <a:ext cx="769037" cy="607378"/>
          </a:xfrm>
          <a:custGeom>
            <a:avLst/>
            <a:gdLst>
              <a:gd name="connsiteX0" fmla="*/ 210619 w 842475"/>
              <a:gd name="connsiteY0" fmla="*/ 729617 h 729617"/>
              <a:gd name="connsiteX1" fmla="*/ 631857 w 842475"/>
              <a:gd name="connsiteY1" fmla="*/ 729617 h 729617"/>
              <a:gd name="connsiteX2" fmla="*/ 842476 w 842475"/>
              <a:gd name="connsiteY2" fmla="*/ 364778 h 729617"/>
              <a:gd name="connsiteX3" fmla="*/ 631857 w 842475"/>
              <a:gd name="connsiteY3" fmla="*/ 0 h 729617"/>
              <a:gd name="connsiteX4" fmla="*/ 210619 w 842475"/>
              <a:gd name="connsiteY4" fmla="*/ 0 h 729617"/>
              <a:gd name="connsiteX5" fmla="*/ 0 w 842475"/>
              <a:gd name="connsiteY5" fmla="*/ 364778 h 729617"/>
              <a:gd name="connsiteX6" fmla="*/ 210619 w 842475"/>
              <a:gd name="connsiteY6" fmla="*/ 729617 h 72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475" h="729617">
                <a:moveTo>
                  <a:pt x="210619" y="729617"/>
                </a:moveTo>
                <a:lnTo>
                  <a:pt x="631857" y="729617"/>
                </a:lnTo>
                <a:lnTo>
                  <a:pt x="842476" y="364778"/>
                </a:lnTo>
                <a:lnTo>
                  <a:pt x="631857" y="0"/>
                </a:lnTo>
                <a:lnTo>
                  <a:pt x="210619" y="0"/>
                </a:lnTo>
                <a:lnTo>
                  <a:pt x="0" y="364778"/>
                </a:lnTo>
                <a:lnTo>
                  <a:pt x="210619" y="729617"/>
                </a:lnTo>
                <a:close/>
              </a:path>
            </a:pathLst>
          </a:custGeom>
          <a:solidFill>
            <a:srgbClr val="BFE8EC"/>
          </a:solidFill>
          <a:ln w="6137" cap="flat">
            <a:noFill/>
            <a:prstDash val="solid"/>
            <a:miter/>
          </a:ln>
        </p:spPr>
        <p:txBody>
          <a:bodyPr rtlCol="0" anchor="ctr"/>
          <a:lstStyle/>
          <a:p>
            <a:pPr defTabSz="685800">
              <a:defRPr/>
            </a:pPr>
            <a:endParaRPr lang="en-US" sz="1350">
              <a:solidFill>
                <a:srgbClr val="000000"/>
              </a:solidFill>
              <a:latin typeface="Arial" panose="020B0604020202020204"/>
            </a:endParaRPr>
          </a:p>
        </p:txBody>
      </p:sp>
      <p:sp>
        <p:nvSpPr>
          <p:cNvPr id="39" name="Freeform: Shape 32">
            <a:extLst>
              <a:ext uri="{FF2B5EF4-FFF2-40B4-BE49-F238E27FC236}">
                <a16:creationId xmlns:a16="http://schemas.microsoft.com/office/drawing/2014/main" id="{F6B2181A-DE96-E79D-9C89-11902945C647}"/>
              </a:ext>
            </a:extLst>
          </p:cNvPr>
          <p:cNvSpPr/>
          <p:nvPr/>
        </p:nvSpPr>
        <p:spPr>
          <a:xfrm>
            <a:off x="3207150" y="4881623"/>
            <a:ext cx="586675" cy="484748"/>
          </a:xfrm>
          <a:custGeom>
            <a:avLst/>
            <a:gdLst>
              <a:gd name="connsiteX0" fmla="*/ 724401 w 965888"/>
              <a:gd name="connsiteY0" fmla="*/ 0 h 836399"/>
              <a:gd name="connsiteX1" fmla="*/ 965889 w 965888"/>
              <a:gd name="connsiteY1" fmla="*/ 418230 h 836399"/>
              <a:gd name="connsiteX2" fmla="*/ 724401 w 965888"/>
              <a:gd name="connsiteY2" fmla="*/ 836399 h 836399"/>
              <a:gd name="connsiteX3" fmla="*/ 241488 w 965888"/>
              <a:gd name="connsiteY3" fmla="*/ 836399 h 836399"/>
              <a:gd name="connsiteX4" fmla="*/ 0 w 965888"/>
              <a:gd name="connsiteY4" fmla="*/ 418230 h 836399"/>
              <a:gd name="connsiteX5" fmla="*/ 241488 w 965888"/>
              <a:gd name="connsiteY5" fmla="*/ 0 h 836399"/>
              <a:gd name="connsiteX6" fmla="*/ 724401 w 965888"/>
              <a:gd name="connsiteY6" fmla="*/ 0 h 83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888" h="836399">
                <a:moveTo>
                  <a:pt x="724401" y="0"/>
                </a:moveTo>
                <a:lnTo>
                  <a:pt x="965889" y="418230"/>
                </a:lnTo>
                <a:lnTo>
                  <a:pt x="724401" y="836399"/>
                </a:lnTo>
                <a:lnTo>
                  <a:pt x="241488" y="836399"/>
                </a:lnTo>
                <a:lnTo>
                  <a:pt x="0" y="418230"/>
                </a:lnTo>
                <a:lnTo>
                  <a:pt x="241488" y="0"/>
                </a:lnTo>
                <a:lnTo>
                  <a:pt x="724401" y="0"/>
                </a:lnTo>
                <a:close/>
              </a:path>
            </a:pathLst>
          </a:custGeom>
          <a:solidFill>
            <a:srgbClr val="1AAFC4"/>
          </a:solidFill>
          <a:ln w="6137" cap="flat">
            <a:noFill/>
            <a:prstDash val="solid"/>
            <a:miter/>
          </a:ln>
        </p:spPr>
        <p:txBody>
          <a:bodyPr rtlCol="0" anchor="ctr"/>
          <a:lstStyle/>
          <a:p>
            <a:pPr defTabSz="685800">
              <a:defRPr/>
            </a:pPr>
            <a:endParaRPr lang="en-US" sz="1350">
              <a:solidFill>
                <a:srgbClr val="000000"/>
              </a:solidFill>
              <a:latin typeface="Arial" panose="020B0604020202020204"/>
            </a:endParaRPr>
          </a:p>
        </p:txBody>
      </p:sp>
      <p:pic>
        <p:nvPicPr>
          <p:cNvPr id="40" name="Graphic 39">
            <a:extLst>
              <a:ext uri="{FF2B5EF4-FFF2-40B4-BE49-F238E27FC236}">
                <a16:creationId xmlns:a16="http://schemas.microsoft.com/office/drawing/2014/main" id="{B4B4F3B7-B31A-48BC-588B-219F02F500D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8148"/>
          <a:stretch/>
        </p:blipFill>
        <p:spPr>
          <a:xfrm>
            <a:off x="2582945" y="3895405"/>
            <a:ext cx="499001" cy="408441"/>
          </a:xfrm>
          <a:prstGeom prst="rect">
            <a:avLst/>
          </a:prstGeom>
        </p:spPr>
      </p:pic>
      <p:sp>
        <p:nvSpPr>
          <p:cNvPr id="41" name="Freeform: Shape 19">
            <a:extLst>
              <a:ext uri="{FF2B5EF4-FFF2-40B4-BE49-F238E27FC236}">
                <a16:creationId xmlns:a16="http://schemas.microsoft.com/office/drawing/2014/main" id="{F80FFC5D-BF8A-FC06-BD07-30467D0A5A93}"/>
              </a:ext>
            </a:extLst>
          </p:cNvPr>
          <p:cNvSpPr/>
          <p:nvPr/>
        </p:nvSpPr>
        <p:spPr>
          <a:xfrm>
            <a:off x="3317402" y="3766381"/>
            <a:ext cx="954258" cy="692497"/>
          </a:xfrm>
          <a:custGeom>
            <a:avLst/>
            <a:gdLst>
              <a:gd name="connsiteX0" fmla="*/ 0 w 998462"/>
              <a:gd name="connsiteY0" fmla="*/ 0 h 382511"/>
              <a:gd name="connsiteX1" fmla="*/ 998463 w 998462"/>
              <a:gd name="connsiteY1" fmla="*/ 0 h 382511"/>
              <a:gd name="connsiteX2" fmla="*/ 998463 w 998462"/>
              <a:gd name="connsiteY2" fmla="*/ 382512 h 382511"/>
              <a:gd name="connsiteX3" fmla="*/ 0 w 998462"/>
              <a:gd name="connsiteY3" fmla="*/ 382512 h 382511"/>
            </a:gdLst>
            <a:ahLst/>
            <a:cxnLst>
              <a:cxn ang="0">
                <a:pos x="connsiteX0" y="connsiteY0"/>
              </a:cxn>
              <a:cxn ang="0">
                <a:pos x="connsiteX1" y="connsiteY1"/>
              </a:cxn>
              <a:cxn ang="0">
                <a:pos x="connsiteX2" y="connsiteY2"/>
              </a:cxn>
              <a:cxn ang="0">
                <a:pos x="connsiteX3" y="connsiteY3"/>
              </a:cxn>
            </a:cxnLst>
            <a:rect l="l" t="t" r="r" b="b"/>
            <a:pathLst>
              <a:path w="998462" h="382511">
                <a:moveTo>
                  <a:pt x="0" y="0"/>
                </a:moveTo>
                <a:lnTo>
                  <a:pt x="998463" y="0"/>
                </a:lnTo>
                <a:lnTo>
                  <a:pt x="998463" y="382512"/>
                </a:lnTo>
                <a:lnTo>
                  <a:pt x="0" y="382512"/>
                </a:lnTo>
                <a:close/>
              </a:path>
            </a:pathLst>
          </a:custGeom>
          <a:noFill/>
          <a:ln w="30189" cap="flat">
            <a:noFill/>
            <a:prstDash val="solid"/>
            <a:miter/>
          </a:ln>
        </p:spPr>
        <p:txBody>
          <a:bodyPr wrap="square" lIns="0" tIns="0" rIns="0" bIns="0"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1AAFC4"/>
                </a:solidFill>
                <a:effectLst/>
                <a:uLnTx/>
                <a:uFillTx/>
              </a:rPr>
              <a:t>Identifying trends and understanding local population demographics and behaviours </a:t>
            </a:r>
          </a:p>
        </p:txBody>
      </p:sp>
      <p:sp>
        <p:nvSpPr>
          <p:cNvPr id="42" name="Freeform: Shape 19">
            <a:extLst>
              <a:ext uri="{FF2B5EF4-FFF2-40B4-BE49-F238E27FC236}">
                <a16:creationId xmlns:a16="http://schemas.microsoft.com/office/drawing/2014/main" id="{3EC9023C-3524-966F-F8EA-E441D0299E43}"/>
              </a:ext>
            </a:extLst>
          </p:cNvPr>
          <p:cNvSpPr/>
          <p:nvPr/>
        </p:nvSpPr>
        <p:spPr>
          <a:xfrm>
            <a:off x="2882769" y="6058370"/>
            <a:ext cx="987297" cy="553998"/>
          </a:xfrm>
          <a:custGeom>
            <a:avLst/>
            <a:gdLst>
              <a:gd name="connsiteX0" fmla="*/ 0 w 998462"/>
              <a:gd name="connsiteY0" fmla="*/ 0 h 382511"/>
              <a:gd name="connsiteX1" fmla="*/ 998463 w 998462"/>
              <a:gd name="connsiteY1" fmla="*/ 0 h 382511"/>
              <a:gd name="connsiteX2" fmla="*/ 998463 w 998462"/>
              <a:gd name="connsiteY2" fmla="*/ 382512 h 382511"/>
              <a:gd name="connsiteX3" fmla="*/ 0 w 998462"/>
              <a:gd name="connsiteY3" fmla="*/ 382512 h 382511"/>
            </a:gdLst>
            <a:ahLst/>
            <a:cxnLst>
              <a:cxn ang="0">
                <a:pos x="connsiteX0" y="connsiteY0"/>
              </a:cxn>
              <a:cxn ang="0">
                <a:pos x="connsiteX1" y="connsiteY1"/>
              </a:cxn>
              <a:cxn ang="0">
                <a:pos x="connsiteX2" y="connsiteY2"/>
              </a:cxn>
              <a:cxn ang="0">
                <a:pos x="connsiteX3" y="connsiteY3"/>
              </a:cxn>
            </a:cxnLst>
            <a:rect l="l" t="t" r="r" b="b"/>
            <a:pathLst>
              <a:path w="998462" h="382511">
                <a:moveTo>
                  <a:pt x="0" y="0"/>
                </a:moveTo>
                <a:lnTo>
                  <a:pt x="998463" y="0"/>
                </a:lnTo>
                <a:lnTo>
                  <a:pt x="998463" y="382512"/>
                </a:lnTo>
                <a:lnTo>
                  <a:pt x="0" y="382512"/>
                </a:lnTo>
                <a:close/>
              </a:path>
            </a:pathLst>
          </a:custGeom>
          <a:noFill/>
          <a:ln w="30189" cap="flat">
            <a:noFill/>
            <a:prstDash val="solid"/>
            <a:miter/>
          </a:ln>
        </p:spPr>
        <p:txBody>
          <a:bodyPr wrap="square" lIns="0" tIns="0" rIns="0" bIns="0"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1AAFC4"/>
                </a:solidFill>
                <a:effectLst/>
                <a:uLnTx/>
                <a:uFillTx/>
              </a:rPr>
              <a:t>Pro-active planning to effectively managing demand and capacity </a:t>
            </a:r>
          </a:p>
        </p:txBody>
      </p:sp>
      <p:sp>
        <p:nvSpPr>
          <p:cNvPr id="43" name="Freeform: Shape 19">
            <a:extLst>
              <a:ext uri="{FF2B5EF4-FFF2-40B4-BE49-F238E27FC236}">
                <a16:creationId xmlns:a16="http://schemas.microsoft.com/office/drawing/2014/main" id="{7EE51155-7563-CE50-4CA0-BBB421142D5C}"/>
              </a:ext>
            </a:extLst>
          </p:cNvPr>
          <p:cNvSpPr/>
          <p:nvPr/>
        </p:nvSpPr>
        <p:spPr>
          <a:xfrm>
            <a:off x="348138" y="6088704"/>
            <a:ext cx="1250037" cy="692497"/>
          </a:xfrm>
          <a:custGeom>
            <a:avLst/>
            <a:gdLst>
              <a:gd name="connsiteX0" fmla="*/ 0 w 998462"/>
              <a:gd name="connsiteY0" fmla="*/ 0 h 382511"/>
              <a:gd name="connsiteX1" fmla="*/ 998463 w 998462"/>
              <a:gd name="connsiteY1" fmla="*/ 0 h 382511"/>
              <a:gd name="connsiteX2" fmla="*/ 998463 w 998462"/>
              <a:gd name="connsiteY2" fmla="*/ 382512 h 382511"/>
              <a:gd name="connsiteX3" fmla="*/ 0 w 998462"/>
              <a:gd name="connsiteY3" fmla="*/ 382512 h 382511"/>
            </a:gdLst>
            <a:ahLst/>
            <a:cxnLst>
              <a:cxn ang="0">
                <a:pos x="connsiteX0" y="connsiteY0"/>
              </a:cxn>
              <a:cxn ang="0">
                <a:pos x="connsiteX1" y="connsiteY1"/>
              </a:cxn>
              <a:cxn ang="0">
                <a:pos x="connsiteX2" y="connsiteY2"/>
              </a:cxn>
              <a:cxn ang="0">
                <a:pos x="connsiteX3" y="connsiteY3"/>
              </a:cxn>
            </a:cxnLst>
            <a:rect l="l" t="t" r="r" b="b"/>
            <a:pathLst>
              <a:path w="998462" h="382511">
                <a:moveTo>
                  <a:pt x="0" y="0"/>
                </a:moveTo>
                <a:lnTo>
                  <a:pt x="998463" y="0"/>
                </a:lnTo>
                <a:lnTo>
                  <a:pt x="998463" y="382512"/>
                </a:lnTo>
                <a:lnTo>
                  <a:pt x="0" y="382512"/>
                </a:lnTo>
                <a:close/>
              </a:path>
            </a:pathLst>
          </a:custGeom>
          <a:noFill/>
          <a:ln w="30189" cap="flat">
            <a:noFill/>
            <a:prstDash val="solid"/>
            <a:miter/>
          </a:ln>
        </p:spPr>
        <p:txBody>
          <a:bodyPr wrap="square" lIns="0" tIns="0" rIns="0" bIns="0"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1AAFC4"/>
                </a:solidFill>
                <a:effectLst/>
                <a:uLnTx/>
                <a:uFillTx/>
              </a:rPr>
              <a:t>Improved patient journey through improved scheduling and booking, reduced backlog of patients </a:t>
            </a:r>
          </a:p>
        </p:txBody>
      </p:sp>
      <p:sp>
        <p:nvSpPr>
          <p:cNvPr id="44" name="Freeform: Shape 19">
            <a:extLst>
              <a:ext uri="{FF2B5EF4-FFF2-40B4-BE49-F238E27FC236}">
                <a16:creationId xmlns:a16="http://schemas.microsoft.com/office/drawing/2014/main" id="{29D3A91D-58CE-7A17-2120-F7EEF7E10FA1}"/>
              </a:ext>
            </a:extLst>
          </p:cNvPr>
          <p:cNvSpPr/>
          <p:nvPr/>
        </p:nvSpPr>
        <p:spPr>
          <a:xfrm>
            <a:off x="290610" y="4284092"/>
            <a:ext cx="1250037" cy="969496"/>
          </a:xfrm>
          <a:custGeom>
            <a:avLst/>
            <a:gdLst>
              <a:gd name="connsiteX0" fmla="*/ 0 w 998462"/>
              <a:gd name="connsiteY0" fmla="*/ 0 h 382511"/>
              <a:gd name="connsiteX1" fmla="*/ 998463 w 998462"/>
              <a:gd name="connsiteY1" fmla="*/ 0 h 382511"/>
              <a:gd name="connsiteX2" fmla="*/ 998463 w 998462"/>
              <a:gd name="connsiteY2" fmla="*/ 382512 h 382511"/>
              <a:gd name="connsiteX3" fmla="*/ 0 w 998462"/>
              <a:gd name="connsiteY3" fmla="*/ 382512 h 382511"/>
            </a:gdLst>
            <a:ahLst/>
            <a:cxnLst>
              <a:cxn ang="0">
                <a:pos x="connsiteX0" y="connsiteY0"/>
              </a:cxn>
              <a:cxn ang="0">
                <a:pos x="connsiteX1" y="connsiteY1"/>
              </a:cxn>
              <a:cxn ang="0">
                <a:pos x="connsiteX2" y="connsiteY2"/>
              </a:cxn>
              <a:cxn ang="0">
                <a:pos x="connsiteX3" y="connsiteY3"/>
              </a:cxn>
            </a:cxnLst>
            <a:rect l="l" t="t" r="r" b="b"/>
            <a:pathLst>
              <a:path w="998462" h="382511">
                <a:moveTo>
                  <a:pt x="0" y="0"/>
                </a:moveTo>
                <a:lnTo>
                  <a:pt x="998463" y="0"/>
                </a:lnTo>
                <a:lnTo>
                  <a:pt x="998463" y="382512"/>
                </a:lnTo>
                <a:lnTo>
                  <a:pt x="0" y="382512"/>
                </a:lnTo>
                <a:close/>
              </a:path>
            </a:pathLst>
          </a:custGeom>
          <a:noFill/>
          <a:ln w="30189" cap="flat">
            <a:noFill/>
            <a:prstDash val="solid"/>
            <a:miter/>
          </a:ln>
        </p:spPr>
        <p:txBody>
          <a:bodyPr wrap="square" lIns="0" tIns="0" rIns="0" bIns="0"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rgbClr val="1AAFC4"/>
                </a:solidFill>
                <a:effectLst/>
                <a:uLnTx/>
                <a:uFillTx/>
              </a:rPr>
              <a:t>Better collaboration across PCN’s and ability to control known capacity and demand factors (annual, sickness and maternity leave, winter pressures etc) </a:t>
            </a:r>
          </a:p>
        </p:txBody>
      </p:sp>
      <p:pic>
        <p:nvPicPr>
          <p:cNvPr id="45" name="Graphic 44">
            <a:extLst>
              <a:ext uri="{FF2B5EF4-FFF2-40B4-BE49-F238E27FC236}">
                <a16:creationId xmlns:a16="http://schemas.microsoft.com/office/drawing/2014/main" id="{5C156B4F-A0D9-67C0-B78E-E1985FAC2EB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20042"/>
          <a:stretch/>
        </p:blipFill>
        <p:spPr>
          <a:xfrm>
            <a:off x="3269570" y="4899286"/>
            <a:ext cx="476436" cy="380948"/>
          </a:xfrm>
          <a:prstGeom prst="rect">
            <a:avLst/>
          </a:prstGeom>
        </p:spPr>
      </p:pic>
      <p:pic>
        <p:nvPicPr>
          <p:cNvPr id="46" name="Graphic 45">
            <a:extLst>
              <a:ext uri="{FF2B5EF4-FFF2-40B4-BE49-F238E27FC236}">
                <a16:creationId xmlns:a16="http://schemas.microsoft.com/office/drawing/2014/main" id="{62B6BAEE-CA88-11EF-1F92-AF6E57CB5F09}"/>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25385"/>
          <a:stretch/>
        </p:blipFill>
        <p:spPr>
          <a:xfrm flipH="1">
            <a:off x="1839204" y="6023890"/>
            <a:ext cx="788236" cy="588140"/>
          </a:xfrm>
          <a:prstGeom prst="rect">
            <a:avLst/>
          </a:prstGeom>
        </p:spPr>
      </p:pic>
      <p:pic>
        <p:nvPicPr>
          <p:cNvPr id="47" name="Graphic 46">
            <a:extLst>
              <a:ext uri="{FF2B5EF4-FFF2-40B4-BE49-F238E27FC236}">
                <a16:creationId xmlns:a16="http://schemas.microsoft.com/office/drawing/2014/main" id="{81AEA12F-DD0B-BF9B-8EE6-8A9D0E6EE80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b="24400"/>
          <a:stretch/>
        </p:blipFill>
        <p:spPr>
          <a:xfrm>
            <a:off x="1361527" y="3759928"/>
            <a:ext cx="430852" cy="325721"/>
          </a:xfrm>
          <a:prstGeom prst="rect">
            <a:avLst/>
          </a:prstGeom>
        </p:spPr>
      </p:pic>
      <p:pic>
        <p:nvPicPr>
          <p:cNvPr id="48" name="Graphic 47">
            <a:extLst>
              <a:ext uri="{FF2B5EF4-FFF2-40B4-BE49-F238E27FC236}">
                <a16:creationId xmlns:a16="http://schemas.microsoft.com/office/drawing/2014/main" id="{F2C701BB-75C1-9576-CB03-90ED884187A2}"/>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b="25781"/>
          <a:stretch/>
        </p:blipFill>
        <p:spPr>
          <a:xfrm>
            <a:off x="945815" y="5476265"/>
            <a:ext cx="548576" cy="407147"/>
          </a:xfrm>
          <a:prstGeom prst="rect">
            <a:avLst/>
          </a:prstGeom>
        </p:spPr>
      </p:pic>
      <p:sp>
        <p:nvSpPr>
          <p:cNvPr id="50" name="TextBox 49">
            <a:extLst>
              <a:ext uri="{FF2B5EF4-FFF2-40B4-BE49-F238E27FC236}">
                <a16:creationId xmlns:a16="http://schemas.microsoft.com/office/drawing/2014/main" id="{98664A30-0800-B20F-E19E-1DA383CF49E7}"/>
              </a:ext>
            </a:extLst>
          </p:cNvPr>
          <p:cNvSpPr txBox="1"/>
          <p:nvPr/>
        </p:nvSpPr>
        <p:spPr>
          <a:xfrm>
            <a:off x="4347236" y="6190153"/>
            <a:ext cx="7811381" cy="646331"/>
          </a:xfrm>
          <a:prstGeom prst="rect">
            <a:avLst/>
          </a:prstGeom>
          <a:solidFill>
            <a:schemeClr val="bg2"/>
          </a:solidFill>
        </p:spPr>
        <p:txBody>
          <a:bodyPr wrap="square">
            <a:spAutoFit/>
          </a:bodyPr>
          <a:lstStyle/>
          <a:p>
            <a:r>
              <a:rPr lang="en-GB" sz="900" i="1" dirty="0">
                <a:latin typeface="Arial" panose="020B0604020202020204" pitchFamily="34" charset="0"/>
                <a:cs typeface="Arial" panose="020B0604020202020204" pitchFamily="34" charset="0"/>
              </a:rPr>
              <a:t>This model enables the future vision of primary care to be able to access timely and accurate demand data, allowing for effective resource planning and the safe operational management of any escalating pressures resulting from either a surge in demand or depleted capacity. At a regional level, NHSE/I will be able to clearly quantify the demand on our primary care systems, highlighting where systems may be under-resourced and supporting the delivery of effective demand and capacity planning to ensure a safe, sustainable and high-quality primary care service. </a:t>
            </a:r>
          </a:p>
        </p:txBody>
      </p:sp>
      <p:sp>
        <p:nvSpPr>
          <p:cNvPr id="52" name="TextBox 51">
            <a:extLst>
              <a:ext uri="{FF2B5EF4-FFF2-40B4-BE49-F238E27FC236}">
                <a16:creationId xmlns:a16="http://schemas.microsoft.com/office/drawing/2014/main" id="{C26E75EB-312E-CED2-2971-B8BE54BB8661}"/>
              </a:ext>
            </a:extLst>
          </p:cNvPr>
          <p:cNvSpPr txBox="1"/>
          <p:nvPr/>
        </p:nvSpPr>
        <p:spPr>
          <a:xfrm>
            <a:off x="4347235" y="3436219"/>
            <a:ext cx="4296022" cy="2677656"/>
          </a:xfrm>
          <a:prstGeom prst="rect">
            <a:avLst/>
          </a:prstGeom>
          <a:solidFill>
            <a:schemeClr val="accent5">
              <a:lumMod val="20000"/>
              <a:lumOff val="80000"/>
            </a:schemeClr>
          </a:solidFill>
        </p:spPr>
        <p:txBody>
          <a:bodyPr wrap="square">
            <a:spAutoFit/>
          </a:bodyPr>
          <a:lstStyle/>
          <a:p>
            <a:r>
              <a:rPr lang="en-GB" sz="1050" dirty="0">
                <a:latin typeface="Arial" panose="020B0604020202020204" pitchFamily="34" charset="0"/>
                <a:cs typeface="Arial" panose="020B0604020202020204" pitchFamily="34" charset="0"/>
              </a:rPr>
              <a:t>This initiative has been moving at pace with a focus on continuous improvement and increasing the number of data sets to support the aim of having a true and accurate picture of demand and capacity across Primary Care. Key milestones and successes include: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ICS/Place level dashboard and PCN dashboard built</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Data uploaded daily into Foundry</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Data from dashboard feeding into key meetings, such as SOC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Workforce and Practice Submission forms created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New datasets onboarded into Foundry including age bands and additional appointments data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111 data/LIVI/IA data is  onboarded into the tool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Continued development</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Of OPEL dashboards and web tool for practices </a:t>
            </a:r>
          </a:p>
          <a:p>
            <a:pPr marL="171450" indent="-171450">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algn="ctr"/>
            <a:r>
              <a:rPr lang="en-GB" sz="1050" i="1" dirty="0">
                <a:latin typeface="Arial" panose="020B0604020202020204" pitchFamily="34" charset="0"/>
                <a:cs typeface="Arial" panose="020B0604020202020204" pitchFamily="34" charset="0"/>
              </a:rPr>
              <a:t>New data sets will continue to be added and there is ongoing work to support practices with comms and to provide local support for OPEL. </a:t>
            </a:r>
          </a:p>
        </p:txBody>
      </p:sp>
      <p:pic>
        <p:nvPicPr>
          <p:cNvPr id="54" name="Picture 53">
            <a:extLst>
              <a:ext uri="{FF2B5EF4-FFF2-40B4-BE49-F238E27FC236}">
                <a16:creationId xmlns:a16="http://schemas.microsoft.com/office/drawing/2014/main" id="{67DBCACD-B5F4-6F7E-6E7E-C99308AF98AD}"/>
              </a:ext>
            </a:extLst>
          </p:cNvPr>
          <p:cNvPicPr>
            <a:picLocks noChangeAspect="1"/>
          </p:cNvPicPr>
          <p:nvPr/>
        </p:nvPicPr>
        <p:blipFill rotWithShape="1">
          <a:blip r:embed="rId14"/>
          <a:srcRect l="15421" t="21750" r="7098" b="12443"/>
          <a:stretch/>
        </p:blipFill>
        <p:spPr>
          <a:xfrm>
            <a:off x="8857321" y="1165594"/>
            <a:ext cx="3104516" cy="2147328"/>
          </a:xfrm>
          <a:prstGeom prst="rect">
            <a:avLst/>
          </a:prstGeom>
        </p:spPr>
      </p:pic>
      <p:sp>
        <p:nvSpPr>
          <p:cNvPr id="55" name="TextBox 54">
            <a:extLst>
              <a:ext uri="{FF2B5EF4-FFF2-40B4-BE49-F238E27FC236}">
                <a16:creationId xmlns:a16="http://schemas.microsoft.com/office/drawing/2014/main" id="{64226D90-D5F2-7E01-E619-6179671C1D7D}"/>
              </a:ext>
            </a:extLst>
          </p:cNvPr>
          <p:cNvSpPr txBox="1"/>
          <p:nvPr/>
        </p:nvSpPr>
        <p:spPr>
          <a:xfrm>
            <a:off x="8893477" y="3423957"/>
            <a:ext cx="3104516" cy="253916"/>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prstClr val="white"/>
                </a:solidFill>
                <a:latin typeface="Arial" panose="020B0604020202020204" pitchFamily="34" charset="0"/>
                <a:cs typeface="Arial" panose="020B0604020202020204" pitchFamily="34" charset="0"/>
              </a:rPr>
              <a:t>Opel Dashboard Example </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8" name="Picture 57">
            <a:extLst>
              <a:ext uri="{FF2B5EF4-FFF2-40B4-BE49-F238E27FC236}">
                <a16:creationId xmlns:a16="http://schemas.microsoft.com/office/drawing/2014/main" id="{B41425B9-876F-30A6-4483-7CE8BF8AC7BE}"/>
              </a:ext>
            </a:extLst>
          </p:cNvPr>
          <p:cNvPicPr>
            <a:picLocks noChangeAspect="1"/>
          </p:cNvPicPr>
          <p:nvPr/>
        </p:nvPicPr>
        <p:blipFill rotWithShape="1">
          <a:blip r:embed="rId15"/>
          <a:srcRect l="15205" t="31852" r="5411" b="12561"/>
          <a:stretch/>
        </p:blipFill>
        <p:spPr>
          <a:xfrm>
            <a:off x="8893477" y="3677873"/>
            <a:ext cx="3104516" cy="2406267"/>
          </a:xfrm>
          <a:prstGeom prst="rect">
            <a:avLst/>
          </a:prstGeom>
        </p:spPr>
      </p:pic>
    </p:spTree>
    <p:extLst>
      <p:ext uri="{BB962C8B-B14F-4D97-AF65-F5344CB8AC3E}">
        <p14:creationId xmlns:p14="http://schemas.microsoft.com/office/powerpoint/2010/main" val="17342464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7B8E8128EA0547B9764C81D12103C8" ma:contentTypeVersion="14" ma:contentTypeDescription="Create a new document." ma:contentTypeScope="" ma:versionID="08ef27766bc59e83995376c4171b9502">
  <xsd:schema xmlns:xsd="http://www.w3.org/2001/XMLSchema" xmlns:xs="http://www.w3.org/2001/XMLSchema" xmlns:p="http://schemas.microsoft.com/office/2006/metadata/properties" xmlns:ns2="988406e1-f63f-4c12-bbea-143135857ed5" xmlns:ns3="e23ad729-7611-4b7b-a993-a008f77305ea" xmlns:ns4="cccaf3ac-2de9-44d4-aa31-54302fceb5f7" targetNamespace="http://schemas.microsoft.com/office/2006/metadata/properties" ma:root="true" ma:fieldsID="11c5086555c040649adc8788a5ff7f93" ns2:_="" ns3:_="" ns4:_="">
    <xsd:import namespace="988406e1-f63f-4c12-bbea-143135857ed5"/>
    <xsd:import namespace="e23ad729-7611-4b7b-a993-a008f77305ea"/>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06e1-f63f-4c12-bbea-143135857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ad729-7611-4b7b-a993-a008f77305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b04cbd-f546-402e-9e90-be62770ddc4f}" ma:internalName="TaxCatchAll" ma:showField="CatchAllData" ma:web="e23ad729-7611-4b7b-a993-a008f7730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988406e1-f63f-4c12-bbea-143135857e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4CE658-EE97-4DA2-926F-C89FEB8CF460}"/>
</file>

<file path=customXml/itemProps2.xml><?xml version="1.0" encoding="utf-8"?>
<ds:datastoreItem xmlns:ds="http://schemas.openxmlformats.org/officeDocument/2006/customXml" ds:itemID="{EB76E9DD-9034-43E2-8CFA-EC1551CA8FD0}"/>
</file>

<file path=customXml/itemProps3.xml><?xml version="1.0" encoding="utf-8"?>
<ds:datastoreItem xmlns:ds="http://schemas.openxmlformats.org/officeDocument/2006/customXml" ds:itemID="{CC727179-7C31-4B96-95EB-2167A243A918}"/>
</file>

<file path=docProps/app.xml><?xml version="1.0" encoding="utf-8"?>
<Properties xmlns="http://schemas.openxmlformats.org/officeDocument/2006/extended-properties" xmlns:vt="http://schemas.openxmlformats.org/officeDocument/2006/docPropsVTypes">
  <TotalTime>125</TotalTime>
  <Words>602</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Frutiger LT Std 45 Light</vt:lpstr>
      <vt:lpstr>Frutiger LT Std 65</vt:lpstr>
      <vt:lpstr>1_Office Theme</vt:lpstr>
      <vt:lpstr>Surrey Heartlands Health and Care Partnership   General Practice Opel Reporting </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Surrey Heartlands- Greystone House surgery  Integrated primary care Model  - Surrey Heartlands Health and Care Partnership</dc:title>
  <dc:creator>Adriana Jimenez</dc:creator>
  <cp:lastModifiedBy>Adriana Jimenez</cp:lastModifiedBy>
  <cp:revision>3</cp:revision>
  <dcterms:created xsi:type="dcterms:W3CDTF">2024-01-10T07:38:14Z</dcterms:created>
  <dcterms:modified xsi:type="dcterms:W3CDTF">2024-01-26T17:08:09Z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0x010100BA7B8E8128EA0547B9764C81D12103C8</vt:lpwstr>
  </property>
</Properties>
</file>