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146846811"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301FA8-7BC1-7599-FF23-2A80465EC7C9}" v="10" dt="2024-01-22T15:34:24.0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2" d="100"/>
          <a:sy n="102" d="100"/>
        </p:scale>
        <p:origin x="9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B15E3-9A96-4DB4-ABC3-9B58DABCB0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1C82838-9204-4E42-917E-B97FB79481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B4C81CE-EA90-4427-80A2-9DEF341C6ED5}"/>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4C67065A-4736-4215-983B-CDBF3192A9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29E801-075B-44E1-B750-542D2FC6BCC4}"/>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484062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155E-C4A0-4E13-A2B7-EA099FD9997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DD4B648-87C3-4D13-BEB1-0F7285C7718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D36D19C-4279-448B-AF4B-5F0DD441939A}"/>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267ACB00-85D5-4417-A88B-B998F79680B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2513914-DA33-4308-AF8C-BCAF16A108D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99562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968EB4-C3A7-4098-90F7-6C146424F87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1234C-4D51-4F0C-9095-18EE32EEB5C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E04420-C977-4140-A4BA-78CF1D97F944}"/>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1713BFE0-06A8-48A0-A6FE-E4006FFFB7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35822A1-AD10-4E19-A691-6045C1288F4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7686282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4_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4109" y="1210682"/>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4109" y="2141151"/>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Tree>
    <p:extLst>
      <p:ext uri="{BB962C8B-B14F-4D97-AF65-F5344CB8AC3E}">
        <p14:creationId xmlns:p14="http://schemas.microsoft.com/office/powerpoint/2010/main" val="8308745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p:cSld name="Title and two columns">
    <p:spTree>
      <p:nvGrpSpPr>
        <p:cNvPr id="1" name="Shape 20"/>
        <p:cNvGrpSpPr/>
        <p:nvPr/>
      </p:nvGrpSpPr>
      <p:grpSpPr>
        <a:xfrm>
          <a:off x="0" y="0"/>
          <a:ext cx="0" cy="0"/>
          <a:chOff x="0" y="0"/>
          <a:chExt cx="0" cy="0"/>
        </a:xfrm>
      </p:grpSpPr>
      <p:sp>
        <p:nvSpPr>
          <p:cNvPr id="10" name="Subtitle 2">
            <a:extLst>
              <a:ext uri="{FF2B5EF4-FFF2-40B4-BE49-F238E27FC236}">
                <a16:creationId xmlns:a16="http://schemas.microsoft.com/office/drawing/2014/main" id="{E49F0B1A-AA47-EB48-AB07-6E18F24C5C6E}"/>
              </a:ext>
            </a:extLst>
          </p:cNvPr>
          <p:cNvSpPr>
            <a:spLocks noGrp="1"/>
          </p:cNvSpPr>
          <p:nvPr>
            <p:ph type="subTitle" idx="1" hasCustomPrompt="1"/>
          </p:nvPr>
        </p:nvSpPr>
        <p:spPr>
          <a:xfrm>
            <a:off x="538039" y="3380444"/>
            <a:ext cx="9144000" cy="500307"/>
          </a:xfrm>
        </p:spPr>
        <p:txBody>
          <a:bodyPr/>
          <a:lstStyle>
            <a:lvl1pPr marL="0" indent="0" algn="l">
              <a:buNone/>
              <a:defRPr sz="1733" b="0" i="0">
                <a:solidFill>
                  <a:schemeClr val="tx1">
                    <a:lumMod val="85000"/>
                    <a:lumOff val="15000"/>
                  </a:schemeClr>
                </a:solidFill>
                <a:latin typeface="Frutiger LT Std 45 Light" panose="020B0402020204020204" pitchFamily="34" charset="77"/>
              </a:defRPr>
            </a:lvl1pPr>
            <a:lvl2pPr marL="609402" indent="0" algn="ctr">
              <a:buNone/>
              <a:defRPr sz="2666"/>
            </a:lvl2pPr>
            <a:lvl3pPr marL="1218804" indent="0" algn="ctr">
              <a:buNone/>
              <a:defRPr sz="2399"/>
            </a:lvl3pPr>
            <a:lvl4pPr marL="1828206" indent="0" algn="ctr">
              <a:buNone/>
              <a:defRPr sz="2133"/>
            </a:lvl4pPr>
            <a:lvl5pPr marL="2437608" indent="0" algn="ctr">
              <a:buNone/>
              <a:defRPr sz="2133"/>
            </a:lvl5pPr>
            <a:lvl6pPr marL="3047009" indent="0" algn="ctr">
              <a:buNone/>
              <a:defRPr sz="2133"/>
            </a:lvl6pPr>
            <a:lvl7pPr marL="3656411" indent="0" algn="ctr">
              <a:buNone/>
              <a:defRPr sz="2133"/>
            </a:lvl7pPr>
            <a:lvl8pPr marL="4265813" indent="0" algn="ctr">
              <a:buNone/>
              <a:defRPr sz="2133"/>
            </a:lvl8pPr>
            <a:lvl9pPr marL="4875215" indent="0" algn="ctr">
              <a:buNone/>
              <a:defRPr sz="2133"/>
            </a:lvl9pPr>
          </a:lstStyle>
          <a:p>
            <a:r>
              <a:rPr lang="en-GB"/>
              <a:t>Subtitle comes under the title</a:t>
            </a:r>
          </a:p>
        </p:txBody>
      </p:sp>
      <p:sp>
        <p:nvSpPr>
          <p:cNvPr id="9" name="Google Shape;17;p4">
            <a:extLst>
              <a:ext uri="{FF2B5EF4-FFF2-40B4-BE49-F238E27FC236}">
                <a16:creationId xmlns:a16="http://schemas.microsoft.com/office/drawing/2014/main" id="{17BB1236-5A91-214C-865C-5FF561DAA646}"/>
              </a:ext>
            </a:extLst>
          </p:cNvPr>
          <p:cNvSpPr txBox="1">
            <a:spLocks noGrp="1"/>
          </p:cNvSpPr>
          <p:nvPr>
            <p:ph type="title" hasCustomPrompt="1"/>
          </p:nvPr>
        </p:nvSpPr>
        <p:spPr>
          <a:xfrm>
            <a:off x="525815" y="2570151"/>
            <a:ext cx="11360800" cy="7636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sz="3999" b="1" i="0">
                <a:solidFill>
                  <a:srgbClr val="112F87"/>
                </a:solidFill>
                <a:latin typeface="Frutiger LT Std 65" panose="020B0602020204020204" pitchFamily="34" charset="77"/>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r>
              <a:rPr lang="en-GB"/>
              <a:t>Title comes here</a:t>
            </a:r>
            <a:endParaRPr/>
          </a:p>
        </p:txBody>
      </p:sp>
      <p:sp>
        <p:nvSpPr>
          <p:cNvPr id="6" name="Google Shape;105;p23">
            <a:extLst>
              <a:ext uri="{FF2B5EF4-FFF2-40B4-BE49-F238E27FC236}">
                <a16:creationId xmlns:a16="http://schemas.microsoft.com/office/drawing/2014/main" id="{FE32269E-35E6-B84E-914E-2AF375C9F0BC}"/>
              </a:ext>
            </a:extLst>
          </p:cNvPr>
          <p:cNvSpPr/>
          <p:nvPr/>
        </p:nvSpPr>
        <p:spPr>
          <a:xfrm>
            <a:off x="0" y="0"/>
            <a:ext cx="140400" cy="6858000"/>
          </a:xfrm>
          <a:prstGeom prst="rect">
            <a:avLst/>
          </a:prstGeom>
          <a:solidFill>
            <a:srgbClr val="215DB9"/>
          </a:solidFill>
          <a:ln>
            <a:noFill/>
          </a:ln>
        </p:spPr>
        <p:txBody>
          <a:bodyPr spcFirstLastPara="1" wrap="square" lIns="121862" tIns="121862" rIns="121862" bIns="121862" anchor="ctr" anchorCtr="0">
            <a:noAutofit/>
          </a:bodyPr>
          <a:lstStyle/>
          <a:p>
            <a:pPr marL="0" lvl="0" indent="0" algn="l" rtl="0">
              <a:spcBef>
                <a:spcPts val="0"/>
              </a:spcBef>
              <a:spcAft>
                <a:spcPts val="0"/>
              </a:spcAft>
              <a:buNone/>
            </a:pPr>
            <a:endParaRPr sz="2399"/>
          </a:p>
        </p:txBody>
      </p:sp>
    </p:spTree>
    <p:extLst>
      <p:ext uri="{BB962C8B-B14F-4D97-AF65-F5344CB8AC3E}">
        <p14:creationId xmlns:p14="http://schemas.microsoft.com/office/powerpoint/2010/main" val="978964678"/>
      </p:ext>
    </p:extLst>
  </p:cSld>
  <p:clrMapOvr>
    <a:masterClrMapping/>
  </p:clrMapOvr>
  <p:extLst>
    <p:ext uri="{DCECCB84-F9BA-43D5-87BE-67443E8EF086}">
      <p15:sldGuideLst xmlns:p15="http://schemas.microsoft.com/office/powerpoint/2012/main">
        <p15:guide id="1" orient="horz" pos="1575">
          <p15:clr>
            <a:srgbClr val="FBAE40"/>
          </p15:clr>
        </p15:guide>
        <p15:guide id="2" pos="4082">
          <p15:clr>
            <a:srgbClr val="FBAE40"/>
          </p15:clr>
        </p15:guide>
        <p15:guide id="3" orient="horz" pos="1393">
          <p15:clr>
            <a:srgbClr val="FBAE40"/>
          </p15:clr>
        </p15:guide>
        <p15:guide id="4" orient="horz" pos="214">
          <p15:clr>
            <a:srgbClr val="FBAE40"/>
          </p15:clr>
        </p15:guide>
        <p15:guide id="5" orient="horz" pos="1756">
          <p15:clr>
            <a:srgbClr val="FBAE40"/>
          </p15:clr>
        </p15:guide>
        <p15:guide id="6" pos="68">
          <p15:clr>
            <a:srgbClr val="FBAE40"/>
          </p15:clr>
        </p15:guide>
        <p15:guide id="7" orient="horz" pos="441">
          <p15:clr>
            <a:srgbClr val="FBAE40"/>
          </p15:clr>
        </p15:guide>
        <p15:guide id="8" pos="551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A98F6-FE44-4DB0-8856-5AA5A69695D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A44A1CE-9A89-494B-9F57-25F52DB01E7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E08025F-3521-45E5-A4CC-A37757B5ECBC}"/>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6D407ED9-9DD6-4773-ABA2-9FE919FD80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CD5CFE-23FC-4593-982D-89335EA041C9}"/>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3566206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72F35-445E-44E5-861B-2F6E0D9C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A03DE3D-C82C-400D-A3C3-0C575AA1E2F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E82855-D3BF-469D-86E3-DC96E79DED8F}"/>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118D6AF3-F285-4410-810D-6DFEBECDB7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717C2F-BC41-4E14-81BF-6D7DAFFBB9B2}"/>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2047592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28BF-9E18-4767-AAA5-0C1F60D0A8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B2EE028-EC32-41A9-AF6E-EDEFD65BD3F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2CD7CF-6F7B-4088-BD58-B3D085EF15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B0FC54A-5D88-4863-BE38-606ACBD6211F}"/>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6" name="Footer Placeholder 5">
            <a:extLst>
              <a:ext uri="{FF2B5EF4-FFF2-40B4-BE49-F238E27FC236}">
                <a16:creationId xmlns:a16="http://schemas.microsoft.com/office/drawing/2014/main" id="{2FD17293-178B-4D2F-BE95-F86131EFB8B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6E468F0-1849-40B6-BF3E-EC384BDDC911}"/>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771631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F5180-5412-4B7E-AFEC-625563A4466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C695574-5F9C-4F76-9F96-9249B1EB8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F4543AB-666D-4DB1-BC78-15F14761C83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9037B3F-FFF0-44F1-95BF-600364AF9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9B85C4-555F-4527-990A-D644BC65A91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EF63B29-AD64-4F5D-9F2D-F10688DD6F3A}"/>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8" name="Footer Placeholder 7">
            <a:extLst>
              <a:ext uri="{FF2B5EF4-FFF2-40B4-BE49-F238E27FC236}">
                <a16:creationId xmlns:a16="http://schemas.microsoft.com/office/drawing/2014/main" id="{085EEEC9-C67B-45D9-9D77-586C94BB1A7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FB95D91-A7EB-4D96-9516-7F32C4D213C6}"/>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77298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CDAC2-65FE-4F1A-9541-52A6B668195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129E93-ED45-4357-8802-0304DE83798A}"/>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4" name="Footer Placeholder 3">
            <a:extLst>
              <a:ext uri="{FF2B5EF4-FFF2-40B4-BE49-F238E27FC236}">
                <a16:creationId xmlns:a16="http://schemas.microsoft.com/office/drawing/2014/main" id="{878CAD1D-A3E1-47D5-B4A9-3943E493829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FBDB16C-EAC7-4C26-A2AE-C0DC14E0A2BA}"/>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6785298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04F63B-0890-43A6-B9E5-C0C55055E468}"/>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3" name="Footer Placeholder 2">
            <a:extLst>
              <a:ext uri="{FF2B5EF4-FFF2-40B4-BE49-F238E27FC236}">
                <a16:creationId xmlns:a16="http://schemas.microsoft.com/office/drawing/2014/main" id="{8CD27438-8579-4E2F-8F79-044C97374D1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733074F-F0EB-4F25-A629-52BA7D44AB8B}"/>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919425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C8A23-9E53-4790-A640-7765FB47DFB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AF0AC64-0C22-499B-BDA7-4CEAA4B6636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884A36-B613-4744-B011-BD2839EF6A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A6917F2-A93A-43D7-B709-56FDD607E8E5}"/>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6" name="Footer Placeholder 5">
            <a:extLst>
              <a:ext uri="{FF2B5EF4-FFF2-40B4-BE49-F238E27FC236}">
                <a16:creationId xmlns:a16="http://schemas.microsoft.com/office/drawing/2014/main" id="{C2466496-F9D1-45F6-BD61-F5766B252F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AC2A649-0E9A-4830-84E1-B6DB50D680F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3486577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5FCC1-3A9E-49D2-9568-9424BCB9BC0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B768A97-EF26-423C-9F46-91D28E59471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F4E47E4-A7CF-483B-92C3-D7D4406A1B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58D45F-69F8-4208-95D6-6F48425EE4E8}"/>
              </a:ext>
            </a:extLst>
          </p:cNvPr>
          <p:cNvSpPr>
            <a:spLocks noGrp="1"/>
          </p:cNvSpPr>
          <p:nvPr>
            <p:ph type="dt" sz="half" idx="10"/>
          </p:nvPr>
        </p:nvSpPr>
        <p:spPr/>
        <p:txBody>
          <a:bodyPr/>
          <a:lstStyle/>
          <a:p>
            <a:fld id="{ABCA0107-158A-49B3-9703-E0F825C5FA8B}" type="datetimeFigureOut">
              <a:rPr lang="en-GB" smtClean="0"/>
              <a:t>23/09/2025</a:t>
            </a:fld>
            <a:endParaRPr lang="en-GB"/>
          </a:p>
        </p:txBody>
      </p:sp>
      <p:sp>
        <p:nvSpPr>
          <p:cNvPr id="6" name="Footer Placeholder 5">
            <a:extLst>
              <a:ext uri="{FF2B5EF4-FFF2-40B4-BE49-F238E27FC236}">
                <a16:creationId xmlns:a16="http://schemas.microsoft.com/office/drawing/2014/main" id="{636C5AB7-AE0A-42EE-A6F2-9C8102EA381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357CC0-DBC0-4EA8-8886-394984C2FB4F}"/>
              </a:ext>
            </a:extLst>
          </p:cNvPr>
          <p:cNvSpPr>
            <a:spLocks noGrp="1"/>
          </p:cNvSpPr>
          <p:nvPr>
            <p:ph type="sldNum" sz="quarter" idx="12"/>
          </p:nvPr>
        </p:nvSpPr>
        <p:spPr/>
        <p:txBody>
          <a:bodyPr/>
          <a:lstStyle/>
          <a:p>
            <a:fld id="{CF768C73-158D-4A30-98A4-B98A0FE8CA6B}" type="slidenum">
              <a:rPr lang="en-GB" smtClean="0"/>
              <a:t>‹#›</a:t>
            </a:fld>
            <a:endParaRPr lang="en-GB"/>
          </a:p>
        </p:txBody>
      </p:sp>
    </p:spTree>
    <p:extLst>
      <p:ext uri="{BB962C8B-B14F-4D97-AF65-F5344CB8AC3E}">
        <p14:creationId xmlns:p14="http://schemas.microsoft.com/office/powerpoint/2010/main" val="15914936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C131F5D-C4AA-4DBF-BE58-83C97071D8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18020AC-3D9C-4F6C-B923-84BD9A0D73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10558A9-E83E-445E-A9AF-86A327BB2A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CA0107-158A-49B3-9703-E0F825C5FA8B}" type="datetimeFigureOut">
              <a:rPr lang="en-GB" smtClean="0"/>
              <a:t>23/09/2025</a:t>
            </a:fld>
            <a:endParaRPr lang="en-GB"/>
          </a:p>
        </p:txBody>
      </p:sp>
      <p:sp>
        <p:nvSpPr>
          <p:cNvPr id="5" name="Footer Placeholder 4">
            <a:extLst>
              <a:ext uri="{FF2B5EF4-FFF2-40B4-BE49-F238E27FC236}">
                <a16:creationId xmlns:a16="http://schemas.microsoft.com/office/drawing/2014/main" id="{48697F00-9BBB-4D11-B4F2-99665D6557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ACCE4B4-E804-466C-B330-F20EFE8931E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68C73-158D-4A30-98A4-B98A0FE8CA6B}" type="slidenum">
              <a:rPr lang="en-GB" smtClean="0"/>
              <a:t>‹#›</a:t>
            </a:fld>
            <a:endParaRPr lang="en-GB"/>
          </a:p>
        </p:txBody>
      </p:sp>
    </p:spTree>
    <p:extLst>
      <p:ext uri="{BB962C8B-B14F-4D97-AF65-F5344CB8AC3E}">
        <p14:creationId xmlns:p14="http://schemas.microsoft.com/office/powerpoint/2010/main" val="42657879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Logo&#10;&#10;Description automatically generated">
            <a:extLst>
              <a:ext uri="{FF2B5EF4-FFF2-40B4-BE49-F238E27FC236}">
                <a16:creationId xmlns:a16="http://schemas.microsoft.com/office/drawing/2014/main" id="{4B05E2C5-FDDF-4ADE-97A2-4C5413FFFAA8}"/>
              </a:ext>
            </a:extLst>
          </p:cNvPr>
          <p:cNvPicPr>
            <a:picLocks noChangeAspect="1"/>
          </p:cNvPicPr>
          <p:nvPr/>
        </p:nvPicPr>
        <p:blipFill>
          <a:blip r:embed="rId2"/>
          <a:stretch>
            <a:fillRect/>
          </a:stretch>
        </p:blipFill>
        <p:spPr>
          <a:xfrm>
            <a:off x="11422724" y="0"/>
            <a:ext cx="760132" cy="727785"/>
          </a:xfrm>
          <a:prstGeom prst="rect">
            <a:avLst/>
          </a:prstGeom>
        </p:spPr>
      </p:pic>
      <p:sp>
        <p:nvSpPr>
          <p:cNvPr id="6" name="Rectangle 5">
            <a:extLst>
              <a:ext uri="{FF2B5EF4-FFF2-40B4-BE49-F238E27FC236}">
                <a16:creationId xmlns:a16="http://schemas.microsoft.com/office/drawing/2014/main" id="{10AE8261-FFEC-47B2-820F-926032AA4B09}"/>
              </a:ext>
            </a:extLst>
          </p:cNvPr>
          <p:cNvSpPr/>
          <p:nvPr/>
        </p:nvSpPr>
        <p:spPr>
          <a:xfrm>
            <a:off x="0" y="0"/>
            <a:ext cx="10058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4AF1EA88-0559-4CCB-F751-EADD0728CC68}"/>
              </a:ext>
            </a:extLst>
          </p:cNvPr>
          <p:cNvSpPr txBox="1"/>
          <p:nvPr/>
        </p:nvSpPr>
        <p:spPr>
          <a:xfrm>
            <a:off x="207145" y="1090515"/>
            <a:ext cx="8333592" cy="4262705"/>
          </a:xfrm>
          <a:prstGeom prst="rect">
            <a:avLst/>
          </a:prstGeom>
          <a:noFill/>
        </p:spPr>
        <p:txBody>
          <a:bodyPr wrap="square" lIns="91440" tIns="45720" rIns="91440" bIns="45720" anchor="t">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000" i="0" u="none" strike="noStrike" kern="1200" cap="none" spc="0" normalizeH="0" baseline="0" noProof="0" dirty="0">
                <a:ln>
                  <a:noFill/>
                </a:ln>
                <a:solidFill>
                  <a:srgbClr val="212B32"/>
                </a:solidFill>
                <a:effectLst/>
                <a:uLnTx/>
                <a:uFillTx/>
                <a:latin typeface="Arial" panose="020B0604020202020204" pitchFamily="34" charset="0"/>
                <a:cs typeface="Arial" panose="020B0604020202020204" pitchFamily="34" charset="0"/>
              </a:rPr>
              <a:t>Foundry Healthcare Lewes is a single Practice </a:t>
            </a:r>
            <a:r>
              <a:rPr lang="en-GB" sz="1000" dirty="0">
                <a:solidFill>
                  <a:srgbClr val="212B32"/>
                </a:solidFill>
                <a:latin typeface="Arial" panose="020B0604020202020204" pitchFamily="34" charset="0"/>
                <a:cs typeface="Arial" panose="020B0604020202020204" pitchFamily="34" charset="0"/>
              </a:rPr>
              <a:t>P</a:t>
            </a:r>
            <a:r>
              <a:rPr kumimoji="0" lang="en-GB" sz="1000" i="0" u="none" strike="noStrike" kern="1200" cap="none" spc="0" normalizeH="0" baseline="0" noProof="0" dirty="0" err="1">
                <a:ln>
                  <a:noFill/>
                </a:ln>
                <a:solidFill>
                  <a:srgbClr val="212B32"/>
                </a:solidFill>
                <a:effectLst/>
                <a:uLnTx/>
                <a:uFillTx/>
                <a:latin typeface="Arial" panose="020B0604020202020204" pitchFamily="34" charset="0"/>
                <a:cs typeface="Arial" panose="020B0604020202020204" pitchFamily="34" charset="0"/>
              </a:rPr>
              <a:t>rimary</a:t>
            </a:r>
            <a:r>
              <a:rPr kumimoji="0" lang="en-GB" sz="1000" i="0" u="none" strike="noStrike" kern="1200" cap="none" spc="0" normalizeH="0" baseline="0" noProof="0" dirty="0">
                <a:ln>
                  <a:noFill/>
                </a:ln>
                <a:solidFill>
                  <a:srgbClr val="212B32"/>
                </a:solidFill>
                <a:effectLst/>
                <a:uLnTx/>
                <a:uFillTx/>
                <a:latin typeface="Arial" panose="020B0604020202020204" pitchFamily="34" charset="0"/>
                <a:cs typeface="Arial" panose="020B0604020202020204" pitchFamily="34" charset="0"/>
              </a:rPr>
              <a:t> Care Network made up of </a:t>
            </a:r>
            <a:r>
              <a:rPr lang="en-GB" sz="1000" noProof="0" dirty="0">
                <a:solidFill>
                  <a:srgbClr val="212B32"/>
                </a:solidFill>
                <a:latin typeface="Arial" panose="020B0604020202020204" pitchFamily="34" charset="0"/>
                <a:cs typeface="Arial" panose="020B0604020202020204" pitchFamily="34" charset="0"/>
              </a:rPr>
              <a:t>4 </a:t>
            </a:r>
            <a:r>
              <a:rPr kumimoji="0" lang="en-GB" sz="1000" i="0" u="none" strike="noStrike" kern="1200" cap="none" spc="0" normalizeH="0" baseline="0" noProof="0" dirty="0">
                <a:ln>
                  <a:noFill/>
                </a:ln>
                <a:solidFill>
                  <a:srgbClr val="212B32"/>
                </a:solidFill>
                <a:effectLst/>
                <a:uLnTx/>
                <a:uFillTx/>
                <a:latin typeface="Arial" panose="020B0604020202020204" pitchFamily="34" charset="0"/>
                <a:cs typeface="Arial" panose="020B0604020202020204" pitchFamily="34" charset="0"/>
              </a:rPr>
              <a:t>surgeries in the Lewes</a:t>
            </a:r>
            <a:r>
              <a:rPr kumimoji="0" lang="en-GB" sz="1000" i="0" u="none" strike="noStrike" kern="1200" cap="none" spc="0" normalizeH="0" noProof="0" dirty="0">
                <a:ln>
                  <a:noFill/>
                </a:ln>
                <a:solidFill>
                  <a:srgbClr val="212B32"/>
                </a:solidFill>
                <a:effectLst/>
                <a:uLnTx/>
                <a:uFillTx/>
                <a:latin typeface="Arial" panose="020B0604020202020204" pitchFamily="34" charset="0"/>
                <a:cs typeface="Arial" panose="020B0604020202020204" pitchFamily="34" charset="0"/>
              </a:rPr>
              <a:t> and </a:t>
            </a:r>
            <a:r>
              <a:rPr kumimoji="0" lang="en-GB" sz="1000" i="0" u="none" strike="noStrike" kern="1200" cap="none" spc="0" normalizeH="0" noProof="0" dirty="0" err="1">
                <a:ln>
                  <a:noFill/>
                </a:ln>
                <a:solidFill>
                  <a:srgbClr val="212B32"/>
                </a:solidFill>
                <a:effectLst/>
                <a:uLnTx/>
                <a:uFillTx/>
                <a:latin typeface="Arial" panose="020B0604020202020204" pitchFamily="34" charset="0"/>
                <a:cs typeface="Arial" panose="020B0604020202020204" pitchFamily="34" charset="0"/>
              </a:rPr>
              <a:t>Ringmer</a:t>
            </a:r>
            <a:r>
              <a:rPr kumimoji="0" lang="en-GB" sz="1000" i="0" u="none" strike="noStrike" kern="1200" cap="none" spc="0" normalizeH="0" noProof="0" dirty="0">
                <a:ln>
                  <a:noFill/>
                </a:ln>
                <a:solidFill>
                  <a:srgbClr val="212B32"/>
                </a:solidFill>
                <a:effectLst/>
                <a:uLnTx/>
                <a:uFillTx/>
                <a:latin typeface="Arial" panose="020B0604020202020204" pitchFamily="34" charset="0"/>
                <a:cs typeface="Arial" panose="020B0604020202020204" pitchFamily="34" charset="0"/>
              </a:rPr>
              <a:t> area of East Sussex</a:t>
            </a:r>
            <a:r>
              <a:rPr kumimoji="0" lang="en-GB" sz="1000" i="0" u="none" strike="noStrike" kern="1200" cap="none" spc="0" normalizeH="0" baseline="0" noProof="0" dirty="0">
                <a:ln>
                  <a:noFill/>
                </a:ln>
                <a:solidFill>
                  <a:srgbClr val="212B32"/>
                </a:solidFill>
                <a:effectLst/>
                <a:uLnTx/>
                <a:uFillTx/>
                <a:latin typeface="Arial" panose="020B0604020202020204" pitchFamily="34" charset="0"/>
                <a:cs typeface="Arial" panose="020B0604020202020204" pitchFamily="34" charset="0"/>
              </a:rPr>
              <a:t>.  The Practices initially came </a:t>
            </a:r>
            <a:r>
              <a:rPr lang="en-GB" sz="1000" dirty="0">
                <a:solidFill>
                  <a:srgbClr val="212B32"/>
                </a:solidFill>
                <a:latin typeface="Arial" panose="020B0604020202020204" pitchFamily="34" charset="0"/>
                <a:cs typeface="Arial" panose="020B0604020202020204" pitchFamily="34" charset="0"/>
              </a:rPr>
              <a:t>together through their involvement in NAPC’s Primary Care Home programme and their collective vision to create a more preventative, proactive and integrated approach to managing their 28,500 patients.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212B32"/>
              </a:solidFill>
              <a:latin typeface="Arial" panose="020B0604020202020204" pitchFamily="34" charset="0"/>
              <a:cs typeface="Arial" panose="020B0604020202020204" pitchFamily="34" charset="0"/>
            </a:endParaRPr>
          </a:p>
          <a:p>
            <a:pPr>
              <a:defRPr/>
            </a:pPr>
            <a:r>
              <a:rPr lang="en-GB" sz="1000" dirty="0">
                <a:latin typeface="Arial" panose="020B0604020202020204" pitchFamily="34" charset="0"/>
                <a:cs typeface="Arial" panose="020B0604020202020204" pitchFamily="34" charset="0"/>
              </a:rPr>
              <a:t>Foundry introduced a methodology for segmenting patients according to their clinical need/social complexity and prioritising continuity for those patients who need it most. They found traditional search-based approaches time consuming and retrospective and therefore developed their own tool, creating a real-time, clinician-led system where patients are dynamically categorised as Red, Amber, or Green at the end of each consultation. This simple yet powerful model (can be integrated with </a:t>
            </a:r>
            <a:r>
              <a:rPr lang="en-GB" sz="1000" dirty="0" err="1">
                <a:latin typeface="Arial" panose="020B0604020202020204" pitchFamily="34" charset="0"/>
                <a:cs typeface="Arial" panose="020B0604020202020204" pitchFamily="34" charset="0"/>
              </a:rPr>
              <a:t>Systmone</a:t>
            </a:r>
            <a:r>
              <a:rPr lang="en-GB" sz="1000" dirty="0">
                <a:latin typeface="Arial" panose="020B0604020202020204" pitchFamily="34" charset="0"/>
                <a:cs typeface="Arial" panose="020B0604020202020204" pitchFamily="34" charset="0"/>
              </a:rPr>
              <a:t> and EMISS) allows practices to proactively manage continuity of care, engage the whole team in decision-making, and improve outcomes for both patients and clinicians. </a:t>
            </a:r>
          </a:p>
          <a:p>
            <a:pPr>
              <a:defRPr/>
            </a:pPr>
            <a:endParaRPr lang="en-GB" sz="1000" dirty="0">
              <a:latin typeface="Arial" panose="020B0604020202020204" pitchFamily="34" charset="0"/>
              <a:cs typeface="Arial" panose="020B0604020202020204" pitchFamily="34" charset="0"/>
            </a:endParaRPr>
          </a:p>
          <a:p>
            <a:pPr>
              <a:defRPr/>
            </a:pPr>
            <a:r>
              <a:rPr lang="en-GB" sz="1000" dirty="0">
                <a:latin typeface="Arial" panose="020B0604020202020204" pitchFamily="34" charset="0"/>
                <a:cs typeface="Arial" panose="020B0604020202020204" pitchFamily="34" charset="0"/>
              </a:rPr>
              <a:t>Foundry operates a centralised clinical hub for triaging patients and meeting urgent on the day pulling in a range of multi-disciplinary professionals embedded within the team.  This includes in-house paramedics, physiotherapists, mental health workers, clinical pharmacists, social prescribers and they also work in an integrated way with acute physicians, third sector organisations, community health and mental health providers.   They are about to launch a pilot project integrating the Ambulance service with their extended frailty team.  Red/Amber patients and those Green patients requiring episodic continuity, rather than being dealt with in the hub, are seen at their registered site with their named GP or another member of their site based team familiar with their background.</a:t>
            </a:r>
          </a:p>
          <a:p>
            <a:pPr>
              <a:defRPr/>
            </a:pPr>
            <a:endParaRPr lang="en-GB" sz="1000" dirty="0">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212B32"/>
                </a:solidFill>
                <a:latin typeface="Arial" panose="020B0604020202020204" pitchFamily="34" charset="0"/>
                <a:cs typeface="Arial" panose="020B0604020202020204" pitchFamily="34" charset="0"/>
              </a:rPr>
              <a:t>Foundry has since introduced Modern General Practice Model in its entirety including full (6.30am-6.30pm) on-line consultation since April 2024.  This comprehensive understanding of demand now enables a far more intelligence driven, needs based and strategic approach to meeting need and planning/optimising practice capacity.  To this end, Foundry has created a data insights dashboard which pulls together information across the range of operations including website traffic, phone lines, on-line consultations, clinical appointments requested and given, continuity and access metrics.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solidFill>
                <a:srgbClr val="212B32"/>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000" dirty="0">
                <a:solidFill>
                  <a:srgbClr val="212B32"/>
                </a:solidFill>
                <a:latin typeface="Arial" panose="020B0604020202020204" pitchFamily="34" charset="0"/>
                <a:cs typeface="Arial" panose="020B0604020202020204" pitchFamily="34" charset="0"/>
              </a:rPr>
              <a:t>Foundry has also introduced a culture of continuous improvement, GPs and other clinicians are allocated weekly management time to lead on a range of clinical quality improvement programmes based on annually agreed priority areas such as frailty, diabetes, CHD etc.   Training including in QI methodology, project management and change management qualifications are offered across the whole Foundry team.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100" dirty="0">
              <a:solidFill>
                <a:srgbClr val="212B32"/>
              </a:solidFill>
              <a:latin typeface="Arial" panose="020B0604020202020204" pitchFamily="34" charset="0"/>
              <a:cs typeface="Arial" panose="020B0604020202020204" pitchFamily="34" charset="0"/>
            </a:endParaRPr>
          </a:p>
        </p:txBody>
      </p:sp>
      <p:sp>
        <p:nvSpPr>
          <p:cNvPr id="7" name="Title 1">
            <a:extLst>
              <a:ext uri="{FF2B5EF4-FFF2-40B4-BE49-F238E27FC236}">
                <a16:creationId xmlns:a16="http://schemas.microsoft.com/office/drawing/2014/main" id="{DAD20274-DD92-F4B1-193B-5C2B159FE51C}"/>
              </a:ext>
            </a:extLst>
          </p:cNvPr>
          <p:cNvSpPr txBox="1">
            <a:spLocks/>
          </p:cNvSpPr>
          <p:nvPr/>
        </p:nvSpPr>
        <p:spPr>
          <a:xfrm>
            <a:off x="311137" y="317490"/>
            <a:ext cx="8229600" cy="516760"/>
          </a:xfrm>
          <a:prstGeom prst="rect">
            <a:avLst/>
          </a:prstGeom>
          <a:ln>
            <a:solidFill>
              <a:srgbClr val="4472C4"/>
            </a:solidFill>
          </a:ln>
        </p:spPr>
        <p:txBody>
          <a:bodyPr lIns="0" tIns="0" rIns="0" bIns="0" anchor="t">
            <a:noAutofit/>
          </a:bodyPr>
          <a:lstStyle>
            <a:lvl1pPr algn="l" defTabSz="457200" rtl="0" eaLnBrk="1" latinLnBrk="0" hangingPunct="1">
              <a:spcBef>
                <a:spcPct val="0"/>
              </a:spcBef>
              <a:buNone/>
              <a:defRPr sz="3200" b="1" i="0" kern="1200" baseline="0">
                <a:solidFill>
                  <a:srgbClr val="768692"/>
                </a:solidFill>
                <a:latin typeface="Arial"/>
                <a:ea typeface="+mj-ea"/>
                <a:cs typeface="+mj-cs"/>
              </a:defRPr>
            </a:lvl1pPr>
          </a:lstStyle>
          <a:p>
            <a:pPr>
              <a:defRPr/>
            </a:pPr>
            <a:r>
              <a:rPr kumimoji="0" lang="en-GB" sz="2000" b="1" i="0" u="none" strike="noStrike" kern="1200" cap="none" spc="0" normalizeH="0" baseline="0" noProof="0" dirty="0">
                <a:ln>
                  <a:noFill/>
                </a:ln>
                <a:solidFill>
                  <a:srgbClr val="4472C4"/>
                </a:solidFill>
                <a:effectLst/>
                <a:uLnTx/>
                <a:uFillTx/>
                <a:latin typeface="Arial"/>
                <a:ea typeface="+mj-ea"/>
                <a:cs typeface="+mj-cs"/>
              </a:rPr>
              <a:t>Modern General Practice working –</a:t>
            </a:r>
            <a:r>
              <a:rPr lang="en-GB" sz="2000" dirty="0">
                <a:solidFill>
                  <a:srgbClr val="4472C4"/>
                </a:solidFill>
              </a:rPr>
              <a:t> </a:t>
            </a:r>
            <a:r>
              <a:rPr kumimoji="0" lang="en-GB" sz="2000" b="1" i="0" u="none" strike="noStrike" kern="1200" cap="none" spc="0" normalizeH="0" baseline="0" noProof="0" dirty="0">
                <a:ln>
                  <a:noFill/>
                </a:ln>
                <a:solidFill>
                  <a:srgbClr val="4472C4"/>
                </a:solidFill>
                <a:effectLst/>
                <a:uLnTx/>
                <a:uFillTx/>
                <a:latin typeface="Arial"/>
                <a:ea typeface="+mj-ea"/>
                <a:cs typeface="+mj-cs"/>
              </a:rPr>
              <a:t> A population </a:t>
            </a:r>
            <a:r>
              <a:rPr lang="en-GB" sz="2000" dirty="0">
                <a:solidFill>
                  <a:srgbClr val="4472C4"/>
                </a:solidFill>
              </a:rPr>
              <a:t>health</a:t>
            </a:r>
            <a:r>
              <a:rPr kumimoji="0" lang="en-GB" sz="2000" b="1" i="0" u="none" strike="noStrike" kern="1200" cap="none" spc="0" normalizeH="0" baseline="0" noProof="0" dirty="0">
                <a:ln>
                  <a:noFill/>
                </a:ln>
                <a:solidFill>
                  <a:srgbClr val="4472C4"/>
                </a:solidFill>
                <a:effectLst/>
                <a:uLnTx/>
                <a:uFillTx/>
                <a:latin typeface="Arial"/>
                <a:ea typeface="+mj-ea"/>
                <a:cs typeface="+mj-cs"/>
              </a:rPr>
              <a:t> </a:t>
            </a:r>
            <a:r>
              <a:rPr lang="en-GB" sz="2000" dirty="0">
                <a:solidFill>
                  <a:srgbClr val="4472C4"/>
                </a:solidFill>
              </a:rPr>
              <a:t>approach</a:t>
            </a:r>
            <a:endParaRPr kumimoji="0" lang="en-GB" sz="2000" b="1" i="0" u="none" strike="noStrike" kern="1200" cap="none" spc="0" normalizeH="0" baseline="0" noProof="0" dirty="0">
              <a:ln>
                <a:noFill/>
              </a:ln>
              <a:solidFill>
                <a:srgbClr val="4472C4"/>
              </a:solidFill>
              <a:effectLst/>
              <a:uLnTx/>
              <a:uFillTx/>
              <a:latin typeface="Arial"/>
              <a:ea typeface="+mj-ea"/>
              <a:cs typeface="+mj-cs"/>
            </a:endParaRPr>
          </a:p>
          <a:p>
            <a:pPr>
              <a:defRPr/>
            </a:pPr>
            <a:r>
              <a:rPr kumimoji="0" lang="en-GB" sz="1600" b="1" i="0" u="none" strike="noStrike" kern="1200" cap="none" spc="0" normalizeH="0" baseline="0" noProof="0" dirty="0">
                <a:ln>
                  <a:noFill/>
                </a:ln>
                <a:solidFill>
                  <a:srgbClr val="4472C4"/>
                </a:solidFill>
                <a:effectLst/>
                <a:uLnTx/>
                <a:uFillTx/>
                <a:latin typeface="Arial"/>
                <a:ea typeface="+mj-ea"/>
                <a:cs typeface="+mj-cs"/>
              </a:rPr>
              <a:t>Foundry PCN, Lewes</a:t>
            </a:r>
            <a:r>
              <a:rPr lang="en-GB" sz="1600" dirty="0">
                <a:solidFill>
                  <a:srgbClr val="4472C4"/>
                </a:solidFill>
              </a:rPr>
              <a:t> - Sussex</a:t>
            </a:r>
            <a:endParaRPr kumimoji="0" lang="en-GB" sz="4000" b="0" i="0" u="none" strike="noStrike" kern="1200" cap="none" spc="0" normalizeH="0" baseline="0" noProof="0" dirty="0">
              <a:ln>
                <a:noFill/>
              </a:ln>
              <a:solidFill>
                <a:srgbClr val="768692"/>
              </a:solidFill>
              <a:effectLst/>
              <a:uLnTx/>
              <a:uFillTx/>
              <a:latin typeface="Arial"/>
              <a:ea typeface="+mj-ea"/>
              <a:cs typeface="+mj-cs"/>
            </a:endParaRPr>
          </a:p>
        </p:txBody>
      </p:sp>
      <p:sp>
        <p:nvSpPr>
          <p:cNvPr id="9" name="TextBox 8">
            <a:extLst>
              <a:ext uri="{FF2B5EF4-FFF2-40B4-BE49-F238E27FC236}">
                <a16:creationId xmlns:a16="http://schemas.microsoft.com/office/drawing/2014/main" id="{8D4F6A8B-E85A-B155-F2DC-806C6AC7FB0B}"/>
              </a:ext>
            </a:extLst>
          </p:cNvPr>
          <p:cNvSpPr txBox="1"/>
          <p:nvPr/>
        </p:nvSpPr>
        <p:spPr>
          <a:xfrm>
            <a:off x="311137" y="5181685"/>
            <a:ext cx="7830637" cy="1354217"/>
          </a:xfrm>
          <a:prstGeom prst="rect">
            <a:avLst/>
          </a:prstGeom>
          <a:solidFill>
            <a:schemeClr val="bg2"/>
          </a:solid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srgbClr val="212B32"/>
                </a:solidFill>
                <a:effectLst/>
                <a:uLnTx/>
                <a:uFillTx/>
                <a:latin typeface="Arial" panose="020B0604020202020204"/>
                <a:ea typeface="+mn-ea"/>
                <a:cs typeface="+mn-cs"/>
              </a:rPr>
              <a:t>Early indications</a:t>
            </a:r>
            <a:endParaRPr kumimoji="0" lang="en-GB" sz="1200" b="0" i="0" u="none" strike="noStrike" kern="1200" cap="none" spc="0" normalizeH="0" baseline="0" noProof="0" dirty="0">
              <a:ln>
                <a:noFill/>
              </a:ln>
              <a:solidFill>
                <a:srgbClr val="212B32"/>
              </a:solidFill>
              <a:effectLst/>
              <a:uLnTx/>
              <a:uFillTx/>
              <a:latin typeface="Arial" panose="020B0604020202020204"/>
              <a:ea typeface="+mn-ea"/>
              <a:cs typeface="+mn-cs"/>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Reduced the number of avoidable appointments to 6.5% compared to an average of 27%.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Top 5% of frequent attenders only use 30% of GP Consultations compared with 40% elsewhere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FFT results over previous 3 months - 76% ‘Excellent’ + 12% ‘Good’ experience;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Access Improvement Programme (outreaching to Patients in order to communicate Foundry model + regularly surveying patients around their experience);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Improved staff retention – 4% turnover;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rPr>
              <a:t>Create a sustainable financial model</a:t>
            </a:r>
            <a:r>
              <a:rPr lang="en-GB" sz="1000" dirty="0">
                <a:solidFill>
                  <a:srgbClr val="212B32"/>
                </a:solidFill>
                <a:latin typeface="Arial" panose="020B0604020202020204"/>
              </a:rPr>
              <a:t> – driving up </a:t>
            </a:r>
            <a:r>
              <a:rPr lang="en-GB" sz="1000">
                <a:solidFill>
                  <a:srgbClr val="212B32"/>
                </a:solidFill>
                <a:latin typeface="Arial" panose="020B0604020202020204"/>
              </a:rPr>
              <a:t>Partner profit.</a:t>
            </a:r>
            <a:endParaRPr kumimoji="0" lang="en-GB" sz="1000" b="0" i="0" u="none" strike="noStrike" kern="1200" cap="none" spc="0" normalizeH="0" baseline="0" noProof="0" dirty="0">
              <a:ln>
                <a:noFill/>
              </a:ln>
              <a:solidFill>
                <a:srgbClr val="212B32"/>
              </a:solidFill>
              <a:effectLst/>
              <a:uLnTx/>
              <a:uFillTx/>
              <a:latin typeface="Arial" panose="020B0604020202020204"/>
              <a:ea typeface="+mn-ea"/>
              <a:cs typeface="+mn-cs"/>
            </a:endParaRPr>
          </a:p>
        </p:txBody>
      </p:sp>
      <p:pic>
        <p:nvPicPr>
          <p:cNvPr id="4" name="Picture 3" descr="A screenshot of a medical chart&#10;&#10;Description automatically generated">
            <a:extLst>
              <a:ext uri="{FF2B5EF4-FFF2-40B4-BE49-F238E27FC236}">
                <a16:creationId xmlns:a16="http://schemas.microsoft.com/office/drawing/2014/main" id="{555906AF-5CB1-7B9F-879F-74E2FC07A22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648388" y="270494"/>
            <a:ext cx="2774336" cy="1546599"/>
          </a:xfrm>
          <a:prstGeom prst="rect">
            <a:avLst/>
          </a:prstGeom>
        </p:spPr>
      </p:pic>
      <p:pic>
        <p:nvPicPr>
          <p:cNvPr id="13" name="Picture 12" descr="A diagram of a health care system&#10;&#10;Description automatically generated">
            <a:extLst>
              <a:ext uri="{FF2B5EF4-FFF2-40B4-BE49-F238E27FC236}">
                <a16:creationId xmlns:a16="http://schemas.microsoft.com/office/drawing/2014/main" id="{89FDB781-F1F9-4342-7528-E0EF168C35F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615664" y="4155516"/>
            <a:ext cx="2976028" cy="1659655"/>
          </a:xfrm>
          <a:prstGeom prst="rect">
            <a:avLst/>
          </a:prstGeom>
        </p:spPr>
      </p:pic>
      <p:pic>
        <p:nvPicPr>
          <p:cNvPr id="2" name="Picture 1"/>
          <p:cNvPicPr>
            <a:picLocks noChangeAspect="1"/>
          </p:cNvPicPr>
          <p:nvPr/>
        </p:nvPicPr>
        <p:blipFill>
          <a:blip r:embed="rId5"/>
          <a:stretch>
            <a:fillRect/>
          </a:stretch>
        </p:blipFill>
        <p:spPr>
          <a:xfrm>
            <a:off x="8737767" y="2054217"/>
            <a:ext cx="1432819" cy="1849969"/>
          </a:xfrm>
          <a:prstGeom prst="rect">
            <a:avLst/>
          </a:prstGeom>
        </p:spPr>
      </p:pic>
      <p:pic>
        <p:nvPicPr>
          <p:cNvPr id="8" name="Picture 7"/>
          <p:cNvPicPr>
            <a:picLocks noChangeAspect="1"/>
          </p:cNvPicPr>
          <p:nvPr/>
        </p:nvPicPr>
        <p:blipFill>
          <a:blip r:embed="rId6"/>
          <a:stretch>
            <a:fillRect/>
          </a:stretch>
        </p:blipFill>
        <p:spPr>
          <a:xfrm>
            <a:off x="10232399" y="1821413"/>
            <a:ext cx="1959601" cy="2334103"/>
          </a:xfrm>
          <a:prstGeom prst="rect">
            <a:avLst/>
          </a:prstGeom>
        </p:spPr>
      </p:pic>
    </p:spTree>
    <p:extLst>
      <p:ext uri="{BB962C8B-B14F-4D97-AF65-F5344CB8AC3E}">
        <p14:creationId xmlns:p14="http://schemas.microsoft.com/office/powerpoint/2010/main" val="6638196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611BC576570B445AD683FFF8493BECF" ma:contentTypeVersion="58" ma:contentTypeDescription="Create a new document." ma:contentTypeScope="" ma:versionID="444e8e27ee9f5e06be71afd2d78fb316">
  <xsd:schema xmlns:xsd="http://www.w3.org/2001/XMLSchema" xmlns:xs="http://www.w3.org/2001/XMLSchema" xmlns:p="http://schemas.microsoft.com/office/2006/metadata/properties" xmlns:ns2="30dd1bc9-520c-4869-8c8c-9a8c02d447dc" xmlns:ns3="cb757152-6290-4f10-9526-458cf73e4534" targetNamespace="http://schemas.microsoft.com/office/2006/metadata/properties" ma:root="true" ma:fieldsID="b244068848421ff799933a5f21dfcb5d" ns2:_="" ns3:_="">
    <xsd:import namespace="30dd1bc9-520c-4869-8c8c-9a8c02d447dc"/>
    <xsd:import namespace="cb757152-6290-4f10-9526-458cf73e45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3:_ip_UnifiedCompliancePolicyProperties" minOccurs="0"/>
                <xsd:element ref="ns3:_ip_UnifiedCompliancePolicyUIAction" minOccurs="0"/>
                <xsd:element ref="ns2:MediaLengthInSeconds" minOccurs="0"/>
                <xsd:element ref="ns2:MediaServiceLocation" minOccurs="0"/>
                <xsd:element ref="ns2:MediaServiceGenerationTime" minOccurs="0"/>
                <xsd:element ref="ns2:MediaServiceEventHashCode" minOccurs="0"/>
                <xsd:element ref="ns2:MediaServiceOCR" minOccurs="0"/>
                <xsd:element ref="ns3:TaxCatchAll" minOccurs="0"/>
                <xsd:element ref="ns2:MediaServiceObjectDetectorVersions" minOccurs="0"/>
                <xsd:element ref="ns2:MediaServiceSearchProperties" minOccurs="0"/>
                <xsd:element ref="ns3:TaxCatchAllLabel" minOccurs="0"/>
                <xsd:element ref="ns2:lcf76f155ced4ddcb4097134ff3c332f" minOccurs="0"/>
                <xsd:element ref="ns2:Folder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0dd1bc9-520c-4869-8c8c-9a8c02d447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LengthInSeconds" ma:index="13" nillable="true" ma:displayName="MediaLengthInSeconds" ma:description="" ma:internalName="MediaLengthInSeconds" ma:readOnly="true">
      <xsd:simpleType>
        <xsd:restriction base="dms:Unknown"/>
      </xsd:simpleType>
    </xsd:element>
    <xsd:element name="MediaServiceLocation" ma:index="14" nillable="true" ma:displayName="Location" ma:descrip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FolderDescription" ma:index="24" nillable="true" ma:displayName="Folder Description" ma:format="Dropdown" ma:internalName="FolderDescription">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b757152-6290-4f10-9526-458cf73e4534"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internalName="_ip_UnifiedCompliancePolicyProperties" ma:readOnly="false">
      <xsd:simpleType>
        <xsd:restriction base="dms:Note"/>
      </xsd:simpleType>
    </xsd:element>
    <xsd:element name="_ip_UnifiedCompliancePolicyUIAction" ma:index="12" nillable="true" ma:displayName="Unified Compliance Policy UI Action" ma:hidden="true" ma:internalName="_ip_UnifiedCompliancePolicyUIAction" ma:readOnly="false">
      <xsd:simpleType>
        <xsd:restriction base="dms:Text"/>
      </xsd:simpleType>
    </xsd:element>
    <xsd:element name="TaxCatchAll" ma:index="19" nillable="true" ma:displayName="Taxonomy Catch All Column" ma:hidden="true" ma:list="{f998a2ef-63a7-42c4-bd43-fb6061631bcf}" ma:internalName="TaxCatchAll" ma:readOnly="false" ma:showField="CatchAllData" ma:web="cb757152-6290-4f10-9526-458cf73e4534">
      <xsd:complexType>
        <xsd:complexContent>
          <xsd:extension base="dms:MultiChoiceLookup">
            <xsd:sequence>
              <xsd:element name="Value" type="dms:Lookup" maxOccurs="unbounded" minOccurs="0" nillable="true"/>
            </xsd:sequence>
          </xsd:extension>
        </xsd:complexContent>
      </xsd:complexType>
    </xsd:element>
    <xsd:element name="TaxCatchAllLabel" ma:index="22" nillable="true" ma:displayName="Taxonomy Catch All Column1" ma:hidden="true" ma:list="{f998a2ef-63a7-42c4-bd43-fb6061631bcf}" ma:internalName="TaxCatchAllLabel" ma:readOnly="true" ma:showField="CatchAllDataLabel" ma:web="cb757152-6290-4f10-9526-458cf73e45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cb757152-6290-4f10-9526-458cf73e4534" xsi:nil="true"/>
    <lcf76f155ced4ddcb4097134ff3c332f xmlns="30dd1bc9-520c-4869-8c8c-9a8c02d447dc">
      <Terms xmlns="http://schemas.microsoft.com/office/infopath/2007/PartnerControls"/>
    </lcf76f155ced4ddcb4097134ff3c332f>
    <_ip_UnifiedCompliancePolicyProperties xmlns="cb757152-6290-4f10-9526-458cf73e4534" xsi:nil="true"/>
    <_ip_UnifiedCompliancePolicyUIAction xmlns="cb757152-6290-4f10-9526-458cf73e4534" xsi:nil="true"/>
    <FolderDescription xmlns="30dd1bc9-520c-4869-8c8c-9a8c02d447d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BB36462-4FBA-412A-965C-A268D56DF8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0dd1bc9-520c-4869-8c8c-9a8c02d447dc"/>
    <ds:schemaRef ds:uri="cb757152-6290-4f10-9526-458cf73e45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2352552-C68C-466C-B351-F434577C62F0}">
  <ds:schemaRefs>
    <ds:schemaRef ds:uri="http://purl.org/dc/dcmitype/"/>
    <ds:schemaRef ds:uri="http://www.w3.org/XML/1998/namespace"/>
    <ds:schemaRef ds:uri="http://schemas.microsoft.com/office/2006/documentManagement/types"/>
    <ds:schemaRef ds:uri="http://purl.org/dc/elements/1.1/"/>
    <ds:schemaRef ds:uri="http://schemas.openxmlformats.org/package/2006/metadata/core-properties"/>
    <ds:schemaRef ds:uri="cb757152-6290-4f10-9526-458cf73e4534"/>
    <ds:schemaRef ds:uri="http://purl.org/dc/terms/"/>
    <ds:schemaRef ds:uri="http://schemas.microsoft.com/office/infopath/2007/PartnerControls"/>
    <ds:schemaRef ds:uri="30dd1bc9-520c-4869-8c8c-9a8c02d447dc"/>
    <ds:schemaRef ds:uri="http://schemas.microsoft.com/office/2006/metadata/properties"/>
  </ds:schemaRefs>
</ds:datastoreItem>
</file>

<file path=customXml/itemProps3.xml><?xml version="1.0" encoding="utf-8"?>
<ds:datastoreItem xmlns:ds="http://schemas.openxmlformats.org/officeDocument/2006/customXml" ds:itemID="{65AEFE95-07D7-4577-9F05-0AF1676C628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559</Words>
  <Application>Microsoft Office PowerPoint</Application>
  <PresentationFormat>Widescreen</PresentationFormat>
  <Paragraphs>18</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Frutiger LT Std 45 Light</vt:lpstr>
      <vt:lpstr>Frutiger LT Std 65</vt:lpstr>
      <vt:lpstr>1_Office Theme</vt:lpstr>
      <vt:lpstr>PowerPoint Presentation</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Adriana Jimenez</dc:creator>
  <cp:lastModifiedBy>JIMENEZ, Adriana (NHS ENGLAND)</cp:lastModifiedBy>
  <cp:revision>13</cp:revision>
  <dcterms:created xsi:type="dcterms:W3CDTF">2024-01-10T07:56:12Z</dcterms:created>
  <dcterms:modified xsi:type="dcterms:W3CDTF">2025-09-23T15:29:49Z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0x0101000611BC576570B445AD683FFF8493BECF</vt:lpwstr>
  </property>
  <property fmtid="{D5CDD505-2E9C-101B-9397-08002B2CF9AE}" pid="3" name="Order">
    <vt:r8>11300</vt:r8>
  </property>
  <property fmtid="{D5CDD505-2E9C-101B-9397-08002B2CF9AE}" pid="4" name="_ExtendedDescription">
    <vt:lpwstr/>
  </property>
  <property fmtid="{D5CDD505-2E9C-101B-9397-08002B2CF9AE}" pid="5" name="xd_Signature">
    <vt:bool>false</vt:bool>
  </property>
  <property fmtid="{D5CDD505-2E9C-101B-9397-08002B2CF9AE}" pid="6" name="xd_ProgID">
    <vt:lpwstr/>
  </property>
  <property fmtid="{D5CDD505-2E9C-101B-9397-08002B2CF9AE}" pid="7" name="TriggerFlowInfo">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MediaServiceImageTags">
    <vt:lpwstr/>
  </property>
</Properties>
</file>