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7"/>
  </p:notesMasterIdLst>
  <p:sldIdLst>
    <p:sldId id="214684682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AA918-6485-4755-82B5-44CAFFED9DED}" v="2" dt="2025-09-22T16:08:43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8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3A44C-D0B5-4BE3-B495-8F7B52FD4B59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3CF2B-7531-4B06-AB7A-5D43C9E931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8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3CF2B-7531-4B06-AB7A-5D43C9E9312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79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18485" y="6372537"/>
            <a:ext cx="4855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9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9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82" y="1210683"/>
            <a:ext cx="7981124" cy="611649"/>
          </a:xfrm>
          <a:prstGeom prst="rect">
            <a:avLst/>
          </a:prstGeom>
        </p:spPr>
        <p:txBody>
          <a:bodyPr/>
          <a:lstStyle>
            <a:lvl1pPr>
              <a:defRPr sz="27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1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8082" y="2141151"/>
            <a:ext cx="7981124" cy="224412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8007" y="6333440"/>
            <a:ext cx="42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91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B15E3-9A96-4DB4-ABC3-9B58DABCB0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C82838-9204-4E42-917E-B97FB7948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C81CE-EA90-4427-80A2-9DEF341C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7065A-4736-4215-983B-CDBF3192A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9E801-075B-44E1-B750-542D2FC6B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3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A98F6-FE44-4DB0-8856-5AA5A6969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4A1CE-9A89-494B-9F57-25F52DB01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8025F-3521-45E5-A4CC-A37757B5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07ED9-9DD6-4773-ABA2-9FE919FD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D5CFE-23FC-4593-982D-89335EA04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099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72F35-445E-44E5-861B-2F6E0D9C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3DE3D-C82C-400D-A3C3-0C575AA1E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82855-D3BF-469D-86E3-DC96E79D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D6AF3-F285-4410-810D-6DFEBECD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17C2F-BC41-4E14-81BF-6D7DAFFBB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713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28BF-9E18-4767-AAA5-0C1F60D0A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028-EC32-41A9-AF6E-EDEFD65BD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CD7CF-6F7B-4088-BD58-B3D085EF1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FC54A-5D88-4863-BE38-606ACBD62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17293-178B-4D2F-BE95-F86131EFB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468F0-1849-40B6-BF3E-EC384BDDC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332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F5180-5412-4B7E-AFEC-625563A44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95574-5F9C-4F76-9F96-9249B1EB8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543AB-666D-4DB1-BC78-15F14761C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37B3F-FFF0-44F1-95BF-600364AF9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9B85C4-555F-4527-990A-D644BC65A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F63B29-AD64-4F5D-9F2D-F10688DD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5EEEC9-C67B-45D9-9D77-586C94BB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B95D91-A7EB-4D96-9516-7F32C4D21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41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DAC2-65FE-4F1A-9541-52A6B6681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129E93-ED45-4357-8802-0304DE83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8CAD1D-A3E1-47D5-B4A9-3943E4938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BDB16C-EAC7-4C26-A2AE-C0DC14E0A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8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04F63B-0890-43A6-B9E5-C0C55055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D27438-8579-4E2F-8F79-044C97374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3074F-F0EB-4F25-A629-52BA7D44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32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C8A23-9E53-4790-A640-7765FB47D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0AC64-0C22-499B-BDA7-4CEAA4B66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84A36-B613-4744-B011-BD2839EF6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917F2-A93A-43D7-B709-56FDD607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66496-F9D1-45F6-BD61-F5766B252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2A649-0E9A-4830-84E1-B6DB50D6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527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5FCC1-3A9E-49D2-9568-9424BCB9B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768A97-EF26-423C-9F46-91D28E594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E47E4-A7CF-483B-92C3-D7D4406A1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8D45F-69F8-4208-95D6-6F48425E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C5AB7-AE0A-42EE-A6F2-9C8102EA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57CC0-DBC0-4EA8-8886-394984C2F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662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8155E-C4A0-4E13-A2B7-EA099FD99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D4B648-87C3-4D13-BEB1-0F7285C77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6D19C-4279-448B-AF4B-5F0DD4419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ACB00-85D5-4417-A88B-B998F796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13914-DA33-4308-AF8C-BCAF16A10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542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68EB4-C3A7-4098-90F7-6C146424F8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1234C-4D51-4F0C-9095-18EE32EEB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04420-C977-4140-A4BA-78CF1D97F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BFE0-06A8-48A0-A6FE-E4006FFF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822A1-AD10-4E19-A691-6045C1288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83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18485" y="6372537"/>
            <a:ext cx="4855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9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9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82" y="1210683"/>
            <a:ext cx="7981124" cy="611649"/>
          </a:xfrm>
          <a:prstGeom prst="rect">
            <a:avLst/>
          </a:prstGeom>
        </p:spPr>
        <p:txBody>
          <a:bodyPr/>
          <a:lstStyle>
            <a:lvl1pPr>
              <a:defRPr sz="27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1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8082" y="2141151"/>
            <a:ext cx="7981124" cy="224412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8007" y="6333440"/>
            <a:ext cx="42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046264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E49F0B1A-AA47-EB48-AB07-6E18F24C5C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3529" y="3380445"/>
            <a:ext cx="6858000" cy="500307"/>
          </a:xfrm>
        </p:spPr>
        <p:txBody>
          <a:bodyPr/>
          <a:lstStyle>
            <a:lvl1pPr marL="0" indent="0" algn="l">
              <a:buNone/>
              <a:defRPr sz="1300" b="0" i="0">
                <a:solidFill>
                  <a:schemeClr val="tx1">
                    <a:lumMod val="85000"/>
                    <a:lumOff val="15000"/>
                  </a:schemeClr>
                </a:solidFill>
                <a:latin typeface="Frutiger LT Std 45 Light" panose="020B0402020204020204" pitchFamily="34" charset="77"/>
              </a:defRPr>
            </a:lvl1pPr>
            <a:lvl2pPr marL="457052" indent="0" algn="ctr">
              <a:buNone/>
              <a:defRPr sz="2000"/>
            </a:lvl2pPr>
            <a:lvl3pPr marL="914103" indent="0" algn="ctr">
              <a:buNone/>
              <a:defRPr sz="1799"/>
            </a:lvl3pPr>
            <a:lvl4pPr marL="1371155" indent="0" algn="ctr">
              <a:buNone/>
              <a:defRPr sz="1600"/>
            </a:lvl4pPr>
            <a:lvl5pPr marL="1828206" indent="0" algn="ctr">
              <a:buNone/>
              <a:defRPr sz="1600"/>
            </a:lvl5pPr>
            <a:lvl6pPr marL="2285257" indent="0" algn="ctr">
              <a:buNone/>
              <a:defRPr sz="1600"/>
            </a:lvl6pPr>
            <a:lvl7pPr marL="2742308" indent="0" algn="ctr">
              <a:buNone/>
              <a:defRPr sz="1600"/>
            </a:lvl7pPr>
            <a:lvl8pPr marL="3199360" indent="0" algn="ctr">
              <a:buNone/>
              <a:defRPr sz="1600"/>
            </a:lvl8pPr>
            <a:lvl9pPr marL="3656411" indent="0" algn="ctr">
              <a:buNone/>
              <a:defRPr sz="1600"/>
            </a:lvl9pPr>
          </a:lstStyle>
          <a:p>
            <a:r>
              <a:rPr lang="en-GB"/>
              <a:t>Subtitle comes under the title</a:t>
            </a:r>
          </a:p>
        </p:txBody>
      </p:sp>
      <p:sp>
        <p:nvSpPr>
          <p:cNvPr id="9" name="Google Shape;17;p4">
            <a:extLst>
              <a:ext uri="{FF2B5EF4-FFF2-40B4-BE49-F238E27FC236}">
                <a16:creationId xmlns:a16="http://schemas.microsoft.com/office/drawing/2014/main" id="{17BB1236-5A91-214C-865C-5FF561DAA646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4361" y="2570151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999" b="1" i="0">
                <a:solidFill>
                  <a:srgbClr val="112F87"/>
                </a:solidFill>
                <a:latin typeface="Frutiger LT Std 65" panose="020B0602020204020204" pitchFamily="34" charset="77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GB"/>
              <a:t>Title comes here</a:t>
            </a:r>
            <a:endParaRPr/>
          </a:p>
        </p:txBody>
      </p:sp>
      <p:sp>
        <p:nvSpPr>
          <p:cNvPr id="6" name="Google Shape;105;p23">
            <a:extLst>
              <a:ext uri="{FF2B5EF4-FFF2-40B4-BE49-F238E27FC236}">
                <a16:creationId xmlns:a16="http://schemas.microsoft.com/office/drawing/2014/main" id="{FE32269E-35E6-B84E-914E-2AF375C9F0BC}"/>
              </a:ext>
            </a:extLst>
          </p:cNvPr>
          <p:cNvSpPr/>
          <p:nvPr/>
        </p:nvSpPr>
        <p:spPr>
          <a:xfrm>
            <a:off x="0" y="0"/>
            <a:ext cx="105300" cy="6858000"/>
          </a:xfrm>
          <a:prstGeom prst="rect">
            <a:avLst/>
          </a:prstGeom>
          <a:solidFill>
            <a:srgbClr val="215DB9"/>
          </a:solidFill>
          <a:ln>
            <a:noFill/>
          </a:ln>
        </p:spPr>
        <p:txBody>
          <a:bodyPr spcFirstLastPara="1" wrap="square" lIns="91397" tIns="91397" rIns="91397" bIns="9139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99"/>
          </a:p>
        </p:txBody>
      </p:sp>
    </p:spTree>
    <p:extLst>
      <p:ext uri="{BB962C8B-B14F-4D97-AF65-F5344CB8AC3E}">
        <p14:creationId xmlns:p14="http://schemas.microsoft.com/office/powerpoint/2010/main" val="175114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75" userDrawn="1">
          <p15:clr>
            <a:srgbClr val="FBAE40"/>
          </p15:clr>
        </p15:guide>
        <p15:guide id="2" pos="3062" userDrawn="1">
          <p15:clr>
            <a:srgbClr val="FBAE40"/>
          </p15:clr>
        </p15:guide>
        <p15:guide id="3" orient="horz" pos="1393" userDrawn="1">
          <p15:clr>
            <a:srgbClr val="FBAE40"/>
          </p15:clr>
        </p15:guide>
        <p15:guide id="4" orient="horz" pos="214" userDrawn="1">
          <p15:clr>
            <a:srgbClr val="FBAE40"/>
          </p15:clr>
        </p15:guide>
        <p15:guide id="5" orient="horz" pos="1756" userDrawn="1">
          <p15:clr>
            <a:srgbClr val="FBAE40"/>
          </p15:clr>
        </p15:guide>
        <p15:guide id="6" pos="51" userDrawn="1">
          <p15:clr>
            <a:srgbClr val="FBAE40"/>
          </p15:clr>
        </p15:guide>
        <p15:guide id="7" orient="horz" pos="441" userDrawn="1">
          <p15:clr>
            <a:srgbClr val="FBAE40"/>
          </p15:clr>
        </p15:guide>
        <p15:guide id="8" pos="413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131F5D-C4AA-4DBF-BE58-83C97071D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020AC-3D9C-4F6C-B923-84BD9A0D7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558A9-E83E-445E-A9AF-86A327BB2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A0107-158A-49B3-9703-E0F825C5FA8B}" type="datetimeFigureOut">
              <a:rPr lang="en-GB" smtClean="0"/>
              <a:t>23/09/2025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97F00-9BBB-4D11-B4F2-99665D655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E4B4-E804-466C-B330-F20EFE8931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68C73-158D-4A30-98A4-B98A0FE8C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88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2763-FEC9-C7CF-4421-A512BA486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990" y="-31470"/>
            <a:ext cx="8032993" cy="59982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Arial"/>
                <a:ea typeface="Calibri"/>
                <a:cs typeface="Calibri"/>
              </a:rPr>
              <a:t>Northdown Surgery – Transforming Access &amp; Care Models</a:t>
            </a:r>
            <a:endParaRPr lang="en-US" sz="2000" b="1" dirty="0">
              <a:solidFill>
                <a:srgbClr val="0070C0"/>
              </a:solidFill>
              <a:latin typeface="Arial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B05E2C5-FDDF-4ADE-97A2-4C5413FFF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199" y="74969"/>
            <a:ext cx="570099" cy="54583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AE8261-FFEC-47B2-820F-926032AA4B09}"/>
              </a:ext>
            </a:extLst>
          </p:cNvPr>
          <p:cNvSpPr/>
          <p:nvPr/>
        </p:nvSpPr>
        <p:spPr>
          <a:xfrm>
            <a:off x="0" y="0"/>
            <a:ext cx="120503" cy="6855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FE4F4C-7051-B5BD-1CF6-3128552EF10E}"/>
              </a:ext>
            </a:extLst>
          </p:cNvPr>
          <p:cNvSpPr txBox="1"/>
          <p:nvPr/>
        </p:nvSpPr>
        <p:spPr>
          <a:xfrm>
            <a:off x="198990" y="389547"/>
            <a:ext cx="6427898" cy="5332229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GB" sz="1050" b="1" dirty="0">
                <a:solidFill>
                  <a:schemeClr val="accent1"/>
                </a:solidFill>
                <a:latin typeface="Arial"/>
                <a:cs typeface="Arial"/>
              </a:rPr>
              <a:t>Context &amp; Drivers to support delivery of Modern General Practice </a:t>
            </a:r>
          </a:p>
          <a:p>
            <a:pPr>
              <a:defRPr/>
            </a:pPr>
            <a:endParaRPr lang="en-GB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GB" sz="1000" b="1" dirty="0">
                <a:solidFill>
                  <a:srgbClr val="000000"/>
                </a:solidFill>
                <a:latin typeface="Arial"/>
                <a:cs typeface="Arial"/>
              </a:rPr>
              <a:t>Ground</a:t>
            </a:r>
            <a:r>
              <a:rPr lang="en-GB" sz="1000" b="1" dirty="0">
                <a:latin typeface="Arial"/>
                <a:cs typeface="Arial"/>
              </a:rPr>
              <a:t> Reality and Aim:</a:t>
            </a:r>
            <a:r>
              <a:rPr lang="en-GB" sz="1000" dirty="0">
                <a:latin typeface="Arial"/>
                <a:cs typeface="Arial"/>
              </a:rPr>
              <a:t> </a:t>
            </a:r>
            <a:r>
              <a:rPr lang="en-GB" sz="1000" dirty="0">
                <a:solidFill>
                  <a:srgbClr val="333333"/>
                </a:solidFill>
                <a:latin typeface="Arial"/>
                <a:cs typeface="Arial"/>
              </a:rPr>
              <a:t>Northdown was approximately a 10,000-size practice in Margate, and it is in the most deprived area of the Kent and Medway ICB, there were </a:t>
            </a:r>
            <a:r>
              <a:rPr lang="en-GB" sz="1000" dirty="0">
                <a:latin typeface="Arial"/>
                <a:cs typeface="Arial"/>
              </a:rPr>
              <a:t>2 GPs (one leaving), unsustainable model, merger failure, risk of contract hand-back. </a:t>
            </a:r>
            <a:r>
              <a:rPr lang="en-GB" sz="1000">
                <a:latin typeface="Arial"/>
                <a:cs typeface="Arial"/>
              </a:rPr>
              <a:t>The aim </a:t>
            </a:r>
            <a:r>
              <a:rPr lang="en-GB" sz="1000" dirty="0">
                <a:latin typeface="Arial"/>
                <a:cs typeface="Arial"/>
              </a:rPr>
              <a:t>was to align capacity with need, improve patient experience, and create a sustainable, modern general practice model.</a:t>
            </a:r>
          </a:p>
          <a:p>
            <a:pPr>
              <a:defRPr/>
            </a:pPr>
            <a:endParaRPr lang="en-GB" sz="1000" dirty="0">
              <a:latin typeface="Arial"/>
              <a:cs typeface="Arial"/>
            </a:endParaRPr>
          </a:p>
          <a:p>
            <a:pPr>
              <a:defRPr/>
            </a:pPr>
            <a:r>
              <a:rPr lang="en-GB" sz="1000" b="1" dirty="0">
                <a:latin typeface="Arial"/>
                <a:cs typeface="Arial"/>
              </a:rPr>
              <a:t>Practice-Led Initiative:</a:t>
            </a:r>
            <a:r>
              <a:rPr lang="en-GB" sz="1000" dirty="0">
                <a:latin typeface="Arial"/>
                <a:cs typeface="Arial"/>
              </a:rPr>
              <a:t>  Inspired by the National MGP, refined locally with support from PAM Tim Chan (peer ambassador).  Whole practice team engaged: GP assistants, Partners, Practice Manager, Operational Lead.  PPG involvement secured through early engagement.  Patient outreach via drop-in sessions at local church to explain and promote the changes.</a:t>
            </a:r>
          </a:p>
          <a:p>
            <a:pPr>
              <a:defRPr/>
            </a:pPr>
            <a:endParaRPr lang="en-GB" sz="1000" dirty="0">
              <a:latin typeface="Arial"/>
              <a:cs typeface="Arial"/>
            </a:endParaRPr>
          </a:p>
          <a:p>
            <a:pPr>
              <a:defRPr/>
            </a:pPr>
            <a:r>
              <a:rPr lang="en-GB" sz="1000" b="1" dirty="0">
                <a:latin typeface="Arial"/>
                <a:cs typeface="Arial"/>
              </a:rPr>
              <a:t>Key Interventions: </a:t>
            </a:r>
          </a:p>
          <a:p>
            <a:pPr>
              <a:defRPr/>
            </a:pPr>
            <a:r>
              <a:rPr lang="en-GB" sz="1000" b="1" dirty="0">
                <a:latin typeface="Arial"/>
                <a:cs typeface="Arial"/>
              </a:rPr>
              <a:t>Digital Front Door: </a:t>
            </a:r>
            <a:r>
              <a:rPr lang="en-GB" sz="1000" dirty="0">
                <a:latin typeface="Arial"/>
                <a:cs typeface="Arial"/>
              </a:rPr>
              <a:t>Online consultation (OC) as the “front door” for the entire population; all first contact routed through this hub.</a:t>
            </a:r>
          </a:p>
          <a:p>
            <a:pPr>
              <a:defRPr/>
            </a:pPr>
            <a:r>
              <a:rPr lang="en-GB" sz="1000" b="1" dirty="0">
                <a:latin typeface="Arial"/>
                <a:cs typeface="Arial"/>
              </a:rPr>
              <a:t>Care Home Hub:</a:t>
            </a:r>
            <a:r>
              <a:rPr lang="en-GB" sz="1000" dirty="0">
                <a:latin typeface="Arial"/>
                <a:cs typeface="Arial"/>
              </a:rPr>
              <a:t> Dedicated team now covering 670+ patients across 27 homes (aim: 1,400 patients/69 homes). 94% of patients have TEP/Respect forms completed.</a:t>
            </a:r>
          </a:p>
          <a:p>
            <a:pPr>
              <a:defRPr/>
            </a:pPr>
            <a:r>
              <a:rPr lang="en-GB" sz="1000" b="1" dirty="0">
                <a:latin typeface="Arial"/>
                <a:cs typeface="Arial"/>
              </a:rPr>
              <a:t>Workforce Expansion</a:t>
            </a:r>
            <a:r>
              <a:rPr lang="en-GB" sz="1000" dirty="0">
                <a:latin typeface="Arial"/>
                <a:cs typeface="Arial"/>
              </a:rPr>
              <a:t>: From 2 GPs → 19 GPs; 2 partners → 6; 3 - GP trainees, diversified with ANPs, pharmacists and paramedics. </a:t>
            </a:r>
          </a:p>
          <a:p>
            <a:pPr>
              <a:defRPr/>
            </a:pPr>
            <a:r>
              <a:rPr lang="en-GB" sz="1000" b="1" dirty="0">
                <a:latin typeface="Arial"/>
                <a:cs typeface="Arial"/>
              </a:rPr>
              <a:t>Roundhouse Model:</a:t>
            </a:r>
            <a:r>
              <a:rPr lang="en-GB" sz="1000" dirty="0">
                <a:latin typeface="Arial"/>
                <a:cs typeface="Arial"/>
              </a:rPr>
              <a:t> “We see and sort it” approach, GP consultant on shop floor, trust-building open-door policy.</a:t>
            </a:r>
          </a:p>
          <a:p>
            <a:pPr>
              <a:defRPr/>
            </a:pPr>
            <a:endParaRPr lang="en-GB" sz="1000" dirty="0">
              <a:latin typeface="Arial"/>
              <a:cs typeface="Arial"/>
            </a:endParaRPr>
          </a:p>
          <a:p>
            <a:pPr>
              <a:defRPr/>
            </a:pPr>
            <a:r>
              <a:rPr lang="en-GB" sz="1000" b="1" dirty="0">
                <a:latin typeface="Arial"/>
                <a:cs typeface="Arial"/>
              </a:rPr>
              <a:t>Impact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From closure to beacon: Once facing closure, the practice is now seen as a beacon of innovation and stability, leading on new models of care.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Sustainability (Feb 2024): Launch of the Digital Hub marked a turning point, showing the model could scale and sustain improvement.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87.6% reduction in GP workload from care home patients.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30% of online consults resolved at the hub, reducing pressure on clinicians.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Patient satisfaction at Northdown improved from 45% → 76% (2023–24).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Further Patient satisfaction: Friends &amp; Family results improved from 90% positive (Feb 2024) to 94% positive (Aug 2025), with negative feedback more than halved from 7% to 2% in the same timeframe.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Significant reduction in ED attendances and admissions across older age groups.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Growth from 10,000 patients → 24,800 across two sites.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42AC0D-8798-457E-8097-4C46EFD68C0B}"/>
              </a:ext>
            </a:extLst>
          </p:cNvPr>
          <p:cNvSpPr txBox="1"/>
          <p:nvPr/>
        </p:nvSpPr>
        <p:spPr>
          <a:xfrm>
            <a:off x="194228" y="5677564"/>
            <a:ext cx="6377127" cy="1131079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 anchor="t">
            <a:spAutoFit/>
          </a:bodyPr>
          <a:lstStyle/>
          <a:p>
            <a:pPr defTabSz="685800">
              <a:defRPr/>
            </a:pPr>
            <a:r>
              <a:rPr lang="en-GB" sz="1000" b="1" dirty="0">
                <a:solidFill>
                  <a:schemeClr val="accent1"/>
                </a:solidFill>
                <a:latin typeface="Arial"/>
                <a:cs typeface="Arial"/>
              </a:rPr>
              <a:t>Learning &amp; Enablers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Strong local leadership and peer support (PAM).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Whole-team engagement critical to culture shift.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Community buy-in via PPG and church sessions.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latin typeface="Arial"/>
                <a:cs typeface="Arial"/>
              </a:rPr>
              <a:t>Scaling potential across wider Thanet neighbourhood.</a:t>
            </a:r>
          </a:p>
          <a:p>
            <a:pPr>
              <a:defRPr/>
            </a:pPr>
            <a:endParaRPr lang="en-GB" sz="7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  <a:p>
            <a:pPr lvl="0">
              <a:defRPr/>
            </a:pPr>
            <a:r>
              <a:rPr lang="en-GB" sz="1000" b="1" dirty="0">
                <a:latin typeface="Arial"/>
                <a:cs typeface="Arial"/>
              </a:rPr>
              <a:t>Contact for more information: ashwani.peshen@nhs.net</a:t>
            </a:r>
            <a:endParaRPr lang="en-GB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11" name="Picture 10" descr="A screenshot of a phone&#10;&#10;AI-generated content may be incorrect.">
            <a:extLst>
              <a:ext uri="{FF2B5EF4-FFF2-40B4-BE49-F238E27FC236}">
                <a16:creationId xmlns:a16="http://schemas.microsoft.com/office/drawing/2014/main" id="{B315FDC4-B7DB-731E-7551-5283611659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209" y="4097738"/>
            <a:ext cx="2431173" cy="1098248"/>
          </a:xfrm>
          <a:prstGeom prst="rect">
            <a:avLst/>
          </a:prstGeom>
          <a:effectLst>
            <a:outerShdw blurRad="50800" dist="38100" dir="2700000">
              <a:srgbClr val="000000">
                <a:alpha val="40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6A92A96-325A-B2B2-CBE1-FF5F5EA88FDC}"/>
              </a:ext>
            </a:extLst>
          </p:cNvPr>
          <p:cNvSpPr txBox="1"/>
          <p:nvPr/>
        </p:nvSpPr>
        <p:spPr>
          <a:xfrm>
            <a:off x="6571355" y="3826097"/>
            <a:ext cx="1452963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000" b="1" dirty="0">
                <a:solidFill>
                  <a:schemeClr val="accent1"/>
                </a:solidFill>
                <a:latin typeface="Arial"/>
                <a:ea typeface="Calibri"/>
                <a:cs typeface="Calibri"/>
              </a:rPr>
              <a:t>80 Plus population </a:t>
            </a:r>
            <a:endParaRPr lang="en-US" sz="10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16" name="Picture 15" descr="A screenshot of a medical survey&#10;&#10;AI-generated content may be incorrect.">
            <a:extLst>
              <a:ext uri="{FF2B5EF4-FFF2-40B4-BE49-F238E27FC236}">
                <a16:creationId xmlns:a16="http://schemas.microsoft.com/office/drawing/2014/main" id="{0DD91A95-501E-3A19-6DBA-188F4DC8FE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1650" y="5595379"/>
            <a:ext cx="2440731" cy="1098248"/>
          </a:xfrm>
          <a:prstGeom prst="rect">
            <a:avLst/>
          </a:prstGeom>
          <a:effectLst>
            <a:outerShdw blurRad="50800" dist="38100" dir="2700000">
              <a:srgbClr val="000000">
                <a:alpha val="40000"/>
              </a:srgbClr>
            </a:outerShdw>
          </a:effec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2215A78-0A1A-B747-8D8A-4953CB492325}"/>
              </a:ext>
            </a:extLst>
          </p:cNvPr>
          <p:cNvSpPr txBox="1"/>
          <p:nvPr/>
        </p:nvSpPr>
        <p:spPr>
          <a:xfrm>
            <a:off x="6571355" y="5349158"/>
            <a:ext cx="1387246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000" b="1" dirty="0">
                <a:solidFill>
                  <a:srgbClr val="4472C4"/>
                </a:solidFill>
                <a:latin typeface="Arial"/>
              </a:rPr>
              <a:t>70-79 population </a:t>
            </a:r>
            <a:endParaRPr lang="en-GB" sz="10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A81F976-3CC3-EBEE-47BC-AE1A3E44C0E9}"/>
              </a:ext>
            </a:extLst>
          </p:cNvPr>
          <p:cNvCxnSpPr>
            <a:cxnSpLocks/>
          </p:cNvCxnSpPr>
          <p:nvPr/>
        </p:nvCxnSpPr>
        <p:spPr>
          <a:xfrm flipH="1">
            <a:off x="8185069" y="6243104"/>
            <a:ext cx="372019" cy="1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table with numbers and percentages&#10;&#10;AI-generated content may be incorrect.">
            <a:extLst>
              <a:ext uri="{FF2B5EF4-FFF2-40B4-BE49-F238E27FC236}">
                <a16:creationId xmlns:a16="http://schemas.microsoft.com/office/drawing/2014/main" id="{5FF339E8-FA32-1B12-384C-BC76CBBBCA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1210" y="2582680"/>
            <a:ext cx="2431172" cy="1090245"/>
          </a:xfrm>
          <a:prstGeom prst="rect">
            <a:avLst/>
          </a:prstGeom>
          <a:effectLst>
            <a:outerShdw blurRad="50800" dist="38100" dir="2700000">
              <a:srgbClr val="000000">
                <a:alpha val="40000"/>
              </a:srgbClr>
            </a:outerShdw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40D1892-F0DC-2F03-27F9-9EAB78B351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41210" y="929841"/>
            <a:ext cx="2431171" cy="1352811"/>
          </a:xfrm>
          <a:prstGeom prst="rect">
            <a:avLst/>
          </a:prstGeom>
          <a:effectLst>
            <a:outerShdw blurRad="50800" dist="38100" dir="2700000">
              <a:srgbClr val="000000">
                <a:alpha val="40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22762E-0163-A01D-580C-271B07BB2946}"/>
              </a:ext>
            </a:extLst>
          </p:cNvPr>
          <p:cNvSpPr txBox="1"/>
          <p:nvPr/>
        </p:nvSpPr>
        <p:spPr>
          <a:xfrm>
            <a:off x="6571355" y="687998"/>
            <a:ext cx="243117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000" b="1" dirty="0">
                <a:solidFill>
                  <a:schemeClr val="accent1"/>
                </a:solidFill>
                <a:latin typeface="Arial"/>
                <a:ea typeface="Calibri"/>
                <a:cs typeface="Calibri"/>
              </a:rPr>
              <a:t>Digital Front Door - Workflow</a:t>
            </a:r>
            <a:endParaRPr lang="en-US" sz="10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7473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BA0CDF5070EB46AE1A7E47E9E8FA83" ma:contentTypeVersion="17" ma:contentTypeDescription="Create a new document." ma:contentTypeScope="" ma:versionID="dd92c0a3087f227712b3692f867e5168">
  <xsd:schema xmlns:xsd="http://www.w3.org/2001/XMLSchema" xmlns:xs="http://www.w3.org/2001/XMLSchema" xmlns:p="http://schemas.microsoft.com/office/2006/metadata/properties" xmlns:ns2="d92b3188-6415-4f2c-aca0-eacbc863f39d" xmlns:ns3="007c47f5-c8ee-4090-8688-41d140a73b0a" targetNamespace="http://schemas.microsoft.com/office/2006/metadata/properties" ma:root="true" ma:fieldsID="ff072c25254fbedda5c734c6fe29f06f" ns2:_="" ns3:_="">
    <xsd:import namespace="d92b3188-6415-4f2c-aca0-eacbc863f39d"/>
    <xsd:import namespace="007c47f5-c8ee-4090-8688-41d140a73b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b3188-6415-4f2c-aca0-eacbc863f3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c9774d7-cdaf-4a4d-a032-1f5f417099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7c47f5-c8ee-4090-8688-41d140a73b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1a4578c-0846-4a82-9f94-02a08fdf96e4}" ma:internalName="TaxCatchAll" ma:showField="CatchAllData" ma:web="007c47f5-c8ee-4090-8688-41d140a73b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2b3188-6415-4f2c-aca0-eacbc863f39d">
      <Terms xmlns="http://schemas.microsoft.com/office/infopath/2007/PartnerControls"/>
    </lcf76f155ced4ddcb4097134ff3c332f>
    <TaxCatchAll xmlns="007c47f5-c8ee-4090-8688-41d140a73b0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96855C-9B41-4F1E-9076-C349F7B889E2}">
  <ds:schemaRefs>
    <ds:schemaRef ds:uri="007c47f5-c8ee-4090-8688-41d140a73b0a"/>
    <ds:schemaRef ds:uri="d92b3188-6415-4f2c-aca0-eacbc863f3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2CE2B51-1649-4647-8047-2112FF24A515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007c47f5-c8ee-4090-8688-41d140a73b0a"/>
    <ds:schemaRef ds:uri="d92b3188-6415-4f2c-aca0-eacbc863f39d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0DD60A7-67AC-4CCF-9087-1309CBDFCD9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Frutiger LT Std 45 Light</vt:lpstr>
      <vt:lpstr>Frutiger LT Std 65</vt:lpstr>
      <vt:lpstr>Office Theme</vt:lpstr>
      <vt:lpstr>1_Office Theme</vt:lpstr>
      <vt:lpstr>Northdown Surgery – Transforming Access &amp; Care Models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adriana.jimenez@nhs.net</dc:creator>
  <cp:keywords/>
  <dc:description>generated using python-pptx</dc:description>
  <cp:lastModifiedBy>JIMENEZ, Adriana (NHS ENGLAND)</cp:lastModifiedBy>
  <cp:revision>5</cp:revision>
  <dcterms:created xsi:type="dcterms:W3CDTF">2013-01-27T09:14:16Z</dcterms:created>
  <dcterms:modified xsi:type="dcterms:W3CDTF">2025-09-23T07:55:11Z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0x0101003CBA0CDF5070EB46AE1A7E47E9E8FA83</vt:lpwstr>
  </property>
  <property fmtid="{D5CDD505-2E9C-101B-9397-08002B2CF9AE}" pid="3" name="MediaServiceImageTags">
    <vt:lpwstr/>
  </property>
</Properties>
</file>