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14684682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2" autoAdjust="0"/>
    <p:restoredTop sz="94660"/>
  </p:normalViewPr>
  <p:slideViewPr>
    <p:cSldViewPr snapToGrid="0">
      <p:cViewPr varScale="1">
        <p:scale>
          <a:sx n="107" d="100"/>
          <a:sy n="107" d="100"/>
        </p:scale>
        <p:origin x="522"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ENEZ, Adriana (NHS ENGLAND)" userId="3ba4c937-fca6-4bae-bfc0-c268ed881ffe" providerId="ADAL" clId="{E6194838-1D5C-4775-829B-CB92008865D7}"/>
    <pc:docChg chg="custSel modSld">
      <pc:chgData name="JIMENEZ, Adriana (NHS ENGLAND)" userId="3ba4c937-fca6-4bae-bfc0-c268ed881ffe" providerId="ADAL" clId="{E6194838-1D5C-4775-829B-CB92008865D7}" dt="2025-09-18T11:48:26.331" v="18" actId="1076"/>
      <pc:docMkLst>
        <pc:docMk/>
      </pc:docMkLst>
      <pc:sldChg chg="addSp delSp modSp mod">
        <pc:chgData name="JIMENEZ, Adriana (NHS ENGLAND)" userId="3ba4c937-fca6-4bae-bfc0-c268ed881ffe" providerId="ADAL" clId="{E6194838-1D5C-4775-829B-CB92008865D7}" dt="2025-09-18T11:48:26.331" v="18" actId="1076"/>
        <pc:sldMkLst>
          <pc:docMk/>
          <pc:sldMk cId="3299094512" sldId="2146846825"/>
        </pc:sldMkLst>
        <pc:spChg chg="del">
          <ac:chgData name="JIMENEZ, Adriana (NHS ENGLAND)" userId="3ba4c937-fca6-4bae-bfc0-c268ed881ffe" providerId="ADAL" clId="{E6194838-1D5C-4775-829B-CB92008865D7}" dt="2025-09-18T11:45:06.900" v="0" actId="21"/>
          <ac:spMkLst>
            <pc:docMk/>
            <pc:sldMk cId="3299094512" sldId="2146846825"/>
            <ac:spMk id="3" creationId="{EA34C5D4-AE1B-2F17-65EC-76C55B777FD6}"/>
          </ac:spMkLst>
        </pc:spChg>
        <pc:picChg chg="add mod modCrop">
          <ac:chgData name="JIMENEZ, Adriana (NHS ENGLAND)" userId="3ba4c937-fca6-4bae-bfc0-c268ed881ffe" providerId="ADAL" clId="{E6194838-1D5C-4775-829B-CB92008865D7}" dt="2025-09-18T11:48:26.331" v="18" actId="1076"/>
          <ac:picMkLst>
            <pc:docMk/>
            <pc:sldMk cId="3299094512" sldId="2146846825"/>
            <ac:picMk id="13" creationId="{55221C3F-1946-85B0-67E2-BB314191276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B15E3-9A96-4DB4-ABC3-9B58DABCB0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1C82838-9204-4E42-917E-B97FB79481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B4C81CE-EA90-4427-80A2-9DEF341C6ED5}"/>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5" name="Footer Placeholder 4">
            <a:extLst>
              <a:ext uri="{FF2B5EF4-FFF2-40B4-BE49-F238E27FC236}">
                <a16:creationId xmlns:a16="http://schemas.microsoft.com/office/drawing/2014/main" id="{4C67065A-4736-4215-983B-CDBF3192A9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29E801-075B-44E1-B750-542D2FC6BCC4}"/>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028133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155E-C4A0-4E13-A2B7-EA099FD9997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D4B648-87C3-4D13-BEB1-0F7285C771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36D19C-4279-448B-AF4B-5F0DD441939A}"/>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5" name="Footer Placeholder 4">
            <a:extLst>
              <a:ext uri="{FF2B5EF4-FFF2-40B4-BE49-F238E27FC236}">
                <a16:creationId xmlns:a16="http://schemas.microsoft.com/office/drawing/2014/main" id="{267ACB00-85D5-4417-A88B-B998F79680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513914-DA33-4308-AF8C-BCAF16A108D9}"/>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953542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68EB4-C3A7-4098-90F7-6C146424F8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11234C-4D51-4F0C-9095-18EE32EEB5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E04420-C977-4140-A4BA-78CF1D97F944}"/>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5" name="Footer Placeholder 4">
            <a:extLst>
              <a:ext uri="{FF2B5EF4-FFF2-40B4-BE49-F238E27FC236}">
                <a16:creationId xmlns:a16="http://schemas.microsoft.com/office/drawing/2014/main" id="{1713BFE0-06A8-48A0-A6FE-E4006FFFB7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5822A1-AD10-4E19-A691-6045C1288F4A}"/>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125883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4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4109" y="1210682"/>
            <a:ext cx="10641498"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4109" y="2141151"/>
            <a:ext cx="10641498"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Footer Placeholder 2">
            <a:extLst>
              <a:ext uri="{FF2B5EF4-FFF2-40B4-BE49-F238E27FC236}">
                <a16:creationId xmlns:a16="http://schemas.microsoft.com/office/drawing/2014/main" id="{5AB091A9-979F-438D-A004-40CFB3EAC3A7}"/>
              </a:ext>
            </a:extLst>
          </p:cNvPr>
          <p:cNvSpPr>
            <a:spLocks noGrp="1"/>
          </p:cNvSpPr>
          <p:nvPr>
            <p:ph type="ftr" sz="quarter" idx="3"/>
          </p:nvPr>
        </p:nvSpPr>
        <p:spPr>
          <a:xfrm>
            <a:off x="690676" y="6333439"/>
            <a:ext cx="572316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a:t>Presentation title</a:t>
            </a:r>
          </a:p>
        </p:txBody>
      </p:sp>
    </p:spTree>
    <p:extLst>
      <p:ext uri="{BB962C8B-B14F-4D97-AF65-F5344CB8AC3E}">
        <p14:creationId xmlns:p14="http://schemas.microsoft.com/office/powerpoint/2010/main" val="10462649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p:cSld name="Title and two columns">
    <p:spTree>
      <p:nvGrpSpPr>
        <p:cNvPr id="1" name="Shape 20"/>
        <p:cNvGrpSpPr/>
        <p:nvPr/>
      </p:nvGrpSpPr>
      <p:grpSpPr>
        <a:xfrm>
          <a:off x="0" y="0"/>
          <a:ext cx="0" cy="0"/>
          <a:chOff x="0" y="0"/>
          <a:chExt cx="0" cy="0"/>
        </a:xfrm>
      </p:grpSpPr>
      <p:sp>
        <p:nvSpPr>
          <p:cNvPr id="10" name="Subtitle 2">
            <a:extLst>
              <a:ext uri="{FF2B5EF4-FFF2-40B4-BE49-F238E27FC236}">
                <a16:creationId xmlns:a16="http://schemas.microsoft.com/office/drawing/2014/main" id="{E49F0B1A-AA47-EB48-AB07-6E18F24C5C6E}"/>
              </a:ext>
            </a:extLst>
          </p:cNvPr>
          <p:cNvSpPr>
            <a:spLocks noGrp="1"/>
          </p:cNvSpPr>
          <p:nvPr>
            <p:ph type="subTitle" idx="1" hasCustomPrompt="1"/>
          </p:nvPr>
        </p:nvSpPr>
        <p:spPr>
          <a:xfrm>
            <a:off x="538039" y="3380444"/>
            <a:ext cx="9144000" cy="500307"/>
          </a:xfrm>
        </p:spPr>
        <p:txBody>
          <a:bodyPr/>
          <a:lstStyle>
            <a:lvl1pPr marL="0" indent="0" algn="l">
              <a:buNone/>
              <a:defRPr sz="1733" b="0" i="0">
                <a:solidFill>
                  <a:schemeClr val="tx1">
                    <a:lumMod val="85000"/>
                    <a:lumOff val="15000"/>
                  </a:schemeClr>
                </a:solidFill>
                <a:latin typeface="Frutiger LT Std 45 Light" panose="020B0402020204020204" pitchFamily="34" charset="77"/>
              </a:defRPr>
            </a:lvl1pPr>
            <a:lvl2pPr marL="609402" indent="0" algn="ctr">
              <a:buNone/>
              <a:defRPr sz="2666"/>
            </a:lvl2pPr>
            <a:lvl3pPr marL="1218804" indent="0" algn="ctr">
              <a:buNone/>
              <a:defRPr sz="2399"/>
            </a:lvl3pPr>
            <a:lvl4pPr marL="1828206" indent="0" algn="ctr">
              <a:buNone/>
              <a:defRPr sz="2133"/>
            </a:lvl4pPr>
            <a:lvl5pPr marL="2437608" indent="0" algn="ctr">
              <a:buNone/>
              <a:defRPr sz="2133"/>
            </a:lvl5pPr>
            <a:lvl6pPr marL="3047009" indent="0" algn="ctr">
              <a:buNone/>
              <a:defRPr sz="2133"/>
            </a:lvl6pPr>
            <a:lvl7pPr marL="3656411" indent="0" algn="ctr">
              <a:buNone/>
              <a:defRPr sz="2133"/>
            </a:lvl7pPr>
            <a:lvl8pPr marL="4265813" indent="0" algn="ctr">
              <a:buNone/>
              <a:defRPr sz="2133"/>
            </a:lvl8pPr>
            <a:lvl9pPr marL="4875215" indent="0" algn="ctr">
              <a:buNone/>
              <a:defRPr sz="2133"/>
            </a:lvl9pPr>
          </a:lstStyle>
          <a:p>
            <a:r>
              <a:rPr lang="en-GB"/>
              <a:t>Subtitle comes under the title</a:t>
            </a:r>
          </a:p>
        </p:txBody>
      </p:sp>
      <p:sp>
        <p:nvSpPr>
          <p:cNvPr id="9" name="Google Shape;17;p4">
            <a:extLst>
              <a:ext uri="{FF2B5EF4-FFF2-40B4-BE49-F238E27FC236}">
                <a16:creationId xmlns:a16="http://schemas.microsoft.com/office/drawing/2014/main" id="{17BB1236-5A91-214C-865C-5FF561DAA646}"/>
              </a:ext>
            </a:extLst>
          </p:cNvPr>
          <p:cNvSpPr txBox="1">
            <a:spLocks noGrp="1"/>
          </p:cNvSpPr>
          <p:nvPr>
            <p:ph type="title" hasCustomPrompt="1"/>
          </p:nvPr>
        </p:nvSpPr>
        <p:spPr>
          <a:xfrm>
            <a:off x="525815" y="2570151"/>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sz="3999" b="1" i="0">
                <a:solidFill>
                  <a:srgbClr val="112F87"/>
                </a:solidFill>
                <a:latin typeface="Frutiger LT Std 65" panose="020B0602020204020204" pitchFamily="34" charset="77"/>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GB"/>
              <a:t>Title comes here</a:t>
            </a:r>
            <a:endParaRPr/>
          </a:p>
        </p:txBody>
      </p:sp>
      <p:sp>
        <p:nvSpPr>
          <p:cNvPr id="6" name="Google Shape;105;p23">
            <a:extLst>
              <a:ext uri="{FF2B5EF4-FFF2-40B4-BE49-F238E27FC236}">
                <a16:creationId xmlns:a16="http://schemas.microsoft.com/office/drawing/2014/main" id="{FE32269E-35E6-B84E-914E-2AF375C9F0BC}"/>
              </a:ext>
            </a:extLst>
          </p:cNvPr>
          <p:cNvSpPr/>
          <p:nvPr/>
        </p:nvSpPr>
        <p:spPr>
          <a:xfrm>
            <a:off x="0" y="0"/>
            <a:ext cx="140400" cy="6858000"/>
          </a:xfrm>
          <a:prstGeom prst="rect">
            <a:avLst/>
          </a:prstGeom>
          <a:solidFill>
            <a:srgbClr val="215DB9"/>
          </a:solidFill>
          <a:ln>
            <a:noFill/>
          </a:ln>
        </p:spPr>
        <p:txBody>
          <a:bodyPr spcFirstLastPara="1" wrap="square" lIns="121862" tIns="121862" rIns="121862" bIns="121862" anchor="ctr" anchorCtr="0">
            <a:noAutofit/>
          </a:bodyPr>
          <a:lstStyle/>
          <a:p>
            <a:pPr marL="0" lvl="0" indent="0" algn="l" rtl="0">
              <a:spcBef>
                <a:spcPts val="0"/>
              </a:spcBef>
              <a:spcAft>
                <a:spcPts val="0"/>
              </a:spcAft>
              <a:buNone/>
            </a:pPr>
            <a:endParaRPr sz="2399"/>
          </a:p>
        </p:txBody>
      </p:sp>
    </p:spTree>
    <p:extLst>
      <p:ext uri="{BB962C8B-B14F-4D97-AF65-F5344CB8AC3E}">
        <p14:creationId xmlns:p14="http://schemas.microsoft.com/office/powerpoint/2010/main" val="175114900"/>
      </p:ext>
    </p:extLst>
  </p:cSld>
  <p:clrMapOvr>
    <a:masterClrMapping/>
  </p:clrMapOvr>
  <p:extLst>
    <p:ext uri="{DCECCB84-F9BA-43D5-87BE-67443E8EF086}">
      <p15:sldGuideLst xmlns:p15="http://schemas.microsoft.com/office/powerpoint/2012/main">
        <p15:guide id="1" orient="horz" pos="1575">
          <p15:clr>
            <a:srgbClr val="FBAE40"/>
          </p15:clr>
        </p15:guide>
        <p15:guide id="2" pos="4082">
          <p15:clr>
            <a:srgbClr val="FBAE40"/>
          </p15:clr>
        </p15:guide>
        <p15:guide id="3" orient="horz" pos="1393">
          <p15:clr>
            <a:srgbClr val="FBAE40"/>
          </p15:clr>
        </p15:guide>
        <p15:guide id="4" orient="horz" pos="214">
          <p15:clr>
            <a:srgbClr val="FBAE40"/>
          </p15:clr>
        </p15:guide>
        <p15:guide id="5" orient="horz" pos="1756">
          <p15:clr>
            <a:srgbClr val="FBAE40"/>
          </p15:clr>
        </p15:guide>
        <p15:guide id="6" pos="68">
          <p15:clr>
            <a:srgbClr val="FBAE40"/>
          </p15:clr>
        </p15:guide>
        <p15:guide id="7" orient="horz" pos="441">
          <p15:clr>
            <a:srgbClr val="FBAE40"/>
          </p15:clr>
        </p15:guide>
        <p15:guide id="8" pos="551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A98F6-FE44-4DB0-8856-5AA5A69695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44A1CE-9A89-494B-9F57-25F52DB01E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08025F-3521-45E5-A4CC-A37757B5ECBC}"/>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5" name="Footer Placeholder 4">
            <a:extLst>
              <a:ext uri="{FF2B5EF4-FFF2-40B4-BE49-F238E27FC236}">
                <a16:creationId xmlns:a16="http://schemas.microsoft.com/office/drawing/2014/main" id="{6D407ED9-9DD6-4773-ABA2-9FE919FD80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D5CFE-23FC-4593-982D-89335EA041C9}"/>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81709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2F35-445E-44E5-861B-2F6E0D9C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A03DE3D-C82C-400D-A3C3-0C575AA1E2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E82855-D3BF-469D-86E3-DC96E79DED8F}"/>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5" name="Footer Placeholder 4">
            <a:extLst>
              <a:ext uri="{FF2B5EF4-FFF2-40B4-BE49-F238E27FC236}">
                <a16:creationId xmlns:a16="http://schemas.microsoft.com/office/drawing/2014/main" id="{118D6AF3-F285-4410-810D-6DFEBECDB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717C2F-BC41-4E14-81BF-6D7DAFFBB9B2}"/>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176713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C28BF-9E18-4767-AAA5-0C1F60D0A8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2EE028-EC32-41A9-AF6E-EDEFD65BD3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B2CD7CF-6F7B-4088-BD58-B3D085EF15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B0FC54A-5D88-4863-BE38-606ACBD6211F}"/>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6" name="Footer Placeholder 5">
            <a:extLst>
              <a:ext uri="{FF2B5EF4-FFF2-40B4-BE49-F238E27FC236}">
                <a16:creationId xmlns:a16="http://schemas.microsoft.com/office/drawing/2014/main" id="{2FD17293-178B-4D2F-BE95-F86131EFB8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E468F0-1849-40B6-BF3E-EC384BDDC911}"/>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1740332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F5180-5412-4B7E-AFEC-625563A446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C695574-5F9C-4F76-9F96-9249B1EB88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4543AB-666D-4DB1-BC78-15F14761C8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9037B3F-FFF0-44F1-95BF-600364AF98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9B85C4-555F-4527-990A-D644BC65A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EF63B29-AD64-4F5D-9F2D-F10688DD6F3A}"/>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8" name="Footer Placeholder 7">
            <a:extLst>
              <a:ext uri="{FF2B5EF4-FFF2-40B4-BE49-F238E27FC236}">
                <a16:creationId xmlns:a16="http://schemas.microsoft.com/office/drawing/2014/main" id="{085EEEC9-C67B-45D9-9D77-586C94BB1A7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FB95D91-A7EB-4D96-9516-7F32C4D213C6}"/>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370784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CDAC2-65FE-4F1A-9541-52A6B668195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129E93-ED45-4357-8802-0304DE83798A}"/>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4" name="Footer Placeholder 3">
            <a:extLst>
              <a:ext uri="{FF2B5EF4-FFF2-40B4-BE49-F238E27FC236}">
                <a16:creationId xmlns:a16="http://schemas.microsoft.com/office/drawing/2014/main" id="{878CAD1D-A3E1-47D5-B4A9-3943E49382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FBDB16C-EAC7-4C26-A2AE-C0DC14E0A2BA}"/>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547458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04F63B-0890-43A6-B9E5-C0C55055E468}"/>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3" name="Footer Placeholder 2">
            <a:extLst>
              <a:ext uri="{FF2B5EF4-FFF2-40B4-BE49-F238E27FC236}">
                <a16:creationId xmlns:a16="http://schemas.microsoft.com/office/drawing/2014/main" id="{8CD27438-8579-4E2F-8F79-044C97374D1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733074F-F0EB-4F25-A629-52BA7D44AB8B}"/>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256232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8A23-9E53-4790-A640-7765FB47DF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AF0AC64-0C22-499B-BDA7-4CEAA4B663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0884A36-B613-4744-B011-BD2839EF6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6917F2-A93A-43D7-B709-56FDD607E8E5}"/>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6" name="Footer Placeholder 5">
            <a:extLst>
              <a:ext uri="{FF2B5EF4-FFF2-40B4-BE49-F238E27FC236}">
                <a16:creationId xmlns:a16="http://schemas.microsoft.com/office/drawing/2014/main" id="{C2466496-F9D1-45F6-BD61-F5766B252F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C2A649-0E9A-4830-84E1-B6DB50D680FF}"/>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1704527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5FCC1-3A9E-49D2-9568-9424BCB9BC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B768A97-EF26-423C-9F46-91D28E5947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F4E47E4-A7CF-483B-92C3-D7D4406A1B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58D45F-69F8-4208-95D6-6F48425EE4E8}"/>
              </a:ext>
            </a:extLst>
          </p:cNvPr>
          <p:cNvSpPr>
            <a:spLocks noGrp="1"/>
          </p:cNvSpPr>
          <p:nvPr>
            <p:ph type="dt" sz="half" idx="10"/>
          </p:nvPr>
        </p:nvSpPr>
        <p:spPr/>
        <p:txBody>
          <a:bodyPr/>
          <a:lstStyle/>
          <a:p>
            <a:fld id="{ABCA0107-158A-49B3-9703-E0F825C5FA8B}" type="datetimeFigureOut">
              <a:rPr lang="en-GB" smtClean="0"/>
              <a:t>18/09/2025</a:t>
            </a:fld>
            <a:endParaRPr lang="en-GB"/>
          </a:p>
        </p:txBody>
      </p:sp>
      <p:sp>
        <p:nvSpPr>
          <p:cNvPr id="6" name="Footer Placeholder 5">
            <a:extLst>
              <a:ext uri="{FF2B5EF4-FFF2-40B4-BE49-F238E27FC236}">
                <a16:creationId xmlns:a16="http://schemas.microsoft.com/office/drawing/2014/main" id="{636C5AB7-AE0A-42EE-A6F2-9C8102EA38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357CC0-DBC0-4EA8-8886-394984C2FB4F}"/>
              </a:ext>
            </a:extLst>
          </p:cNvPr>
          <p:cNvSpPr>
            <a:spLocks noGrp="1"/>
          </p:cNvSpPr>
          <p:nvPr>
            <p:ph type="sldNum" sz="quarter" idx="12"/>
          </p:nvPr>
        </p:nvSpPr>
        <p:spPr/>
        <p:txBody>
          <a:bodyPr/>
          <a:lstStyle/>
          <a:p>
            <a:fld id="{CF768C73-158D-4A30-98A4-B98A0FE8CA6B}" type="slidenum">
              <a:rPr lang="en-GB" smtClean="0"/>
              <a:t>‹#›</a:t>
            </a:fld>
            <a:endParaRPr lang="en-GB"/>
          </a:p>
        </p:txBody>
      </p:sp>
    </p:spTree>
    <p:extLst>
      <p:ext uri="{BB962C8B-B14F-4D97-AF65-F5344CB8AC3E}">
        <p14:creationId xmlns:p14="http://schemas.microsoft.com/office/powerpoint/2010/main" val="303966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131F5D-C4AA-4DBF-BE58-83C97071D8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8020AC-3D9C-4F6C-B923-84BD9A0D73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0558A9-E83E-445E-A9AF-86A327BB2A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CA0107-158A-49B3-9703-E0F825C5FA8B}" type="datetimeFigureOut">
              <a:rPr lang="en-GB" smtClean="0"/>
              <a:t>18/09/2025</a:t>
            </a:fld>
            <a:endParaRPr lang="en-GB"/>
          </a:p>
        </p:txBody>
      </p:sp>
      <p:sp>
        <p:nvSpPr>
          <p:cNvPr id="5" name="Footer Placeholder 4">
            <a:extLst>
              <a:ext uri="{FF2B5EF4-FFF2-40B4-BE49-F238E27FC236}">
                <a16:creationId xmlns:a16="http://schemas.microsoft.com/office/drawing/2014/main" id="{48697F00-9BBB-4D11-B4F2-99665D6557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CCE4B4-E804-466C-B330-F20EFE8931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768C73-158D-4A30-98A4-B98A0FE8CA6B}" type="slidenum">
              <a:rPr lang="en-GB" smtClean="0"/>
              <a:t>‹#›</a:t>
            </a:fld>
            <a:endParaRPr lang="en-GB"/>
          </a:p>
        </p:txBody>
      </p:sp>
    </p:spTree>
    <p:extLst>
      <p:ext uri="{BB962C8B-B14F-4D97-AF65-F5344CB8AC3E}">
        <p14:creationId xmlns:p14="http://schemas.microsoft.com/office/powerpoint/2010/main" val="1331886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mailto:h.burrage@nhs.net" TargetMode="External"/><Relationship Id="rId7"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100584" y="39623"/>
            <a:ext cx="11121453" cy="602487"/>
          </a:xfrm>
        </p:spPr>
        <p:txBody>
          <a:bodyPr>
            <a:normAutofit/>
          </a:bodyPr>
          <a:lstStyle/>
          <a:p>
            <a:r>
              <a:rPr lang="en-GB" sz="2000" b="1" dirty="0">
                <a:latin typeface="Arial"/>
                <a:cs typeface="Arial"/>
              </a:rPr>
              <a:t>Intelligence Driven General Practice – Online Consultations</a:t>
            </a:r>
            <a:br>
              <a:rPr lang="en-US" b="1" dirty="0">
                <a:latin typeface="Arial"/>
                <a:cs typeface="Arial"/>
              </a:rPr>
            </a:br>
            <a:r>
              <a:rPr lang="en-US" sz="1600" b="1" dirty="0">
                <a:latin typeface="Arial"/>
                <a:cs typeface="Arial"/>
              </a:rPr>
              <a:t>Foundry Healthcare, Lewes (South East Region) </a:t>
            </a:r>
            <a:endParaRPr lang="en-US" sz="1600" b="1" dirty="0"/>
          </a:p>
        </p:txBody>
      </p:sp>
      <p:pic>
        <p:nvPicPr>
          <p:cNvPr id="5" name="Picture 4" descr="Logo&#10;&#10;Description automatically generated">
            <a:extLst>
              <a:ext uri="{FF2B5EF4-FFF2-40B4-BE49-F238E27FC236}">
                <a16:creationId xmlns:a16="http://schemas.microsoft.com/office/drawing/2014/main" id="{4B05E2C5-FDDF-4ADE-97A2-4C5413FFFAA8}"/>
              </a:ext>
            </a:extLst>
          </p:cNvPr>
          <p:cNvPicPr>
            <a:picLocks noChangeAspect="1"/>
          </p:cNvPicPr>
          <p:nvPr/>
        </p:nvPicPr>
        <p:blipFill>
          <a:blip r:embed="rId2"/>
          <a:stretch>
            <a:fillRect/>
          </a:stretch>
        </p:blipFill>
        <p:spPr>
          <a:xfrm>
            <a:off x="11422724" y="0"/>
            <a:ext cx="760132" cy="727785"/>
          </a:xfrm>
          <a:prstGeom prst="rect">
            <a:avLst/>
          </a:prstGeom>
        </p:spPr>
      </p:pic>
      <p:sp>
        <p:nvSpPr>
          <p:cNvPr id="6" name="Rectangle 5">
            <a:extLst>
              <a:ext uri="{FF2B5EF4-FFF2-40B4-BE49-F238E27FC236}">
                <a16:creationId xmlns:a16="http://schemas.microsoft.com/office/drawing/2014/main" id="{10AE8261-FFEC-47B2-820F-926032AA4B09}"/>
              </a:ext>
            </a:extLst>
          </p:cNvPr>
          <p:cNvSpPr/>
          <p:nvPr/>
        </p:nvSpPr>
        <p:spPr>
          <a:xfrm>
            <a:off x="0" y="0"/>
            <a:ext cx="10058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DFE4F4C-7051-B5BD-1CF6-3128552EF10E}"/>
              </a:ext>
            </a:extLst>
          </p:cNvPr>
          <p:cNvSpPr txBox="1"/>
          <p:nvPr/>
        </p:nvSpPr>
        <p:spPr>
          <a:xfrm>
            <a:off x="126252" y="642110"/>
            <a:ext cx="8638032" cy="4093428"/>
          </a:xfrm>
          <a:prstGeom prst="rect">
            <a:avLst/>
          </a:prstGeom>
          <a:solidFill>
            <a:schemeClr val="bg1"/>
          </a:solidFill>
        </p:spPr>
        <p:txBody>
          <a:bodyPr wrap="square" rtlCol="0">
            <a:spAutoFit/>
          </a:bodyPr>
          <a:lstStyle/>
          <a:p>
            <a:pPr lvl="0" algn="just">
              <a:defRPr/>
            </a:pPr>
            <a:r>
              <a:rPr lang="en-GB" sz="1000" dirty="0">
                <a:solidFill>
                  <a:prstClr val="black"/>
                </a:solidFill>
                <a:latin typeface="Arial" panose="020B0604020202020204" pitchFamily="34" charset="0"/>
                <a:cs typeface="Arial" panose="020B0604020202020204" pitchFamily="34" charset="0"/>
              </a:rPr>
              <a:t>Foundry Healthcare is a single practice PCN serving 28,500 patients across Lewes and Ringmer. The population is older, with higher prevalence of long-term conditions, and relatively affluent with some pockets of deprivation. Formed through the merger of three practices, Foundry employs over 125 staff across four sites and is nationally recognised for its segmented, proactive model of care.</a:t>
            </a:r>
          </a:p>
          <a:p>
            <a:pPr lvl="0" algn="just">
              <a:defRPr/>
            </a:pPr>
            <a:endParaRPr lang="en-GB" sz="1000" dirty="0">
              <a:solidFill>
                <a:prstClr val="black"/>
              </a:solidFill>
              <a:latin typeface="Arial" panose="020B0604020202020204" pitchFamily="34" charset="0"/>
              <a:cs typeface="Arial" panose="020B0604020202020204" pitchFamily="34" charset="0"/>
            </a:endParaRPr>
          </a:p>
          <a:p>
            <a:pPr lvl="0" algn="just">
              <a:defRPr/>
            </a:pPr>
            <a:r>
              <a:rPr lang="en-GB" sz="1000" dirty="0">
                <a:solidFill>
                  <a:prstClr val="black"/>
                </a:solidFill>
                <a:latin typeface="Arial" panose="020B0604020202020204" pitchFamily="34" charset="0"/>
                <a:cs typeface="Arial" panose="020B0604020202020204" pitchFamily="34" charset="0"/>
              </a:rPr>
              <a:t>Feedback from patients made it clear that limited daily online consultation slots were frustrating, with availability often closing early in the day. At the same time, dissatisfaction with the first-come-first-served phone system placed strain on both patients and clinicians, with GPs often seeing patients who could have been managed more efficiently. Clinicians were also concerned that opening up online access might overwhelm the practice with unlimited demand.</a:t>
            </a:r>
          </a:p>
          <a:p>
            <a:pPr lvl="0" algn="just">
              <a:defRPr/>
            </a:pPr>
            <a:endParaRPr lang="en-GB" sz="1000" dirty="0">
              <a:solidFill>
                <a:prstClr val="black"/>
              </a:solidFill>
              <a:latin typeface="Arial" panose="020B0604020202020204" pitchFamily="34" charset="0"/>
              <a:cs typeface="Arial" panose="020B0604020202020204" pitchFamily="34" charset="0"/>
            </a:endParaRPr>
          </a:p>
          <a:p>
            <a:pPr lvl="0" algn="just">
              <a:defRPr/>
            </a:pPr>
            <a:r>
              <a:rPr lang="en-GB" sz="1000" dirty="0">
                <a:solidFill>
                  <a:prstClr val="black"/>
                </a:solidFill>
                <a:latin typeface="Arial" panose="020B0604020202020204" pitchFamily="34" charset="0"/>
                <a:cs typeface="Arial" panose="020B0604020202020204" pitchFamily="34" charset="0"/>
              </a:rPr>
              <a:t>In April 2024, Foundry introduced a full online consultation model to capture 100% of patient requests and provide a clearer picture of demand. The system runs from 6.00am–6.30pm, Monday to Friday, with Care Navigators redirecting patients to appropriate services such as Pharmacy First, administrative support, or long-term condition reviews. All requests are triaged by a GP, with urgent cases prioritised for same-day care and routine needs directed to the right professional within appropriate timeframes. GP rotas were remodelled to include protected triage sessions while reducing fatigue by limiting each GP to one triage clinic per day.</a:t>
            </a:r>
          </a:p>
          <a:p>
            <a:pPr lvl="0" algn="just">
              <a:defRPr/>
            </a:pPr>
            <a:endParaRPr lang="en-GB" sz="1000" dirty="0">
              <a:solidFill>
                <a:prstClr val="black"/>
              </a:solidFill>
              <a:latin typeface="Arial" panose="020B0604020202020204" pitchFamily="34" charset="0"/>
              <a:cs typeface="Arial" panose="020B0604020202020204" pitchFamily="34" charset="0"/>
            </a:endParaRPr>
          </a:p>
          <a:p>
            <a:pPr lvl="0" algn="just">
              <a:defRPr/>
            </a:pPr>
            <a:r>
              <a:rPr lang="en-GB" sz="1000" dirty="0">
                <a:solidFill>
                  <a:prstClr val="black"/>
                </a:solidFill>
                <a:latin typeface="Arial" panose="020B0604020202020204" pitchFamily="34" charset="0"/>
                <a:cs typeface="Arial" panose="020B0604020202020204" pitchFamily="34" charset="0"/>
              </a:rPr>
              <a:t>Alongside these operational changes, Foundry ran an extensive patient engagement programme with information on the website, in-surgery communications, newsletters, outreach events, and digital support sessions for those less confident with technology. Importantly, alternative phone and walk-in routes were maintained, reassuring patients that online consultations were an option, not a requirement. Foundry also implemented a demand and capacity tool (Tempo -currently operating in several practices across the country), enabling the practice to analyse total incoming demand, design rotas accordingly, and plan its workforce and skill mix more strategically. </a:t>
            </a:r>
          </a:p>
          <a:p>
            <a:pPr lvl="0" algn="just">
              <a:defRPr/>
            </a:pPr>
            <a:endParaRPr lang="en-GB" sz="1000" dirty="0">
              <a:solidFill>
                <a:prstClr val="black"/>
              </a:solidFill>
              <a:latin typeface="Arial" panose="020B0604020202020204" pitchFamily="34" charset="0"/>
              <a:cs typeface="Arial" panose="020B0604020202020204" pitchFamily="34" charset="0"/>
            </a:endParaRPr>
          </a:p>
          <a:p>
            <a:pPr lvl="0" algn="ju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Some of the clinical benefits included increased opportunities for appropriate redirection, which led to a significant increase in Pharmacy First referrals accepted, equivalent to 26 GP appointments a week. There were also more opportunities to complete required investigations beforehand, meaning that only one GP appointment was needed</a:t>
            </a:r>
            <a:r>
              <a:rPr lang="en-GB" sz="1000" dirty="0">
                <a:solidFill>
                  <a:prstClr val="black"/>
                </a:solidFill>
                <a:latin typeface="Arial" panose="020B0604020202020204" pitchFamily="34" charset="0"/>
                <a:cs typeface="Arial" panose="020B0604020202020204" pitchFamily="34" charset="0"/>
              </a:rPr>
              <a:t>.  </a:t>
            </a: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new way of working also optimised access and appointments making it more equitable and appropriately managed.  There was no longer a first come, first served basis, access was improved for the most vulnerable patients, or those without online access, by reducing traffic to the telephone just to name a few. </a:t>
            </a:r>
          </a:p>
        </p:txBody>
      </p:sp>
      <p:sp>
        <p:nvSpPr>
          <p:cNvPr id="12" name="TextBox 11">
            <a:extLst>
              <a:ext uri="{FF2B5EF4-FFF2-40B4-BE49-F238E27FC236}">
                <a16:creationId xmlns:a16="http://schemas.microsoft.com/office/drawing/2014/main" id="{8142AC0D-8798-457E-8097-4C46EFD68C0B}"/>
              </a:ext>
            </a:extLst>
          </p:cNvPr>
          <p:cNvSpPr txBox="1"/>
          <p:nvPr/>
        </p:nvSpPr>
        <p:spPr>
          <a:xfrm>
            <a:off x="201168" y="4735538"/>
            <a:ext cx="7553303" cy="1938992"/>
          </a:xfrm>
          <a:prstGeom prst="rect">
            <a:avLst/>
          </a:prstGeom>
          <a:solidFill>
            <a:schemeClr val="bg2"/>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4472C4"/>
                </a:solidFill>
                <a:effectLst/>
                <a:uLnTx/>
                <a:uFillTx/>
                <a:latin typeface="Arial" panose="020B0604020202020204" pitchFamily="34" charset="0"/>
                <a:ea typeface="+mn-ea"/>
                <a:cs typeface="Arial" panose="020B0604020202020204" pitchFamily="34" charset="0"/>
              </a:rPr>
              <a:t>Lessons learnt</a:t>
            </a:r>
          </a:p>
          <a:p>
            <a:pPr marL="171450" lvl="0" indent="-171450">
              <a:buFont typeface="Arial" panose="020B0604020202020204" pitchFamily="34" charset="0"/>
              <a:buChar char="•"/>
              <a:defRPr/>
            </a:pPr>
            <a:r>
              <a:rPr lang="en-GB" sz="1000" b="1" dirty="0">
                <a:solidFill>
                  <a:prstClr val="black"/>
                </a:solidFill>
                <a:latin typeface="Arial" panose="020B0604020202020204" pitchFamily="34" charset="0"/>
                <a:cs typeface="Arial" panose="020B0604020202020204" pitchFamily="34" charset="0"/>
              </a:rPr>
              <a:t>25% of requests resolved </a:t>
            </a:r>
            <a:r>
              <a:rPr lang="en-GB" sz="1000" dirty="0">
                <a:solidFill>
                  <a:prstClr val="black"/>
                </a:solidFill>
                <a:latin typeface="Arial" panose="020B0604020202020204" pitchFamily="34" charset="0"/>
                <a:cs typeface="Arial" panose="020B0604020202020204" pitchFamily="34" charset="0"/>
              </a:rPr>
              <a:t>at triage without a GP appointment</a:t>
            </a:r>
          </a:p>
          <a:p>
            <a:pPr marL="171450" lvl="0" indent="-171450">
              <a:buFont typeface="Arial" panose="020B0604020202020204" pitchFamily="34" charset="0"/>
              <a:buChar char="•"/>
              <a:defRPr/>
            </a:pPr>
            <a:r>
              <a:rPr lang="en-GB" sz="1000" b="1" dirty="0">
                <a:solidFill>
                  <a:prstClr val="black"/>
                </a:solidFill>
                <a:latin typeface="Arial" panose="020B0604020202020204" pitchFamily="34" charset="0"/>
                <a:cs typeface="Arial" panose="020B0604020202020204" pitchFamily="34" charset="0"/>
              </a:rPr>
              <a:t>≈26 GP appts/week </a:t>
            </a:r>
            <a:r>
              <a:rPr lang="en-GB" sz="1000" dirty="0">
                <a:solidFill>
                  <a:prstClr val="black"/>
                </a:solidFill>
                <a:latin typeface="Arial" panose="020B0604020202020204" pitchFamily="34" charset="0"/>
                <a:cs typeface="Arial" panose="020B0604020202020204" pitchFamily="34" charset="0"/>
              </a:rPr>
              <a:t>saved through Pharmacy First referrals</a:t>
            </a:r>
          </a:p>
          <a:p>
            <a:pPr marL="171450" lvl="0" indent="-171450">
              <a:buFont typeface="Arial" panose="020B0604020202020204" pitchFamily="34" charset="0"/>
              <a:buChar char="•"/>
              <a:defRPr/>
            </a:pPr>
            <a:r>
              <a:rPr lang="en-GB" sz="1000" b="1" dirty="0">
                <a:solidFill>
                  <a:prstClr val="black"/>
                </a:solidFill>
                <a:latin typeface="Arial" panose="020B0604020202020204" pitchFamily="34" charset="0"/>
                <a:cs typeface="Arial" panose="020B0604020202020204" pitchFamily="34" charset="0"/>
              </a:rPr>
              <a:t>50% of urgent demand managed by paramedics</a:t>
            </a:r>
            <a:r>
              <a:rPr lang="en-GB" sz="1000" dirty="0">
                <a:solidFill>
                  <a:prstClr val="black"/>
                </a:solidFill>
                <a:latin typeface="Arial" panose="020B0604020202020204" pitchFamily="34" charset="0"/>
                <a:cs typeface="Arial" panose="020B0604020202020204" pitchFamily="34" charset="0"/>
              </a:rPr>
              <a:t>, remainder by GPs</a:t>
            </a:r>
          </a:p>
          <a:p>
            <a:pPr marL="171450" lvl="0" indent="-171450">
              <a:buFont typeface="Arial" panose="020B0604020202020204" pitchFamily="34" charset="0"/>
              <a:buChar char="•"/>
              <a:defRPr/>
            </a:pPr>
            <a:r>
              <a:rPr lang="en-GB" sz="1000" b="1" dirty="0">
                <a:solidFill>
                  <a:prstClr val="black"/>
                </a:solidFill>
                <a:latin typeface="Arial" panose="020B0604020202020204" pitchFamily="34" charset="0"/>
                <a:cs typeface="Arial" panose="020B0604020202020204" pitchFamily="34" charset="0"/>
              </a:rPr>
              <a:t>Continuity for high-need patients ↑10%</a:t>
            </a:r>
          </a:p>
          <a:p>
            <a:pPr marL="171450" lvl="0" indent="-171450">
              <a:buFont typeface="Arial" panose="020B0604020202020204" pitchFamily="34" charset="0"/>
              <a:buChar char="•"/>
              <a:defRPr/>
            </a:pPr>
            <a:r>
              <a:rPr lang="en-GB" sz="1000" dirty="0">
                <a:solidFill>
                  <a:prstClr val="black"/>
                </a:solidFill>
                <a:latin typeface="Arial" panose="020B0604020202020204" pitchFamily="34" charset="0"/>
                <a:cs typeface="Arial" panose="020B0604020202020204" pitchFamily="34" charset="0"/>
              </a:rPr>
              <a:t>GP Survey 2025: </a:t>
            </a:r>
            <a:r>
              <a:rPr lang="en-GB" sz="1000" b="1" dirty="0">
                <a:solidFill>
                  <a:prstClr val="black"/>
                </a:solidFill>
                <a:latin typeface="Arial" panose="020B0604020202020204" pitchFamily="34" charset="0"/>
                <a:cs typeface="Arial" panose="020B0604020202020204" pitchFamily="34" charset="0"/>
              </a:rPr>
              <a:t>80% overall good (vs 75% national); 74% appointment good (vs 70%); 61% website easy (vs 51%)</a:t>
            </a:r>
          </a:p>
          <a:p>
            <a:pPr marL="171450" lvl="0" indent="-171450">
              <a:buFont typeface="Arial" panose="020B0604020202020204" pitchFamily="34" charset="0"/>
              <a:buChar char="•"/>
              <a:defRPr/>
            </a:pPr>
            <a:r>
              <a:rPr lang="en-GB" sz="1000" dirty="0">
                <a:solidFill>
                  <a:prstClr val="black"/>
                </a:solidFill>
                <a:latin typeface="Arial" panose="020B0604020202020204" pitchFamily="34" charset="0"/>
                <a:cs typeface="Arial" panose="020B0604020202020204" pitchFamily="34" charset="0"/>
              </a:rPr>
              <a:t>Clinician survey</a:t>
            </a:r>
            <a:r>
              <a:rPr lang="en-GB" sz="1000" b="1" dirty="0">
                <a:solidFill>
                  <a:prstClr val="black"/>
                </a:solidFill>
                <a:latin typeface="Arial" panose="020B0604020202020204" pitchFamily="34" charset="0"/>
                <a:cs typeface="Arial" panose="020B0604020202020204" pitchFamily="34" charset="0"/>
              </a:rPr>
              <a:t>: 36% reported OCs improved their working day; 75% said access improved</a:t>
            </a:r>
          </a:p>
          <a:p>
            <a:pPr marL="171450" lvl="0" indent="-171450">
              <a:buFont typeface="Arial" panose="020B0604020202020204" pitchFamily="34" charset="0"/>
              <a:buChar char="•"/>
              <a:defRPr/>
            </a:pPr>
            <a:r>
              <a:rPr lang="en-GB" sz="1000" dirty="0">
                <a:solidFill>
                  <a:prstClr val="black"/>
                </a:solidFill>
                <a:latin typeface="Arial" panose="020B0604020202020204" pitchFamily="34" charset="0"/>
                <a:cs typeface="Arial" panose="020B0604020202020204" pitchFamily="34" charset="0"/>
              </a:rPr>
              <a:t>Demand remained stable — variation in </a:t>
            </a:r>
            <a:r>
              <a:rPr lang="en-GB" sz="1000" b="1" dirty="0">
                <a:solidFill>
                  <a:prstClr val="black"/>
                </a:solidFill>
                <a:latin typeface="Arial" panose="020B0604020202020204" pitchFamily="34" charset="0"/>
                <a:cs typeface="Arial" panose="020B0604020202020204" pitchFamily="34" charset="0"/>
              </a:rPr>
              <a:t>capacity</a:t>
            </a:r>
            <a:r>
              <a:rPr lang="en-GB" sz="1000" dirty="0">
                <a:solidFill>
                  <a:prstClr val="black"/>
                </a:solidFill>
                <a:latin typeface="Arial" panose="020B0604020202020204" pitchFamily="34" charset="0"/>
                <a:cs typeface="Arial" panose="020B0604020202020204" pitchFamily="34" charset="0"/>
              </a:rPr>
              <a:t> was the main driver of stress; minimum staffing levels and leave rules eased pressure</a:t>
            </a:r>
          </a:p>
          <a:p>
            <a:pPr marL="171450" lvl="0" indent="-171450">
              <a:buFont typeface="Arial" panose="020B0604020202020204" pitchFamily="34" charset="0"/>
              <a:buChar char="•"/>
              <a:defRPr/>
            </a:pPr>
            <a:r>
              <a:rPr lang="en-GB" sz="1000" dirty="0">
                <a:solidFill>
                  <a:prstClr val="black"/>
                </a:solidFill>
                <a:latin typeface="Arial" panose="020B0604020202020204" pitchFamily="34" charset="0"/>
                <a:cs typeface="Arial" panose="020B0604020202020204" pitchFamily="34" charset="0"/>
              </a:rPr>
              <a:t>Maintaining </a:t>
            </a:r>
            <a:r>
              <a:rPr lang="en-GB" sz="1000" b="1" dirty="0">
                <a:solidFill>
                  <a:prstClr val="black"/>
                </a:solidFill>
                <a:latin typeface="Arial" panose="020B0604020202020204" pitchFamily="34" charset="0"/>
                <a:cs typeface="Arial" panose="020B0604020202020204" pitchFamily="34" charset="0"/>
              </a:rPr>
              <a:t>phone and walk-in routes </a:t>
            </a:r>
            <a:r>
              <a:rPr lang="en-GB" sz="1000" dirty="0">
                <a:solidFill>
                  <a:prstClr val="black"/>
                </a:solidFill>
                <a:latin typeface="Arial" panose="020B0604020202020204" pitchFamily="34" charset="0"/>
                <a:cs typeface="Arial" panose="020B0604020202020204" pitchFamily="34" charset="0"/>
              </a:rPr>
              <a:t>reassured patients and built confidence in the new model</a:t>
            </a:r>
          </a:p>
          <a:p>
            <a:pPr marL="171450" lvl="0" indent="-171450">
              <a:buFont typeface="Arial" panose="020B0604020202020204" pitchFamily="34" charset="0"/>
              <a:buChar char="•"/>
              <a:defRPr/>
            </a:pPr>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lvl="0">
              <a:defRPr/>
            </a:pPr>
            <a:r>
              <a:rPr lang="en-GB" sz="1000" dirty="0">
                <a:solidFill>
                  <a:prstClr val="black"/>
                </a:solidFill>
                <a:latin typeface="Arial" panose="020B0604020202020204" pitchFamily="34" charset="0"/>
                <a:cs typeface="Arial" panose="020B0604020202020204" pitchFamily="34" charset="0"/>
              </a:rPr>
              <a:t>For additional information, please contact Dr Hannah Burrage </a:t>
            </a:r>
            <a:r>
              <a:rPr lang="en-GB" sz="1000" dirty="0">
                <a:solidFill>
                  <a:prstClr val="black"/>
                </a:solidFill>
                <a:latin typeface="Arial" panose="020B0604020202020204" pitchFamily="34" charset="0"/>
                <a:cs typeface="Arial" panose="020B0604020202020204" pitchFamily="34" charset="0"/>
                <a:hlinkClick r:id="rId3"/>
              </a:rPr>
              <a:t>h.burrage@nhs.net</a:t>
            </a:r>
            <a:r>
              <a:rPr lang="en-GB" sz="1000" dirty="0">
                <a:solidFill>
                  <a:prstClr val="black"/>
                </a:solidFill>
                <a:latin typeface="Arial" panose="020B0604020202020204" pitchFamily="34" charset="0"/>
                <a:cs typeface="Arial" panose="020B0604020202020204" pitchFamily="34" charset="0"/>
              </a:rPr>
              <a:t> </a:t>
            </a:r>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Picture 7">
            <a:extLst>
              <a:ext uri="{FF2B5EF4-FFF2-40B4-BE49-F238E27FC236}">
                <a16:creationId xmlns:a16="http://schemas.microsoft.com/office/drawing/2014/main" id="{E674D3B1-E267-5C50-D7E0-B3382B40DA89}"/>
              </a:ext>
            </a:extLst>
          </p:cNvPr>
          <p:cNvPicPr>
            <a:picLocks noChangeAspect="1"/>
          </p:cNvPicPr>
          <p:nvPr/>
        </p:nvPicPr>
        <p:blipFill>
          <a:blip r:embed="rId4"/>
          <a:stretch>
            <a:fillRect/>
          </a:stretch>
        </p:blipFill>
        <p:spPr>
          <a:xfrm>
            <a:off x="9292576" y="767408"/>
            <a:ext cx="2698256" cy="1303439"/>
          </a:xfrm>
          <a:prstGeom prst="rect">
            <a:avLst/>
          </a:prstGeom>
          <a:ln>
            <a:noFill/>
          </a:ln>
          <a:effectLst>
            <a:outerShdw blurRad="190500" algn="tl" rotWithShape="0">
              <a:srgbClr val="000000">
                <a:alpha val="70000"/>
              </a:srgbClr>
            </a:outerShdw>
          </a:effectLst>
        </p:spPr>
      </p:pic>
      <p:pic>
        <p:nvPicPr>
          <p:cNvPr id="9" name="Picture 8">
            <a:extLst>
              <a:ext uri="{FF2B5EF4-FFF2-40B4-BE49-F238E27FC236}">
                <a16:creationId xmlns:a16="http://schemas.microsoft.com/office/drawing/2014/main" id="{EF9B1400-C0D3-641D-631D-998E526BA8FD}"/>
              </a:ext>
            </a:extLst>
          </p:cNvPr>
          <p:cNvPicPr>
            <a:picLocks noChangeAspect="1"/>
          </p:cNvPicPr>
          <p:nvPr/>
        </p:nvPicPr>
        <p:blipFill>
          <a:blip r:embed="rId5"/>
          <a:stretch>
            <a:fillRect/>
          </a:stretch>
        </p:blipFill>
        <p:spPr>
          <a:xfrm>
            <a:off x="9292576" y="2241477"/>
            <a:ext cx="2698256" cy="1187523"/>
          </a:xfrm>
          <a:prstGeom prst="rect">
            <a:avLst/>
          </a:prstGeom>
          <a:ln>
            <a:noFill/>
          </a:ln>
          <a:effectLst>
            <a:outerShdw blurRad="190500" algn="tl" rotWithShape="0">
              <a:srgbClr val="000000">
                <a:alpha val="70000"/>
              </a:srgbClr>
            </a:outerShdw>
          </a:effectLst>
        </p:spPr>
      </p:pic>
      <p:pic>
        <p:nvPicPr>
          <p:cNvPr id="10" name="Picture 9">
            <a:extLst>
              <a:ext uri="{FF2B5EF4-FFF2-40B4-BE49-F238E27FC236}">
                <a16:creationId xmlns:a16="http://schemas.microsoft.com/office/drawing/2014/main" id="{E4D132B3-5614-1807-4F9B-9E464865C466}"/>
              </a:ext>
            </a:extLst>
          </p:cNvPr>
          <p:cNvPicPr>
            <a:picLocks noChangeAspect="1"/>
          </p:cNvPicPr>
          <p:nvPr/>
        </p:nvPicPr>
        <p:blipFill>
          <a:blip r:embed="rId6"/>
          <a:stretch>
            <a:fillRect/>
          </a:stretch>
        </p:blipFill>
        <p:spPr>
          <a:xfrm>
            <a:off x="9292576" y="3599630"/>
            <a:ext cx="2698256" cy="1422383"/>
          </a:xfrm>
          <a:prstGeom prst="rect">
            <a:avLst/>
          </a:prstGeom>
          <a:ln>
            <a:noFill/>
          </a:ln>
          <a:effectLst>
            <a:outerShdw blurRad="190500" algn="tl" rotWithShape="0">
              <a:srgbClr val="000000">
                <a:alpha val="70000"/>
              </a:srgbClr>
            </a:outerShdw>
          </a:effectLst>
        </p:spPr>
      </p:pic>
      <p:pic>
        <p:nvPicPr>
          <p:cNvPr id="4" name="Picture 3" descr="C:\Users\Geraldine.Hoban\AppData\Local\Microsoft\Windows\INetCache\Content.MSO\B1642244.tmp">
            <a:extLst>
              <a:ext uri="{FF2B5EF4-FFF2-40B4-BE49-F238E27FC236}">
                <a16:creationId xmlns:a16="http://schemas.microsoft.com/office/drawing/2014/main" id="{BA337FEF-AB49-E8A0-A5F4-ADABA089F03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52502" y="5200465"/>
            <a:ext cx="3938330" cy="1422383"/>
          </a:xfrm>
          <a:prstGeom prst="rect">
            <a:avLst/>
          </a:prstGeom>
          <a:ln>
            <a:noFill/>
          </a:ln>
          <a:effectLst>
            <a:outerShdw blurRad="190500" algn="tl" rotWithShape="0">
              <a:srgbClr val="000000">
                <a:alpha val="70000"/>
              </a:srgbClr>
            </a:outerShdw>
          </a:effectLst>
        </p:spPr>
      </p:pic>
      <p:pic>
        <p:nvPicPr>
          <p:cNvPr id="13" name="Picture 12">
            <a:extLst>
              <a:ext uri="{FF2B5EF4-FFF2-40B4-BE49-F238E27FC236}">
                <a16:creationId xmlns:a16="http://schemas.microsoft.com/office/drawing/2014/main" id="{55221C3F-1946-85B0-67E2-BB3141912765}"/>
              </a:ext>
            </a:extLst>
          </p:cNvPr>
          <p:cNvPicPr>
            <a:picLocks noChangeAspect="1"/>
          </p:cNvPicPr>
          <p:nvPr/>
        </p:nvPicPr>
        <p:blipFill>
          <a:blip r:embed="rId8"/>
          <a:srcRect t="10673" b="10465"/>
          <a:stretch>
            <a:fillRect/>
          </a:stretch>
        </p:blipFill>
        <p:spPr>
          <a:xfrm>
            <a:off x="10157003" y="74203"/>
            <a:ext cx="969401" cy="567907"/>
          </a:xfrm>
          <a:prstGeom prst="rect">
            <a:avLst/>
          </a:prstGeom>
        </p:spPr>
      </p:pic>
    </p:spTree>
    <p:extLst>
      <p:ext uri="{BB962C8B-B14F-4D97-AF65-F5344CB8AC3E}">
        <p14:creationId xmlns:p14="http://schemas.microsoft.com/office/powerpoint/2010/main" val="329909451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0</TotalTime>
  <Words>618</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Frutiger LT Std 45 Light</vt:lpstr>
      <vt:lpstr>Frutiger LT Std 65</vt:lpstr>
      <vt:lpstr>1_Office Theme</vt:lpstr>
      <vt:lpstr>Intelligence Driven General Practice – Online Consultations Foundry Healthcare, Lewes (South East Region)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General Practice - Same Day Access Model - Acute Care Team  Woodley Centre Surgery, Berkshire West</dc:title>
  <dc:creator>Adriana Jimenez</dc:creator>
  <cp:lastModifiedBy>JIMENEZ, Adriana (NHS ENGLAND)</cp:lastModifiedBy>
  <cp:revision>5</cp:revision>
  <dcterms:created xsi:type="dcterms:W3CDTF">2024-01-10T08:01:22Z</dcterms:created>
  <dcterms:modified xsi:type="dcterms:W3CDTF">2025-09-18T11:48:35Z</dcterms:modified>
</cp:coreProperties>
</file>