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14684683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2" autoAdjust="0"/>
    <p:restoredTop sz="94660"/>
  </p:normalViewPr>
  <p:slideViewPr>
    <p:cSldViewPr snapToGrid="0">
      <p:cViewPr varScale="1">
        <p:scale>
          <a:sx n="111" d="100"/>
          <a:sy n="111" d="100"/>
        </p:scale>
        <p:origin x="3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ENEZ, Adriana (NHS ENGLAND)" userId="3ba4c937-fca6-4bae-bfc0-c268ed881ffe" providerId="ADAL" clId="{BF8CC846-F1BE-4F15-88CA-4E9D63E4E70F}"/>
    <pc:docChg chg="custSel modSld">
      <pc:chgData name="JIMENEZ, Adriana (NHS ENGLAND)" userId="3ba4c937-fca6-4bae-bfc0-c268ed881ffe" providerId="ADAL" clId="{BF8CC846-F1BE-4F15-88CA-4E9D63E4E70F}" dt="2026-03-16T10:58:37.187" v="48" actId="6549"/>
      <pc:docMkLst>
        <pc:docMk/>
      </pc:docMkLst>
      <pc:sldChg chg="modSp mod">
        <pc:chgData name="JIMENEZ, Adriana (NHS ENGLAND)" userId="3ba4c937-fca6-4bae-bfc0-c268ed881ffe" providerId="ADAL" clId="{BF8CC846-F1BE-4F15-88CA-4E9D63E4E70F}" dt="2026-03-16T10:58:37.187" v="48" actId="6549"/>
        <pc:sldMkLst>
          <pc:docMk/>
          <pc:sldMk cId="1266887346" sldId="2146846830"/>
        </pc:sldMkLst>
        <pc:spChg chg="mod">
          <ac:chgData name="JIMENEZ, Adriana (NHS ENGLAND)" userId="3ba4c937-fca6-4bae-bfc0-c268ed881ffe" providerId="ADAL" clId="{BF8CC846-F1BE-4F15-88CA-4E9D63E4E70F}" dt="2026-03-16T10:58:37.187" v="48" actId="6549"/>
          <ac:spMkLst>
            <pc:docMk/>
            <pc:sldMk cId="1266887346" sldId="2146846830"/>
            <ac:spMk id="2" creationId="{F91C2763-FEC9-C7CF-4421-A512BA4867CA}"/>
          </ac:spMkLst>
        </pc:spChg>
        <pc:spChg chg="mod">
          <ac:chgData name="JIMENEZ, Adriana (NHS ENGLAND)" userId="3ba4c937-fca6-4bae-bfc0-c268ed881ffe" providerId="ADAL" clId="{BF8CC846-F1BE-4F15-88CA-4E9D63E4E70F}" dt="2026-03-16T10:54:32.395" v="42" actId="255"/>
          <ac:spMkLst>
            <pc:docMk/>
            <pc:sldMk cId="1266887346" sldId="2146846830"/>
            <ac:spMk id="7" creationId="{6DFE4F4C-7051-B5BD-1CF6-3128552EF10E}"/>
          </ac:spMkLst>
        </pc:spChg>
        <pc:spChg chg="mod">
          <ac:chgData name="JIMENEZ, Adriana (NHS ENGLAND)" userId="3ba4c937-fca6-4bae-bfc0-c268ed881ffe" providerId="ADAL" clId="{BF8CC846-F1BE-4F15-88CA-4E9D63E4E70F}" dt="2026-03-16T10:54:42.876" v="44" actId="255"/>
          <ac:spMkLst>
            <pc:docMk/>
            <pc:sldMk cId="1266887346" sldId="2146846830"/>
            <ac:spMk id="12" creationId="{8142AC0D-8798-457E-8097-4C46EFD68C0B}"/>
          </ac:spMkLst>
        </pc:spChg>
        <pc:picChg chg="mod">
          <ac:chgData name="JIMENEZ, Adriana (NHS ENGLAND)" userId="3ba4c937-fca6-4bae-bfc0-c268ed881ffe" providerId="ADAL" clId="{BF8CC846-F1BE-4F15-88CA-4E9D63E4E70F}" dt="2026-03-16T10:53:46.487" v="36" actId="14100"/>
          <ac:picMkLst>
            <pc:docMk/>
            <pc:sldMk cId="1266887346" sldId="2146846830"/>
            <ac:picMk id="3" creationId="{108196C2-CDBD-EFAC-00B1-A889E8A2022D}"/>
          </ac:picMkLst>
        </pc:picChg>
        <pc:picChg chg="mod">
          <ac:chgData name="JIMENEZ, Adriana (NHS ENGLAND)" userId="3ba4c937-fca6-4bae-bfc0-c268ed881ffe" providerId="ADAL" clId="{BF8CC846-F1BE-4F15-88CA-4E9D63E4E70F}" dt="2026-03-16T10:54:52.570" v="46" actId="1076"/>
          <ac:picMkLst>
            <pc:docMk/>
            <pc:sldMk cId="1266887346" sldId="2146846830"/>
            <ac:picMk id="5" creationId="{4B05E2C5-FDDF-4ADE-97A2-4C5413FFFAA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B15E3-9A96-4DB4-ABC3-9B58DABCB0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1C82838-9204-4E42-917E-B97FB79481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B4C81CE-EA90-4427-80A2-9DEF341C6ED5}"/>
              </a:ext>
            </a:extLst>
          </p:cNvPr>
          <p:cNvSpPr>
            <a:spLocks noGrp="1"/>
          </p:cNvSpPr>
          <p:nvPr>
            <p:ph type="dt" sz="half" idx="10"/>
          </p:nvPr>
        </p:nvSpPr>
        <p:spPr/>
        <p:txBody>
          <a:bodyPr/>
          <a:lstStyle/>
          <a:p>
            <a:fld id="{ABCA0107-158A-49B3-9703-E0F825C5FA8B}" type="datetimeFigureOut">
              <a:rPr lang="en-GB" smtClean="0"/>
              <a:t>16/03/2026</a:t>
            </a:fld>
            <a:endParaRPr lang="en-GB"/>
          </a:p>
        </p:txBody>
      </p:sp>
      <p:sp>
        <p:nvSpPr>
          <p:cNvPr id="5" name="Footer Placeholder 4">
            <a:extLst>
              <a:ext uri="{FF2B5EF4-FFF2-40B4-BE49-F238E27FC236}">
                <a16:creationId xmlns:a16="http://schemas.microsoft.com/office/drawing/2014/main" id="{4C67065A-4736-4215-983B-CDBF3192A9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29E801-075B-44E1-B750-542D2FC6BCC4}"/>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2028133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155E-C4A0-4E13-A2B7-EA099FD9997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D4B648-87C3-4D13-BEB1-0F7285C771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36D19C-4279-448B-AF4B-5F0DD441939A}"/>
              </a:ext>
            </a:extLst>
          </p:cNvPr>
          <p:cNvSpPr>
            <a:spLocks noGrp="1"/>
          </p:cNvSpPr>
          <p:nvPr>
            <p:ph type="dt" sz="half" idx="10"/>
          </p:nvPr>
        </p:nvSpPr>
        <p:spPr/>
        <p:txBody>
          <a:bodyPr/>
          <a:lstStyle/>
          <a:p>
            <a:fld id="{ABCA0107-158A-49B3-9703-E0F825C5FA8B}" type="datetimeFigureOut">
              <a:rPr lang="en-GB" smtClean="0"/>
              <a:t>16/03/2026</a:t>
            </a:fld>
            <a:endParaRPr lang="en-GB"/>
          </a:p>
        </p:txBody>
      </p:sp>
      <p:sp>
        <p:nvSpPr>
          <p:cNvPr id="5" name="Footer Placeholder 4">
            <a:extLst>
              <a:ext uri="{FF2B5EF4-FFF2-40B4-BE49-F238E27FC236}">
                <a16:creationId xmlns:a16="http://schemas.microsoft.com/office/drawing/2014/main" id="{267ACB00-85D5-4417-A88B-B998F79680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513914-DA33-4308-AF8C-BCAF16A108D9}"/>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953542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968EB4-C3A7-4098-90F7-6C146424F8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911234C-4D51-4F0C-9095-18EE32EEB5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E04420-C977-4140-A4BA-78CF1D97F944}"/>
              </a:ext>
            </a:extLst>
          </p:cNvPr>
          <p:cNvSpPr>
            <a:spLocks noGrp="1"/>
          </p:cNvSpPr>
          <p:nvPr>
            <p:ph type="dt" sz="half" idx="10"/>
          </p:nvPr>
        </p:nvSpPr>
        <p:spPr/>
        <p:txBody>
          <a:bodyPr/>
          <a:lstStyle/>
          <a:p>
            <a:fld id="{ABCA0107-158A-49B3-9703-E0F825C5FA8B}" type="datetimeFigureOut">
              <a:rPr lang="en-GB" smtClean="0"/>
              <a:t>16/03/2026</a:t>
            </a:fld>
            <a:endParaRPr lang="en-GB"/>
          </a:p>
        </p:txBody>
      </p:sp>
      <p:sp>
        <p:nvSpPr>
          <p:cNvPr id="5" name="Footer Placeholder 4">
            <a:extLst>
              <a:ext uri="{FF2B5EF4-FFF2-40B4-BE49-F238E27FC236}">
                <a16:creationId xmlns:a16="http://schemas.microsoft.com/office/drawing/2014/main" id="{1713BFE0-06A8-48A0-A6FE-E4006FFFB7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5822A1-AD10-4E19-A691-6045C1288F4A}"/>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2125883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4_Title and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FCB08CE-B749-4A34-8E38-256DAB23FDA3}"/>
              </a:ext>
            </a:extLst>
          </p:cNvPr>
          <p:cNvSpPr txBox="1"/>
          <p:nvPr userDrawn="1"/>
        </p:nvSpPr>
        <p:spPr>
          <a:xfrm>
            <a:off x="291314" y="6372536"/>
            <a:ext cx="647362"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a:solidFill>
                  <a:schemeClr val="accent3">
                    <a:lumMod val="60000"/>
                    <a:lumOff val="40000"/>
                  </a:schemeClr>
                </a:solidFill>
                <a:latin typeface="Arial" panose="020B0604020202020204" pitchFamily="34" charset="0"/>
                <a:cs typeface="Arial" panose="020B0604020202020204" pitchFamily="34" charset="0"/>
              </a:rPr>
              <a:t> </a:t>
            </a:r>
            <a:r>
              <a:rPr lang="en-US" sz="1200">
                <a:solidFill>
                  <a:schemeClr val="accent3"/>
                </a:solidFill>
                <a:latin typeface="Arial" panose="020B0604020202020204" pitchFamily="34" charset="0"/>
                <a:cs typeface="Arial" panose="020B0604020202020204" pitchFamily="34" charset="0"/>
              </a:rPr>
              <a:t>  </a:t>
            </a:r>
            <a:r>
              <a:rPr lang="en-US" sz="1200">
                <a:solidFill>
                  <a:srgbClr val="005EB8"/>
                </a:solidFill>
                <a:latin typeface="Arial" panose="020B0604020202020204" pitchFamily="34" charset="0"/>
                <a:cs typeface="Arial" panose="020B0604020202020204" pitchFamily="34" charset="0"/>
              </a:rPr>
              <a:t>|</a:t>
            </a:r>
            <a:endParaRPr lang="en-US" sz="1200">
              <a:solidFill>
                <a:schemeClr val="accent3"/>
              </a:solidFill>
              <a:latin typeface="Arial" panose="020B0604020202020204" pitchFamily="34" charset="0"/>
              <a:cs typeface="Arial" panose="020B0604020202020204" pitchFamily="34" charset="0"/>
            </a:endParaRPr>
          </a:p>
        </p:txBody>
      </p:sp>
      <p:sp>
        <p:nvSpPr>
          <p:cNvPr id="12" name="Title 10">
            <a:extLst>
              <a:ext uri="{FF2B5EF4-FFF2-40B4-BE49-F238E27FC236}">
                <a16:creationId xmlns:a16="http://schemas.microsoft.com/office/drawing/2014/main" id="{22B34758-9E88-47CF-97D6-6500D97D9E41}"/>
              </a:ext>
            </a:extLst>
          </p:cNvPr>
          <p:cNvSpPr>
            <a:spLocks noGrp="1"/>
          </p:cNvSpPr>
          <p:nvPr>
            <p:ph type="title"/>
          </p:nvPr>
        </p:nvSpPr>
        <p:spPr>
          <a:xfrm>
            <a:off x="784109" y="1210682"/>
            <a:ext cx="10641498"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a:t>Click to edit Master title style</a:t>
            </a:r>
            <a:endParaRPr lang="en-US" sz="2800">
              <a:solidFill>
                <a:srgbClr val="005EB8"/>
              </a:solidFill>
              <a:latin typeface="Arial" charset="0"/>
              <a:ea typeface="Arial" charset="0"/>
              <a:cs typeface="Arial" charset="0"/>
            </a:endParaRPr>
          </a:p>
        </p:txBody>
      </p:sp>
      <p:sp>
        <p:nvSpPr>
          <p:cNvPr id="13" name="Content Placeholder 9">
            <a:extLst>
              <a:ext uri="{FF2B5EF4-FFF2-40B4-BE49-F238E27FC236}">
                <a16:creationId xmlns:a16="http://schemas.microsoft.com/office/drawing/2014/main" id="{34C2919C-3AD4-436F-A0CC-4F48C43AA521}"/>
              </a:ext>
            </a:extLst>
          </p:cNvPr>
          <p:cNvSpPr>
            <a:spLocks noGrp="1"/>
          </p:cNvSpPr>
          <p:nvPr>
            <p:ph sz="quarter" idx="10"/>
          </p:nvPr>
        </p:nvSpPr>
        <p:spPr>
          <a:xfrm>
            <a:off x="784109" y="2141151"/>
            <a:ext cx="10641498"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Footer Placeholder 2">
            <a:extLst>
              <a:ext uri="{FF2B5EF4-FFF2-40B4-BE49-F238E27FC236}">
                <a16:creationId xmlns:a16="http://schemas.microsoft.com/office/drawing/2014/main" id="{5AB091A9-979F-438D-A004-40CFB3EAC3A7}"/>
              </a:ext>
            </a:extLst>
          </p:cNvPr>
          <p:cNvSpPr>
            <a:spLocks noGrp="1"/>
          </p:cNvSpPr>
          <p:nvPr>
            <p:ph type="ftr" sz="quarter" idx="3"/>
          </p:nvPr>
        </p:nvSpPr>
        <p:spPr>
          <a:xfrm>
            <a:off x="690676" y="6333439"/>
            <a:ext cx="5723164"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US"/>
              <a:t>Presentation title</a:t>
            </a:r>
          </a:p>
        </p:txBody>
      </p:sp>
    </p:spTree>
    <p:extLst>
      <p:ext uri="{BB962C8B-B14F-4D97-AF65-F5344CB8AC3E}">
        <p14:creationId xmlns:p14="http://schemas.microsoft.com/office/powerpoint/2010/main" val="10462649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wo columns">
  <p:cSld name="Title and two columns">
    <p:spTree>
      <p:nvGrpSpPr>
        <p:cNvPr id="1" name="Shape 20"/>
        <p:cNvGrpSpPr/>
        <p:nvPr/>
      </p:nvGrpSpPr>
      <p:grpSpPr>
        <a:xfrm>
          <a:off x="0" y="0"/>
          <a:ext cx="0" cy="0"/>
          <a:chOff x="0" y="0"/>
          <a:chExt cx="0" cy="0"/>
        </a:xfrm>
      </p:grpSpPr>
      <p:sp>
        <p:nvSpPr>
          <p:cNvPr id="10" name="Subtitle 2">
            <a:extLst>
              <a:ext uri="{FF2B5EF4-FFF2-40B4-BE49-F238E27FC236}">
                <a16:creationId xmlns:a16="http://schemas.microsoft.com/office/drawing/2014/main" id="{E49F0B1A-AA47-EB48-AB07-6E18F24C5C6E}"/>
              </a:ext>
            </a:extLst>
          </p:cNvPr>
          <p:cNvSpPr>
            <a:spLocks noGrp="1"/>
          </p:cNvSpPr>
          <p:nvPr>
            <p:ph type="subTitle" idx="1" hasCustomPrompt="1"/>
          </p:nvPr>
        </p:nvSpPr>
        <p:spPr>
          <a:xfrm>
            <a:off x="538039" y="3380444"/>
            <a:ext cx="9144000" cy="500307"/>
          </a:xfrm>
        </p:spPr>
        <p:txBody>
          <a:bodyPr/>
          <a:lstStyle>
            <a:lvl1pPr marL="0" indent="0" algn="l">
              <a:buNone/>
              <a:defRPr sz="1733" b="0" i="0">
                <a:solidFill>
                  <a:schemeClr val="tx1">
                    <a:lumMod val="85000"/>
                    <a:lumOff val="15000"/>
                  </a:schemeClr>
                </a:solidFill>
                <a:latin typeface="Frutiger LT Std 45 Light" panose="020B0402020204020204" pitchFamily="34" charset="77"/>
              </a:defRPr>
            </a:lvl1pPr>
            <a:lvl2pPr marL="609402" indent="0" algn="ctr">
              <a:buNone/>
              <a:defRPr sz="2666"/>
            </a:lvl2pPr>
            <a:lvl3pPr marL="1218804" indent="0" algn="ctr">
              <a:buNone/>
              <a:defRPr sz="2399"/>
            </a:lvl3pPr>
            <a:lvl4pPr marL="1828206" indent="0" algn="ctr">
              <a:buNone/>
              <a:defRPr sz="2133"/>
            </a:lvl4pPr>
            <a:lvl5pPr marL="2437608" indent="0" algn="ctr">
              <a:buNone/>
              <a:defRPr sz="2133"/>
            </a:lvl5pPr>
            <a:lvl6pPr marL="3047009" indent="0" algn="ctr">
              <a:buNone/>
              <a:defRPr sz="2133"/>
            </a:lvl6pPr>
            <a:lvl7pPr marL="3656411" indent="0" algn="ctr">
              <a:buNone/>
              <a:defRPr sz="2133"/>
            </a:lvl7pPr>
            <a:lvl8pPr marL="4265813" indent="0" algn="ctr">
              <a:buNone/>
              <a:defRPr sz="2133"/>
            </a:lvl8pPr>
            <a:lvl9pPr marL="4875215" indent="0" algn="ctr">
              <a:buNone/>
              <a:defRPr sz="2133"/>
            </a:lvl9pPr>
          </a:lstStyle>
          <a:p>
            <a:r>
              <a:rPr lang="en-GB"/>
              <a:t>Subtitle comes under the title</a:t>
            </a:r>
          </a:p>
        </p:txBody>
      </p:sp>
      <p:sp>
        <p:nvSpPr>
          <p:cNvPr id="9" name="Google Shape;17;p4">
            <a:extLst>
              <a:ext uri="{FF2B5EF4-FFF2-40B4-BE49-F238E27FC236}">
                <a16:creationId xmlns:a16="http://schemas.microsoft.com/office/drawing/2014/main" id="{17BB1236-5A91-214C-865C-5FF561DAA646}"/>
              </a:ext>
            </a:extLst>
          </p:cNvPr>
          <p:cNvSpPr txBox="1">
            <a:spLocks noGrp="1"/>
          </p:cNvSpPr>
          <p:nvPr>
            <p:ph type="title" hasCustomPrompt="1"/>
          </p:nvPr>
        </p:nvSpPr>
        <p:spPr>
          <a:xfrm>
            <a:off x="525815" y="2570151"/>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sz="3999" b="1" i="0">
                <a:solidFill>
                  <a:srgbClr val="112F87"/>
                </a:solidFill>
                <a:latin typeface="Frutiger LT Std 65" panose="020B0602020204020204" pitchFamily="34" charset="77"/>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GB"/>
              <a:t>Title comes here</a:t>
            </a:r>
            <a:endParaRPr/>
          </a:p>
        </p:txBody>
      </p:sp>
      <p:sp>
        <p:nvSpPr>
          <p:cNvPr id="6" name="Google Shape;105;p23">
            <a:extLst>
              <a:ext uri="{FF2B5EF4-FFF2-40B4-BE49-F238E27FC236}">
                <a16:creationId xmlns:a16="http://schemas.microsoft.com/office/drawing/2014/main" id="{FE32269E-35E6-B84E-914E-2AF375C9F0BC}"/>
              </a:ext>
            </a:extLst>
          </p:cNvPr>
          <p:cNvSpPr/>
          <p:nvPr/>
        </p:nvSpPr>
        <p:spPr>
          <a:xfrm>
            <a:off x="0" y="0"/>
            <a:ext cx="140400" cy="6858000"/>
          </a:xfrm>
          <a:prstGeom prst="rect">
            <a:avLst/>
          </a:prstGeom>
          <a:solidFill>
            <a:srgbClr val="215DB9"/>
          </a:solidFill>
          <a:ln>
            <a:noFill/>
          </a:ln>
        </p:spPr>
        <p:txBody>
          <a:bodyPr spcFirstLastPara="1" wrap="square" lIns="121862" tIns="121862" rIns="121862" bIns="121862" anchor="ctr" anchorCtr="0">
            <a:noAutofit/>
          </a:bodyPr>
          <a:lstStyle/>
          <a:p>
            <a:pPr marL="0" lvl="0" indent="0" algn="l" rtl="0">
              <a:spcBef>
                <a:spcPts val="0"/>
              </a:spcBef>
              <a:spcAft>
                <a:spcPts val="0"/>
              </a:spcAft>
              <a:buNone/>
            </a:pPr>
            <a:endParaRPr sz="2399"/>
          </a:p>
        </p:txBody>
      </p:sp>
    </p:spTree>
    <p:extLst>
      <p:ext uri="{BB962C8B-B14F-4D97-AF65-F5344CB8AC3E}">
        <p14:creationId xmlns:p14="http://schemas.microsoft.com/office/powerpoint/2010/main" val="175114900"/>
      </p:ext>
    </p:extLst>
  </p:cSld>
  <p:clrMapOvr>
    <a:masterClrMapping/>
  </p:clrMapOvr>
  <p:extLst>
    <p:ext uri="{DCECCB84-F9BA-43D5-87BE-67443E8EF086}">
      <p15:sldGuideLst xmlns:p15="http://schemas.microsoft.com/office/powerpoint/2012/main">
        <p15:guide id="1" orient="horz" pos="1575">
          <p15:clr>
            <a:srgbClr val="FBAE40"/>
          </p15:clr>
        </p15:guide>
        <p15:guide id="2" pos="4082">
          <p15:clr>
            <a:srgbClr val="FBAE40"/>
          </p15:clr>
        </p15:guide>
        <p15:guide id="3" orient="horz" pos="1393">
          <p15:clr>
            <a:srgbClr val="FBAE40"/>
          </p15:clr>
        </p15:guide>
        <p15:guide id="4" orient="horz" pos="214">
          <p15:clr>
            <a:srgbClr val="FBAE40"/>
          </p15:clr>
        </p15:guide>
        <p15:guide id="5" orient="horz" pos="1756">
          <p15:clr>
            <a:srgbClr val="FBAE40"/>
          </p15:clr>
        </p15:guide>
        <p15:guide id="6" pos="68">
          <p15:clr>
            <a:srgbClr val="FBAE40"/>
          </p15:clr>
        </p15:guide>
        <p15:guide id="7" orient="horz" pos="441">
          <p15:clr>
            <a:srgbClr val="FBAE40"/>
          </p15:clr>
        </p15:guide>
        <p15:guide id="8" pos="551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A98F6-FE44-4DB0-8856-5AA5A69695D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44A1CE-9A89-494B-9F57-25F52DB01E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08025F-3521-45E5-A4CC-A37757B5ECBC}"/>
              </a:ext>
            </a:extLst>
          </p:cNvPr>
          <p:cNvSpPr>
            <a:spLocks noGrp="1"/>
          </p:cNvSpPr>
          <p:nvPr>
            <p:ph type="dt" sz="half" idx="10"/>
          </p:nvPr>
        </p:nvSpPr>
        <p:spPr/>
        <p:txBody>
          <a:bodyPr/>
          <a:lstStyle/>
          <a:p>
            <a:fld id="{ABCA0107-158A-49B3-9703-E0F825C5FA8B}" type="datetimeFigureOut">
              <a:rPr lang="en-GB" smtClean="0"/>
              <a:t>16/03/2026</a:t>
            </a:fld>
            <a:endParaRPr lang="en-GB"/>
          </a:p>
        </p:txBody>
      </p:sp>
      <p:sp>
        <p:nvSpPr>
          <p:cNvPr id="5" name="Footer Placeholder 4">
            <a:extLst>
              <a:ext uri="{FF2B5EF4-FFF2-40B4-BE49-F238E27FC236}">
                <a16:creationId xmlns:a16="http://schemas.microsoft.com/office/drawing/2014/main" id="{6D407ED9-9DD6-4773-ABA2-9FE919FD80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CD5CFE-23FC-4593-982D-89335EA041C9}"/>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2817099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2F35-445E-44E5-861B-2F6E0D9C5D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A03DE3D-C82C-400D-A3C3-0C575AA1E2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E82855-D3BF-469D-86E3-DC96E79DED8F}"/>
              </a:ext>
            </a:extLst>
          </p:cNvPr>
          <p:cNvSpPr>
            <a:spLocks noGrp="1"/>
          </p:cNvSpPr>
          <p:nvPr>
            <p:ph type="dt" sz="half" idx="10"/>
          </p:nvPr>
        </p:nvSpPr>
        <p:spPr/>
        <p:txBody>
          <a:bodyPr/>
          <a:lstStyle/>
          <a:p>
            <a:fld id="{ABCA0107-158A-49B3-9703-E0F825C5FA8B}" type="datetimeFigureOut">
              <a:rPr lang="en-GB" smtClean="0"/>
              <a:t>16/03/2026</a:t>
            </a:fld>
            <a:endParaRPr lang="en-GB"/>
          </a:p>
        </p:txBody>
      </p:sp>
      <p:sp>
        <p:nvSpPr>
          <p:cNvPr id="5" name="Footer Placeholder 4">
            <a:extLst>
              <a:ext uri="{FF2B5EF4-FFF2-40B4-BE49-F238E27FC236}">
                <a16:creationId xmlns:a16="http://schemas.microsoft.com/office/drawing/2014/main" id="{118D6AF3-F285-4410-810D-6DFEBECDB7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717C2F-BC41-4E14-81BF-6D7DAFFBB9B2}"/>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2176713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C28BF-9E18-4767-AAA5-0C1F60D0A8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B2EE028-EC32-41A9-AF6E-EDEFD65BD3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B2CD7CF-6F7B-4088-BD58-B3D085EF15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B0FC54A-5D88-4863-BE38-606ACBD6211F}"/>
              </a:ext>
            </a:extLst>
          </p:cNvPr>
          <p:cNvSpPr>
            <a:spLocks noGrp="1"/>
          </p:cNvSpPr>
          <p:nvPr>
            <p:ph type="dt" sz="half" idx="10"/>
          </p:nvPr>
        </p:nvSpPr>
        <p:spPr/>
        <p:txBody>
          <a:bodyPr/>
          <a:lstStyle/>
          <a:p>
            <a:fld id="{ABCA0107-158A-49B3-9703-E0F825C5FA8B}" type="datetimeFigureOut">
              <a:rPr lang="en-GB" smtClean="0"/>
              <a:t>16/03/2026</a:t>
            </a:fld>
            <a:endParaRPr lang="en-GB"/>
          </a:p>
        </p:txBody>
      </p:sp>
      <p:sp>
        <p:nvSpPr>
          <p:cNvPr id="6" name="Footer Placeholder 5">
            <a:extLst>
              <a:ext uri="{FF2B5EF4-FFF2-40B4-BE49-F238E27FC236}">
                <a16:creationId xmlns:a16="http://schemas.microsoft.com/office/drawing/2014/main" id="{2FD17293-178B-4D2F-BE95-F86131EFB8B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E468F0-1849-40B6-BF3E-EC384BDDC911}"/>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1740332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F5180-5412-4B7E-AFEC-625563A4466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C695574-5F9C-4F76-9F96-9249B1EB88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4543AB-666D-4DB1-BC78-15F14761C83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9037B3F-FFF0-44F1-95BF-600364AF98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9B85C4-555F-4527-990A-D644BC65A9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EF63B29-AD64-4F5D-9F2D-F10688DD6F3A}"/>
              </a:ext>
            </a:extLst>
          </p:cNvPr>
          <p:cNvSpPr>
            <a:spLocks noGrp="1"/>
          </p:cNvSpPr>
          <p:nvPr>
            <p:ph type="dt" sz="half" idx="10"/>
          </p:nvPr>
        </p:nvSpPr>
        <p:spPr/>
        <p:txBody>
          <a:bodyPr/>
          <a:lstStyle/>
          <a:p>
            <a:fld id="{ABCA0107-158A-49B3-9703-E0F825C5FA8B}" type="datetimeFigureOut">
              <a:rPr lang="en-GB" smtClean="0"/>
              <a:t>16/03/2026</a:t>
            </a:fld>
            <a:endParaRPr lang="en-GB"/>
          </a:p>
        </p:txBody>
      </p:sp>
      <p:sp>
        <p:nvSpPr>
          <p:cNvPr id="8" name="Footer Placeholder 7">
            <a:extLst>
              <a:ext uri="{FF2B5EF4-FFF2-40B4-BE49-F238E27FC236}">
                <a16:creationId xmlns:a16="http://schemas.microsoft.com/office/drawing/2014/main" id="{085EEEC9-C67B-45D9-9D77-586C94BB1A7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FB95D91-A7EB-4D96-9516-7F32C4D213C6}"/>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3707841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CDAC2-65FE-4F1A-9541-52A6B668195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0129E93-ED45-4357-8802-0304DE83798A}"/>
              </a:ext>
            </a:extLst>
          </p:cNvPr>
          <p:cNvSpPr>
            <a:spLocks noGrp="1"/>
          </p:cNvSpPr>
          <p:nvPr>
            <p:ph type="dt" sz="half" idx="10"/>
          </p:nvPr>
        </p:nvSpPr>
        <p:spPr/>
        <p:txBody>
          <a:bodyPr/>
          <a:lstStyle/>
          <a:p>
            <a:fld id="{ABCA0107-158A-49B3-9703-E0F825C5FA8B}" type="datetimeFigureOut">
              <a:rPr lang="en-GB" smtClean="0"/>
              <a:t>16/03/2026</a:t>
            </a:fld>
            <a:endParaRPr lang="en-GB"/>
          </a:p>
        </p:txBody>
      </p:sp>
      <p:sp>
        <p:nvSpPr>
          <p:cNvPr id="4" name="Footer Placeholder 3">
            <a:extLst>
              <a:ext uri="{FF2B5EF4-FFF2-40B4-BE49-F238E27FC236}">
                <a16:creationId xmlns:a16="http://schemas.microsoft.com/office/drawing/2014/main" id="{878CAD1D-A3E1-47D5-B4A9-3943E493829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FBDB16C-EAC7-4C26-A2AE-C0DC14E0A2BA}"/>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547458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04F63B-0890-43A6-B9E5-C0C55055E468}"/>
              </a:ext>
            </a:extLst>
          </p:cNvPr>
          <p:cNvSpPr>
            <a:spLocks noGrp="1"/>
          </p:cNvSpPr>
          <p:nvPr>
            <p:ph type="dt" sz="half" idx="10"/>
          </p:nvPr>
        </p:nvSpPr>
        <p:spPr/>
        <p:txBody>
          <a:bodyPr/>
          <a:lstStyle/>
          <a:p>
            <a:fld id="{ABCA0107-158A-49B3-9703-E0F825C5FA8B}" type="datetimeFigureOut">
              <a:rPr lang="en-GB" smtClean="0"/>
              <a:t>16/03/2026</a:t>
            </a:fld>
            <a:endParaRPr lang="en-GB"/>
          </a:p>
        </p:txBody>
      </p:sp>
      <p:sp>
        <p:nvSpPr>
          <p:cNvPr id="3" name="Footer Placeholder 2">
            <a:extLst>
              <a:ext uri="{FF2B5EF4-FFF2-40B4-BE49-F238E27FC236}">
                <a16:creationId xmlns:a16="http://schemas.microsoft.com/office/drawing/2014/main" id="{8CD27438-8579-4E2F-8F79-044C97374D1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733074F-F0EB-4F25-A629-52BA7D44AB8B}"/>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2562328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C8A23-9E53-4790-A640-7765FB47DF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AF0AC64-0C22-499B-BDA7-4CEAA4B663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0884A36-B613-4744-B011-BD2839EF6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6917F2-A93A-43D7-B709-56FDD607E8E5}"/>
              </a:ext>
            </a:extLst>
          </p:cNvPr>
          <p:cNvSpPr>
            <a:spLocks noGrp="1"/>
          </p:cNvSpPr>
          <p:nvPr>
            <p:ph type="dt" sz="half" idx="10"/>
          </p:nvPr>
        </p:nvSpPr>
        <p:spPr/>
        <p:txBody>
          <a:bodyPr/>
          <a:lstStyle/>
          <a:p>
            <a:fld id="{ABCA0107-158A-49B3-9703-E0F825C5FA8B}" type="datetimeFigureOut">
              <a:rPr lang="en-GB" smtClean="0"/>
              <a:t>16/03/2026</a:t>
            </a:fld>
            <a:endParaRPr lang="en-GB"/>
          </a:p>
        </p:txBody>
      </p:sp>
      <p:sp>
        <p:nvSpPr>
          <p:cNvPr id="6" name="Footer Placeholder 5">
            <a:extLst>
              <a:ext uri="{FF2B5EF4-FFF2-40B4-BE49-F238E27FC236}">
                <a16:creationId xmlns:a16="http://schemas.microsoft.com/office/drawing/2014/main" id="{C2466496-F9D1-45F6-BD61-F5766B252F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AC2A649-0E9A-4830-84E1-B6DB50D680FF}"/>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1704527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5FCC1-3A9E-49D2-9568-9424BCB9BC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B768A97-EF26-423C-9F46-91D28E5947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F4E47E4-A7CF-483B-92C3-D7D4406A1B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58D45F-69F8-4208-95D6-6F48425EE4E8}"/>
              </a:ext>
            </a:extLst>
          </p:cNvPr>
          <p:cNvSpPr>
            <a:spLocks noGrp="1"/>
          </p:cNvSpPr>
          <p:nvPr>
            <p:ph type="dt" sz="half" idx="10"/>
          </p:nvPr>
        </p:nvSpPr>
        <p:spPr/>
        <p:txBody>
          <a:bodyPr/>
          <a:lstStyle/>
          <a:p>
            <a:fld id="{ABCA0107-158A-49B3-9703-E0F825C5FA8B}" type="datetimeFigureOut">
              <a:rPr lang="en-GB" smtClean="0"/>
              <a:t>16/03/2026</a:t>
            </a:fld>
            <a:endParaRPr lang="en-GB"/>
          </a:p>
        </p:txBody>
      </p:sp>
      <p:sp>
        <p:nvSpPr>
          <p:cNvPr id="6" name="Footer Placeholder 5">
            <a:extLst>
              <a:ext uri="{FF2B5EF4-FFF2-40B4-BE49-F238E27FC236}">
                <a16:creationId xmlns:a16="http://schemas.microsoft.com/office/drawing/2014/main" id="{636C5AB7-AE0A-42EE-A6F2-9C8102EA38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357CC0-DBC0-4EA8-8886-394984C2FB4F}"/>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3039662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131F5D-C4AA-4DBF-BE58-83C97071D8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8020AC-3D9C-4F6C-B923-84BD9A0D73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10558A9-E83E-445E-A9AF-86A327BB2A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CA0107-158A-49B3-9703-E0F825C5FA8B}" type="datetimeFigureOut">
              <a:rPr lang="en-GB" smtClean="0"/>
              <a:t>16/03/2026</a:t>
            </a:fld>
            <a:endParaRPr lang="en-GB"/>
          </a:p>
        </p:txBody>
      </p:sp>
      <p:sp>
        <p:nvSpPr>
          <p:cNvPr id="5" name="Footer Placeholder 4">
            <a:extLst>
              <a:ext uri="{FF2B5EF4-FFF2-40B4-BE49-F238E27FC236}">
                <a16:creationId xmlns:a16="http://schemas.microsoft.com/office/drawing/2014/main" id="{48697F00-9BBB-4D11-B4F2-99665D6557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CCE4B4-E804-466C-B330-F20EFE8931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768C73-158D-4A30-98A4-B98A0FE8CA6B}" type="slidenum">
              <a:rPr lang="en-GB" smtClean="0"/>
              <a:t>‹#›</a:t>
            </a:fld>
            <a:endParaRPr lang="en-GB"/>
          </a:p>
        </p:txBody>
      </p:sp>
    </p:spTree>
    <p:extLst>
      <p:ext uri="{BB962C8B-B14F-4D97-AF65-F5344CB8AC3E}">
        <p14:creationId xmlns:p14="http://schemas.microsoft.com/office/powerpoint/2010/main" val="13318861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2763-FEC9-C7CF-4421-A512BA4867CA}"/>
              </a:ext>
            </a:extLst>
          </p:cNvPr>
          <p:cNvSpPr>
            <a:spLocks noGrp="1"/>
          </p:cNvSpPr>
          <p:nvPr>
            <p:ph type="title"/>
          </p:nvPr>
        </p:nvSpPr>
        <p:spPr>
          <a:xfrm>
            <a:off x="200927" y="131633"/>
            <a:ext cx="11121453" cy="602487"/>
          </a:xfrm>
        </p:spPr>
        <p:txBody>
          <a:bodyPr>
            <a:normAutofit/>
          </a:bodyPr>
          <a:lstStyle/>
          <a:p>
            <a:r>
              <a:rPr lang="en-GB" sz="1600" b="1" dirty="0">
                <a:latin typeface="Arial"/>
                <a:cs typeface="Arial"/>
              </a:rPr>
              <a:t>Copnor Pharmacy: Copnor Pharmacy Leads the Way integrating Primary Care Pharmacy</a:t>
            </a:r>
            <a:endParaRPr lang="en-US" sz="1600" b="1" dirty="0"/>
          </a:p>
        </p:txBody>
      </p:sp>
      <p:pic>
        <p:nvPicPr>
          <p:cNvPr id="5" name="Picture 4" descr="Logo&#10;&#10;Description automatically generated">
            <a:extLst>
              <a:ext uri="{FF2B5EF4-FFF2-40B4-BE49-F238E27FC236}">
                <a16:creationId xmlns:a16="http://schemas.microsoft.com/office/drawing/2014/main" id="{4B05E2C5-FDDF-4ADE-97A2-4C5413FFFAA8}"/>
              </a:ext>
            </a:extLst>
          </p:cNvPr>
          <p:cNvPicPr>
            <a:picLocks noChangeAspect="1"/>
          </p:cNvPicPr>
          <p:nvPr/>
        </p:nvPicPr>
        <p:blipFill>
          <a:blip r:embed="rId2"/>
          <a:stretch>
            <a:fillRect/>
          </a:stretch>
        </p:blipFill>
        <p:spPr>
          <a:xfrm>
            <a:off x="11322464" y="68773"/>
            <a:ext cx="760132" cy="727785"/>
          </a:xfrm>
          <a:prstGeom prst="rect">
            <a:avLst/>
          </a:prstGeom>
        </p:spPr>
      </p:pic>
      <p:sp>
        <p:nvSpPr>
          <p:cNvPr id="6" name="Rectangle 5">
            <a:extLst>
              <a:ext uri="{FF2B5EF4-FFF2-40B4-BE49-F238E27FC236}">
                <a16:creationId xmlns:a16="http://schemas.microsoft.com/office/drawing/2014/main" id="{10AE8261-FFEC-47B2-820F-926032AA4B09}"/>
              </a:ext>
            </a:extLst>
          </p:cNvPr>
          <p:cNvSpPr/>
          <p:nvPr/>
        </p:nvSpPr>
        <p:spPr>
          <a:xfrm>
            <a:off x="0" y="0"/>
            <a:ext cx="10058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6DFE4F4C-7051-B5BD-1CF6-3128552EF10E}"/>
              </a:ext>
            </a:extLst>
          </p:cNvPr>
          <p:cNvSpPr txBox="1"/>
          <p:nvPr/>
        </p:nvSpPr>
        <p:spPr>
          <a:xfrm>
            <a:off x="201168" y="727785"/>
            <a:ext cx="8840647" cy="5101397"/>
          </a:xfrm>
          <a:prstGeom prst="rect">
            <a:avLst/>
          </a:prstGeom>
          <a:solidFill>
            <a:schemeClr val="bg1"/>
          </a:solidFill>
        </p:spPr>
        <p:txBody>
          <a:bodyPr wrap="square" rtlCol="0">
            <a:spAutoFit/>
          </a:bodyPr>
          <a:lstStyle/>
          <a:p>
            <a:pPr algn="just">
              <a:defRPr/>
            </a:pPr>
            <a:r>
              <a:rPr lang="en-GB" sz="1050" dirty="0">
                <a:solidFill>
                  <a:prstClr val="black"/>
                </a:solidFill>
                <a:latin typeface="Arial" panose="020B0604020202020204" pitchFamily="34" charset="0"/>
                <a:cs typeface="Arial" panose="020B0604020202020204" pitchFamily="34" charset="0"/>
              </a:rPr>
              <a:t>Copnor Pharmacy in Portsmouth is demonstrating how Community Pharmacy can play a central role in modern primary care. Located in an area with significantly higher levels of health and disability deprivation than the national average, the pharmacy has become a trusted frontline NHS access point, delivering high-volume vaccination programmes and consistently engaging early with new NHS services to improve access for residents.</a:t>
            </a:r>
          </a:p>
          <a:p>
            <a:pPr algn="just">
              <a:defRPr/>
            </a:pPr>
            <a:endParaRPr lang="en-GB" sz="1050" b="1" dirty="0">
              <a:solidFill>
                <a:prstClr val="black"/>
              </a:solidFill>
              <a:latin typeface="Arial" panose="020B0604020202020204" pitchFamily="34" charset="0"/>
              <a:cs typeface="Arial" panose="020B0604020202020204" pitchFamily="34" charset="0"/>
            </a:endParaRPr>
          </a:p>
          <a:p>
            <a:pPr algn="just">
              <a:defRPr/>
            </a:pPr>
            <a:r>
              <a:rPr lang="en-GB" sz="1050" b="1" dirty="0">
                <a:solidFill>
                  <a:srgbClr val="4472C4"/>
                </a:solidFill>
                <a:latin typeface="Arial" panose="020B0604020202020204" pitchFamily="34" charset="0"/>
                <a:cs typeface="Arial" panose="020B0604020202020204" pitchFamily="34" charset="0"/>
              </a:rPr>
              <a:t>What changed</a:t>
            </a:r>
          </a:p>
          <a:p>
            <a:pPr algn="just"/>
            <a:r>
              <a:rPr lang="en-GB" sz="1050" dirty="0">
                <a:solidFill>
                  <a:prstClr val="black"/>
                </a:solidFill>
                <a:latin typeface="Arial" panose="020B0604020202020204" pitchFamily="34" charset="0"/>
                <a:cs typeface="Arial" panose="020B0604020202020204" pitchFamily="34" charset="0"/>
              </a:rPr>
              <a:t>Strong collaboration with Derby Road Group Practice, serving around 17,000 patients, has helped position Copnor Pharmacy as a key partner in delivering clinically led care in the community. Between February 2024 and November 2025, the pharmacy completed </a:t>
            </a:r>
            <a:r>
              <a:rPr lang="en-GB" sz="1050" b="1" dirty="0">
                <a:solidFill>
                  <a:prstClr val="black"/>
                </a:solidFill>
                <a:latin typeface="Arial" panose="020B0604020202020204" pitchFamily="34" charset="0"/>
                <a:cs typeface="Arial" panose="020B0604020202020204" pitchFamily="34" charset="0"/>
              </a:rPr>
              <a:t>1,429 Pharmacy First consultations</a:t>
            </a:r>
            <a:r>
              <a:rPr lang="en-GB" sz="1050" dirty="0">
                <a:solidFill>
                  <a:prstClr val="black"/>
                </a:solidFill>
                <a:latin typeface="Arial" panose="020B0604020202020204" pitchFamily="34" charset="0"/>
                <a:cs typeface="Arial" panose="020B0604020202020204" pitchFamily="34" charset="0"/>
              </a:rPr>
              <a:t>, including </a:t>
            </a:r>
            <a:r>
              <a:rPr lang="en-GB" sz="1050" b="1" dirty="0">
                <a:solidFill>
                  <a:prstClr val="black"/>
                </a:solidFill>
                <a:latin typeface="Arial" panose="020B0604020202020204" pitchFamily="34" charset="0"/>
                <a:cs typeface="Arial" panose="020B0604020202020204" pitchFamily="34" charset="0"/>
              </a:rPr>
              <a:t>840 clinical pathway consultations and 589 minor illness referrals. </a:t>
            </a:r>
            <a:r>
              <a:rPr lang="en-GB" sz="1050" dirty="0">
                <a:solidFill>
                  <a:prstClr val="black"/>
                </a:solidFill>
                <a:latin typeface="Arial" panose="020B0604020202020204" pitchFamily="34" charset="0"/>
                <a:cs typeface="Arial" panose="020B0604020202020204" pitchFamily="34" charset="0"/>
              </a:rPr>
              <a:t>Despite the transition from CPCS to Pharmacy First, referrals from general practice have remained strong, reflecting a high level of trust between clinicians across the local primary care system.</a:t>
            </a:r>
          </a:p>
          <a:p>
            <a:pPr algn="just"/>
            <a:endParaRPr lang="en-GB" sz="1050" b="1" dirty="0">
              <a:solidFill>
                <a:prstClr val="black"/>
              </a:solidFill>
              <a:latin typeface="Arial" panose="020B0604020202020204" pitchFamily="34" charset="0"/>
              <a:cs typeface="Arial" panose="020B0604020202020204" pitchFamily="34" charset="0"/>
            </a:endParaRPr>
          </a:p>
          <a:p>
            <a:pPr algn="just"/>
            <a:r>
              <a:rPr lang="en-GB" sz="1050" b="1" dirty="0">
                <a:solidFill>
                  <a:srgbClr val="4472C4"/>
                </a:solidFill>
                <a:latin typeface="Arial" panose="020B0604020202020204" pitchFamily="34" charset="0"/>
                <a:cs typeface="Arial" panose="020B0604020202020204" pitchFamily="34" charset="0"/>
              </a:rPr>
              <a:t>How services are being delivered</a:t>
            </a:r>
          </a:p>
          <a:p>
            <a:pPr algn="just"/>
            <a:r>
              <a:rPr lang="en-GB" sz="1050" dirty="0">
                <a:solidFill>
                  <a:prstClr val="black"/>
                </a:solidFill>
                <a:latin typeface="Arial" panose="020B0604020202020204" pitchFamily="34" charset="0"/>
                <a:cs typeface="Arial" panose="020B0604020202020204" pitchFamily="34" charset="0"/>
              </a:rPr>
              <a:t>Rather than increasing headcount, the pharmacy has focused on upskilling its existing workforce. Technicians and pharmacy staff now support services such as blood pressure checks, contraception advice and Pharmacy First consultations, allowing Pharmacists to concentrate on clinical assessment. The addition of a second consultation room enables multiple services to run simultaneously, creating a mini multidisciplinary team environment within the pharmacy and improving patient flow.</a:t>
            </a:r>
          </a:p>
          <a:p>
            <a:pPr algn="just"/>
            <a:endParaRPr lang="en-GB" sz="1050" b="1" dirty="0">
              <a:solidFill>
                <a:prstClr val="black"/>
              </a:solidFill>
              <a:latin typeface="Arial" panose="020B0604020202020204" pitchFamily="34" charset="0"/>
              <a:cs typeface="Arial" panose="020B0604020202020204" pitchFamily="34" charset="0"/>
            </a:endParaRPr>
          </a:p>
          <a:p>
            <a:pPr algn="just"/>
            <a:r>
              <a:rPr lang="en-GB" sz="1050" b="1" dirty="0">
                <a:solidFill>
                  <a:srgbClr val="4472C4"/>
                </a:solidFill>
                <a:latin typeface="Arial" panose="020B0604020202020204" pitchFamily="34" charset="0"/>
                <a:cs typeface="Arial" panose="020B0604020202020204" pitchFamily="34" charset="0"/>
              </a:rPr>
              <a:t>Impact</a:t>
            </a:r>
          </a:p>
          <a:p>
            <a:pPr algn="just"/>
            <a:r>
              <a:rPr lang="en-GB" sz="1050" dirty="0">
                <a:solidFill>
                  <a:prstClr val="black"/>
                </a:solidFill>
                <a:latin typeface="Arial" panose="020B0604020202020204" pitchFamily="34" charset="0"/>
                <a:cs typeface="Arial" panose="020B0604020202020204" pitchFamily="34" charset="0"/>
              </a:rPr>
              <a:t>This approach has strengthened the relationship between community pharmacy and general practice, improving patient access to care while helping reduce pressure on GP services. High uptake of services such as contraception and Pharmacy First consultations demonstrates the value of strong system communication and collaboration between the pharmacy, local practices and the Integrated Care Board.</a:t>
            </a:r>
          </a:p>
          <a:p>
            <a:pPr algn="just"/>
            <a:endParaRPr lang="en-GB" sz="1050" dirty="0">
              <a:solidFill>
                <a:prstClr val="black"/>
              </a:solidFill>
              <a:latin typeface="Arial" panose="020B0604020202020204" pitchFamily="34" charset="0"/>
              <a:cs typeface="Arial" panose="020B0604020202020204" pitchFamily="34" charset="0"/>
            </a:endParaRPr>
          </a:p>
          <a:p>
            <a:pPr algn="just"/>
            <a:r>
              <a:rPr lang="en-GB" sz="1050" b="1" dirty="0">
                <a:solidFill>
                  <a:srgbClr val="4472C4"/>
                </a:solidFill>
                <a:latin typeface="Arial" panose="020B0604020202020204" pitchFamily="34" charset="0"/>
                <a:cs typeface="Arial" panose="020B0604020202020204" pitchFamily="34" charset="0"/>
              </a:rPr>
              <a:t>Looking ahead</a:t>
            </a:r>
          </a:p>
          <a:p>
            <a:pPr algn="just"/>
            <a:r>
              <a:rPr lang="en-GB" sz="1050" dirty="0">
                <a:solidFill>
                  <a:prstClr val="black"/>
                </a:solidFill>
                <a:latin typeface="Arial" panose="020B0604020202020204" pitchFamily="34" charset="0"/>
                <a:cs typeface="Arial" panose="020B0604020202020204" pitchFamily="34" charset="0"/>
              </a:rPr>
              <a:t>With strong partnerships already in place, Copnor Pharmacy is well positioned to play a greater role within Integrated Neighbourhood Teams. Future opportunities include expanding referrals for blood pressure monitoring and supporting local diagnostic services, helping to position Community Pharmacy as an accessible hub for preventative care, monitoring and early intervention within neighbourhood health systems.</a:t>
            </a:r>
          </a:p>
          <a:p>
            <a:pPr algn="just"/>
            <a:endParaRPr lang="en-GB" sz="1050" dirty="0">
              <a:solidFill>
                <a:prstClr val="black"/>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srgbClr val="4472C4"/>
                </a:solidFill>
                <a:effectLst/>
                <a:uLnTx/>
                <a:uFillTx/>
                <a:latin typeface="Arial" panose="020B0604020202020204" pitchFamily="34" charset="0"/>
                <a:ea typeface="+mn-ea"/>
                <a:cs typeface="Arial" panose="020B0604020202020204" pitchFamily="34" charset="0"/>
              </a:rPr>
              <a:t>Final Reflection: What Makes Copnor Pharmacy stand out from the rest: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050" dirty="0">
                <a:solidFill>
                  <a:prstClr val="black"/>
                </a:solidFill>
                <a:latin typeface="Arial" panose="020B0604020202020204" pitchFamily="34" charset="0"/>
                <a:cs typeface="Arial" panose="020B0604020202020204" pitchFamily="34" charset="0"/>
              </a:rPr>
              <a:t>Copnor Pharmacy stands out for its commitment to continually improving patient care and strengthening partnerships across Primary Care. By embracing change, building trust with local partners and embedding itself within the wider health system, the team demonstrates what modern, patient-centred Community Pharmacy can look like.</a:t>
            </a:r>
          </a:p>
        </p:txBody>
      </p:sp>
      <p:sp>
        <p:nvSpPr>
          <p:cNvPr id="12" name="TextBox 11">
            <a:extLst>
              <a:ext uri="{FF2B5EF4-FFF2-40B4-BE49-F238E27FC236}">
                <a16:creationId xmlns:a16="http://schemas.microsoft.com/office/drawing/2014/main" id="{8142AC0D-8798-457E-8097-4C46EFD68C0B}"/>
              </a:ext>
            </a:extLst>
          </p:cNvPr>
          <p:cNvSpPr txBox="1"/>
          <p:nvPr/>
        </p:nvSpPr>
        <p:spPr>
          <a:xfrm>
            <a:off x="232913" y="5101895"/>
            <a:ext cx="11569877" cy="1323439"/>
          </a:xfrm>
          <a:prstGeom prst="rect">
            <a:avLst/>
          </a:prstGeom>
          <a:solidFill>
            <a:schemeClr val="bg2"/>
          </a:solidFill>
        </p:spPr>
        <p:txBody>
          <a:bodyPr wrap="square">
            <a:spAutoFit/>
          </a:bodyPr>
          <a:lstStyle/>
          <a:p>
            <a:r>
              <a:rPr lang="en-GB" sz="1000" b="1" dirty="0">
                <a:solidFill>
                  <a:prstClr val="black"/>
                </a:solidFill>
                <a:latin typeface="Arial" panose="020B0604020202020204" pitchFamily="34" charset="0"/>
                <a:cs typeface="Arial" panose="020B0604020202020204" pitchFamily="34" charset="0"/>
              </a:rPr>
              <a:t>Owner Nicholas Felstead Owner/Pharmacist said: </a:t>
            </a:r>
            <a:r>
              <a:rPr lang="en-GB" sz="1000" dirty="0">
                <a:solidFill>
                  <a:prstClr val="black"/>
                </a:solidFill>
                <a:latin typeface="Arial" panose="020B0604020202020204" pitchFamily="34" charset="0"/>
                <a:cs typeface="Arial" panose="020B0604020202020204" pitchFamily="34" charset="0"/>
              </a:rPr>
              <a:t>“Nicholas Felstead, Owner and Pharmacist said: "Up until now, it always felt like things were very GP‑focused. Today, it feels like community pharmacy is finally being seen.“</a:t>
            </a:r>
          </a:p>
          <a:p>
            <a:endParaRPr lang="en-GB" sz="1000" dirty="0">
              <a:solidFill>
                <a:prstClr val="black"/>
              </a:solidFill>
              <a:latin typeface="Arial" panose="020B0604020202020204" pitchFamily="34" charset="0"/>
              <a:cs typeface="Arial" panose="020B0604020202020204" pitchFamily="34" charset="0"/>
            </a:endParaRPr>
          </a:p>
          <a:p>
            <a:r>
              <a:rPr lang="en-GB" sz="1000" b="1" dirty="0">
                <a:solidFill>
                  <a:prstClr val="black"/>
                </a:solidFill>
                <a:latin typeface="Arial" panose="020B0604020202020204" pitchFamily="34" charset="0"/>
                <a:cs typeface="Arial" panose="020B0604020202020204" pitchFamily="34" charset="0"/>
              </a:rPr>
              <a:t>James Hempsted-Kingham, Regional Transition Director &amp; Director of Primary Care &amp; Public Health Commissioning, South East Region said: </a:t>
            </a:r>
            <a:r>
              <a:rPr lang="en-GB" sz="1000" dirty="0">
                <a:solidFill>
                  <a:prstClr val="black"/>
                </a:solidFill>
                <a:latin typeface="Arial" panose="020B0604020202020204" pitchFamily="34" charset="0"/>
                <a:cs typeface="Arial" panose="020B0604020202020204" pitchFamily="34" charset="0"/>
              </a:rPr>
              <a:t>“Copnor Pharmacy has shown what true partnership in primary care looks like… they are setting a strong example for Community Pharmacy across the region.”</a:t>
            </a:r>
          </a:p>
          <a:p>
            <a:endParaRPr lang="en-GB" sz="1000" dirty="0">
              <a:solidFill>
                <a:prstClr val="black"/>
              </a:solidFill>
              <a:latin typeface="Arial" panose="020B0604020202020204" pitchFamily="34" charset="0"/>
              <a:cs typeface="Arial" panose="020B0604020202020204" pitchFamily="34" charset="0"/>
            </a:endParaRPr>
          </a:p>
          <a:p>
            <a:r>
              <a:rPr lang="en-GB" sz="1000" b="1" dirty="0">
                <a:solidFill>
                  <a:prstClr val="black"/>
                </a:solidFill>
                <a:latin typeface="Arial" panose="020B0604020202020204" pitchFamily="34" charset="0"/>
                <a:cs typeface="Arial" panose="020B0604020202020204" pitchFamily="34" charset="0"/>
              </a:rPr>
              <a:t>Hinal Patel, ICB Community Pharmacy Clinical Lead, said: </a:t>
            </a:r>
            <a:r>
              <a:rPr lang="en-GB" sz="1000" dirty="0">
                <a:solidFill>
                  <a:prstClr val="black"/>
                </a:solidFill>
                <a:latin typeface="Arial" panose="020B0604020202020204" pitchFamily="34" charset="0"/>
                <a:cs typeface="Arial" panose="020B0604020202020204" pitchFamily="34" charset="0"/>
              </a:rPr>
              <a:t>“Integrating community pharmacy within primary care is essential to a sustainable health system, ensuring patients receive the right care, in the right place, at the right time.”</a:t>
            </a:r>
          </a:p>
        </p:txBody>
      </p:sp>
      <p:pic>
        <p:nvPicPr>
          <p:cNvPr id="3" name="Picture 2">
            <a:extLst>
              <a:ext uri="{FF2B5EF4-FFF2-40B4-BE49-F238E27FC236}">
                <a16:creationId xmlns:a16="http://schemas.microsoft.com/office/drawing/2014/main" id="{108196C2-CDBD-EFAC-00B1-A889E8A2022D}"/>
              </a:ext>
            </a:extLst>
          </p:cNvPr>
          <p:cNvPicPr>
            <a:picLocks noChangeAspect="1"/>
          </p:cNvPicPr>
          <p:nvPr/>
        </p:nvPicPr>
        <p:blipFill>
          <a:blip r:embed="rId3"/>
          <a:stretch>
            <a:fillRect/>
          </a:stretch>
        </p:blipFill>
        <p:spPr>
          <a:xfrm>
            <a:off x="9266439" y="1155940"/>
            <a:ext cx="2536351" cy="268106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26688734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92b3188-6415-4f2c-aca0-eacbc863f39d">
      <Terms xmlns="http://schemas.microsoft.com/office/infopath/2007/PartnerControls"/>
    </lcf76f155ced4ddcb4097134ff3c332f>
    <TaxCatchAll xmlns="007c47f5-c8ee-4090-8688-41d140a73b0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CBA0CDF5070EB46AE1A7E47E9E8FA83" ma:contentTypeVersion="17" ma:contentTypeDescription="Create a new document." ma:contentTypeScope="" ma:versionID="cc7723f439544c892a2d2aef563992ee">
  <xsd:schema xmlns:xsd="http://www.w3.org/2001/XMLSchema" xmlns:xs="http://www.w3.org/2001/XMLSchema" xmlns:p="http://schemas.microsoft.com/office/2006/metadata/properties" xmlns:ns2="d92b3188-6415-4f2c-aca0-eacbc863f39d" xmlns:ns3="007c47f5-c8ee-4090-8688-41d140a73b0a" targetNamespace="http://schemas.microsoft.com/office/2006/metadata/properties" ma:root="true" ma:fieldsID="b96606cdc5b4c21e588c8d524a65bd03" ns2:_="" ns3:_="">
    <xsd:import namespace="d92b3188-6415-4f2c-aca0-eacbc863f39d"/>
    <xsd:import namespace="007c47f5-c8ee-4090-8688-41d140a73b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2b3188-6415-4f2c-aca0-eacbc863f3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c9774d7-cdaf-4a4d-a032-1f5f4170993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07c47f5-c8ee-4090-8688-41d140a73b0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1a4578c-0846-4a82-9f94-02a08fdf96e4}" ma:internalName="TaxCatchAll" ma:showField="CatchAllData" ma:web="007c47f5-c8ee-4090-8688-41d140a73b0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DD0B36A-5097-42FC-B046-64D47835CE22}">
  <ds:schemaRefs>
    <ds:schemaRef ds:uri="http://purl.org/dc/terms/"/>
    <ds:schemaRef ds:uri="http://purl.org/dc/elements/1.1/"/>
    <ds:schemaRef ds:uri="http://www.w3.org/XML/1998/namespace"/>
    <ds:schemaRef ds:uri="007c47f5-c8ee-4090-8688-41d140a73b0a"/>
    <ds:schemaRef ds:uri="http://schemas.openxmlformats.org/package/2006/metadata/core-properties"/>
    <ds:schemaRef ds:uri="http://schemas.microsoft.com/office/2006/documentManagement/types"/>
    <ds:schemaRef ds:uri="http://purl.org/dc/dcmitype/"/>
    <ds:schemaRef ds:uri="d92b3188-6415-4f2c-aca0-eacbc863f39d"/>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43047FA6-C605-4C60-82C2-A268EFDBCB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2b3188-6415-4f2c-aca0-eacbc863f39d"/>
    <ds:schemaRef ds:uri="007c47f5-c8ee-4090-8688-41d140a73b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AF176C6-B9E9-42D2-90FE-D991FD8D293C}">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15</TotalTime>
  <Words>564</Words>
  <Application>Microsoft Office PowerPoint</Application>
  <PresentationFormat>Widescreen</PresentationFormat>
  <Paragraphs>22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Frutiger LT Std 45 Light</vt:lpstr>
      <vt:lpstr>Frutiger LT Std 65</vt:lpstr>
      <vt:lpstr>1_Office Theme</vt:lpstr>
      <vt:lpstr>Copnor Pharmacy: Copnor Pharmacy Leads the Way integrating Primary Care Pharmacy</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General Practice - Same Day Access Model - Acute Care Team  Woodley Centre Surgery, Berkshire West</dc:title>
  <dc:creator>Adriana Jimenez</dc:creator>
  <cp:lastModifiedBy>JIMENEZ, Adriana (NHS ENGLAND)</cp:lastModifiedBy>
  <cp:revision>88</cp:revision>
  <dcterms:created xsi:type="dcterms:W3CDTF">2024-01-10T08:01:22Z</dcterms:created>
  <dcterms:modified xsi:type="dcterms:W3CDTF">2026-03-16T10:58:43Z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0x0101003CBA0CDF5070EB46AE1A7E47E9E8FA83</vt:lpwstr>
  </property>
  <property fmtid="{D5CDD505-2E9C-101B-9397-08002B2CF9AE}" pid="3" name="MediaServiceImageTags">
    <vt:lpwstr/>
  </property>
</Properties>
</file>