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4"/>
  </p:sldMasterIdLst>
  <p:sldIdLst>
    <p:sldId id="256" r:id="rId5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92" d="100"/>
          <a:sy n="292" d="100"/>
        </p:scale>
        <p:origin x="200" y="-119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62CB4-060B-4171-9D97-2354EDA19557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6BB-18EF-4F37-9E68-587C78E37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76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62CB4-060B-4171-9D97-2354EDA19557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6BB-18EF-4F37-9E68-587C78E37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035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62CB4-060B-4171-9D97-2354EDA19557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6BB-18EF-4F37-9E68-587C78E37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56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62CB4-060B-4171-9D97-2354EDA19557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6BB-18EF-4F37-9E68-587C78E37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075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62CB4-060B-4171-9D97-2354EDA19557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6BB-18EF-4F37-9E68-587C78E37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05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62CB4-060B-4171-9D97-2354EDA19557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6BB-18EF-4F37-9E68-587C78E37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29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62CB4-060B-4171-9D97-2354EDA19557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6BB-18EF-4F37-9E68-587C78E37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442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62CB4-060B-4171-9D97-2354EDA19557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6BB-18EF-4F37-9E68-587C78E37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102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62CB4-060B-4171-9D97-2354EDA19557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6BB-18EF-4F37-9E68-587C78E37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415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62CB4-060B-4171-9D97-2354EDA19557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6BB-18EF-4F37-9E68-587C78E37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614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62CB4-060B-4171-9D97-2354EDA19557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6BB-18EF-4F37-9E68-587C78E37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550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62CB4-060B-4171-9D97-2354EDA19557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B16BB-18EF-4F37-9E68-587C78E376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823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hyperlink" Target="https://forms.ukhsa.gov.uk/ReportAnOutbreak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CE4CA76-56A0-46D6-8D2E-35B5BE520524}"/>
              </a:ext>
            </a:extLst>
          </p:cNvPr>
          <p:cNvSpPr txBox="1"/>
          <p:nvPr/>
        </p:nvSpPr>
        <p:spPr>
          <a:xfrm>
            <a:off x="1876926" y="-6047"/>
            <a:ext cx="7724274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000" b="1" dirty="0">
                <a:solidFill>
                  <a:srgbClr val="C00000"/>
                </a:solidFill>
                <a:latin typeface="Arial"/>
                <a:cs typeface="Arial"/>
              </a:rPr>
              <a:t>Flu and COVID-19 outbreaks</a:t>
            </a:r>
          </a:p>
          <a:p>
            <a:pPr algn="ctr"/>
            <a:r>
              <a:rPr lang="en-GB" sz="2400" b="1" dirty="0">
                <a:latin typeface="Arial"/>
                <a:cs typeface="Arial"/>
              </a:rPr>
              <a:t>South East England adult social care residential settings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BDA0EA-AD3F-4241-A050-B66C399C441A}"/>
              </a:ext>
            </a:extLst>
          </p:cNvPr>
          <p:cNvSpPr txBox="1"/>
          <p:nvPr/>
        </p:nvSpPr>
        <p:spPr>
          <a:xfrm>
            <a:off x="104614" y="5464175"/>
            <a:ext cx="9256458" cy="3975649"/>
          </a:xfrm>
          <a:prstGeom prst="rect">
            <a:avLst/>
          </a:prstGeom>
          <a:noFill/>
          <a:ln w="38100">
            <a:solidFill>
              <a:srgbClr val="339966"/>
            </a:solidFill>
          </a:ln>
        </p:spPr>
        <p:txBody>
          <a:bodyPr wrap="square" lIns="216000" tIns="216000" rIns="216000" bIns="216000" rtlCol="0" anchor="t">
            <a:spAutoFit/>
          </a:bodyPr>
          <a:lstStyle/>
          <a:p>
            <a:pPr marL="625475" algn="ctr">
              <a:spcBef>
                <a:spcPts val="600"/>
              </a:spcBef>
              <a:spcAft>
                <a:spcPts val="600"/>
              </a:spcAft>
            </a:pPr>
            <a:r>
              <a:rPr lang="en-GB" sz="2000" b="1" dirty="0">
                <a:latin typeface="Arial"/>
                <a:cs typeface="Arial"/>
              </a:rPr>
              <a:t>If yes, you might have an </a:t>
            </a:r>
            <a:r>
              <a:rPr lang="en-GB" sz="2000" b="1" dirty="0">
                <a:solidFill>
                  <a:srgbClr val="C00000"/>
                </a:solidFill>
                <a:latin typeface="Arial"/>
                <a:cs typeface="Arial"/>
              </a:rPr>
              <a:t>outbreak</a:t>
            </a:r>
            <a:r>
              <a:rPr lang="en-GB" sz="2000" b="1" dirty="0">
                <a:latin typeface="Arial"/>
                <a:cs typeface="Arial"/>
              </a:rPr>
              <a:t> of COVID-19, flu, or other acute respiratory infection (ARI).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GB" sz="2000" dirty="0">
                <a:latin typeface="Arial"/>
                <a:cs typeface="Arial"/>
              </a:rPr>
              <a:t>Support residents with symptoms to stay away from others; send staff  with symptoms home </a:t>
            </a:r>
          </a:p>
          <a:p>
            <a:pPr marL="625475" indent="-546100"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Arial"/>
                <a:cs typeface="Arial"/>
              </a:rPr>
              <a:t>	Test symptomatic service users with UKHSA supplied Combination Flu and COVID-19 LFDs. Residents eligible for COVID-19 treatments should be tested with a COVID-19 LFD available for free on the NHS from partici</a:t>
            </a: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pating pharmacies.</a:t>
            </a:r>
          </a:p>
          <a:p>
            <a:pPr marL="625475" indent="-546100"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solidFill>
                  <a:srgbClr val="C00000"/>
                </a:solidFill>
                <a:latin typeface="Arial"/>
                <a:cs typeface="Arial"/>
              </a:rPr>
              <a:t>	Fill in the </a:t>
            </a:r>
            <a:r>
              <a:rPr lang="en-GB" sz="2000" b="1" dirty="0">
                <a:solidFill>
                  <a:srgbClr val="C00000"/>
                </a:solidFill>
                <a:latin typeface="Arial"/>
                <a:cs typeface="Arial"/>
              </a:rPr>
              <a:t>Report an outbreak </a:t>
            </a:r>
            <a:r>
              <a:rPr lang="en-GB" sz="2000" dirty="0">
                <a:solidFill>
                  <a:srgbClr val="C00000"/>
                </a:solidFill>
                <a:latin typeface="Arial"/>
                <a:cs typeface="Arial"/>
              </a:rPr>
              <a:t>tool 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 obtain advice.</a:t>
            </a:r>
            <a:endParaRPr lang="en-GB" sz="200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DB052532-88DC-4BF4-9B34-C883154837E2}"/>
              </a:ext>
            </a:extLst>
          </p:cNvPr>
          <p:cNvSpPr/>
          <p:nvPr/>
        </p:nvSpPr>
        <p:spPr>
          <a:xfrm>
            <a:off x="105047" y="9484248"/>
            <a:ext cx="7024220" cy="1500383"/>
          </a:xfrm>
          <a:prstGeom prst="homePlat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1200"/>
              </a:spcAft>
            </a:pPr>
            <a:r>
              <a:rPr lang="en-GB" sz="2500" dirty="0">
                <a:latin typeface="Arial"/>
                <a:cs typeface="Arial"/>
              </a:rPr>
              <a:t>Report your ARI outbreak:</a:t>
            </a:r>
          </a:p>
          <a:p>
            <a:pPr algn="ctr">
              <a:spcAft>
                <a:spcPts val="600"/>
              </a:spcAft>
            </a:pPr>
            <a:r>
              <a:rPr lang="en-GB" sz="2000" dirty="0">
                <a:latin typeface="Arial"/>
                <a:cs typeface="Arial"/>
              </a:rPr>
              <a:t>Complete the web-based Report an Outbreak Tool via 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https://forms.ukhsa.gov.uk/ReportAnOutbreak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en-GB" sz="2000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OR use the QR CODE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1976F3-F52E-4425-8E0E-26B6F0F5BEA5}"/>
              </a:ext>
            </a:extLst>
          </p:cNvPr>
          <p:cNvSpPr txBox="1"/>
          <p:nvPr/>
        </p:nvSpPr>
        <p:spPr>
          <a:xfrm>
            <a:off x="-3629" y="11050027"/>
            <a:ext cx="9608799" cy="1667325"/>
          </a:xfrm>
          <a:prstGeom prst="rect">
            <a:avLst/>
          </a:prstGeom>
          <a:noFill/>
          <a:ln w="50800">
            <a:solidFill>
              <a:srgbClr val="339966"/>
            </a:solidFill>
          </a:ln>
        </p:spPr>
        <p:txBody>
          <a:bodyPr wrap="square" lIns="216000" tIns="216000" rIns="216000" bIns="216000" rtlCol="0" anchor="t">
            <a:spAutoFit/>
          </a:bodyPr>
          <a:lstStyle/>
          <a:p>
            <a:pPr marL="542925"/>
            <a:r>
              <a:rPr lang="en-GB" sz="2000" dirty="0">
                <a:latin typeface="Arial"/>
                <a:cs typeface="Arial"/>
              </a:rPr>
              <a:t>The UKHSA </a:t>
            </a:r>
            <a:r>
              <a:rPr lang="en-GB" sz="2000">
                <a:latin typeface="Arial"/>
                <a:cs typeface="Arial"/>
              </a:rPr>
              <a:t>South East health </a:t>
            </a:r>
            <a:r>
              <a:rPr lang="en-GB" sz="2000" dirty="0">
                <a:latin typeface="Arial"/>
                <a:cs typeface="Arial"/>
              </a:rPr>
              <a:t>protection team will review the information you submit and provide advice via email or a phone call to help manage the outbreak</a:t>
            </a:r>
            <a:r>
              <a:rPr lang="en-GB" sz="2000">
                <a:latin typeface="Arial"/>
                <a:cs typeface="Arial"/>
              </a:rPr>
              <a:t>. </a:t>
            </a:r>
            <a:r>
              <a:rPr lang="en-GB" sz="2000" b="1">
                <a:latin typeface="Arial"/>
                <a:cs typeface="Arial"/>
              </a:rPr>
              <a:t>Antivirals </a:t>
            </a:r>
            <a:r>
              <a:rPr lang="en-GB" sz="2000" b="1" dirty="0">
                <a:latin typeface="Arial"/>
                <a:cs typeface="Arial"/>
              </a:rPr>
              <a:t>for confirmed or suspected flu outbreaks are most effective when started early.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569030-41F3-41BA-99AB-9C2737DAA159}"/>
              </a:ext>
            </a:extLst>
          </p:cNvPr>
          <p:cNvSpPr txBox="1"/>
          <p:nvPr/>
        </p:nvSpPr>
        <p:spPr>
          <a:xfrm>
            <a:off x="1987163" y="1297032"/>
            <a:ext cx="7207717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dirty="0">
                <a:solidFill>
                  <a:srgbClr val="C00000"/>
                </a:solidFill>
                <a:latin typeface="Arial"/>
                <a:cs typeface="Arial"/>
              </a:rPr>
              <a:t>Do </a:t>
            </a:r>
            <a:r>
              <a:rPr lang="en-GB" sz="2400" b="1" dirty="0">
                <a:solidFill>
                  <a:srgbClr val="339966"/>
                </a:solidFill>
                <a:latin typeface="Arial"/>
                <a:cs typeface="Arial"/>
              </a:rPr>
              <a:t>2 or more </a:t>
            </a:r>
            <a:r>
              <a:rPr lang="en-GB" sz="2400" b="1" dirty="0">
                <a:solidFill>
                  <a:srgbClr val="C00000"/>
                </a:solidFill>
                <a:latin typeface="Arial"/>
                <a:cs typeface="Arial"/>
              </a:rPr>
              <a:t>service users have the following symptoms within 5 days of each other?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3DE71A-9D26-4163-BB60-739B84C10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47" y="6406447"/>
            <a:ext cx="428259" cy="4282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42A6B7A-75E1-4F22-8931-1FB9C2FDB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91" y="11572153"/>
            <a:ext cx="620063" cy="614671"/>
          </a:xfrm>
          <a:prstGeom prst="rect">
            <a:avLst/>
          </a:prstGeom>
        </p:spPr>
      </p:pic>
      <p:pic>
        <p:nvPicPr>
          <p:cNvPr id="14" name="Picture 13" descr="UKHSA logo">
            <a:extLst>
              <a:ext uri="{FF2B5EF4-FFF2-40B4-BE49-F238E27FC236}">
                <a16:creationId xmlns:a16="http://schemas.microsoft.com/office/drawing/2014/main" id="{D5D04962-32BB-4CBA-8DA4-6200034430F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45" y="107860"/>
            <a:ext cx="1393458" cy="1395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514294C-B917-486F-82CB-AE4351011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14" y="2128029"/>
            <a:ext cx="9256458" cy="3566216"/>
          </a:xfrm>
          <a:prstGeom prst="rect">
            <a:avLst/>
          </a:prstGeom>
        </p:spPr>
      </p:pic>
      <p:pic>
        <p:nvPicPr>
          <p:cNvPr id="17" name="Graphic 16" descr="Programmer female outline">
            <a:extLst>
              <a:ext uri="{FF2B5EF4-FFF2-40B4-BE49-F238E27FC236}">
                <a16:creationId xmlns:a16="http://schemas.microsoft.com/office/drawing/2014/main" id="{09599F85-237B-6932-1124-FD3642DA84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3814" y="8452181"/>
            <a:ext cx="475497" cy="4754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AB54AB-54EA-F38B-A752-8CA77BC2D2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9077" y="9209811"/>
            <a:ext cx="2191995" cy="19478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54E8B9-CAB7-9B8E-9FB9-DA8827F981E4}"/>
              </a:ext>
            </a:extLst>
          </p:cNvPr>
          <p:cNvSpPr txBox="1"/>
          <p:nvPr/>
        </p:nvSpPr>
        <p:spPr>
          <a:xfrm>
            <a:off x="4896854" y="8128752"/>
            <a:ext cx="4430530" cy="101566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>
                <a:solidFill>
                  <a:srgbClr val="C00000"/>
                </a:solidFill>
                <a:latin typeface="Arial"/>
                <a:cs typeface="Arial"/>
              </a:rPr>
              <a:t>Our CQC Location ID:….....................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2000" dirty="0">
                <a:solidFill>
                  <a:srgbClr val="C00000"/>
                </a:solidFill>
                <a:latin typeface="Arial"/>
                <a:cs typeface="Arial"/>
              </a:rPr>
              <a:t>Combination LFD tests kept in: …………………………........................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0050EF-6A42-C0B7-19B8-B091B1D2C8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076" y="7534460"/>
            <a:ext cx="632829" cy="30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60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E4A68F54529F4493D66DA6D2E5C99E" ma:contentTypeVersion="16" ma:contentTypeDescription="Create a new document." ma:contentTypeScope="" ma:versionID="0cab924cdf0eaf35b5aac17c1f19fb45">
  <xsd:schema xmlns:xsd="http://www.w3.org/2001/XMLSchema" xmlns:xs="http://www.w3.org/2001/XMLSchema" xmlns:p="http://schemas.microsoft.com/office/2006/metadata/properties" xmlns:ns2="a05e2c61-ed41-4ff3-9a8a-7cc0730304f9" xmlns:ns3="ab6eb3c5-825f-45af-bf97-38137c09003b" targetNamespace="http://schemas.microsoft.com/office/2006/metadata/properties" ma:root="true" ma:fieldsID="423e8991597e6d55cf15304fbaa3deb4" ns2:_="" ns3:_="">
    <xsd:import namespace="a05e2c61-ed41-4ff3-9a8a-7cc0730304f9"/>
    <xsd:import namespace="ab6eb3c5-825f-45af-bf97-38137c0900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SOP_x002c_CommsPlan_x002c_Launchpla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5e2c61-ed41-4ff3-9a8a-7cc0730304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e289f538-edf0-4bde-b084-18e01efd0e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SOP_x002c_CommsPlan_x002c_Launchplan" ma:index="21" nillable="true" ma:displayName="SOP, Comms Plan, Launch plan" ma:format="Dropdown" ma:hidden="true" ma:internalName="SOP_x002c_CommsPlan_x002c_Launchplan" ma:readOnly="false">
      <xsd:simpleType>
        <xsd:restriction base="dms:Text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6eb3c5-825f-45af-bf97-38137c09003b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c1753896-b295-4352-bb39-64fa99bb6089}" ma:internalName="TaxCatchAll" ma:readOnly="false" ma:showField="CatchAllData" ma:web="ab6eb3c5-825f-45af-bf97-38137c0900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hidden="true" ma:internalName="SharedWithDetail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b6eb3c5-825f-45af-bf97-38137c09003b">
      <UserInfo>
        <DisplayName/>
        <AccountId xsi:nil="true"/>
        <AccountType/>
      </UserInfo>
    </SharedWithUsers>
    <lcf76f155ced4ddcb4097134ff3c332f xmlns="a05e2c61-ed41-4ff3-9a8a-7cc0730304f9">
      <Terms xmlns="http://schemas.microsoft.com/office/infopath/2007/PartnerControls"/>
    </lcf76f155ced4ddcb4097134ff3c332f>
    <TaxCatchAll xmlns="ab6eb3c5-825f-45af-bf97-38137c09003b" xsi:nil="true"/>
    <SOP_x002c_CommsPlan_x002c_Launchplan xmlns="a05e2c61-ed41-4ff3-9a8a-7cc0730304f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A7BED2-3977-4C7F-8424-FD05778991C9}">
  <ds:schemaRefs>
    <ds:schemaRef ds:uri="a05e2c61-ed41-4ff3-9a8a-7cc0730304f9"/>
    <ds:schemaRef ds:uri="ab6eb3c5-825f-45af-bf97-38137c09003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8BC1AE9-C47F-4557-ACAB-77AED9F0C837}">
  <ds:schemaRefs>
    <ds:schemaRef ds:uri="a05e2c61-ed41-4ff3-9a8a-7cc0730304f9"/>
    <ds:schemaRef ds:uri="ab6eb3c5-825f-45af-bf97-38137c09003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FF14C75-6B68-4429-A1B6-F4615972D0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198</Words>
  <Application>Microsoft Office PowerPoint</Application>
  <PresentationFormat>A3 Paper (297x420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2025-02-18T16:13:27Z</dcterms:created>
  <dcterms:modified xsi:type="dcterms:W3CDTF">2026-08-17T13:28:21Z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157300</vt:r8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ntentTypeId">
    <vt:lpwstr>0x01010051E4A68F54529F4493D66DA6D2E5C99E</vt:lpwstr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bool>false</vt:bool>
  </property>
</Properties>
</file>