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5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2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2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9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85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94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30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05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84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31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6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DB3EF-A914-4B62-AB61-513C2E0301A6}" type="datetimeFigureOut">
              <a:rPr lang="en-GB" smtClean="0"/>
              <a:t>24/04/2017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F0872-31A3-4BBA-8C3E-462A3B871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2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and.nhs.uk/wp-content/uploads/2017/03/NEXT-STEPS-ON-THE-NHS-FIVE-YEAR-FORWARD-VIEW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r>
              <a:rPr lang="en-GB" dirty="0" smtClean="0"/>
              <a:t>Executive Summary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836712"/>
            <a:ext cx="6202013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How will it happen?</a:t>
            </a:r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 smtClean="0"/>
              <a:t> </a:t>
            </a:r>
            <a:r>
              <a:rPr lang="en-GB" dirty="0"/>
              <a:t>£130m targeted investment</a:t>
            </a:r>
          </a:p>
          <a:p>
            <a:pPr lvl="0"/>
            <a:r>
              <a:rPr lang="en-GB" dirty="0"/>
              <a:t>Workforce expansion for endoscopy and radiology</a:t>
            </a:r>
          </a:p>
          <a:p>
            <a:pPr lvl="0"/>
            <a:r>
              <a:rPr lang="en-GB" dirty="0"/>
              <a:t>Clearer accountability through a new cancer dashboard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842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will be different?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/>
              <a:t>60,000 extra places for talking therapies</a:t>
            </a:r>
          </a:p>
          <a:p>
            <a:pPr lvl="0"/>
            <a:r>
              <a:rPr lang="en-GB" dirty="0"/>
              <a:t>Better care for expectant and new mothers</a:t>
            </a:r>
          </a:p>
          <a:p>
            <a:pPr lvl="0"/>
            <a:r>
              <a:rPr lang="en-GB" dirty="0"/>
              <a:t>Improved CAMHS </a:t>
            </a:r>
          </a:p>
          <a:p>
            <a:pPr lvl="0"/>
            <a:r>
              <a:rPr lang="en-GB" dirty="0"/>
              <a:t>Care closer to home through increase in patient in-beds for CAMHS</a:t>
            </a:r>
          </a:p>
          <a:p>
            <a:pPr lvl="0"/>
            <a:r>
              <a:rPr lang="en-GB" dirty="0"/>
              <a:t>Specialist MH care in A&amp;E</a:t>
            </a:r>
          </a:p>
          <a:p>
            <a:pPr lvl="0"/>
            <a:r>
              <a:rPr lang="en-GB" dirty="0"/>
              <a:t>Increased physical health checks for people on MH pathways</a:t>
            </a:r>
          </a:p>
          <a:p>
            <a:pPr lvl="0"/>
            <a:r>
              <a:rPr lang="en-GB" dirty="0"/>
              <a:t>Specialist transition services for veterans</a:t>
            </a:r>
          </a:p>
          <a:p>
            <a:pPr lvl="0"/>
            <a:r>
              <a:rPr lang="en-GB" dirty="0"/>
              <a:t>New specification for inpatients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7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How will it happen?</a:t>
            </a:r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/>
              <a:t>National and local investment standards</a:t>
            </a:r>
          </a:p>
          <a:p>
            <a:pPr lvl="0"/>
            <a:r>
              <a:rPr lang="en-GB" dirty="0"/>
              <a:t>Workforce expansion – 800 extra MH specialists embedded in Primary Care</a:t>
            </a:r>
          </a:p>
          <a:p>
            <a:pPr lvl="0"/>
            <a:r>
              <a:rPr lang="en-GB" dirty="0"/>
              <a:t>Commissioning reform – to expand local service and reduce out of area placements</a:t>
            </a:r>
          </a:p>
          <a:p>
            <a:pPr lvl="0"/>
            <a:r>
              <a:rPr lang="en-GB" dirty="0"/>
              <a:t>Support from Local Authorities to reduce DTOC for MH patients</a:t>
            </a:r>
          </a:p>
          <a:p>
            <a:pPr lvl="0"/>
            <a:r>
              <a:rPr lang="en-GB" dirty="0"/>
              <a:t>Greater transparency through new MH dashboard</a:t>
            </a:r>
          </a:p>
          <a:p>
            <a:pPr lvl="0"/>
            <a:r>
              <a:rPr lang="en-GB" dirty="0"/>
              <a:t>CAMHS green paper in 2017</a:t>
            </a:r>
          </a:p>
          <a:p>
            <a:pPr lvl="0"/>
            <a:r>
              <a:rPr lang="en-GB" dirty="0"/>
              <a:t>Single national programme team encompassing NHSE, NHSI, PHE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7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Integrated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will be different?</a:t>
            </a:r>
          </a:p>
          <a:p>
            <a:pPr lvl="0"/>
            <a:r>
              <a:rPr lang="en-GB" dirty="0"/>
              <a:t>New partnership models encouraged to reduce growth in acute</a:t>
            </a:r>
          </a:p>
          <a:p>
            <a:pPr lvl="0"/>
            <a:r>
              <a:rPr lang="en-GB" dirty="0"/>
              <a:t>Increased integration of health and social care based on the BCF</a:t>
            </a:r>
          </a:p>
          <a:p>
            <a:pPr lvl="0"/>
            <a:r>
              <a:rPr lang="en-GB" dirty="0"/>
              <a:t>Creation of integrated (or ‘</a:t>
            </a:r>
            <a:r>
              <a:rPr lang="en-GB" dirty="0" smtClean="0"/>
              <a:t>accountable’) </a:t>
            </a:r>
            <a:r>
              <a:rPr lang="en-GB" dirty="0"/>
              <a:t>health systems through STPs</a:t>
            </a:r>
          </a:p>
          <a:p>
            <a:pPr lvl="0"/>
            <a:r>
              <a:rPr lang="en-GB" dirty="0"/>
              <a:t>Accountable Care Systems (ACS) will be an evolved version of the STP that is working as an integrated health system</a:t>
            </a:r>
          </a:p>
          <a:p>
            <a:pPr lvl="0"/>
            <a:r>
              <a:rPr lang="en-GB" dirty="0"/>
              <a:t>ACS’s can</a:t>
            </a:r>
          </a:p>
          <a:p>
            <a:pPr lvl="1"/>
            <a:r>
              <a:rPr lang="en-GB" dirty="0"/>
              <a:t>Agree an accountable performance contract with </a:t>
            </a:r>
            <a:r>
              <a:rPr lang="en-GB" dirty="0" smtClean="0"/>
              <a:t>NHSE and </a:t>
            </a:r>
            <a:r>
              <a:rPr lang="en-GB" dirty="0"/>
              <a:t>NHSI</a:t>
            </a:r>
          </a:p>
          <a:p>
            <a:pPr lvl="1"/>
            <a:r>
              <a:rPr lang="en-GB" dirty="0"/>
              <a:t>Manage funding for their defined population</a:t>
            </a:r>
          </a:p>
          <a:p>
            <a:pPr lvl="1"/>
            <a:r>
              <a:rPr lang="en-GB" dirty="0"/>
              <a:t>Integrate  horizontally (e.g. having one hospital on several sites)</a:t>
            </a:r>
          </a:p>
          <a:p>
            <a:pPr lvl="1"/>
            <a:r>
              <a:rPr lang="en-GB" dirty="0"/>
              <a:t>Integrate vertically (e.g. with GPs in clinical hubs, MH and social services)</a:t>
            </a:r>
          </a:p>
          <a:p>
            <a:pPr lvl="0"/>
            <a:r>
              <a:rPr lang="en-GB" dirty="0"/>
              <a:t>ACS’s will have</a:t>
            </a:r>
          </a:p>
          <a:p>
            <a:pPr lvl="1"/>
            <a:r>
              <a:rPr lang="en-GB" dirty="0"/>
              <a:t>Delegated commissioning rights for primary care and specialist services</a:t>
            </a:r>
          </a:p>
          <a:p>
            <a:pPr lvl="1"/>
            <a:r>
              <a:rPr lang="en-GB" dirty="0"/>
              <a:t>Devolved transformation funding package</a:t>
            </a:r>
          </a:p>
          <a:p>
            <a:pPr lvl="1"/>
            <a:r>
              <a:rPr lang="en-GB" dirty="0"/>
              <a:t>A one stop shop regulatory arrangement with NHSE and NHSI including a single integrated AIF and trust oversight framework</a:t>
            </a:r>
          </a:p>
          <a:p>
            <a:pPr lvl="1"/>
            <a:r>
              <a:rPr lang="en-GB" dirty="0"/>
              <a:t>Redeploy staff and attributable funding from NHE and NHSI to support the local system</a:t>
            </a:r>
          </a:p>
          <a:p>
            <a:pPr marL="0" indent="0" algn="ctr">
              <a:buNone/>
            </a:pPr>
            <a:r>
              <a:rPr lang="en-GB" b="1" u="sng" dirty="0"/>
              <a:t>Likely candidates for ACS include Frimley Health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3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Integrated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How will it happen?</a:t>
            </a:r>
          </a:p>
          <a:p>
            <a:pPr lvl="0"/>
            <a:r>
              <a:rPr lang="en-GB" dirty="0"/>
              <a:t>New STP boards incorporating GPs, Local Authority and non-executive partners</a:t>
            </a:r>
          </a:p>
          <a:p>
            <a:pPr lvl="0"/>
            <a:r>
              <a:rPr lang="en-GB" dirty="0"/>
              <a:t>NHSE and NHSI to use interventions to ‘unblock’ STP partners or individual organisation who are standing in the way of local change</a:t>
            </a:r>
          </a:p>
          <a:p>
            <a:pPr lvl="0"/>
            <a:r>
              <a:rPr lang="en-GB" dirty="0"/>
              <a:t>Appoint an STP leader / chair (where this hasn’t already happened)</a:t>
            </a:r>
          </a:p>
          <a:p>
            <a:pPr lvl="0"/>
            <a:r>
              <a:rPr lang="en-GB" dirty="0"/>
              <a:t>Ensuring STP programme management support by pooling skilled resources from CCGs, CSU, Trusts and other partners</a:t>
            </a:r>
          </a:p>
          <a:p>
            <a:pPr lvl="0"/>
            <a:r>
              <a:rPr lang="en-GB" dirty="0"/>
              <a:t>NHSE will allow CCGs to realign their governance and management teams to the STP Geography</a:t>
            </a:r>
          </a:p>
          <a:p>
            <a:pPr lvl="0"/>
            <a:r>
              <a:rPr lang="en-GB" dirty="0"/>
              <a:t>NHSE will also deploys its own staff locally where appropriate</a:t>
            </a:r>
          </a:p>
          <a:p>
            <a:pPr lvl="0"/>
            <a:r>
              <a:rPr lang="en-GB" dirty="0"/>
              <a:t>Consider proposed changes to geographical boundaries to support patient flows</a:t>
            </a:r>
          </a:p>
          <a:p>
            <a:pPr lvl="0"/>
            <a:r>
              <a:rPr lang="en-GB" dirty="0" smtClean="0"/>
              <a:t>NHSE/I will produce </a:t>
            </a:r>
            <a:r>
              <a:rPr lang="en-GB" dirty="0"/>
              <a:t>a policy framework under which STPs will operate</a:t>
            </a:r>
          </a:p>
          <a:p>
            <a:pPr lvl="0"/>
            <a:r>
              <a:rPr lang="en-GB" dirty="0"/>
              <a:t>STPs will be judged by success rather than assured by prescription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6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Funding and Efficiency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The </a:t>
            </a:r>
            <a:r>
              <a:rPr lang="en-GB" sz="2000" b="1" dirty="0"/>
              <a:t>10 Point </a:t>
            </a:r>
            <a:r>
              <a:rPr lang="en-GB" sz="2000" b="1" dirty="0" smtClean="0"/>
              <a:t>Plan</a:t>
            </a:r>
            <a:endParaRPr lang="en-GB" sz="2000" dirty="0"/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Free up 2- 3000 hospital beds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Further clamp down on temporary staffing costs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Use NHS procurement clout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Get best value from medicines and pharmacy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Reduce avoidable demand, and meet demand more appropriately. Here we get a mention! </a:t>
            </a:r>
            <a:r>
              <a:rPr lang="en-GB" sz="2000" b="1" i="1" dirty="0"/>
              <a:t>Slough CCG – new complex care case management service reducing targeted demand on A&amp;E by 24% and non-elective admissions by 17%</a:t>
            </a:r>
            <a:endParaRPr lang="en-GB" sz="2000" dirty="0"/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Reduce unwarranted variation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Estates, infrastructure, capital and clinical support services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Cut costs in corporate administration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Collect income owed to NHS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000" dirty="0"/>
              <a:t>Financial accountability and discipline for all trusts and </a:t>
            </a:r>
            <a:r>
              <a:rPr lang="en-GB" sz="2000" dirty="0" smtClean="0"/>
              <a:t>CCGs</a:t>
            </a:r>
            <a:r>
              <a:rPr lang="en-GB" sz="2000" dirty="0"/>
              <a:t> 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052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Workforce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/>
              <a:t>What will </a:t>
            </a:r>
            <a:r>
              <a:rPr lang="en-GB" b="1" dirty="0" smtClean="0"/>
              <a:t>be different? </a:t>
            </a:r>
            <a:endParaRPr lang="en-GB" b="1" dirty="0"/>
          </a:p>
          <a:p>
            <a:pPr lvl="0"/>
            <a:r>
              <a:rPr lang="en-GB" dirty="0"/>
              <a:t>6,000 extra registered nurses</a:t>
            </a:r>
          </a:p>
          <a:p>
            <a:pPr lvl="0"/>
            <a:r>
              <a:rPr lang="en-GB" dirty="0"/>
              <a:t>Improved retention</a:t>
            </a:r>
          </a:p>
          <a:p>
            <a:pPr lvl="0"/>
            <a:r>
              <a:rPr lang="en-GB" dirty="0"/>
              <a:t>Return to practice for non-working nurses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How </a:t>
            </a:r>
            <a:r>
              <a:rPr lang="en-GB" b="1" dirty="0"/>
              <a:t>will it happen? </a:t>
            </a:r>
          </a:p>
          <a:p>
            <a:pPr lvl="0"/>
            <a:r>
              <a:rPr lang="en-GB" dirty="0"/>
              <a:t>New fast track programme – Nurse First (similar to teachers </a:t>
            </a:r>
            <a:r>
              <a:rPr lang="en-GB" dirty="0" smtClean="0"/>
              <a:t>first)</a:t>
            </a:r>
          </a:p>
          <a:p>
            <a:pPr lvl="0"/>
            <a:r>
              <a:rPr lang="en-GB" dirty="0" smtClean="0"/>
              <a:t>New </a:t>
            </a:r>
            <a:r>
              <a:rPr lang="en-GB" dirty="0"/>
              <a:t>advanced clinical practice nurse roles</a:t>
            </a:r>
          </a:p>
          <a:p>
            <a:pPr lvl="0"/>
            <a:r>
              <a:rPr lang="en-GB" dirty="0"/>
              <a:t>E-rostering and job planning –measured on the number of care hours delivered to the patient based on their care needs</a:t>
            </a:r>
          </a:p>
          <a:p>
            <a:pPr lvl="0"/>
            <a:r>
              <a:rPr lang="en-GB" dirty="0"/>
              <a:t>25% more undergraduate medical school places</a:t>
            </a:r>
          </a:p>
          <a:p>
            <a:pPr lvl="0"/>
            <a:r>
              <a:rPr lang="en-GB" dirty="0"/>
              <a:t>Tackling pressures on junior doctors with initiatives such as ‘swap shop’ and support for returning after MAT leave</a:t>
            </a:r>
          </a:p>
          <a:p>
            <a:pPr lvl="0"/>
            <a:r>
              <a:rPr lang="en-GB" dirty="0"/>
              <a:t>Leading STPs and ACS will be able to offer staff flexibility, for example nurses working between primary and acute care and offering term time and seasonal contracts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7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Safety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What will change?</a:t>
            </a:r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dirty="0"/>
              <a:t>Preventing healthcare acquired infections</a:t>
            </a:r>
          </a:p>
          <a:p>
            <a:pPr lvl="0"/>
            <a:r>
              <a:rPr lang="en-GB" dirty="0"/>
              <a:t>Increased maternity safety through ‘better births’ programme</a:t>
            </a:r>
          </a:p>
          <a:p>
            <a:pPr lvl="0"/>
            <a:r>
              <a:rPr lang="en-GB" dirty="0"/>
              <a:t>Learning from deaths</a:t>
            </a:r>
          </a:p>
          <a:p>
            <a:pPr lvl="0"/>
            <a:r>
              <a:rPr lang="en-GB" dirty="0"/>
              <a:t>Improved inspections</a:t>
            </a:r>
          </a:p>
          <a:p>
            <a:pPr lvl="0"/>
            <a:r>
              <a:rPr lang="en-GB" dirty="0"/>
              <a:t>Improved investigations</a:t>
            </a:r>
          </a:p>
          <a:p>
            <a:pPr lvl="0"/>
            <a:r>
              <a:rPr lang="en-GB" dirty="0"/>
              <a:t>Reducing medication errors</a:t>
            </a:r>
          </a:p>
          <a:p>
            <a:pPr lvl="0"/>
            <a:r>
              <a:rPr lang="en-GB" dirty="0"/>
              <a:t>New Patient Safety Incident Management Systems (PSIMS)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3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Technology and Innovation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What will change?</a:t>
            </a:r>
          </a:p>
          <a:p>
            <a:pPr lvl="0"/>
            <a:r>
              <a:rPr lang="en-GB" dirty="0"/>
              <a:t>111 online</a:t>
            </a:r>
          </a:p>
          <a:p>
            <a:pPr lvl="0"/>
            <a:r>
              <a:rPr lang="en-GB" dirty="0"/>
              <a:t>111 telephony</a:t>
            </a:r>
          </a:p>
          <a:p>
            <a:pPr lvl="0"/>
            <a:r>
              <a:rPr lang="en-GB" dirty="0"/>
              <a:t>Online appointment booking </a:t>
            </a:r>
          </a:p>
          <a:p>
            <a:pPr lvl="0"/>
            <a:r>
              <a:rPr lang="en-GB" dirty="0"/>
              <a:t>Availability of patient records electronically</a:t>
            </a:r>
          </a:p>
          <a:p>
            <a:pPr lvl="0"/>
            <a:r>
              <a:rPr lang="en-GB" dirty="0"/>
              <a:t>Increased Apps to enable people to manage their own health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8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Full document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https://www.england.nhs.uk/wp-content/uploads/2017/03/NEXT-STEPS-ON-THE-NHS-FIVE-YEAR-FORWARD-VIEW.pdf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9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New?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 smtClean="0"/>
              <a:t>The 5YFV set out </a:t>
            </a:r>
            <a:r>
              <a:rPr lang="en-GB" sz="3400" b="1" u="sng" dirty="0" smtClean="0"/>
              <a:t>why</a:t>
            </a:r>
            <a:r>
              <a:rPr lang="en-GB" sz="3400" dirty="0" smtClean="0"/>
              <a:t> the NHS needs to change; the 5YFV next steps sets out </a:t>
            </a:r>
            <a:r>
              <a:rPr lang="en-GB" sz="3400" b="1" u="sng" dirty="0" smtClean="0"/>
              <a:t>what</a:t>
            </a:r>
            <a:r>
              <a:rPr lang="en-GB" sz="3400" dirty="0" smtClean="0"/>
              <a:t> will change in next 2 years and how the goals of the 5YFV will be achieved</a:t>
            </a:r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 smtClean="0"/>
              <a:t>STP now stands for ‘Sustainability and Transformation </a:t>
            </a:r>
            <a:r>
              <a:rPr lang="en-GB" sz="3400" b="1" u="sng" dirty="0" smtClean="0"/>
              <a:t>Partnerships</a:t>
            </a:r>
            <a:r>
              <a:rPr lang="en-GB" sz="3400" dirty="0" smtClean="0"/>
              <a:t>’</a:t>
            </a:r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 smtClean="0"/>
              <a:t>Change in role for NHSE - focus shifts decisively to supporting delivery and implementation of key priorities</a:t>
            </a:r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 smtClean="0"/>
              <a:t>Public view - </a:t>
            </a:r>
            <a:r>
              <a:rPr lang="en-GB" sz="3400" b="1" dirty="0" smtClean="0"/>
              <a:t>top five issues </a:t>
            </a:r>
            <a:r>
              <a:rPr lang="en-GB" sz="3400" dirty="0" smtClean="0"/>
              <a:t>citizens want to see improved are addressed in the Next Steps (mental health services, convenient access to GPs, easier hospital discharge and better social care, reduced cancer waits).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8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5YFV </a:t>
            </a:r>
            <a:r>
              <a:rPr lang="en-GB" b="1" dirty="0"/>
              <a:t>Next Steps is based on the 5 Paradoxes facing the NHS</a:t>
            </a:r>
          </a:p>
          <a:p>
            <a:pPr marL="0" indent="0">
              <a:buNone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We’re getting healthier but we are using the NHS </a:t>
            </a:r>
            <a:r>
              <a:rPr lang="en-GB" dirty="0" smtClean="0"/>
              <a:t>more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We’re performing better, but we’re more transparent about care gaps and mistakes so perception is skewed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We have more staff but they are under greater pressure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The public are satisfied with the NHS but concerned for its future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There is consensus on how to future proof the NHS, but the ability to do so is overtaken by fire fighting </a:t>
            </a:r>
          </a:p>
        </p:txBody>
      </p:sp>
    </p:spTree>
    <p:extLst>
      <p:ext uri="{BB962C8B-B14F-4D97-AF65-F5344CB8AC3E}">
        <p14:creationId xmlns:p14="http://schemas.microsoft.com/office/powerpoint/2010/main" val="19726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Urgent and Emergency Care</a:t>
            </a:r>
          </a:p>
          <a:p>
            <a:r>
              <a:rPr lang="en-GB" dirty="0" smtClean="0"/>
              <a:t>Primary Care </a:t>
            </a:r>
          </a:p>
          <a:p>
            <a:r>
              <a:rPr lang="en-GB" dirty="0" smtClean="0"/>
              <a:t>Cancer</a:t>
            </a:r>
          </a:p>
          <a:p>
            <a:r>
              <a:rPr lang="en-GB" dirty="0" smtClean="0"/>
              <a:t>Mental Health</a:t>
            </a:r>
          </a:p>
          <a:p>
            <a:r>
              <a:rPr lang="en-GB" dirty="0" smtClean="0"/>
              <a:t>Integrated Care </a:t>
            </a:r>
          </a:p>
          <a:p>
            <a:r>
              <a:rPr lang="en-GB" dirty="0" smtClean="0"/>
              <a:t>Funding and Efficiency</a:t>
            </a:r>
          </a:p>
          <a:p>
            <a:r>
              <a:rPr lang="en-GB" dirty="0" smtClean="0"/>
              <a:t>Workforce</a:t>
            </a:r>
          </a:p>
          <a:p>
            <a:r>
              <a:rPr lang="en-GB" dirty="0" smtClean="0"/>
              <a:t>Patient Safety</a:t>
            </a:r>
          </a:p>
          <a:p>
            <a:r>
              <a:rPr lang="en-GB" dirty="0" smtClean="0"/>
              <a:t>Technology and Innovation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66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Urgent and Emergency Care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b="1" dirty="0"/>
              <a:t>What will </a:t>
            </a:r>
            <a:r>
              <a:rPr lang="en-GB" sz="4200" b="1" dirty="0" smtClean="0"/>
              <a:t>be different? </a:t>
            </a:r>
            <a:r>
              <a:rPr lang="en-GB" sz="4200" b="1" dirty="0"/>
              <a:t> </a:t>
            </a:r>
          </a:p>
          <a:p>
            <a:pPr marL="0" indent="0">
              <a:buNone/>
            </a:pPr>
            <a:endParaRPr lang="en-GB" sz="4200" dirty="0" smtClean="0"/>
          </a:p>
          <a:p>
            <a:pPr marL="0" indent="0">
              <a:buNone/>
            </a:pPr>
            <a:r>
              <a:rPr lang="en-GB" sz="4200" dirty="0" smtClean="0"/>
              <a:t>By </a:t>
            </a:r>
            <a:r>
              <a:rPr lang="en-GB" sz="4200" dirty="0"/>
              <a:t>Sept 2017 all trusts must be </a:t>
            </a:r>
            <a:r>
              <a:rPr lang="en-GB" sz="4200" dirty="0" smtClean="0"/>
              <a:t>achieving</a:t>
            </a:r>
            <a:endParaRPr lang="en-GB" sz="4200" dirty="0"/>
          </a:p>
          <a:p>
            <a:r>
              <a:rPr lang="en-GB" sz="4200" dirty="0"/>
              <a:t>90% on the 4 hour target</a:t>
            </a:r>
          </a:p>
          <a:p>
            <a:r>
              <a:rPr lang="en-GB" sz="4200" dirty="0"/>
              <a:t>Front door clinical streaming</a:t>
            </a:r>
          </a:p>
          <a:p>
            <a:r>
              <a:rPr lang="en-GB" sz="4200" dirty="0"/>
              <a:t>Appropriate patient flow including D2A and Trusted Assessors and 7 day </a:t>
            </a:r>
            <a:r>
              <a:rPr lang="en-GB" sz="4200" dirty="0" smtClean="0"/>
              <a:t>discharges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b="1" dirty="0" smtClean="0"/>
              <a:t>New National Targets</a:t>
            </a:r>
            <a:endParaRPr lang="en-GB" sz="4200" dirty="0" smtClean="0"/>
          </a:p>
          <a:p>
            <a:r>
              <a:rPr lang="en-GB" sz="4200" dirty="0" smtClean="0"/>
              <a:t>Free up </a:t>
            </a:r>
            <a:r>
              <a:rPr lang="en-GB" sz="4200" dirty="0"/>
              <a:t>2-3000 acute beds</a:t>
            </a:r>
          </a:p>
          <a:p>
            <a:r>
              <a:rPr lang="en-GB" sz="4200" dirty="0"/>
              <a:t>85% of CHC assessments in the community</a:t>
            </a:r>
          </a:p>
          <a:p>
            <a:r>
              <a:rPr lang="en-GB" sz="4200" dirty="0"/>
              <a:t>Implementing the high impact change model for DTOC</a:t>
            </a:r>
          </a:p>
          <a:p>
            <a:r>
              <a:rPr lang="en-GB" sz="4200" dirty="0"/>
              <a:t>30% of 111 calls receive clinical assessment</a:t>
            </a:r>
          </a:p>
          <a:p>
            <a:r>
              <a:rPr lang="en-GB" sz="4200" dirty="0"/>
              <a:t>Enhanced support to care homes to ensure clinical access and on-site assessment</a:t>
            </a:r>
          </a:p>
          <a:p>
            <a:r>
              <a:rPr lang="en-GB" sz="4200" dirty="0"/>
              <a:t>Roll out of standardised Urgent Treatment Centres</a:t>
            </a:r>
          </a:p>
          <a:p>
            <a:r>
              <a:rPr lang="en-GB" sz="4200" dirty="0"/>
              <a:t>Ambulance response programme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36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Urgent and Emergency Care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How will it happen?</a:t>
            </a:r>
            <a:endParaRPr lang="en-GB" dirty="0"/>
          </a:p>
          <a:p>
            <a:r>
              <a:rPr lang="en-GB" dirty="0"/>
              <a:t>£100m capital funding to modify A&amp;E to enable </a:t>
            </a:r>
            <a:r>
              <a:rPr lang="en-GB" dirty="0" smtClean="0"/>
              <a:t>streaming</a:t>
            </a:r>
          </a:p>
          <a:p>
            <a:endParaRPr lang="en-GB" dirty="0"/>
          </a:p>
          <a:p>
            <a:r>
              <a:rPr lang="en-GB" dirty="0"/>
              <a:t>Clearer local performance incentives – drop contract fines from April and focus on STP </a:t>
            </a:r>
            <a:r>
              <a:rPr lang="en-GB" dirty="0" smtClean="0"/>
              <a:t>performance</a:t>
            </a:r>
          </a:p>
          <a:p>
            <a:endParaRPr lang="en-GB" dirty="0"/>
          </a:p>
          <a:p>
            <a:r>
              <a:rPr lang="en-GB" dirty="0"/>
              <a:t>Single national lead for NHSE and NHSI improvement programme and amalgamation of the A&amp;E improvement and UEC programme teams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64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will be different? </a:t>
            </a:r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/>
              <a:t>Increased convenient access to GPs</a:t>
            </a:r>
          </a:p>
          <a:p>
            <a:pPr lvl="0"/>
            <a:r>
              <a:rPr lang="en-GB" dirty="0"/>
              <a:t>Streaming emergency appointment to alternative professionals (pharmacists, therapists) </a:t>
            </a:r>
            <a:endParaRPr lang="en-GB" dirty="0" smtClean="0"/>
          </a:p>
          <a:p>
            <a:pPr lvl="0"/>
            <a:r>
              <a:rPr lang="en-GB" dirty="0" smtClean="0"/>
              <a:t>100</a:t>
            </a:r>
            <a:r>
              <a:rPr lang="en-GB" dirty="0"/>
              <a:t>% access to </a:t>
            </a:r>
            <a:r>
              <a:rPr lang="en-GB" dirty="0" smtClean="0"/>
              <a:t>OOH </a:t>
            </a:r>
            <a:r>
              <a:rPr lang="en-GB" dirty="0"/>
              <a:t>bookable appointments by 2019</a:t>
            </a:r>
          </a:p>
          <a:p>
            <a:pPr lvl="0"/>
            <a:r>
              <a:rPr lang="en-GB" dirty="0"/>
              <a:t>Extra 5000 GPs</a:t>
            </a:r>
          </a:p>
          <a:p>
            <a:pPr lvl="0"/>
            <a:r>
              <a:rPr lang="en-GB" dirty="0"/>
              <a:t>Expansion of multi-disciplinary primary care</a:t>
            </a:r>
          </a:p>
          <a:p>
            <a:pPr lvl="0"/>
            <a:r>
              <a:rPr lang="en-GB" dirty="0"/>
              <a:t>1,300 extra clinical pharmacists</a:t>
            </a:r>
          </a:p>
          <a:p>
            <a:pPr lvl="0"/>
            <a:r>
              <a:rPr lang="en-GB" dirty="0"/>
              <a:t>1,500 extra MH practitioners</a:t>
            </a:r>
          </a:p>
          <a:p>
            <a:pPr lvl="0"/>
            <a:r>
              <a:rPr lang="en-GB" dirty="0"/>
              <a:t>3,000 </a:t>
            </a:r>
            <a:r>
              <a:rPr lang="en-GB" dirty="0" smtClean="0"/>
              <a:t>extra Physicians Assistants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0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How will it happen? </a:t>
            </a:r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/>
              <a:t>Increased investment in GP services</a:t>
            </a:r>
          </a:p>
          <a:p>
            <a:pPr lvl="0"/>
            <a:r>
              <a:rPr lang="en-GB" dirty="0"/>
              <a:t>Encourage practices to work in ‘hubs’ and networks for population size 30,000 </a:t>
            </a:r>
            <a:r>
              <a:rPr lang="en-GB" dirty="0" smtClean="0"/>
              <a:t> to </a:t>
            </a:r>
            <a:r>
              <a:rPr lang="en-GB" dirty="0"/>
              <a:t>50,000 </a:t>
            </a:r>
            <a:r>
              <a:rPr lang="en-GB" dirty="0" smtClean="0"/>
              <a:t>and form federations</a:t>
            </a:r>
            <a:r>
              <a:rPr lang="en-GB" dirty="0"/>
              <a:t>, ‘super surgeries’, </a:t>
            </a:r>
            <a:r>
              <a:rPr lang="en-GB" dirty="0" smtClean="0"/>
              <a:t>or Multispecialty </a:t>
            </a:r>
            <a:r>
              <a:rPr lang="en-GB" dirty="0"/>
              <a:t>Community Providers (MCPs) </a:t>
            </a:r>
          </a:p>
          <a:p>
            <a:pPr lvl="0"/>
            <a:r>
              <a:rPr lang="en-GB" dirty="0"/>
              <a:t>Sharing community nursing, MH, and clinical pharmacy teams</a:t>
            </a:r>
          </a:p>
          <a:p>
            <a:pPr lvl="0"/>
            <a:r>
              <a:rPr lang="en-GB" dirty="0"/>
              <a:t>Expanded diagnostic facilities</a:t>
            </a:r>
          </a:p>
          <a:p>
            <a:pPr lvl="0"/>
            <a:r>
              <a:rPr lang="en-GB" dirty="0"/>
              <a:t>Pool responsibility for urgent care and extended access</a:t>
            </a:r>
          </a:p>
          <a:p>
            <a:pPr lvl="0"/>
            <a:r>
              <a:rPr lang="en-GB" dirty="0"/>
              <a:t>Contract reform – transition from QOF to revised framework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9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What will be different? </a:t>
            </a:r>
          </a:p>
          <a:p>
            <a:pPr marL="0" indent="0">
              <a:buNone/>
            </a:pPr>
            <a:endParaRPr lang="en-GB" b="1" dirty="0" smtClean="0"/>
          </a:p>
          <a:p>
            <a:pPr lvl="0"/>
            <a:r>
              <a:rPr lang="en-GB" dirty="0"/>
              <a:t>Better survival rates – an additional 5000 survivors by 2020</a:t>
            </a:r>
          </a:p>
          <a:p>
            <a:pPr lvl="0"/>
            <a:r>
              <a:rPr lang="en-GB" dirty="0"/>
              <a:t>Expanded screening for prevention and early diagnosis for bowel and cervical cancer</a:t>
            </a:r>
          </a:p>
          <a:p>
            <a:pPr lvl="0"/>
            <a:r>
              <a:rPr lang="en-GB" dirty="0"/>
              <a:t>Faster test results</a:t>
            </a:r>
          </a:p>
          <a:p>
            <a:pPr lvl="0"/>
            <a:r>
              <a:rPr lang="en-GB" dirty="0"/>
              <a:t>New standard of definitive diagnosis within 28 weeks from 2020 </a:t>
            </a:r>
          </a:p>
          <a:p>
            <a:r>
              <a:rPr lang="en-GB" dirty="0"/>
              <a:t>Radiotherapy upgrade</a:t>
            </a:r>
          </a:p>
        </p:txBody>
      </p:sp>
    </p:spTree>
    <p:extLst>
      <p:ext uri="{BB962C8B-B14F-4D97-AF65-F5344CB8AC3E}">
        <p14:creationId xmlns:p14="http://schemas.microsoft.com/office/powerpoint/2010/main" val="9913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1171</Words>
  <Application>Microsoft Office PowerPoint</Application>
  <PresentationFormat>On-screen Show (4:3)</PresentationFormat>
  <Paragraphs>178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What’s New? </vt:lpstr>
      <vt:lpstr>Context</vt:lpstr>
      <vt:lpstr>The Priorities</vt:lpstr>
      <vt:lpstr>Urgent and Emergency Care </vt:lpstr>
      <vt:lpstr>Urgent and Emergency Care </vt:lpstr>
      <vt:lpstr>Primary Care</vt:lpstr>
      <vt:lpstr>Primary Care</vt:lpstr>
      <vt:lpstr>Cancer</vt:lpstr>
      <vt:lpstr>Cancer</vt:lpstr>
      <vt:lpstr>Mental Health</vt:lpstr>
      <vt:lpstr>Mental Health</vt:lpstr>
      <vt:lpstr>Integrated Care</vt:lpstr>
      <vt:lpstr>Integrated Care</vt:lpstr>
      <vt:lpstr>Funding and Efficiency</vt:lpstr>
      <vt:lpstr>Workforce</vt:lpstr>
      <vt:lpstr>Patient Safety</vt:lpstr>
      <vt:lpstr>Technology and Innovation</vt:lpstr>
      <vt:lpstr>Full document </vt:lpstr>
    </vt:vector>
  </TitlesOfParts>
  <Company>CSCSU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Turner</dc:creator>
  <cp:lastModifiedBy>Jillian Oxley</cp:lastModifiedBy>
  <cp:revision>5</cp:revision>
  <dcterms:created xsi:type="dcterms:W3CDTF">2017-04-02T17:19:24Z</dcterms:created>
  <dcterms:modified xsi:type="dcterms:W3CDTF">2017-04-24T14:04:35Z</dcterms:modified>
</cp:coreProperties>
</file>