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handoutMasterIdLst>
    <p:handoutMasterId r:id="rId27"/>
  </p:handoutMasterIdLst>
  <p:sldIdLst>
    <p:sldId id="257" r:id="rId2"/>
    <p:sldId id="258" r:id="rId3"/>
    <p:sldId id="259" r:id="rId4"/>
    <p:sldId id="260" r:id="rId5"/>
    <p:sldId id="261" r:id="rId6"/>
    <p:sldId id="262" r:id="rId7"/>
    <p:sldId id="263" r:id="rId8"/>
    <p:sldId id="264" r:id="rId9"/>
    <p:sldId id="265" r:id="rId10"/>
    <p:sldId id="266" r:id="rId11"/>
    <p:sldId id="267" r:id="rId12"/>
    <p:sldId id="287" r:id="rId13"/>
    <p:sldId id="268" r:id="rId14"/>
    <p:sldId id="288" r:id="rId15"/>
    <p:sldId id="293" r:id="rId16"/>
    <p:sldId id="290" r:id="rId17"/>
    <p:sldId id="272" r:id="rId18"/>
    <p:sldId id="273" r:id="rId19"/>
    <p:sldId id="291" r:id="rId20"/>
    <p:sldId id="276" r:id="rId21"/>
    <p:sldId id="277" r:id="rId22"/>
    <p:sldId id="278" r:id="rId23"/>
    <p:sldId id="292" r:id="rId24"/>
    <p:sldId id="286" r:id="rId25"/>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5AA9"/>
    <a:srgbClr val="58A82B"/>
    <a:srgbClr val="852673"/>
    <a:srgbClr val="13B5ED"/>
    <a:srgbClr val="16B9F2"/>
    <a:srgbClr val="1496C3"/>
    <a:srgbClr val="0C70B8"/>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9635" autoAdjust="0"/>
  </p:normalViewPr>
  <p:slideViewPr>
    <p:cSldViewPr snapToGrid="0" snapToObjects="1">
      <p:cViewPr varScale="1">
        <p:scale>
          <a:sx n="71" d="100"/>
          <a:sy n="71" d="100"/>
        </p:scale>
        <p:origin x="-1124" y="-6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Question!$A$6</c:f>
              <c:strCache>
                <c:ptCount val="1"/>
                <c:pt idx="0">
                  <c:v>Called an ambulance</c:v>
                </c:pt>
              </c:strCache>
            </c:strRef>
          </c:tx>
          <c:cat>
            <c:strRef>
              <c:f>Question!$B$5:$P$5</c:f>
              <c:strCache>
                <c:ptCount val="15"/>
                <c:pt idx="0">
                  <c:v>W/C 07/12/2015</c:v>
                </c:pt>
                <c:pt idx="1">
                  <c:v>W/C 14/12/2015</c:v>
                </c:pt>
                <c:pt idx="2">
                  <c:v>W/C 21/12/2015</c:v>
                </c:pt>
                <c:pt idx="3">
                  <c:v>W/C 28/12/2015</c:v>
                </c:pt>
                <c:pt idx="4">
                  <c:v>W/C 04/01/2016</c:v>
                </c:pt>
                <c:pt idx="5">
                  <c:v>W/C 11/01/2016</c:v>
                </c:pt>
                <c:pt idx="6">
                  <c:v>W/C 18/01/2016</c:v>
                </c:pt>
                <c:pt idx="7">
                  <c:v>W/C 25/01/2016</c:v>
                </c:pt>
                <c:pt idx="8">
                  <c:v>W/C 01/02/2016</c:v>
                </c:pt>
                <c:pt idx="9">
                  <c:v>W/C 08/02/2016</c:v>
                </c:pt>
                <c:pt idx="10">
                  <c:v>W/C 15/02/2016</c:v>
                </c:pt>
                <c:pt idx="11">
                  <c:v>W/C 22/02/2016</c:v>
                </c:pt>
                <c:pt idx="12">
                  <c:v>W/C 29/02/2016</c:v>
                </c:pt>
                <c:pt idx="13">
                  <c:v>W/C 07/03/2016</c:v>
                </c:pt>
                <c:pt idx="14">
                  <c:v>W/C 14/03/2016</c:v>
                </c:pt>
              </c:strCache>
            </c:strRef>
          </c:cat>
          <c:val>
            <c:numRef>
              <c:f>Question!$B$6:$P$6</c:f>
              <c:numCache>
                <c:formatCode>General</c:formatCode>
                <c:ptCount val="15"/>
                <c:pt idx="0">
                  <c:v>31</c:v>
                </c:pt>
                <c:pt idx="1">
                  <c:v>20</c:v>
                </c:pt>
                <c:pt idx="2">
                  <c:v>28</c:v>
                </c:pt>
                <c:pt idx="3">
                  <c:v>45</c:v>
                </c:pt>
                <c:pt idx="4">
                  <c:v>34</c:v>
                </c:pt>
                <c:pt idx="5">
                  <c:v>23</c:v>
                </c:pt>
                <c:pt idx="6">
                  <c:v>34</c:v>
                </c:pt>
                <c:pt idx="7">
                  <c:v>26</c:v>
                </c:pt>
                <c:pt idx="8">
                  <c:v>24</c:v>
                </c:pt>
                <c:pt idx="9">
                  <c:v>33</c:v>
                </c:pt>
                <c:pt idx="10">
                  <c:v>20</c:v>
                </c:pt>
                <c:pt idx="11">
                  <c:v>30</c:v>
                </c:pt>
                <c:pt idx="12">
                  <c:v>25</c:v>
                </c:pt>
                <c:pt idx="13">
                  <c:v>30</c:v>
                </c:pt>
                <c:pt idx="14">
                  <c:v>34</c:v>
                </c:pt>
              </c:numCache>
            </c:numRef>
          </c:val>
          <c:smooth val="0"/>
        </c:ser>
        <c:ser>
          <c:idx val="1"/>
          <c:order val="1"/>
          <c:tx>
            <c:strRef>
              <c:f>Question!$A$7</c:f>
              <c:strCache>
                <c:ptCount val="1"/>
                <c:pt idx="0">
                  <c:v>Contacted a GP</c:v>
                </c:pt>
              </c:strCache>
            </c:strRef>
          </c:tx>
          <c:cat>
            <c:strRef>
              <c:f>Question!$B$5:$P$5</c:f>
              <c:strCache>
                <c:ptCount val="15"/>
                <c:pt idx="0">
                  <c:v>W/C 07/12/2015</c:v>
                </c:pt>
                <c:pt idx="1">
                  <c:v>W/C 14/12/2015</c:v>
                </c:pt>
                <c:pt idx="2">
                  <c:v>W/C 21/12/2015</c:v>
                </c:pt>
                <c:pt idx="3">
                  <c:v>W/C 28/12/2015</c:v>
                </c:pt>
                <c:pt idx="4">
                  <c:v>W/C 04/01/2016</c:v>
                </c:pt>
                <c:pt idx="5">
                  <c:v>W/C 11/01/2016</c:v>
                </c:pt>
                <c:pt idx="6">
                  <c:v>W/C 18/01/2016</c:v>
                </c:pt>
                <c:pt idx="7">
                  <c:v>W/C 25/01/2016</c:v>
                </c:pt>
                <c:pt idx="8">
                  <c:v>W/C 01/02/2016</c:v>
                </c:pt>
                <c:pt idx="9">
                  <c:v>W/C 08/02/2016</c:v>
                </c:pt>
                <c:pt idx="10">
                  <c:v>W/C 15/02/2016</c:v>
                </c:pt>
                <c:pt idx="11">
                  <c:v>W/C 22/02/2016</c:v>
                </c:pt>
                <c:pt idx="12">
                  <c:v>W/C 29/02/2016</c:v>
                </c:pt>
                <c:pt idx="13">
                  <c:v>W/C 07/03/2016</c:v>
                </c:pt>
                <c:pt idx="14">
                  <c:v>W/C 14/03/2016</c:v>
                </c:pt>
              </c:strCache>
            </c:strRef>
          </c:cat>
          <c:val>
            <c:numRef>
              <c:f>Question!$B$7:$P$7</c:f>
              <c:numCache>
                <c:formatCode>General</c:formatCode>
                <c:ptCount val="15"/>
                <c:pt idx="0">
                  <c:v>173</c:v>
                </c:pt>
                <c:pt idx="1">
                  <c:v>179</c:v>
                </c:pt>
                <c:pt idx="2">
                  <c:v>147</c:v>
                </c:pt>
                <c:pt idx="3">
                  <c:v>244</c:v>
                </c:pt>
                <c:pt idx="4">
                  <c:v>236</c:v>
                </c:pt>
                <c:pt idx="5">
                  <c:v>197</c:v>
                </c:pt>
                <c:pt idx="6">
                  <c:v>201</c:v>
                </c:pt>
                <c:pt idx="7">
                  <c:v>198</c:v>
                </c:pt>
                <c:pt idx="8">
                  <c:v>230</c:v>
                </c:pt>
                <c:pt idx="9">
                  <c:v>202</c:v>
                </c:pt>
                <c:pt idx="10">
                  <c:v>234</c:v>
                </c:pt>
                <c:pt idx="11">
                  <c:v>227</c:v>
                </c:pt>
                <c:pt idx="12">
                  <c:v>228</c:v>
                </c:pt>
                <c:pt idx="13">
                  <c:v>287</c:v>
                </c:pt>
                <c:pt idx="14">
                  <c:v>300</c:v>
                </c:pt>
              </c:numCache>
            </c:numRef>
          </c:val>
          <c:smooth val="0"/>
        </c:ser>
        <c:ser>
          <c:idx val="2"/>
          <c:order val="2"/>
          <c:tx>
            <c:strRef>
              <c:f>Question!$A$8</c:f>
              <c:strCache>
                <c:ptCount val="1"/>
                <c:pt idx="0">
                  <c:v>Contacted a community nurse</c:v>
                </c:pt>
              </c:strCache>
            </c:strRef>
          </c:tx>
          <c:cat>
            <c:strRef>
              <c:f>Question!$B$5:$P$5</c:f>
              <c:strCache>
                <c:ptCount val="15"/>
                <c:pt idx="0">
                  <c:v>W/C 07/12/2015</c:v>
                </c:pt>
                <c:pt idx="1">
                  <c:v>W/C 14/12/2015</c:v>
                </c:pt>
                <c:pt idx="2">
                  <c:v>W/C 21/12/2015</c:v>
                </c:pt>
                <c:pt idx="3">
                  <c:v>W/C 28/12/2015</c:v>
                </c:pt>
                <c:pt idx="4">
                  <c:v>W/C 04/01/2016</c:v>
                </c:pt>
                <c:pt idx="5">
                  <c:v>W/C 11/01/2016</c:v>
                </c:pt>
                <c:pt idx="6">
                  <c:v>W/C 18/01/2016</c:v>
                </c:pt>
                <c:pt idx="7">
                  <c:v>W/C 25/01/2016</c:v>
                </c:pt>
                <c:pt idx="8">
                  <c:v>W/C 01/02/2016</c:v>
                </c:pt>
                <c:pt idx="9">
                  <c:v>W/C 08/02/2016</c:v>
                </c:pt>
                <c:pt idx="10">
                  <c:v>W/C 15/02/2016</c:v>
                </c:pt>
                <c:pt idx="11">
                  <c:v>W/C 22/02/2016</c:v>
                </c:pt>
                <c:pt idx="12">
                  <c:v>W/C 29/02/2016</c:v>
                </c:pt>
                <c:pt idx="13">
                  <c:v>W/C 07/03/2016</c:v>
                </c:pt>
                <c:pt idx="14">
                  <c:v>W/C 14/03/2016</c:v>
                </c:pt>
              </c:strCache>
            </c:strRef>
          </c:cat>
          <c:val>
            <c:numRef>
              <c:f>Question!$B$8:$P$8</c:f>
              <c:numCache>
                <c:formatCode>General</c:formatCode>
                <c:ptCount val="15"/>
                <c:pt idx="0">
                  <c:v>10</c:v>
                </c:pt>
                <c:pt idx="1">
                  <c:v>14</c:v>
                </c:pt>
                <c:pt idx="2">
                  <c:v>12</c:v>
                </c:pt>
                <c:pt idx="3">
                  <c:v>15</c:v>
                </c:pt>
                <c:pt idx="4">
                  <c:v>15</c:v>
                </c:pt>
                <c:pt idx="5">
                  <c:v>16</c:v>
                </c:pt>
                <c:pt idx="6">
                  <c:v>15</c:v>
                </c:pt>
                <c:pt idx="7">
                  <c:v>11</c:v>
                </c:pt>
                <c:pt idx="8">
                  <c:v>9</c:v>
                </c:pt>
                <c:pt idx="9">
                  <c:v>8</c:v>
                </c:pt>
                <c:pt idx="10">
                  <c:v>19</c:v>
                </c:pt>
                <c:pt idx="11">
                  <c:v>13</c:v>
                </c:pt>
                <c:pt idx="12">
                  <c:v>13</c:v>
                </c:pt>
                <c:pt idx="13">
                  <c:v>20</c:v>
                </c:pt>
                <c:pt idx="14">
                  <c:v>21</c:v>
                </c:pt>
              </c:numCache>
            </c:numRef>
          </c:val>
          <c:smooth val="0"/>
        </c:ser>
        <c:ser>
          <c:idx val="3"/>
          <c:order val="3"/>
          <c:tx>
            <c:strRef>
              <c:f>Question!$A$9</c:f>
              <c:strCache>
                <c:ptCount val="1"/>
                <c:pt idx="0">
                  <c:v>Done nothing</c:v>
                </c:pt>
              </c:strCache>
            </c:strRef>
          </c:tx>
          <c:cat>
            <c:strRef>
              <c:f>Question!$B$5:$P$5</c:f>
              <c:strCache>
                <c:ptCount val="15"/>
                <c:pt idx="0">
                  <c:v>W/C 07/12/2015</c:v>
                </c:pt>
                <c:pt idx="1">
                  <c:v>W/C 14/12/2015</c:v>
                </c:pt>
                <c:pt idx="2">
                  <c:v>W/C 21/12/2015</c:v>
                </c:pt>
                <c:pt idx="3">
                  <c:v>W/C 28/12/2015</c:v>
                </c:pt>
                <c:pt idx="4">
                  <c:v>W/C 04/01/2016</c:v>
                </c:pt>
                <c:pt idx="5">
                  <c:v>W/C 11/01/2016</c:v>
                </c:pt>
                <c:pt idx="6">
                  <c:v>W/C 18/01/2016</c:v>
                </c:pt>
                <c:pt idx="7">
                  <c:v>W/C 25/01/2016</c:v>
                </c:pt>
                <c:pt idx="8">
                  <c:v>W/C 01/02/2016</c:v>
                </c:pt>
                <c:pt idx="9">
                  <c:v>W/C 08/02/2016</c:v>
                </c:pt>
                <c:pt idx="10">
                  <c:v>W/C 15/02/2016</c:v>
                </c:pt>
                <c:pt idx="11">
                  <c:v>W/C 22/02/2016</c:v>
                </c:pt>
                <c:pt idx="12">
                  <c:v>W/C 29/02/2016</c:v>
                </c:pt>
                <c:pt idx="13">
                  <c:v>W/C 07/03/2016</c:v>
                </c:pt>
                <c:pt idx="14">
                  <c:v>W/C 14/03/2016</c:v>
                </c:pt>
              </c:strCache>
            </c:strRef>
          </c:cat>
          <c:val>
            <c:numRef>
              <c:f>Question!$B$9:$P$9</c:f>
              <c:numCache>
                <c:formatCode>General</c:formatCode>
                <c:ptCount val="15"/>
                <c:pt idx="0">
                  <c:v>12</c:v>
                </c:pt>
                <c:pt idx="1">
                  <c:v>10</c:v>
                </c:pt>
                <c:pt idx="2">
                  <c:v>10</c:v>
                </c:pt>
                <c:pt idx="3">
                  <c:v>19</c:v>
                </c:pt>
                <c:pt idx="4">
                  <c:v>12</c:v>
                </c:pt>
                <c:pt idx="5">
                  <c:v>14</c:v>
                </c:pt>
                <c:pt idx="6">
                  <c:v>14</c:v>
                </c:pt>
                <c:pt idx="7">
                  <c:v>13</c:v>
                </c:pt>
                <c:pt idx="8">
                  <c:v>16</c:v>
                </c:pt>
                <c:pt idx="9">
                  <c:v>17</c:v>
                </c:pt>
                <c:pt idx="10">
                  <c:v>3</c:v>
                </c:pt>
                <c:pt idx="11">
                  <c:v>10</c:v>
                </c:pt>
                <c:pt idx="12">
                  <c:v>9</c:v>
                </c:pt>
                <c:pt idx="13">
                  <c:v>18</c:v>
                </c:pt>
                <c:pt idx="14">
                  <c:v>21</c:v>
                </c:pt>
              </c:numCache>
            </c:numRef>
          </c:val>
          <c:smooth val="0"/>
        </c:ser>
        <c:ser>
          <c:idx val="4"/>
          <c:order val="4"/>
          <c:tx>
            <c:strRef>
              <c:f>Question!$A$10</c:f>
              <c:strCache>
                <c:ptCount val="1"/>
                <c:pt idx="0">
                  <c:v>Question not asked (follow up etc)</c:v>
                </c:pt>
              </c:strCache>
            </c:strRef>
          </c:tx>
          <c:cat>
            <c:strRef>
              <c:f>Question!$B$5:$P$5</c:f>
              <c:strCache>
                <c:ptCount val="15"/>
                <c:pt idx="0">
                  <c:v>W/C 07/12/2015</c:v>
                </c:pt>
                <c:pt idx="1">
                  <c:v>W/C 14/12/2015</c:v>
                </c:pt>
                <c:pt idx="2">
                  <c:v>W/C 21/12/2015</c:v>
                </c:pt>
                <c:pt idx="3">
                  <c:v>W/C 28/12/2015</c:v>
                </c:pt>
                <c:pt idx="4">
                  <c:v>W/C 04/01/2016</c:v>
                </c:pt>
                <c:pt idx="5">
                  <c:v>W/C 11/01/2016</c:v>
                </c:pt>
                <c:pt idx="6">
                  <c:v>W/C 18/01/2016</c:v>
                </c:pt>
                <c:pt idx="7">
                  <c:v>W/C 25/01/2016</c:v>
                </c:pt>
                <c:pt idx="8">
                  <c:v>W/C 01/02/2016</c:v>
                </c:pt>
                <c:pt idx="9">
                  <c:v>W/C 08/02/2016</c:v>
                </c:pt>
                <c:pt idx="10">
                  <c:v>W/C 15/02/2016</c:v>
                </c:pt>
                <c:pt idx="11">
                  <c:v>W/C 22/02/2016</c:v>
                </c:pt>
                <c:pt idx="12">
                  <c:v>W/C 29/02/2016</c:v>
                </c:pt>
                <c:pt idx="13">
                  <c:v>W/C 07/03/2016</c:v>
                </c:pt>
                <c:pt idx="14">
                  <c:v>W/C 14/03/2016</c:v>
                </c:pt>
              </c:strCache>
            </c:strRef>
          </c:cat>
          <c:val>
            <c:numRef>
              <c:f>Question!$B$10:$P$10</c:f>
              <c:numCache>
                <c:formatCode>General</c:formatCode>
                <c:ptCount val="15"/>
                <c:pt idx="0">
                  <c:v>56</c:v>
                </c:pt>
                <c:pt idx="1">
                  <c:v>49</c:v>
                </c:pt>
                <c:pt idx="2">
                  <c:v>78</c:v>
                </c:pt>
                <c:pt idx="3">
                  <c:v>31</c:v>
                </c:pt>
                <c:pt idx="4">
                  <c:v>31</c:v>
                </c:pt>
                <c:pt idx="5">
                  <c:v>29</c:v>
                </c:pt>
                <c:pt idx="6">
                  <c:v>38</c:v>
                </c:pt>
                <c:pt idx="7">
                  <c:v>41</c:v>
                </c:pt>
                <c:pt idx="8">
                  <c:v>45</c:v>
                </c:pt>
                <c:pt idx="9">
                  <c:v>53</c:v>
                </c:pt>
                <c:pt idx="10">
                  <c:v>46</c:v>
                </c:pt>
                <c:pt idx="11">
                  <c:v>11</c:v>
                </c:pt>
                <c:pt idx="12">
                  <c:v>46</c:v>
                </c:pt>
                <c:pt idx="13">
                  <c:v>22</c:v>
                </c:pt>
                <c:pt idx="14">
                  <c:v>23</c:v>
                </c:pt>
              </c:numCache>
            </c:numRef>
          </c:val>
          <c:smooth val="0"/>
        </c:ser>
        <c:dLbls>
          <c:showLegendKey val="0"/>
          <c:showVal val="0"/>
          <c:showCatName val="0"/>
          <c:showSerName val="0"/>
          <c:showPercent val="0"/>
          <c:showBubbleSize val="0"/>
        </c:dLbls>
        <c:marker val="1"/>
        <c:smooth val="0"/>
        <c:axId val="127433344"/>
        <c:axId val="127451520"/>
      </c:lineChart>
      <c:catAx>
        <c:axId val="127433344"/>
        <c:scaling>
          <c:orientation val="minMax"/>
        </c:scaling>
        <c:delete val="0"/>
        <c:axPos val="b"/>
        <c:numFmt formatCode="General" sourceLinked="0"/>
        <c:majorTickMark val="out"/>
        <c:minorTickMark val="none"/>
        <c:tickLblPos val="nextTo"/>
        <c:txPr>
          <a:bodyPr rot="-5400000" vert="horz"/>
          <a:lstStyle/>
          <a:p>
            <a:pPr>
              <a:defRPr/>
            </a:pPr>
            <a:endParaRPr lang="en-US"/>
          </a:p>
        </c:txPr>
        <c:crossAx val="127451520"/>
        <c:crosses val="autoZero"/>
        <c:auto val="1"/>
        <c:lblAlgn val="ctr"/>
        <c:lblOffset val="100"/>
        <c:noMultiLvlLbl val="0"/>
      </c:catAx>
      <c:valAx>
        <c:axId val="127451520"/>
        <c:scaling>
          <c:orientation val="minMax"/>
        </c:scaling>
        <c:delete val="0"/>
        <c:axPos val="l"/>
        <c:majorGridlines/>
        <c:numFmt formatCode="General" sourceLinked="1"/>
        <c:majorTickMark val="out"/>
        <c:minorTickMark val="none"/>
        <c:tickLblPos val="nextTo"/>
        <c:crossAx val="127433344"/>
        <c:crosses val="autoZero"/>
        <c:crossBetween val="between"/>
      </c:valAx>
    </c:plotArea>
    <c:legend>
      <c:legendPos val="r"/>
      <c:layout/>
      <c:overlay val="0"/>
      <c:txPr>
        <a:bodyPr/>
        <a:lstStyle/>
        <a:p>
          <a:pPr>
            <a:defRPr sz="1600"/>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512639722592502E-2"/>
          <c:y val="0.12973213613964901"/>
          <c:w val="0.75820866341736304"/>
          <c:h val="0.72170350431696095"/>
        </c:manualLayout>
      </c:layout>
      <c:lineChart>
        <c:grouping val="standard"/>
        <c:varyColors val="0"/>
        <c:ser>
          <c:idx val="10"/>
          <c:order val="0"/>
          <c:tx>
            <c:strRef>
              <c:f>'GP Ref'!$A$7</c:f>
              <c:strCache>
                <c:ptCount val="1"/>
                <c:pt idx="0">
                  <c:v>Referred to OOH GP %</c:v>
                </c:pt>
              </c:strCache>
            </c:strRef>
          </c:tx>
          <c:cat>
            <c:strRef>
              <c:f>'GP Ref'!$B$5:$L$5</c:f>
              <c:strCache>
                <c:ptCount val="11"/>
                <c:pt idx="0">
                  <c:v>Apr</c:v>
                </c:pt>
                <c:pt idx="1">
                  <c:v>May</c:v>
                </c:pt>
                <c:pt idx="2">
                  <c:v>Jun</c:v>
                </c:pt>
                <c:pt idx="3">
                  <c:v>Jul</c:v>
                </c:pt>
                <c:pt idx="4">
                  <c:v>Aug</c:v>
                </c:pt>
                <c:pt idx="5">
                  <c:v>Sep</c:v>
                </c:pt>
                <c:pt idx="6">
                  <c:v>Oct</c:v>
                </c:pt>
                <c:pt idx="7">
                  <c:v>Nov</c:v>
                </c:pt>
                <c:pt idx="8">
                  <c:v>Dec</c:v>
                </c:pt>
                <c:pt idx="9">
                  <c:v>Jan</c:v>
                </c:pt>
                <c:pt idx="10">
                  <c:v>Feb</c:v>
                </c:pt>
              </c:strCache>
            </c:strRef>
          </c:cat>
          <c:val>
            <c:numRef>
              <c:f>'GP Ref'!$B$7:$L$7</c:f>
              <c:numCache>
                <c:formatCode>0%</c:formatCode>
                <c:ptCount val="11"/>
                <c:pt idx="0">
                  <c:v>0.11139896373057</c:v>
                </c:pt>
                <c:pt idx="1">
                  <c:v>0.162513542795233</c:v>
                </c:pt>
                <c:pt idx="2">
                  <c:v>0.118586088939567</c:v>
                </c:pt>
                <c:pt idx="3">
                  <c:v>9.3818984547461404E-2</c:v>
                </c:pt>
                <c:pt idx="4">
                  <c:v>0.15229885057471301</c:v>
                </c:pt>
                <c:pt idx="5">
                  <c:v>0.107692307692308</c:v>
                </c:pt>
                <c:pt idx="6">
                  <c:v>0.109801031687546</c:v>
                </c:pt>
                <c:pt idx="7">
                  <c:v>0.106969205834684</c:v>
                </c:pt>
                <c:pt idx="8">
                  <c:v>0.147685525349008</c:v>
                </c:pt>
                <c:pt idx="9">
                  <c:v>0.14361702127659601</c:v>
                </c:pt>
                <c:pt idx="10">
                  <c:v>0.153203342618384</c:v>
                </c:pt>
              </c:numCache>
            </c:numRef>
          </c:val>
          <c:smooth val="0"/>
        </c:ser>
        <c:ser>
          <c:idx val="12"/>
          <c:order val="1"/>
          <c:tx>
            <c:strRef>
              <c:f>'GP Ref'!$A$9</c:f>
              <c:strCache>
                <c:ptCount val="1"/>
                <c:pt idx="0">
                  <c:v>Referred to In Hours GP %</c:v>
                </c:pt>
              </c:strCache>
            </c:strRef>
          </c:tx>
          <c:cat>
            <c:strRef>
              <c:f>'GP Ref'!$B$5:$L$5</c:f>
              <c:strCache>
                <c:ptCount val="11"/>
                <c:pt idx="0">
                  <c:v>Apr</c:v>
                </c:pt>
                <c:pt idx="1">
                  <c:v>May</c:v>
                </c:pt>
                <c:pt idx="2">
                  <c:v>Jun</c:v>
                </c:pt>
                <c:pt idx="3">
                  <c:v>Jul</c:v>
                </c:pt>
                <c:pt idx="4">
                  <c:v>Aug</c:v>
                </c:pt>
                <c:pt idx="5">
                  <c:v>Sep</c:v>
                </c:pt>
                <c:pt idx="6">
                  <c:v>Oct</c:v>
                </c:pt>
                <c:pt idx="7">
                  <c:v>Nov</c:v>
                </c:pt>
                <c:pt idx="8">
                  <c:v>Dec</c:v>
                </c:pt>
                <c:pt idx="9">
                  <c:v>Jan</c:v>
                </c:pt>
                <c:pt idx="10">
                  <c:v>Feb</c:v>
                </c:pt>
              </c:strCache>
            </c:strRef>
          </c:cat>
          <c:val>
            <c:numRef>
              <c:f>'GP Ref'!$B$9:$L$9</c:f>
              <c:numCache>
                <c:formatCode>0%</c:formatCode>
                <c:ptCount val="11"/>
                <c:pt idx="0">
                  <c:v>0.17357512953367901</c:v>
                </c:pt>
                <c:pt idx="1">
                  <c:v>0.13001083423618601</c:v>
                </c:pt>
                <c:pt idx="2">
                  <c:v>0.18472063854047899</c:v>
                </c:pt>
                <c:pt idx="3">
                  <c:v>0.18211920529801301</c:v>
                </c:pt>
                <c:pt idx="4">
                  <c:v>0.20114942528735599</c:v>
                </c:pt>
                <c:pt idx="5">
                  <c:v>0.197115384615385</c:v>
                </c:pt>
                <c:pt idx="6">
                  <c:v>0.188651436993368</c:v>
                </c:pt>
                <c:pt idx="7">
                  <c:v>0.19935170178282</c:v>
                </c:pt>
                <c:pt idx="8">
                  <c:v>0.15429831006612801</c:v>
                </c:pt>
                <c:pt idx="9">
                  <c:v>0.173537234042553</c:v>
                </c:pt>
                <c:pt idx="10">
                  <c:v>0.187325905292479</c:v>
                </c:pt>
              </c:numCache>
            </c:numRef>
          </c:val>
          <c:smooth val="0"/>
        </c:ser>
        <c:ser>
          <c:idx val="14"/>
          <c:order val="2"/>
          <c:tx>
            <c:strRef>
              <c:f>'GP Ref'!$A$11</c:f>
              <c:strCache>
                <c:ptCount val="1"/>
                <c:pt idx="0">
                  <c:v>Referred GP (both In &amp; Out of Hours ) %</c:v>
                </c:pt>
              </c:strCache>
            </c:strRef>
          </c:tx>
          <c:cat>
            <c:strRef>
              <c:f>'GP Ref'!$B$5:$L$5</c:f>
              <c:strCache>
                <c:ptCount val="11"/>
                <c:pt idx="0">
                  <c:v>Apr</c:v>
                </c:pt>
                <c:pt idx="1">
                  <c:v>May</c:v>
                </c:pt>
                <c:pt idx="2">
                  <c:v>Jun</c:v>
                </c:pt>
                <c:pt idx="3">
                  <c:v>Jul</c:v>
                </c:pt>
                <c:pt idx="4">
                  <c:v>Aug</c:v>
                </c:pt>
                <c:pt idx="5">
                  <c:v>Sep</c:v>
                </c:pt>
                <c:pt idx="6">
                  <c:v>Oct</c:v>
                </c:pt>
                <c:pt idx="7">
                  <c:v>Nov</c:v>
                </c:pt>
                <c:pt idx="8">
                  <c:v>Dec</c:v>
                </c:pt>
                <c:pt idx="9">
                  <c:v>Jan</c:v>
                </c:pt>
                <c:pt idx="10">
                  <c:v>Feb</c:v>
                </c:pt>
              </c:strCache>
            </c:strRef>
          </c:cat>
          <c:val>
            <c:numRef>
              <c:f>'GP Ref'!$B$11:$L$11</c:f>
              <c:numCache>
                <c:formatCode>0%</c:formatCode>
                <c:ptCount val="11"/>
                <c:pt idx="0">
                  <c:v>0.284974093264249</c:v>
                </c:pt>
                <c:pt idx="1">
                  <c:v>0.29252437703141898</c:v>
                </c:pt>
                <c:pt idx="2">
                  <c:v>0.303306727480046</c:v>
                </c:pt>
                <c:pt idx="3">
                  <c:v>0.27593818984547502</c:v>
                </c:pt>
                <c:pt idx="4">
                  <c:v>0.35344827586206901</c:v>
                </c:pt>
                <c:pt idx="5">
                  <c:v>0.304807692307692</c:v>
                </c:pt>
                <c:pt idx="6">
                  <c:v>0.29845246868091402</c:v>
                </c:pt>
                <c:pt idx="7">
                  <c:v>0.30632090761750402</c:v>
                </c:pt>
                <c:pt idx="8">
                  <c:v>0.30198383541513601</c:v>
                </c:pt>
                <c:pt idx="9">
                  <c:v>0.31715425531914898</c:v>
                </c:pt>
                <c:pt idx="10">
                  <c:v>0.34052924791086397</c:v>
                </c:pt>
              </c:numCache>
            </c:numRef>
          </c:val>
          <c:smooth val="0"/>
        </c:ser>
        <c:ser>
          <c:idx val="15"/>
          <c:order val="3"/>
          <c:tx>
            <c:strRef>
              <c:f>'GP Ref'!$A$12</c:f>
              <c:strCache>
                <c:ptCount val="1"/>
                <c:pt idx="0">
                  <c:v>Question response - Would have called a GP (average)</c:v>
                </c:pt>
              </c:strCache>
            </c:strRef>
          </c:tx>
          <c:spPr>
            <a:ln>
              <a:solidFill>
                <a:schemeClr val="accent6">
                  <a:lumMod val="75000"/>
                </a:schemeClr>
              </a:solidFill>
            </a:ln>
          </c:spPr>
          <c:marker>
            <c:symbol val="plus"/>
            <c:size val="5"/>
            <c:spPr>
              <a:solidFill>
                <a:schemeClr val="accent6">
                  <a:lumMod val="75000"/>
                </a:schemeClr>
              </a:solidFill>
            </c:spPr>
          </c:marker>
          <c:cat>
            <c:strRef>
              <c:f>'GP Ref'!$B$5:$L$5</c:f>
              <c:strCache>
                <c:ptCount val="11"/>
                <c:pt idx="0">
                  <c:v>Apr</c:v>
                </c:pt>
                <c:pt idx="1">
                  <c:v>May</c:v>
                </c:pt>
                <c:pt idx="2">
                  <c:v>Jun</c:v>
                </c:pt>
                <c:pt idx="3">
                  <c:v>Jul</c:v>
                </c:pt>
                <c:pt idx="4">
                  <c:v>Aug</c:v>
                </c:pt>
                <c:pt idx="5">
                  <c:v>Sep</c:v>
                </c:pt>
                <c:pt idx="6">
                  <c:v>Oct</c:v>
                </c:pt>
                <c:pt idx="7">
                  <c:v>Nov</c:v>
                </c:pt>
                <c:pt idx="8">
                  <c:v>Dec</c:v>
                </c:pt>
                <c:pt idx="9">
                  <c:v>Jan</c:v>
                </c:pt>
                <c:pt idx="10">
                  <c:v>Feb</c:v>
                </c:pt>
              </c:strCache>
            </c:strRef>
          </c:cat>
          <c:val>
            <c:numRef>
              <c:f>'GP Ref'!$B$12:$L$12</c:f>
              <c:numCache>
                <c:formatCode>0%</c:formatCode>
                <c:ptCount val="11"/>
                <c:pt idx="0">
                  <c:v>0.7</c:v>
                </c:pt>
                <c:pt idx="1">
                  <c:v>0.7</c:v>
                </c:pt>
                <c:pt idx="2">
                  <c:v>0.7</c:v>
                </c:pt>
                <c:pt idx="3">
                  <c:v>0.7</c:v>
                </c:pt>
                <c:pt idx="4">
                  <c:v>0.7</c:v>
                </c:pt>
                <c:pt idx="5">
                  <c:v>0.7</c:v>
                </c:pt>
                <c:pt idx="6">
                  <c:v>0.7</c:v>
                </c:pt>
                <c:pt idx="7">
                  <c:v>0.7</c:v>
                </c:pt>
                <c:pt idx="8">
                  <c:v>0.7</c:v>
                </c:pt>
                <c:pt idx="9">
                  <c:v>0.7</c:v>
                </c:pt>
                <c:pt idx="10">
                  <c:v>0.7</c:v>
                </c:pt>
              </c:numCache>
            </c:numRef>
          </c:val>
          <c:smooth val="0"/>
        </c:ser>
        <c:dLbls>
          <c:showLegendKey val="0"/>
          <c:showVal val="0"/>
          <c:showCatName val="0"/>
          <c:showSerName val="0"/>
          <c:showPercent val="0"/>
          <c:showBubbleSize val="0"/>
        </c:dLbls>
        <c:marker val="1"/>
        <c:smooth val="0"/>
        <c:axId val="127720064"/>
        <c:axId val="127726336"/>
      </c:lineChart>
      <c:catAx>
        <c:axId val="127720064"/>
        <c:scaling>
          <c:orientation val="minMax"/>
        </c:scaling>
        <c:delete val="0"/>
        <c:axPos val="b"/>
        <c:numFmt formatCode="General" sourceLinked="0"/>
        <c:majorTickMark val="out"/>
        <c:minorTickMark val="none"/>
        <c:tickLblPos val="nextTo"/>
        <c:crossAx val="127726336"/>
        <c:crosses val="autoZero"/>
        <c:auto val="1"/>
        <c:lblAlgn val="ctr"/>
        <c:lblOffset val="100"/>
        <c:noMultiLvlLbl val="0"/>
      </c:catAx>
      <c:valAx>
        <c:axId val="127726336"/>
        <c:scaling>
          <c:orientation val="minMax"/>
        </c:scaling>
        <c:delete val="0"/>
        <c:axPos val="l"/>
        <c:majorGridlines/>
        <c:numFmt formatCode="0%" sourceLinked="1"/>
        <c:majorTickMark val="out"/>
        <c:minorTickMark val="none"/>
        <c:tickLblPos val="nextTo"/>
        <c:crossAx val="127720064"/>
        <c:crosses val="autoZero"/>
        <c:crossBetween val="between"/>
      </c:valAx>
    </c:plotArea>
    <c:legend>
      <c:legendPos val="r"/>
      <c:layout>
        <c:manualLayout>
          <c:xMode val="edge"/>
          <c:yMode val="edge"/>
          <c:x val="0.82009040996758897"/>
          <c:y val="8.3893950933371694E-2"/>
          <c:w val="0.17863567201050601"/>
          <c:h val="0.83221163117891495"/>
        </c:manualLayout>
      </c:layout>
      <c:overlay val="0"/>
      <c:txPr>
        <a:bodyPr/>
        <a:lstStyle/>
        <a:p>
          <a:pPr>
            <a:defRPr sz="1600"/>
          </a:pPr>
          <a:endParaRPr lang="en-US"/>
        </a:p>
      </c:txPr>
    </c:legend>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DBC10D-B382-4DA7-8242-B810761FB86E}" type="doc">
      <dgm:prSet loTypeId="urn:microsoft.com/office/officeart/2009/layout/CircleArrowProcess" loCatId="cycle" qsTypeId="urn:microsoft.com/office/officeart/2005/8/quickstyle/simple4" qsCatId="simple" csTypeId="urn:microsoft.com/office/officeart/2005/8/colors/accent1_2" csCatId="accent1" phldr="1"/>
      <dgm:spPr/>
      <dgm:t>
        <a:bodyPr/>
        <a:lstStyle/>
        <a:p>
          <a:endParaRPr lang="en-GB"/>
        </a:p>
      </dgm:t>
    </dgm:pt>
    <dgm:pt modelId="{D1DFB604-4111-4B52-9D93-278C2F9EAB69}">
      <dgm:prSet phldrT="[Text]"/>
      <dgm:spPr/>
      <dgm:t>
        <a:bodyPr/>
        <a:lstStyle/>
        <a:p>
          <a:r>
            <a:rPr lang="en-GB" dirty="0" smtClean="0"/>
            <a:t>Shared record</a:t>
          </a:r>
          <a:endParaRPr lang="en-GB" dirty="0"/>
        </a:p>
      </dgm:t>
    </dgm:pt>
    <dgm:pt modelId="{0117747D-09A6-41B3-A220-4CC4717580EA}" type="parTrans" cxnId="{39B0830B-DD9C-49CC-AA66-4CB5D25C7DE4}">
      <dgm:prSet/>
      <dgm:spPr/>
      <dgm:t>
        <a:bodyPr/>
        <a:lstStyle/>
        <a:p>
          <a:endParaRPr lang="en-GB"/>
        </a:p>
      </dgm:t>
    </dgm:pt>
    <dgm:pt modelId="{41E583BC-7169-4C96-AA05-EE9C7897E533}" type="sibTrans" cxnId="{39B0830B-DD9C-49CC-AA66-4CB5D25C7DE4}">
      <dgm:prSet/>
      <dgm:spPr/>
      <dgm:t>
        <a:bodyPr/>
        <a:lstStyle/>
        <a:p>
          <a:endParaRPr lang="en-GB"/>
        </a:p>
      </dgm:t>
    </dgm:pt>
    <dgm:pt modelId="{4D02FB83-08D2-4F3A-A25F-E779A63CB4D7}">
      <dgm:prSet phldrT="[Text]"/>
      <dgm:spPr/>
      <dgm:t>
        <a:bodyPr/>
        <a:lstStyle/>
        <a:p>
          <a:r>
            <a:rPr lang="en-GB" smtClean="0"/>
            <a:t>Registered </a:t>
          </a:r>
          <a:r>
            <a:rPr lang="en-GB" dirty="0" smtClean="0"/>
            <a:t>practitioners</a:t>
          </a:r>
          <a:endParaRPr lang="en-GB" dirty="0"/>
        </a:p>
      </dgm:t>
    </dgm:pt>
    <dgm:pt modelId="{C79873F7-E8C1-48CA-9207-AE6C5C934670}" type="parTrans" cxnId="{D4E65F2B-275C-4A15-AD56-6A372FCC432D}">
      <dgm:prSet/>
      <dgm:spPr/>
      <dgm:t>
        <a:bodyPr/>
        <a:lstStyle/>
        <a:p>
          <a:endParaRPr lang="en-GB"/>
        </a:p>
      </dgm:t>
    </dgm:pt>
    <dgm:pt modelId="{76DD9FC3-E6A8-45D9-A84E-1CB0F592E0A6}" type="sibTrans" cxnId="{D4E65F2B-275C-4A15-AD56-6A372FCC432D}">
      <dgm:prSet/>
      <dgm:spPr/>
      <dgm:t>
        <a:bodyPr/>
        <a:lstStyle/>
        <a:p>
          <a:endParaRPr lang="en-GB"/>
        </a:p>
      </dgm:t>
    </dgm:pt>
    <dgm:pt modelId="{982F4A2E-FA77-4421-AD08-4BDBDC654BA6}">
      <dgm:prSet phldrT="[Text]"/>
      <dgm:spPr/>
      <dgm:t>
        <a:bodyPr/>
        <a:lstStyle/>
        <a:p>
          <a:r>
            <a:rPr lang="en-GB" dirty="0" smtClean="0"/>
            <a:t>Visual contact</a:t>
          </a:r>
          <a:endParaRPr lang="en-GB" dirty="0"/>
        </a:p>
      </dgm:t>
    </dgm:pt>
    <dgm:pt modelId="{A1DA4DCF-BB46-47E7-911D-C14FDA8AC59A}" type="parTrans" cxnId="{A9402327-980A-4072-B133-2D4341D4BD56}">
      <dgm:prSet/>
      <dgm:spPr/>
      <dgm:t>
        <a:bodyPr/>
        <a:lstStyle/>
        <a:p>
          <a:endParaRPr lang="en-GB"/>
        </a:p>
      </dgm:t>
    </dgm:pt>
    <dgm:pt modelId="{6DDDEFB4-2003-439B-83ED-5050958F8732}" type="sibTrans" cxnId="{A9402327-980A-4072-B133-2D4341D4BD56}">
      <dgm:prSet/>
      <dgm:spPr/>
      <dgm:t>
        <a:bodyPr/>
        <a:lstStyle/>
        <a:p>
          <a:endParaRPr lang="en-GB"/>
        </a:p>
      </dgm:t>
    </dgm:pt>
    <dgm:pt modelId="{2805EF94-B199-4DAA-A171-A51AE07D7277}" type="pres">
      <dgm:prSet presAssocID="{93DBC10D-B382-4DA7-8242-B810761FB86E}" presName="Name0" presStyleCnt="0">
        <dgm:presLayoutVars>
          <dgm:chMax val="7"/>
          <dgm:chPref val="7"/>
          <dgm:dir/>
          <dgm:animLvl val="lvl"/>
        </dgm:presLayoutVars>
      </dgm:prSet>
      <dgm:spPr/>
      <dgm:t>
        <a:bodyPr/>
        <a:lstStyle/>
        <a:p>
          <a:endParaRPr lang="en-GB"/>
        </a:p>
      </dgm:t>
    </dgm:pt>
    <dgm:pt modelId="{0F52D342-C8C8-4848-A3CF-4D6DEDF11AF0}" type="pres">
      <dgm:prSet presAssocID="{D1DFB604-4111-4B52-9D93-278C2F9EAB69}" presName="Accent1" presStyleCnt="0"/>
      <dgm:spPr/>
    </dgm:pt>
    <dgm:pt modelId="{FB3BB6B8-AD3B-4F3D-9775-89BE046A3AA1}" type="pres">
      <dgm:prSet presAssocID="{D1DFB604-4111-4B52-9D93-278C2F9EAB69}" presName="Accent" presStyleLbl="node1" presStyleIdx="0" presStyleCnt="3"/>
      <dgm:spPr/>
    </dgm:pt>
    <dgm:pt modelId="{4920EBF8-C07C-43B4-B240-D56B930CF01E}" type="pres">
      <dgm:prSet presAssocID="{D1DFB604-4111-4B52-9D93-278C2F9EAB69}" presName="Parent1" presStyleLbl="revTx" presStyleIdx="0" presStyleCnt="3">
        <dgm:presLayoutVars>
          <dgm:chMax val="1"/>
          <dgm:chPref val="1"/>
          <dgm:bulletEnabled val="1"/>
        </dgm:presLayoutVars>
      </dgm:prSet>
      <dgm:spPr/>
      <dgm:t>
        <a:bodyPr/>
        <a:lstStyle/>
        <a:p>
          <a:endParaRPr lang="en-GB"/>
        </a:p>
      </dgm:t>
    </dgm:pt>
    <dgm:pt modelId="{6EF4BB89-37E5-4C5E-9E60-20C79C014DBE}" type="pres">
      <dgm:prSet presAssocID="{4D02FB83-08D2-4F3A-A25F-E779A63CB4D7}" presName="Accent2" presStyleCnt="0"/>
      <dgm:spPr/>
    </dgm:pt>
    <dgm:pt modelId="{CF18ACBA-9175-45A8-BC53-A2A215C30413}" type="pres">
      <dgm:prSet presAssocID="{4D02FB83-08D2-4F3A-A25F-E779A63CB4D7}" presName="Accent" presStyleLbl="node1" presStyleIdx="1" presStyleCnt="3"/>
      <dgm:spPr/>
    </dgm:pt>
    <dgm:pt modelId="{0F431035-ABDA-43C4-9340-DB0D50CB3B09}" type="pres">
      <dgm:prSet presAssocID="{4D02FB83-08D2-4F3A-A25F-E779A63CB4D7}" presName="Parent2" presStyleLbl="revTx" presStyleIdx="1" presStyleCnt="3">
        <dgm:presLayoutVars>
          <dgm:chMax val="1"/>
          <dgm:chPref val="1"/>
          <dgm:bulletEnabled val="1"/>
        </dgm:presLayoutVars>
      </dgm:prSet>
      <dgm:spPr/>
      <dgm:t>
        <a:bodyPr/>
        <a:lstStyle/>
        <a:p>
          <a:endParaRPr lang="en-GB"/>
        </a:p>
      </dgm:t>
    </dgm:pt>
    <dgm:pt modelId="{55C71F6E-38C6-4299-989F-F0CC019D79E9}" type="pres">
      <dgm:prSet presAssocID="{982F4A2E-FA77-4421-AD08-4BDBDC654BA6}" presName="Accent3" presStyleCnt="0"/>
      <dgm:spPr/>
    </dgm:pt>
    <dgm:pt modelId="{8EEF5244-7B70-4622-96B6-7D7DC78814FA}" type="pres">
      <dgm:prSet presAssocID="{982F4A2E-FA77-4421-AD08-4BDBDC654BA6}" presName="Accent" presStyleLbl="node1" presStyleIdx="2" presStyleCnt="3"/>
      <dgm:spPr/>
    </dgm:pt>
    <dgm:pt modelId="{0B867AB4-3B9A-4B12-9985-CBE782C6B4FD}" type="pres">
      <dgm:prSet presAssocID="{982F4A2E-FA77-4421-AD08-4BDBDC654BA6}" presName="Parent3" presStyleLbl="revTx" presStyleIdx="2" presStyleCnt="3">
        <dgm:presLayoutVars>
          <dgm:chMax val="1"/>
          <dgm:chPref val="1"/>
          <dgm:bulletEnabled val="1"/>
        </dgm:presLayoutVars>
      </dgm:prSet>
      <dgm:spPr/>
      <dgm:t>
        <a:bodyPr/>
        <a:lstStyle/>
        <a:p>
          <a:endParaRPr lang="en-GB"/>
        </a:p>
      </dgm:t>
    </dgm:pt>
  </dgm:ptLst>
  <dgm:cxnLst>
    <dgm:cxn modelId="{A9402327-980A-4072-B133-2D4341D4BD56}" srcId="{93DBC10D-B382-4DA7-8242-B810761FB86E}" destId="{982F4A2E-FA77-4421-AD08-4BDBDC654BA6}" srcOrd="2" destOrd="0" parTransId="{A1DA4DCF-BB46-47E7-911D-C14FDA8AC59A}" sibTransId="{6DDDEFB4-2003-439B-83ED-5050958F8732}"/>
    <dgm:cxn modelId="{C007AB97-F5C8-F949-81B1-8DBF01D449F4}" type="presOf" srcId="{93DBC10D-B382-4DA7-8242-B810761FB86E}" destId="{2805EF94-B199-4DAA-A171-A51AE07D7277}" srcOrd="0" destOrd="0" presId="urn:microsoft.com/office/officeart/2009/layout/CircleArrowProcess"/>
    <dgm:cxn modelId="{FFD6AF95-21E7-514A-846F-6C4BF9DD123E}" type="presOf" srcId="{4D02FB83-08D2-4F3A-A25F-E779A63CB4D7}" destId="{0F431035-ABDA-43C4-9340-DB0D50CB3B09}" srcOrd="0" destOrd="0" presId="urn:microsoft.com/office/officeart/2009/layout/CircleArrowProcess"/>
    <dgm:cxn modelId="{F4E83186-4C31-484E-8A23-D544AE164244}" type="presOf" srcId="{982F4A2E-FA77-4421-AD08-4BDBDC654BA6}" destId="{0B867AB4-3B9A-4B12-9985-CBE782C6B4FD}" srcOrd="0" destOrd="0" presId="urn:microsoft.com/office/officeart/2009/layout/CircleArrowProcess"/>
    <dgm:cxn modelId="{D4E65F2B-275C-4A15-AD56-6A372FCC432D}" srcId="{93DBC10D-B382-4DA7-8242-B810761FB86E}" destId="{4D02FB83-08D2-4F3A-A25F-E779A63CB4D7}" srcOrd="1" destOrd="0" parTransId="{C79873F7-E8C1-48CA-9207-AE6C5C934670}" sibTransId="{76DD9FC3-E6A8-45D9-A84E-1CB0F592E0A6}"/>
    <dgm:cxn modelId="{39B0830B-DD9C-49CC-AA66-4CB5D25C7DE4}" srcId="{93DBC10D-B382-4DA7-8242-B810761FB86E}" destId="{D1DFB604-4111-4B52-9D93-278C2F9EAB69}" srcOrd="0" destOrd="0" parTransId="{0117747D-09A6-41B3-A220-4CC4717580EA}" sibTransId="{41E583BC-7169-4C96-AA05-EE9C7897E533}"/>
    <dgm:cxn modelId="{6BBA10F9-CEBB-2440-8EE6-AB12B2E65D67}" type="presOf" srcId="{D1DFB604-4111-4B52-9D93-278C2F9EAB69}" destId="{4920EBF8-C07C-43B4-B240-D56B930CF01E}" srcOrd="0" destOrd="0" presId="urn:microsoft.com/office/officeart/2009/layout/CircleArrowProcess"/>
    <dgm:cxn modelId="{259CF2B4-237F-D240-834C-138F1DB1253D}" type="presParOf" srcId="{2805EF94-B199-4DAA-A171-A51AE07D7277}" destId="{0F52D342-C8C8-4848-A3CF-4D6DEDF11AF0}" srcOrd="0" destOrd="0" presId="urn:microsoft.com/office/officeart/2009/layout/CircleArrowProcess"/>
    <dgm:cxn modelId="{DECD4267-EFF9-8649-B7FC-E6D3C1A40EF4}" type="presParOf" srcId="{0F52D342-C8C8-4848-A3CF-4D6DEDF11AF0}" destId="{FB3BB6B8-AD3B-4F3D-9775-89BE046A3AA1}" srcOrd="0" destOrd="0" presId="urn:microsoft.com/office/officeart/2009/layout/CircleArrowProcess"/>
    <dgm:cxn modelId="{D9EC3959-CF7B-174F-9E4C-643D19E9C6F6}" type="presParOf" srcId="{2805EF94-B199-4DAA-A171-A51AE07D7277}" destId="{4920EBF8-C07C-43B4-B240-D56B930CF01E}" srcOrd="1" destOrd="0" presId="urn:microsoft.com/office/officeart/2009/layout/CircleArrowProcess"/>
    <dgm:cxn modelId="{5C19CDBB-85EA-A143-BF0F-41A77B6E2BD2}" type="presParOf" srcId="{2805EF94-B199-4DAA-A171-A51AE07D7277}" destId="{6EF4BB89-37E5-4C5E-9E60-20C79C014DBE}" srcOrd="2" destOrd="0" presId="urn:microsoft.com/office/officeart/2009/layout/CircleArrowProcess"/>
    <dgm:cxn modelId="{6528AE74-3DC5-F047-8A6A-262518C6DFB3}" type="presParOf" srcId="{6EF4BB89-37E5-4C5E-9E60-20C79C014DBE}" destId="{CF18ACBA-9175-45A8-BC53-A2A215C30413}" srcOrd="0" destOrd="0" presId="urn:microsoft.com/office/officeart/2009/layout/CircleArrowProcess"/>
    <dgm:cxn modelId="{E9B98A06-F060-FB47-8814-E6E4914EE573}" type="presParOf" srcId="{2805EF94-B199-4DAA-A171-A51AE07D7277}" destId="{0F431035-ABDA-43C4-9340-DB0D50CB3B09}" srcOrd="3" destOrd="0" presId="urn:microsoft.com/office/officeart/2009/layout/CircleArrowProcess"/>
    <dgm:cxn modelId="{A7872082-3483-9342-8435-FA9520A2AF48}" type="presParOf" srcId="{2805EF94-B199-4DAA-A171-A51AE07D7277}" destId="{55C71F6E-38C6-4299-989F-F0CC019D79E9}" srcOrd="4" destOrd="0" presId="urn:microsoft.com/office/officeart/2009/layout/CircleArrowProcess"/>
    <dgm:cxn modelId="{C9583E53-3869-5E43-9F75-DF285047CE8D}" type="presParOf" srcId="{55C71F6E-38C6-4299-989F-F0CC019D79E9}" destId="{8EEF5244-7B70-4622-96B6-7D7DC78814FA}" srcOrd="0" destOrd="0" presId="urn:microsoft.com/office/officeart/2009/layout/CircleArrowProcess"/>
    <dgm:cxn modelId="{B0DEE244-A384-DC40-810C-218BC99A4FAF}" type="presParOf" srcId="{2805EF94-B199-4DAA-A171-A51AE07D7277}" destId="{0B867AB4-3B9A-4B12-9985-CBE782C6B4FD}"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3BB6B8-AD3B-4F3D-9775-89BE046A3AA1}">
      <dsp:nvSpPr>
        <dsp:cNvPr id="0" name=""/>
        <dsp:cNvSpPr/>
      </dsp:nvSpPr>
      <dsp:spPr>
        <a:xfrm>
          <a:off x="1318593" y="683347"/>
          <a:ext cx="2281933" cy="2282280"/>
        </a:xfrm>
        <a:prstGeom prst="circularArrow">
          <a:avLst>
            <a:gd name="adj1" fmla="val 10980"/>
            <a:gd name="adj2" fmla="val 1142322"/>
            <a:gd name="adj3" fmla="val 4500000"/>
            <a:gd name="adj4" fmla="val 10800000"/>
            <a:gd name="adj5" fmla="val 125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920EBF8-C07C-43B4-B240-D56B930CF01E}">
      <dsp:nvSpPr>
        <dsp:cNvPr id="0" name=""/>
        <dsp:cNvSpPr/>
      </dsp:nvSpPr>
      <dsp:spPr>
        <a:xfrm>
          <a:off x="1822975" y="1507320"/>
          <a:ext cx="1268026" cy="6338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GB" sz="1800" kern="1200" dirty="0" smtClean="0"/>
            <a:t>Shared record</a:t>
          </a:r>
          <a:endParaRPr lang="en-GB" sz="1800" kern="1200" dirty="0"/>
        </a:p>
      </dsp:txBody>
      <dsp:txXfrm>
        <a:off x="1822975" y="1507320"/>
        <a:ext cx="1268026" cy="633861"/>
      </dsp:txXfrm>
    </dsp:sp>
    <dsp:sp modelId="{CF18ACBA-9175-45A8-BC53-A2A215C30413}">
      <dsp:nvSpPr>
        <dsp:cNvPr id="0" name=""/>
        <dsp:cNvSpPr/>
      </dsp:nvSpPr>
      <dsp:spPr>
        <a:xfrm>
          <a:off x="684794" y="1994687"/>
          <a:ext cx="2281933" cy="2282280"/>
        </a:xfrm>
        <a:prstGeom prst="leftCircularArrow">
          <a:avLst>
            <a:gd name="adj1" fmla="val 10980"/>
            <a:gd name="adj2" fmla="val 1142322"/>
            <a:gd name="adj3" fmla="val 6300000"/>
            <a:gd name="adj4" fmla="val 18900000"/>
            <a:gd name="adj5" fmla="val 125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0F431035-ABDA-43C4-9340-DB0D50CB3B09}">
      <dsp:nvSpPr>
        <dsp:cNvPr id="0" name=""/>
        <dsp:cNvSpPr/>
      </dsp:nvSpPr>
      <dsp:spPr>
        <a:xfrm>
          <a:off x="1191747" y="2826245"/>
          <a:ext cx="1268026" cy="6338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GB" sz="1800" kern="1200" smtClean="0"/>
            <a:t>Registered </a:t>
          </a:r>
          <a:r>
            <a:rPr lang="en-GB" sz="1800" kern="1200" dirty="0" smtClean="0"/>
            <a:t>practitioners</a:t>
          </a:r>
          <a:endParaRPr lang="en-GB" sz="1800" kern="1200" dirty="0"/>
        </a:p>
      </dsp:txBody>
      <dsp:txXfrm>
        <a:off x="1191747" y="2826245"/>
        <a:ext cx="1268026" cy="633861"/>
      </dsp:txXfrm>
    </dsp:sp>
    <dsp:sp modelId="{8EEF5244-7B70-4622-96B6-7D7DC78814FA}">
      <dsp:nvSpPr>
        <dsp:cNvPr id="0" name=""/>
        <dsp:cNvSpPr/>
      </dsp:nvSpPr>
      <dsp:spPr>
        <a:xfrm>
          <a:off x="1481006" y="3462951"/>
          <a:ext cx="1960534" cy="1961320"/>
        </a:xfrm>
        <a:prstGeom prst="blockArc">
          <a:avLst>
            <a:gd name="adj1" fmla="val 13500000"/>
            <a:gd name="adj2" fmla="val 10800000"/>
            <a:gd name="adj3" fmla="val 1274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0B867AB4-3B9A-4B12-9985-CBE782C6B4FD}">
      <dsp:nvSpPr>
        <dsp:cNvPr id="0" name=""/>
        <dsp:cNvSpPr/>
      </dsp:nvSpPr>
      <dsp:spPr>
        <a:xfrm>
          <a:off x="1825975" y="4147066"/>
          <a:ext cx="1268026" cy="6338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GB" sz="1800" kern="1200" dirty="0" smtClean="0"/>
            <a:t>Visual contact</a:t>
          </a:r>
          <a:endParaRPr lang="en-GB" sz="1800" kern="1200" dirty="0"/>
        </a:p>
      </dsp:txBody>
      <dsp:txXfrm>
        <a:off x="1825975" y="4147066"/>
        <a:ext cx="1268026" cy="633861"/>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3FD274AD-846B-5D49-B898-6540947F88FB}" type="datetimeFigureOut">
              <a:rPr lang="en-US" smtClean="0"/>
              <a:t>12/13/2016</a:t>
            </a:fld>
            <a:endParaRPr lang="en-US"/>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1E3DEEFD-83FD-1847-AF38-B6708AE38E70}" type="slidenum">
              <a:rPr lang="en-US" smtClean="0"/>
              <a:t>‹#›</a:t>
            </a:fld>
            <a:endParaRPr lang="en-US"/>
          </a:p>
        </p:txBody>
      </p:sp>
    </p:spTree>
    <p:extLst>
      <p:ext uri="{BB962C8B-B14F-4D97-AF65-F5344CB8AC3E}">
        <p14:creationId xmlns:p14="http://schemas.microsoft.com/office/powerpoint/2010/main" val="63380518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5A706837-6994-EA48-A375-55B14A5ACAD8}" type="datetimeFigureOut">
              <a:rPr lang="en-US" smtClean="0"/>
              <a:t>12/13/2016</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0524C101-270A-5D49-B07F-538716F4CBAC}" type="slidenum">
              <a:rPr lang="en-US" smtClean="0"/>
              <a:t>‹#›</a:t>
            </a:fld>
            <a:endParaRPr lang="en-US"/>
          </a:p>
        </p:txBody>
      </p:sp>
    </p:spTree>
    <p:extLst>
      <p:ext uri="{BB962C8B-B14F-4D97-AF65-F5344CB8AC3E}">
        <p14:creationId xmlns:p14="http://schemas.microsoft.com/office/powerpoint/2010/main" val="197612354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956841"/>
            <a:ext cx="8229600" cy="681849"/>
          </a:xfrm>
        </p:spPr>
        <p:txBody>
          <a:bodyPr wrap="square">
            <a:noAutofit/>
          </a:bodyPr>
          <a:lstStyle>
            <a:lvl1pPr>
              <a:defRPr>
                <a:solidFill>
                  <a:srgbClr val="105AA9"/>
                </a:solidFill>
              </a:defRPr>
            </a:lvl1pPr>
          </a:lstStyle>
          <a:p>
            <a:r>
              <a:rPr lang="en-GB" dirty="0" smtClean="0"/>
              <a:t>Click to edit Master title style</a:t>
            </a:r>
            <a:endParaRPr lang="en-US" dirty="0"/>
          </a:p>
        </p:txBody>
      </p:sp>
      <p:sp>
        <p:nvSpPr>
          <p:cNvPr id="3" name="Subtitle 2"/>
          <p:cNvSpPr>
            <a:spLocks noGrp="1"/>
          </p:cNvSpPr>
          <p:nvPr>
            <p:ph type="subTitle" idx="1"/>
          </p:nvPr>
        </p:nvSpPr>
        <p:spPr>
          <a:xfrm>
            <a:off x="457200" y="2638690"/>
            <a:ext cx="8229600" cy="477691"/>
          </a:xfrm>
        </p:spPr>
        <p:txBody>
          <a:bodyPr wrap="square" anchor="t">
            <a:noAutofit/>
          </a:bodyPr>
          <a:lstStyle>
            <a:lvl1pPr marL="0" indent="0" algn="l">
              <a:buNone/>
              <a:defRPr sz="2200" b="0">
                <a:solidFill>
                  <a:srgbClr val="13B5E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pic>
        <p:nvPicPr>
          <p:cNvPr id="12" name="Picture 11"/>
          <p:cNvPicPr>
            <a:picLocks noChangeAspect="1"/>
          </p:cNvPicPr>
          <p:nvPr userDrawn="1"/>
        </p:nvPicPr>
        <p:blipFill rotWithShape="1">
          <a:blip r:embed="rId2">
            <a:extLst>
              <a:ext uri="{28A0092B-C50C-407E-A947-70E740481C1C}">
                <a14:useLocalDpi xmlns:a14="http://schemas.microsoft.com/office/drawing/2010/main" val="0"/>
              </a:ext>
            </a:extLst>
          </a:blip>
          <a:srcRect l="5412" r="5412"/>
          <a:stretch/>
        </p:blipFill>
        <p:spPr>
          <a:xfrm>
            <a:off x="6264713" y="3406125"/>
            <a:ext cx="2422087" cy="1816565"/>
          </a:xfrm>
          <a:prstGeom prst="rect">
            <a:avLst/>
          </a:prstGeom>
        </p:spPr>
      </p:pic>
      <p:pic>
        <p:nvPicPr>
          <p:cNvPr id="8" name="Picture 7"/>
          <p:cNvPicPr>
            <a:picLocks noChangeAspect="1"/>
          </p:cNvPicPr>
          <p:nvPr userDrawn="1"/>
        </p:nvPicPr>
        <p:blipFill rotWithShape="1">
          <a:blip r:embed="rId3">
            <a:extLst>
              <a:ext uri="{28A0092B-C50C-407E-A947-70E740481C1C}">
                <a14:useLocalDpi xmlns:a14="http://schemas.microsoft.com/office/drawing/2010/main" val="0"/>
              </a:ext>
            </a:extLst>
          </a:blip>
          <a:srcRect l="14706" r="14706"/>
          <a:stretch/>
        </p:blipFill>
        <p:spPr>
          <a:xfrm>
            <a:off x="3360801" y="3406125"/>
            <a:ext cx="2422087" cy="1816565"/>
          </a:xfrm>
          <a:prstGeom prst="rect">
            <a:avLst/>
          </a:prstGeom>
        </p:spPr>
      </p:pic>
      <p:pic>
        <p:nvPicPr>
          <p:cNvPr id="9" name="Picture 8"/>
          <p:cNvPicPr>
            <a:picLocks noChangeAspect="1"/>
          </p:cNvPicPr>
          <p:nvPr userDrawn="1"/>
        </p:nvPicPr>
        <p:blipFill rotWithShape="1">
          <a:blip r:embed="rId4">
            <a:extLst>
              <a:ext uri="{28A0092B-C50C-407E-A947-70E740481C1C}">
                <a14:useLocalDpi xmlns:a14="http://schemas.microsoft.com/office/drawing/2010/main" val="0"/>
              </a:ext>
            </a:extLst>
          </a:blip>
          <a:srcRect l="5764" r="5764"/>
          <a:stretch/>
        </p:blipFill>
        <p:spPr>
          <a:xfrm>
            <a:off x="457200" y="3406125"/>
            <a:ext cx="2422087" cy="1816566"/>
          </a:xfrm>
          <a:prstGeom prst="rect">
            <a:avLst/>
          </a:prstGeom>
        </p:spPr>
      </p:pic>
    </p:spTree>
    <p:extLst>
      <p:ext uri="{BB962C8B-B14F-4D97-AF65-F5344CB8AC3E}">
        <p14:creationId xmlns:p14="http://schemas.microsoft.com/office/powerpoint/2010/main" val="1588602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wrap="square">
            <a:noAutofit/>
          </a:bodyPr>
          <a:lstStyle>
            <a:lvl1pPr marL="342900" marR="0" indent="-342900" algn="l" defTabSz="457200" rtl="0" eaLnBrk="1" fontAlgn="auto" latinLnBrk="0" hangingPunct="1">
              <a:lnSpc>
                <a:spcPct val="100000"/>
              </a:lnSpc>
              <a:spcBef>
                <a:spcPct val="20000"/>
              </a:spcBef>
              <a:spcAft>
                <a:spcPts val="432"/>
              </a:spcAft>
              <a:buClrTx/>
              <a:buSzTx/>
              <a:buFont typeface="Arial"/>
              <a:buChar char="•"/>
              <a:tabLst/>
              <a:defRPr/>
            </a:lvl1pPr>
            <a:lvl2pPr>
              <a:spcAft>
                <a:spcPts val="432"/>
              </a:spcAft>
              <a:defRPr/>
            </a:lvl2pPr>
            <a:lvl3pPr>
              <a:spcAft>
                <a:spcPts val="432"/>
              </a:spcAft>
              <a:defRPr/>
            </a:lvl3pPr>
            <a:lvl4pPr>
              <a:spcAft>
                <a:spcPts val="432"/>
              </a:spcAft>
              <a:defRPr/>
            </a:lvl4pPr>
            <a:lvl5pPr>
              <a:spcAft>
                <a:spcPts val="432"/>
              </a:spcAft>
              <a:defRPr/>
            </a:lvl5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5" name="Title Placeholder 1"/>
          <p:cNvSpPr>
            <a:spLocks noGrp="1"/>
          </p:cNvSpPr>
          <p:nvPr>
            <p:ph type="title"/>
          </p:nvPr>
        </p:nvSpPr>
        <p:spPr>
          <a:xfrm>
            <a:off x="457200" y="274638"/>
            <a:ext cx="5290066" cy="1059273"/>
          </a:xfrm>
          <a:prstGeom prst="rect">
            <a:avLst/>
          </a:prstGeom>
        </p:spPr>
        <p:txBody>
          <a:bodyPr vert="horz" wrap="square" lIns="0" tIns="0" rIns="0" bIns="0" rtlCol="0" anchor="t">
            <a:noAutofit/>
          </a:bodyPr>
          <a:lstStyle/>
          <a:p>
            <a:r>
              <a:rPr lang="en-GB" dirty="0" smtClean="0"/>
              <a:t>Click to edit Master title style</a:t>
            </a:r>
            <a:endParaRPr lang="en-US" dirty="0"/>
          </a:p>
        </p:txBody>
      </p:sp>
    </p:spTree>
    <p:extLst>
      <p:ext uri="{BB962C8B-B14F-4D97-AF65-F5344CB8AC3E}">
        <p14:creationId xmlns:p14="http://schemas.microsoft.com/office/powerpoint/2010/main" val="2204546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wrap="square" anchor="t"/>
          <a:lstStyle>
            <a:lvl1pPr algn="l">
              <a:defRPr sz="4000" b="1" cap="none">
                <a:solidFill>
                  <a:srgbClr val="105AA9"/>
                </a:solidFill>
              </a:defRPr>
            </a:lvl1pPr>
          </a:lstStyle>
          <a:p>
            <a:r>
              <a:rPr lang="en-GB"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wrap="square" anchor="b"/>
          <a:lstStyle>
            <a:lvl1pPr marL="0" indent="0">
              <a:buNone/>
              <a:defRPr sz="2000" b="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smtClean="0"/>
              <a:t>Click to edit Master text styles</a:t>
            </a:r>
          </a:p>
        </p:txBody>
      </p:sp>
    </p:spTree>
    <p:extLst>
      <p:ext uri="{BB962C8B-B14F-4D97-AF65-F5344CB8AC3E}">
        <p14:creationId xmlns:p14="http://schemas.microsoft.com/office/powerpoint/2010/main" val="1897641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333911"/>
            <a:ext cx="4038600" cy="4795404"/>
          </a:xfrm>
        </p:spPr>
        <p:txBody>
          <a:bodyPr wrap="square"/>
          <a:lstStyle>
            <a:lvl1pPr marL="342900" marR="0" indent="-342900" algn="l" defTabSz="457200" rtl="0" eaLnBrk="1" fontAlgn="auto" latinLnBrk="0" hangingPunct="1">
              <a:lnSpc>
                <a:spcPct val="100000"/>
              </a:lnSpc>
              <a:spcBef>
                <a:spcPct val="20000"/>
              </a:spcBef>
              <a:spcAft>
                <a:spcPts val="0"/>
              </a:spcAft>
              <a:buClrTx/>
              <a:buSzTx/>
              <a:buFont typeface="Arial"/>
              <a:buChar char="•"/>
              <a:tabLst/>
              <a:defRPr sz="1800"/>
            </a:lvl1pPr>
            <a:lvl2pPr>
              <a:defRPr sz="1800"/>
            </a:lvl2pPr>
            <a:lvl3pPr>
              <a:defRPr sz="1800"/>
            </a:lvl3pPr>
            <a:lvl4pPr>
              <a:defRPr sz="1400"/>
            </a:lvl4pPr>
            <a:lvl5pPr>
              <a:defRPr sz="1400"/>
            </a:lvl5pPr>
            <a:lvl6pPr>
              <a:defRPr sz="1800"/>
            </a:lvl6pPr>
            <a:lvl7pPr>
              <a:defRPr sz="1800"/>
            </a:lvl7pPr>
            <a:lvl8pPr>
              <a:defRPr sz="1800"/>
            </a:lvl8pPr>
            <a:lvl9pPr>
              <a:defRPr sz="1800"/>
            </a:lvl9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Content Placeholder 3"/>
          <p:cNvSpPr>
            <a:spLocks noGrp="1"/>
          </p:cNvSpPr>
          <p:nvPr>
            <p:ph sz="half" idx="2"/>
          </p:nvPr>
        </p:nvSpPr>
        <p:spPr>
          <a:xfrm>
            <a:off x="4648200" y="1333911"/>
            <a:ext cx="4038600" cy="4795404"/>
          </a:xfrm>
        </p:spPr>
        <p:txBody>
          <a:bodyPr wrap="square"/>
          <a:lstStyle>
            <a:lvl1pPr marL="342900" marR="0" indent="-342900" algn="l" defTabSz="457200" rtl="0" eaLnBrk="1" fontAlgn="auto" latinLnBrk="0" hangingPunct="1">
              <a:lnSpc>
                <a:spcPct val="100000"/>
              </a:lnSpc>
              <a:spcBef>
                <a:spcPct val="20000"/>
              </a:spcBef>
              <a:spcAft>
                <a:spcPts val="0"/>
              </a:spcAft>
              <a:buClrTx/>
              <a:buSzTx/>
              <a:buFont typeface="Arial"/>
              <a:buChar char="•"/>
              <a:tabLst/>
              <a:defRPr sz="1800"/>
            </a:lvl1pPr>
            <a:lvl2pPr>
              <a:defRPr sz="1800"/>
            </a:lvl2pPr>
            <a:lvl3pPr>
              <a:defRPr sz="1800"/>
            </a:lvl3pPr>
            <a:lvl4pPr>
              <a:defRPr sz="1400"/>
            </a:lvl4pPr>
            <a:lvl5pPr>
              <a:defRPr sz="1400"/>
            </a:lvl5pPr>
            <a:lvl6pPr>
              <a:defRPr sz="1800"/>
            </a:lvl6pPr>
            <a:lvl7pPr>
              <a:defRPr sz="1800"/>
            </a:lvl7pPr>
            <a:lvl8pPr>
              <a:defRPr sz="1800"/>
            </a:lvl8pPr>
            <a:lvl9pPr>
              <a:defRPr sz="1800"/>
            </a:lvl9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5" name="Title Placeholder 1"/>
          <p:cNvSpPr>
            <a:spLocks noGrp="1"/>
          </p:cNvSpPr>
          <p:nvPr>
            <p:ph type="title"/>
          </p:nvPr>
        </p:nvSpPr>
        <p:spPr>
          <a:xfrm>
            <a:off x="457200" y="274638"/>
            <a:ext cx="5290066" cy="1059273"/>
          </a:xfrm>
          <a:prstGeom prst="rect">
            <a:avLst/>
          </a:prstGeom>
        </p:spPr>
        <p:txBody>
          <a:bodyPr vert="horz" wrap="square" lIns="0" tIns="0" rIns="0" bIns="0" rtlCol="0" anchor="t">
            <a:noAutofit/>
          </a:bodyPr>
          <a:lstStyle/>
          <a:p>
            <a:r>
              <a:rPr lang="en-GB" dirty="0" smtClean="0"/>
              <a:t>Click to edit Master title style</a:t>
            </a:r>
            <a:endParaRPr lang="en-US" dirty="0"/>
          </a:p>
        </p:txBody>
      </p:sp>
    </p:spTree>
    <p:extLst>
      <p:ext uri="{BB962C8B-B14F-4D97-AF65-F5344CB8AC3E}">
        <p14:creationId xmlns:p14="http://schemas.microsoft.com/office/powerpoint/2010/main" val="27831440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wrap="square" anchor="b"/>
          <a:lstStyle>
            <a:lvl1pPr marL="0" indent="0">
              <a:buNone/>
              <a:defRPr sz="2400" b="1">
                <a:solidFill>
                  <a:srgbClr val="13B5E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smtClean="0"/>
              <a:t>Click to edit Master text styles</a:t>
            </a:r>
          </a:p>
        </p:txBody>
      </p:sp>
      <p:sp>
        <p:nvSpPr>
          <p:cNvPr id="4" name="Content Placeholder 3"/>
          <p:cNvSpPr>
            <a:spLocks noGrp="1"/>
          </p:cNvSpPr>
          <p:nvPr>
            <p:ph sz="half" idx="2"/>
          </p:nvPr>
        </p:nvSpPr>
        <p:spPr>
          <a:xfrm>
            <a:off x="457200" y="2174875"/>
            <a:ext cx="4040188" cy="3951288"/>
          </a:xfrm>
        </p:spPr>
        <p:txBody>
          <a:bodyPr wrap="square"/>
          <a:lstStyle>
            <a:lvl1pPr marL="342900" marR="0" indent="-342900" algn="l" defTabSz="457200" rtl="0" eaLnBrk="1" fontAlgn="auto" latinLnBrk="0" hangingPunct="1">
              <a:lnSpc>
                <a:spcPct val="100000"/>
              </a:lnSpc>
              <a:spcBef>
                <a:spcPct val="20000"/>
              </a:spcBef>
              <a:spcAft>
                <a:spcPts val="0"/>
              </a:spcAft>
              <a:buClrTx/>
              <a:buSzTx/>
              <a:buFont typeface="Arial"/>
              <a:buChar char="•"/>
              <a:tabLst/>
              <a:defRPr sz="1800"/>
            </a:lvl1pPr>
            <a:lvl2pPr>
              <a:defRPr sz="1800"/>
            </a:lvl2pPr>
            <a:lvl3pPr>
              <a:defRPr sz="1800"/>
            </a:lvl3pPr>
            <a:lvl4pPr>
              <a:defRPr sz="1400"/>
            </a:lvl4pPr>
            <a:lvl5pPr>
              <a:defRPr sz="1400"/>
            </a:lvl5pPr>
            <a:lvl6pPr>
              <a:defRPr sz="1600"/>
            </a:lvl6pPr>
            <a:lvl7pPr>
              <a:defRPr sz="1600"/>
            </a:lvl7pPr>
            <a:lvl8pPr>
              <a:defRPr sz="1600"/>
            </a:lvl8pPr>
            <a:lvl9pPr>
              <a:defRPr sz="1600"/>
            </a:lvl9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wrap="square" anchor="b"/>
          <a:lstStyle>
            <a:lvl1pPr marL="0" indent="0">
              <a:buNone/>
              <a:defRPr sz="2400" b="1">
                <a:solidFill>
                  <a:srgbClr val="13B5E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wrap="square"/>
          <a:lstStyle>
            <a:lvl1pPr marL="342900" marR="0" indent="-342900" algn="l" defTabSz="457200" rtl="0" eaLnBrk="1" fontAlgn="auto" latinLnBrk="0" hangingPunct="1">
              <a:lnSpc>
                <a:spcPct val="100000"/>
              </a:lnSpc>
              <a:spcBef>
                <a:spcPct val="20000"/>
              </a:spcBef>
              <a:spcAft>
                <a:spcPts val="0"/>
              </a:spcAft>
              <a:buClrTx/>
              <a:buSzTx/>
              <a:buFont typeface="Arial"/>
              <a:buChar char="•"/>
              <a:tabLst/>
              <a:defRPr sz="1800"/>
            </a:lvl1pPr>
            <a:lvl2pPr>
              <a:defRPr sz="1800"/>
            </a:lvl2pPr>
            <a:lvl3pPr>
              <a:defRPr sz="1800"/>
            </a:lvl3pPr>
            <a:lvl4pPr>
              <a:defRPr sz="1400"/>
            </a:lvl4pPr>
            <a:lvl5pPr>
              <a:defRPr sz="1400"/>
            </a:lvl5pPr>
            <a:lvl6pPr>
              <a:defRPr sz="1600"/>
            </a:lvl6pPr>
            <a:lvl7pPr>
              <a:defRPr sz="1600"/>
            </a:lvl7pPr>
            <a:lvl8pPr>
              <a:defRPr sz="1600"/>
            </a:lvl8pPr>
            <a:lvl9pPr>
              <a:defRPr sz="1600"/>
            </a:lvl9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1" name="Title 1"/>
          <p:cNvSpPr>
            <a:spLocks noGrp="1"/>
          </p:cNvSpPr>
          <p:nvPr>
            <p:ph type="title"/>
          </p:nvPr>
        </p:nvSpPr>
        <p:spPr>
          <a:xfrm>
            <a:off x="457201" y="274638"/>
            <a:ext cx="6217004" cy="1143000"/>
          </a:xfrm>
        </p:spPr>
        <p:txBody>
          <a:bodyPr wrap="square"/>
          <a:lstStyle/>
          <a:p>
            <a:r>
              <a:rPr lang="en-GB" dirty="0" smtClean="0"/>
              <a:t>Click to edit Master title style</a:t>
            </a:r>
            <a:endParaRPr lang="en-US" dirty="0"/>
          </a:p>
        </p:txBody>
      </p:sp>
    </p:spTree>
    <p:extLst>
      <p:ext uri="{BB962C8B-B14F-4D97-AF65-F5344CB8AC3E}">
        <p14:creationId xmlns:p14="http://schemas.microsoft.com/office/powerpoint/2010/main" val="900996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1"/>
          <p:cNvSpPr>
            <a:spLocks noGrp="1"/>
          </p:cNvSpPr>
          <p:nvPr>
            <p:ph type="title"/>
          </p:nvPr>
        </p:nvSpPr>
        <p:spPr>
          <a:xfrm>
            <a:off x="457201" y="274638"/>
            <a:ext cx="6217004" cy="1143000"/>
          </a:xfrm>
        </p:spPr>
        <p:txBody>
          <a:bodyPr wrap="square"/>
          <a:lstStyle/>
          <a:p>
            <a:r>
              <a:rPr lang="en-GB" dirty="0" smtClean="0"/>
              <a:t>Click to edit Master title style</a:t>
            </a:r>
            <a:endParaRPr lang="en-US" dirty="0"/>
          </a:p>
        </p:txBody>
      </p:sp>
    </p:spTree>
    <p:extLst>
      <p:ext uri="{BB962C8B-B14F-4D97-AF65-F5344CB8AC3E}">
        <p14:creationId xmlns:p14="http://schemas.microsoft.com/office/powerpoint/2010/main" val="30889605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78408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435099"/>
            <a:ext cx="3008313" cy="678661"/>
          </a:xfrm>
        </p:spPr>
        <p:txBody>
          <a:bodyPr wrap="square" anchor="t"/>
          <a:lstStyle>
            <a:lvl1pPr algn="l">
              <a:defRPr sz="2000" b="1"/>
            </a:lvl1pPr>
          </a:lstStyle>
          <a:p>
            <a:r>
              <a:rPr lang="en-GB" dirty="0" smtClean="0"/>
              <a:t>Click to edit Master title style</a:t>
            </a:r>
            <a:endParaRPr lang="en-US" dirty="0"/>
          </a:p>
        </p:txBody>
      </p:sp>
      <p:sp>
        <p:nvSpPr>
          <p:cNvPr id="3" name="Content Placeholder 2"/>
          <p:cNvSpPr>
            <a:spLocks noGrp="1"/>
          </p:cNvSpPr>
          <p:nvPr>
            <p:ph idx="1"/>
          </p:nvPr>
        </p:nvSpPr>
        <p:spPr>
          <a:xfrm>
            <a:off x="3575050" y="1435100"/>
            <a:ext cx="5111750" cy="4691063"/>
          </a:xfrm>
        </p:spPr>
        <p:txBody>
          <a:bodyPr wrap="square"/>
          <a:lstStyle>
            <a:lvl1pPr>
              <a:defRPr sz="1800"/>
            </a:lvl1pPr>
            <a:lvl2pPr>
              <a:defRPr sz="1800"/>
            </a:lvl2pPr>
            <a:lvl3pPr>
              <a:defRPr sz="1800"/>
            </a:lvl3pPr>
            <a:lvl4pPr>
              <a:defRPr sz="1400"/>
            </a:lvl4pPr>
            <a:lvl5pPr>
              <a:defRPr sz="1400"/>
            </a:lvl5pPr>
            <a:lvl6pPr>
              <a:defRPr sz="2000"/>
            </a:lvl6pPr>
            <a:lvl7pPr>
              <a:defRPr sz="2000"/>
            </a:lvl7pPr>
            <a:lvl8pPr>
              <a:defRPr sz="2000"/>
            </a:lvl8pPr>
            <a:lvl9pPr>
              <a:defRPr sz="20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Text Placeholder 3"/>
          <p:cNvSpPr>
            <a:spLocks noGrp="1"/>
          </p:cNvSpPr>
          <p:nvPr>
            <p:ph type="body" sz="half" idx="2"/>
          </p:nvPr>
        </p:nvSpPr>
        <p:spPr>
          <a:xfrm>
            <a:off x="457200" y="2113760"/>
            <a:ext cx="3008313" cy="4012404"/>
          </a:xfrm>
        </p:spPr>
        <p:txBody>
          <a:bodyPr wrap="square"/>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smtClean="0"/>
              <a:t>Click to edit Master text styles</a:t>
            </a:r>
          </a:p>
        </p:txBody>
      </p:sp>
    </p:spTree>
    <p:extLst>
      <p:ext uri="{BB962C8B-B14F-4D97-AF65-F5344CB8AC3E}">
        <p14:creationId xmlns:p14="http://schemas.microsoft.com/office/powerpoint/2010/main" val="867659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wrap="square" anchor="b">
            <a:noAutofit/>
          </a:bodyPr>
          <a:lstStyle>
            <a:lvl1pPr algn="l">
              <a:defRPr sz="2000" b="1"/>
            </a:lvl1pPr>
          </a:lstStyle>
          <a:p>
            <a:r>
              <a:rPr lang="en-GB" dirty="0" smtClean="0"/>
              <a:t>Click to edit Master title style</a:t>
            </a:r>
            <a:endParaRPr lang="en-US" dirty="0"/>
          </a:p>
        </p:txBody>
      </p:sp>
      <p:sp>
        <p:nvSpPr>
          <p:cNvPr id="3" name="Picture Placeholder 2"/>
          <p:cNvSpPr>
            <a:spLocks noGrp="1"/>
          </p:cNvSpPr>
          <p:nvPr>
            <p:ph type="pic" idx="1"/>
          </p:nvPr>
        </p:nvSpPr>
        <p:spPr>
          <a:xfrm>
            <a:off x="1792288" y="1065403"/>
            <a:ext cx="5486400" cy="3662172"/>
          </a:xfrm>
        </p:spPr>
        <p:txBody>
          <a:bodyPr wrap="square">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wrap="square">
            <a:noAutofit/>
          </a:bodyPr>
          <a:lstStyle>
            <a:lvl1pPr marL="0" indent="0">
              <a:buNone/>
              <a:defRPr sz="1400" b="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smtClean="0"/>
              <a:t>Click to edit Master text styles</a:t>
            </a:r>
          </a:p>
        </p:txBody>
      </p:sp>
    </p:spTree>
    <p:extLst>
      <p:ext uri="{BB962C8B-B14F-4D97-AF65-F5344CB8AC3E}">
        <p14:creationId xmlns:p14="http://schemas.microsoft.com/office/powerpoint/2010/main" val="34246424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5290066" cy="1059273"/>
          </a:xfrm>
          <a:prstGeom prst="rect">
            <a:avLst/>
          </a:prstGeom>
        </p:spPr>
        <p:txBody>
          <a:bodyPr vert="horz" wrap="square" lIns="0" tIns="0" rIns="0" bIns="0" rtlCol="0" anchor="t">
            <a:noAutofit/>
          </a:bodyPr>
          <a:lstStyle/>
          <a:p>
            <a:r>
              <a:rPr lang="en-GB" dirty="0" smtClean="0"/>
              <a:t>Click to edit Master title style</a:t>
            </a:r>
            <a:endParaRPr lang="en-US" dirty="0"/>
          </a:p>
        </p:txBody>
      </p:sp>
      <p:sp>
        <p:nvSpPr>
          <p:cNvPr id="3" name="Text Placeholder 2"/>
          <p:cNvSpPr>
            <a:spLocks noGrp="1"/>
          </p:cNvSpPr>
          <p:nvPr>
            <p:ph type="body" idx="1"/>
          </p:nvPr>
        </p:nvSpPr>
        <p:spPr>
          <a:xfrm>
            <a:off x="457200" y="1525777"/>
            <a:ext cx="8229600" cy="4659557"/>
          </a:xfrm>
          <a:prstGeom prst="rect">
            <a:avLst/>
          </a:prstGeom>
        </p:spPr>
        <p:txBody>
          <a:bodyPr vert="horz" wrap="square" lIns="0" tIns="0" rIns="0" bIns="0" rtlCol="0">
            <a:noAutofit/>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9" name="TextBox 8"/>
          <p:cNvSpPr txBox="1"/>
          <p:nvPr userDrawn="1"/>
        </p:nvSpPr>
        <p:spPr>
          <a:xfrm>
            <a:off x="251521" y="6453337"/>
            <a:ext cx="8640959" cy="276999"/>
          </a:xfrm>
          <a:prstGeom prst="rect">
            <a:avLst/>
          </a:prstGeom>
          <a:solidFill>
            <a:schemeClr val="tx2">
              <a:lumMod val="60000"/>
              <a:lumOff val="40000"/>
            </a:schemeClr>
          </a:solidFill>
        </p:spPr>
        <p:txBody>
          <a:bodyPr wrap="square" lIns="91435" tIns="45718" rIns="91435" bIns="45718" rtlCol="0">
            <a:spAutoFit/>
          </a:bodyPr>
          <a:lstStyle/>
          <a:p>
            <a:pPr algn="ctr"/>
            <a:r>
              <a:rPr lang="en-GB" sz="1200" b="1" i="1" dirty="0" smtClean="0">
                <a:solidFill>
                  <a:schemeClr val="bg1"/>
                </a:solidFill>
                <a:latin typeface="Arial" pitchFamily="34" charset="0"/>
                <a:cs typeface="Arial" pitchFamily="34" charset="0"/>
              </a:rPr>
              <a:t>E n h a n c e d   h e a l t h   </a:t>
            </a:r>
            <a:r>
              <a:rPr lang="en-GB" sz="1200" b="1" i="1" dirty="0" err="1" smtClean="0">
                <a:solidFill>
                  <a:schemeClr val="bg1"/>
                </a:solidFill>
                <a:latin typeface="Arial" pitchFamily="34" charset="0"/>
                <a:cs typeface="Arial" pitchFamily="34" charset="0"/>
              </a:rPr>
              <a:t>i</a:t>
            </a:r>
            <a:r>
              <a:rPr lang="en-GB" sz="1200" b="1" i="1" dirty="0" smtClean="0">
                <a:solidFill>
                  <a:schemeClr val="bg1"/>
                </a:solidFill>
                <a:latin typeface="Arial" pitchFamily="34" charset="0"/>
                <a:cs typeface="Arial" pitchFamily="34" charset="0"/>
              </a:rPr>
              <a:t> n   c a r e   h o m e s</a:t>
            </a:r>
            <a:endParaRPr lang="en-GB" sz="1200" b="1" i="1" dirty="0">
              <a:solidFill>
                <a:schemeClr val="bg1"/>
              </a:solidFill>
              <a:latin typeface="Arial" pitchFamily="34" charset="0"/>
              <a:cs typeface="Arial" pitchFamily="34" charset="0"/>
            </a:endParaRPr>
          </a:p>
        </p:txBody>
      </p:sp>
      <p:pic>
        <p:nvPicPr>
          <p:cNvPr id="10" name="Picture 9" descr="Airedale &amp; Partners Logo1.eps"/>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6240671" y="274638"/>
            <a:ext cx="2651809" cy="691777"/>
          </a:xfrm>
          <a:prstGeom prst="rect">
            <a:avLst/>
          </a:prstGeom>
        </p:spPr>
      </p:pic>
    </p:spTree>
    <p:extLst>
      <p:ext uri="{BB962C8B-B14F-4D97-AF65-F5344CB8AC3E}">
        <p14:creationId xmlns:p14="http://schemas.microsoft.com/office/powerpoint/2010/main" val="15448616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lvl1pPr algn="l" defTabSz="457200" rtl="0" eaLnBrk="1" latinLnBrk="0" hangingPunct="1">
        <a:spcBef>
          <a:spcPct val="0"/>
        </a:spcBef>
        <a:buNone/>
        <a:defRPr sz="3400" b="1" kern="1200">
          <a:solidFill>
            <a:srgbClr val="105AA9"/>
          </a:solidFill>
          <a:latin typeface="+mj-lt"/>
          <a:ea typeface="+mj-ea"/>
          <a:cs typeface="+mj-cs"/>
        </a:defRPr>
      </a:lvl1pPr>
    </p:titleStyle>
    <p:bodyStyle>
      <a:lvl1pPr marL="0" marR="0" indent="0" algn="l" defTabSz="457200" rtl="0" eaLnBrk="1" fontAlgn="auto" latinLnBrk="0" hangingPunct="1">
        <a:lnSpc>
          <a:spcPct val="100000"/>
        </a:lnSpc>
        <a:spcBef>
          <a:spcPts val="0"/>
        </a:spcBef>
        <a:spcAft>
          <a:spcPts val="432"/>
        </a:spcAft>
        <a:buClr>
          <a:srgbClr val="105AA9"/>
        </a:buClr>
        <a:buSzPct val="110000"/>
        <a:buFont typeface="Wingdings" charset="2"/>
        <a:buChar char="§"/>
        <a:tabLst/>
        <a:defRPr sz="1800" b="0" kern="1200">
          <a:solidFill>
            <a:schemeClr val="tx1"/>
          </a:solidFill>
          <a:latin typeface="+mn-lt"/>
          <a:ea typeface="+mn-ea"/>
          <a:cs typeface="+mn-cs"/>
        </a:defRPr>
      </a:lvl1pPr>
      <a:lvl2pPr marL="742950" indent="-285750" algn="l" defTabSz="457200" rtl="0" eaLnBrk="1" latinLnBrk="0" hangingPunct="1">
        <a:spcBef>
          <a:spcPts val="0"/>
        </a:spcBef>
        <a:spcAft>
          <a:spcPts val="432"/>
        </a:spcAft>
        <a:buClr>
          <a:srgbClr val="105AA9"/>
        </a:buClr>
        <a:buSzPct val="110000"/>
        <a:buFont typeface="Wingdings" charset="2"/>
        <a:buChar char="§"/>
        <a:defRPr sz="1800" kern="1200">
          <a:solidFill>
            <a:schemeClr val="tx1"/>
          </a:solidFill>
          <a:latin typeface="+mn-lt"/>
          <a:ea typeface="+mn-ea"/>
          <a:cs typeface="+mn-cs"/>
        </a:defRPr>
      </a:lvl2pPr>
      <a:lvl3pPr marL="1143000" indent="-228600" algn="l" defTabSz="457200" rtl="0" eaLnBrk="1" latinLnBrk="0" hangingPunct="1">
        <a:spcBef>
          <a:spcPts val="0"/>
        </a:spcBef>
        <a:spcAft>
          <a:spcPts val="432"/>
        </a:spcAft>
        <a:buClr>
          <a:srgbClr val="105AA9"/>
        </a:buClr>
        <a:buSzPct val="110000"/>
        <a:buFont typeface="Wingdings" charset="2"/>
        <a:buChar char="§"/>
        <a:defRPr sz="1800" kern="1200">
          <a:solidFill>
            <a:schemeClr val="tx1"/>
          </a:solidFill>
          <a:latin typeface="+mn-lt"/>
          <a:ea typeface="+mn-ea"/>
          <a:cs typeface="+mn-cs"/>
        </a:defRPr>
      </a:lvl3pPr>
      <a:lvl4pPr marL="1600200" indent="-228600" algn="l" defTabSz="457200" rtl="0" eaLnBrk="1" latinLnBrk="0" hangingPunct="1">
        <a:spcBef>
          <a:spcPts val="0"/>
        </a:spcBef>
        <a:spcAft>
          <a:spcPts val="432"/>
        </a:spcAft>
        <a:buClr>
          <a:srgbClr val="105AA9"/>
        </a:buClr>
        <a:buSzPct val="110000"/>
        <a:buFont typeface="Wingdings" charset="2"/>
        <a:buChar char="§"/>
        <a:defRPr sz="1400" kern="1200">
          <a:solidFill>
            <a:schemeClr val="tx1"/>
          </a:solidFill>
          <a:latin typeface="+mn-lt"/>
          <a:ea typeface="+mn-ea"/>
          <a:cs typeface="+mn-cs"/>
        </a:defRPr>
      </a:lvl4pPr>
      <a:lvl5pPr marL="2057400" indent="-228600" algn="l" defTabSz="457200" rtl="0" eaLnBrk="1" latinLnBrk="0" hangingPunct="1">
        <a:spcBef>
          <a:spcPts val="0"/>
        </a:spcBef>
        <a:spcAft>
          <a:spcPts val="432"/>
        </a:spcAft>
        <a:buClr>
          <a:srgbClr val="105AA9"/>
        </a:buClr>
        <a:buSzPct val="110000"/>
        <a:buFont typeface="Wingdings" charset="2"/>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www.health.org.uk/gold-line"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www.airedale-trust.nhs.uk/services/telemedicine/"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em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034203"/>
            <a:ext cx="8229600" cy="681849"/>
          </a:xfrm>
        </p:spPr>
        <p:txBody>
          <a:bodyPr/>
          <a:lstStyle/>
          <a:p>
            <a:r>
              <a:rPr lang="en-US" sz="3600" dirty="0"/>
              <a:t>The how, why and what of telemedicine in care homes</a:t>
            </a:r>
          </a:p>
        </p:txBody>
      </p:sp>
      <p:sp>
        <p:nvSpPr>
          <p:cNvPr id="3" name="Subtitle 2"/>
          <p:cNvSpPr>
            <a:spLocks noGrp="1"/>
          </p:cNvSpPr>
          <p:nvPr>
            <p:ph type="subTitle" idx="1"/>
          </p:nvPr>
        </p:nvSpPr>
        <p:spPr>
          <a:xfrm>
            <a:off x="457200" y="2529058"/>
            <a:ext cx="8229600" cy="477691"/>
          </a:xfrm>
        </p:spPr>
        <p:txBody>
          <a:bodyPr/>
          <a:lstStyle/>
          <a:p>
            <a:r>
              <a:rPr lang="en-US" dirty="0"/>
              <a:t>– learning from a Care Homes </a:t>
            </a:r>
            <a:r>
              <a:rPr lang="en-US" dirty="0" smtClean="0"/>
              <a:t>Vanguard</a:t>
            </a:r>
            <a:endParaRPr lang="en-US" dirty="0"/>
          </a:p>
        </p:txBody>
      </p:sp>
      <p:sp>
        <p:nvSpPr>
          <p:cNvPr id="4" name="Rectangle 3"/>
          <p:cNvSpPr/>
          <p:nvPr/>
        </p:nvSpPr>
        <p:spPr>
          <a:xfrm>
            <a:off x="240632" y="5385683"/>
            <a:ext cx="4572000" cy="923330"/>
          </a:xfrm>
          <a:prstGeom prst="rect">
            <a:avLst/>
          </a:prstGeom>
        </p:spPr>
        <p:txBody>
          <a:bodyPr>
            <a:spAutoFit/>
          </a:bodyPr>
          <a:lstStyle/>
          <a:p>
            <a:r>
              <a:rPr lang="en-GB" b="1" dirty="0">
                <a:solidFill>
                  <a:srgbClr val="105AA9"/>
                </a:solidFill>
              </a:rPr>
              <a:t>Rachel Binks</a:t>
            </a:r>
          </a:p>
          <a:p>
            <a:r>
              <a:rPr lang="en-GB" b="1" dirty="0">
                <a:solidFill>
                  <a:srgbClr val="105AA9"/>
                </a:solidFill>
              </a:rPr>
              <a:t>Nurse Consultant – Digital &amp; Acute Care</a:t>
            </a:r>
          </a:p>
          <a:p>
            <a:r>
              <a:rPr lang="en-GB" b="1" dirty="0">
                <a:solidFill>
                  <a:srgbClr val="105AA9"/>
                </a:solidFill>
              </a:rPr>
              <a:t>Airedale NHS Foundation Trust</a:t>
            </a:r>
          </a:p>
        </p:txBody>
      </p:sp>
    </p:spTree>
    <p:extLst>
      <p:ext uri="{BB962C8B-B14F-4D97-AF65-F5344CB8AC3E}">
        <p14:creationId xmlns:p14="http://schemas.microsoft.com/office/powerpoint/2010/main" val="40373068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5777"/>
            <a:ext cx="5290066" cy="4659557"/>
          </a:xfrm>
        </p:spPr>
        <p:txBody>
          <a:bodyPr/>
          <a:lstStyle/>
          <a:p>
            <a:pPr>
              <a:buClr>
                <a:srgbClr val="105AA9"/>
              </a:buClr>
              <a:buFont typeface="Wingdings" charset="2"/>
              <a:buChar char="§"/>
            </a:pPr>
            <a:r>
              <a:rPr lang="en-US" sz="3200" dirty="0"/>
              <a:t>Gold </a:t>
            </a:r>
            <a:r>
              <a:rPr lang="en-US" sz="3200" dirty="0" smtClean="0"/>
              <a:t>Line</a:t>
            </a:r>
            <a:endParaRPr lang="en-US" sz="3200" dirty="0"/>
          </a:p>
          <a:p>
            <a:pPr>
              <a:buClr>
                <a:srgbClr val="105AA9"/>
              </a:buClr>
              <a:buFont typeface="Wingdings" charset="2"/>
              <a:buChar char="§"/>
            </a:pPr>
            <a:r>
              <a:rPr lang="en-US" sz="3200" dirty="0"/>
              <a:t>GP </a:t>
            </a:r>
            <a:r>
              <a:rPr lang="en-US" sz="3200" dirty="0" smtClean="0"/>
              <a:t>Triage</a:t>
            </a:r>
            <a:endParaRPr lang="en-US" sz="3200" dirty="0"/>
          </a:p>
          <a:p>
            <a:pPr>
              <a:buClr>
                <a:srgbClr val="105AA9"/>
              </a:buClr>
              <a:buFont typeface="Wingdings" charset="2"/>
              <a:buChar char="§"/>
            </a:pPr>
            <a:r>
              <a:rPr lang="en-US" sz="3200" dirty="0"/>
              <a:t>Intermediate Care </a:t>
            </a:r>
            <a:r>
              <a:rPr lang="en-US" sz="3200" dirty="0" smtClean="0"/>
              <a:t>Hub</a:t>
            </a:r>
            <a:endParaRPr lang="en-US" sz="3200" dirty="0"/>
          </a:p>
          <a:p>
            <a:pPr>
              <a:buClr>
                <a:srgbClr val="105AA9"/>
              </a:buClr>
              <a:buFont typeface="Wingdings" charset="2"/>
              <a:buChar char="§"/>
            </a:pPr>
            <a:r>
              <a:rPr lang="en-US" sz="3200" dirty="0"/>
              <a:t>Acute Care </a:t>
            </a:r>
            <a:r>
              <a:rPr lang="en-US" sz="3200" dirty="0" smtClean="0"/>
              <a:t>Team</a:t>
            </a:r>
            <a:endParaRPr lang="en-US" sz="3200" dirty="0"/>
          </a:p>
          <a:p>
            <a:pPr>
              <a:buClr>
                <a:srgbClr val="105AA9"/>
              </a:buClr>
              <a:buFont typeface="Wingdings" charset="2"/>
              <a:buChar char="§"/>
            </a:pPr>
            <a:r>
              <a:rPr lang="en-US" sz="3200" dirty="0"/>
              <a:t>Single Point of </a:t>
            </a:r>
            <a:r>
              <a:rPr lang="en-US" sz="3200" dirty="0" smtClean="0"/>
              <a:t>Access</a:t>
            </a:r>
            <a:endParaRPr lang="en-US" sz="3200" dirty="0"/>
          </a:p>
          <a:p>
            <a:pPr>
              <a:buClr>
                <a:srgbClr val="105AA9"/>
              </a:buClr>
              <a:buFont typeface="Wingdings" charset="2"/>
              <a:buChar char="§"/>
            </a:pPr>
            <a:r>
              <a:rPr lang="en-US" sz="3200" dirty="0"/>
              <a:t>Complex Care </a:t>
            </a:r>
            <a:r>
              <a:rPr lang="en-US" sz="3200" dirty="0" smtClean="0"/>
              <a:t>Team</a:t>
            </a:r>
            <a:endParaRPr lang="en-US" sz="3200" dirty="0"/>
          </a:p>
        </p:txBody>
      </p:sp>
      <p:sp>
        <p:nvSpPr>
          <p:cNvPr id="3" name="Title 2"/>
          <p:cNvSpPr>
            <a:spLocks noGrp="1"/>
          </p:cNvSpPr>
          <p:nvPr>
            <p:ph type="title"/>
          </p:nvPr>
        </p:nvSpPr>
        <p:spPr/>
        <p:txBody>
          <a:bodyPr/>
          <a:lstStyle/>
          <a:p>
            <a:r>
              <a:rPr lang="en-US" dirty="0"/>
              <a:t>Other services delivered from the digital care hub</a:t>
            </a:r>
          </a:p>
        </p:txBody>
      </p:sp>
      <p:graphicFrame>
        <p:nvGraphicFramePr>
          <p:cNvPr id="4" name="Content Placeholder 3"/>
          <p:cNvGraphicFramePr>
            <a:graphicFrameLocks/>
          </p:cNvGraphicFramePr>
          <p:nvPr>
            <p:extLst>
              <p:ext uri="{D42A27DB-BD31-4B8C-83A1-F6EECF244321}">
                <p14:modId xmlns:p14="http://schemas.microsoft.com/office/powerpoint/2010/main" val="2903880028"/>
              </p:ext>
            </p:extLst>
          </p:nvPr>
        </p:nvGraphicFramePr>
        <p:xfrm>
          <a:off x="4669082" y="600943"/>
          <a:ext cx="4285321" cy="61076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884054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a:hlinkClick r:id="rId2" tooltip="http://www.health.org.uk/gold-line"/>
              </a:rPr>
              <a:t>http://www.health.org.uk/gold-line</a:t>
            </a:r>
            <a:endParaRPr lang="en-US" dirty="0"/>
          </a:p>
        </p:txBody>
      </p:sp>
      <p:sp>
        <p:nvSpPr>
          <p:cNvPr id="3" name="Title 2"/>
          <p:cNvSpPr>
            <a:spLocks noGrp="1"/>
          </p:cNvSpPr>
          <p:nvPr>
            <p:ph type="title"/>
          </p:nvPr>
        </p:nvSpPr>
        <p:spPr/>
        <p:txBody>
          <a:bodyPr/>
          <a:lstStyle/>
          <a:p>
            <a:r>
              <a:rPr lang="en-US" dirty="0"/>
              <a:t>Video insight into our </a:t>
            </a:r>
            <a:br>
              <a:rPr lang="en-US" dirty="0"/>
            </a:br>
            <a:r>
              <a:rPr lang="en-US" dirty="0"/>
              <a:t>Gold Line Service</a:t>
            </a:r>
            <a:br>
              <a:rPr lang="en-US" dirty="0"/>
            </a:br>
            <a:endParaRPr lang="en-US" dirty="0"/>
          </a:p>
        </p:txBody>
      </p:sp>
      <p:pic>
        <p:nvPicPr>
          <p:cNvPr id="4" name="Picture 3" descr="Screen Shot 2016-08-04 at 12.28.05.png">
            <a:hlinkClick r:id="rId2" tooltip="http://www.health.org.uk/gold-line"/>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8858" y="2064823"/>
            <a:ext cx="5666284" cy="4120511"/>
          </a:xfrm>
          <a:prstGeom prst="rect">
            <a:avLst/>
          </a:prstGeom>
        </p:spPr>
      </p:pic>
    </p:spTree>
    <p:extLst>
      <p:ext uri="{BB962C8B-B14F-4D97-AF65-F5344CB8AC3E}">
        <p14:creationId xmlns:p14="http://schemas.microsoft.com/office/powerpoint/2010/main" val="14662569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274638"/>
            <a:ext cx="5682962" cy="1143000"/>
          </a:xfrm>
        </p:spPr>
        <p:txBody>
          <a:bodyPr/>
          <a:lstStyle/>
          <a:p>
            <a:r>
              <a:rPr lang="en-US" dirty="0"/>
              <a:t>Data from End of Life Care Profiles PHE and district wide reporting (CSU)</a:t>
            </a:r>
          </a:p>
        </p:txBody>
      </p:sp>
      <p:graphicFrame>
        <p:nvGraphicFramePr>
          <p:cNvPr id="3" name="Content Placeholder 3"/>
          <p:cNvGraphicFramePr>
            <a:graphicFrameLocks/>
          </p:cNvGraphicFramePr>
          <p:nvPr>
            <p:extLst>
              <p:ext uri="{D42A27DB-BD31-4B8C-83A1-F6EECF244321}">
                <p14:modId xmlns:p14="http://schemas.microsoft.com/office/powerpoint/2010/main" val="1133867368"/>
              </p:ext>
            </p:extLst>
          </p:nvPr>
        </p:nvGraphicFramePr>
        <p:xfrm>
          <a:off x="283250" y="2124442"/>
          <a:ext cx="8570643" cy="4081576"/>
        </p:xfrm>
        <a:graphic>
          <a:graphicData uri="http://schemas.openxmlformats.org/drawingml/2006/table">
            <a:tbl>
              <a:tblPr firstRow="1" bandRow="1">
                <a:tableStyleId>{21E4AEA4-8DFA-4A89-87EB-49C32662AFE0}</a:tableStyleId>
              </a:tblPr>
              <a:tblGrid>
                <a:gridCol w="1451026"/>
                <a:gridCol w="1451026"/>
                <a:gridCol w="1451026"/>
                <a:gridCol w="1451026"/>
                <a:gridCol w="1451026"/>
                <a:gridCol w="1315513"/>
              </a:tblGrid>
              <a:tr h="1498442">
                <a:tc>
                  <a:txBody>
                    <a:bodyPr/>
                    <a:lstStyle/>
                    <a:p>
                      <a:endParaRPr lang="en-US" sz="1400" dirty="0"/>
                    </a:p>
                  </a:txBody>
                  <a:tcPr marL="64534" marR="64534" marT="32263" marB="32263"/>
                </a:tc>
                <a:tc>
                  <a:txBody>
                    <a:bodyPr/>
                    <a:lstStyle/>
                    <a:p>
                      <a:pPr marL="0" marR="0" indent="0" algn="l" defTabSz="914377" rtl="0" eaLnBrk="1" fontAlgn="auto" latinLnBrk="0" hangingPunct="1">
                        <a:lnSpc>
                          <a:spcPct val="100000"/>
                        </a:lnSpc>
                        <a:spcBef>
                          <a:spcPts val="0"/>
                        </a:spcBef>
                        <a:spcAft>
                          <a:spcPts val="0"/>
                        </a:spcAft>
                        <a:buClrTx/>
                        <a:buSzTx/>
                        <a:buFontTx/>
                        <a:buNone/>
                        <a:tabLst/>
                        <a:defRPr/>
                      </a:pPr>
                      <a:r>
                        <a:rPr lang="en-US" sz="1800" baseline="0" dirty="0" smtClean="0"/>
                        <a:t>National data </a:t>
                      </a:r>
                    </a:p>
                    <a:p>
                      <a:pPr marL="0" marR="0" indent="0" algn="l" defTabSz="914377" rtl="0" eaLnBrk="1" fontAlgn="auto" latinLnBrk="0" hangingPunct="1">
                        <a:lnSpc>
                          <a:spcPct val="100000"/>
                        </a:lnSpc>
                        <a:spcBef>
                          <a:spcPts val="0"/>
                        </a:spcBef>
                        <a:spcAft>
                          <a:spcPts val="0"/>
                        </a:spcAft>
                        <a:buClrTx/>
                        <a:buSzTx/>
                        <a:buFontTx/>
                        <a:buNone/>
                        <a:tabLst/>
                        <a:defRPr/>
                      </a:pPr>
                      <a:r>
                        <a:rPr lang="en-US" sz="1800" baseline="0" dirty="0" smtClean="0"/>
                        <a:t>England 2013 </a:t>
                      </a:r>
                      <a:endParaRPr lang="en-US" sz="1800" dirty="0" smtClean="0"/>
                    </a:p>
                    <a:p>
                      <a:endParaRPr lang="en-US" sz="1800" dirty="0"/>
                    </a:p>
                  </a:txBody>
                  <a:tcPr marL="64534" marR="64534" marT="32263" marB="32263"/>
                </a:tc>
                <a:tc>
                  <a:txBody>
                    <a:bodyPr/>
                    <a:lstStyle/>
                    <a:p>
                      <a:r>
                        <a:rPr lang="en-US" sz="1800" dirty="0" smtClean="0"/>
                        <a:t>AWC 2013</a:t>
                      </a:r>
                      <a:endParaRPr lang="en-US" sz="1800" dirty="0"/>
                    </a:p>
                  </a:txBody>
                  <a:tcPr marL="64534" marR="64534" marT="32263" marB="32263"/>
                </a:tc>
                <a:tc>
                  <a:txBody>
                    <a:bodyPr/>
                    <a:lstStyle/>
                    <a:p>
                      <a:r>
                        <a:rPr lang="en-US" sz="1800" dirty="0" smtClean="0"/>
                        <a:t>Bradford District 2013</a:t>
                      </a:r>
                      <a:endParaRPr lang="en-US" sz="1800" dirty="0"/>
                    </a:p>
                  </a:txBody>
                  <a:tcPr marL="64534" marR="64534" marT="32263" marB="32263"/>
                </a:tc>
                <a:tc>
                  <a:txBody>
                    <a:bodyPr/>
                    <a:lstStyle/>
                    <a:p>
                      <a:r>
                        <a:rPr lang="en-US" sz="1800" dirty="0" smtClean="0"/>
                        <a:t>Bradford City 2013 </a:t>
                      </a:r>
                      <a:endParaRPr lang="en-US" sz="1800" dirty="0"/>
                    </a:p>
                  </a:txBody>
                  <a:tcPr marL="64534" marR="64534" marT="32263" marB="32263"/>
                </a:tc>
                <a:tc>
                  <a:txBody>
                    <a:bodyPr/>
                    <a:lstStyle/>
                    <a:p>
                      <a:r>
                        <a:rPr lang="en-US" sz="1800" dirty="0" smtClean="0"/>
                        <a:t>GSF/Gold Line</a:t>
                      </a:r>
                    </a:p>
                    <a:p>
                      <a:r>
                        <a:rPr lang="en-US" sz="1800" dirty="0" smtClean="0"/>
                        <a:t>Year 2013/14</a:t>
                      </a:r>
                      <a:endParaRPr lang="en-US" sz="1800" dirty="0"/>
                    </a:p>
                  </a:txBody>
                  <a:tcPr marL="64534" marR="64534" marT="32263" marB="32263"/>
                </a:tc>
              </a:tr>
              <a:tr h="638091">
                <a:tc>
                  <a:txBody>
                    <a:bodyPr/>
                    <a:lstStyle/>
                    <a:p>
                      <a:r>
                        <a:rPr lang="en-US" sz="1800" b="1" dirty="0" smtClean="0"/>
                        <a:t>All deaths in hospital </a:t>
                      </a:r>
                      <a:endParaRPr lang="en-US" sz="1800" b="1" dirty="0"/>
                    </a:p>
                  </a:txBody>
                  <a:tcPr marL="64534" marR="64534" marT="32263" marB="32263"/>
                </a:tc>
                <a:tc>
                  <a:txBody>
                    <a:bodyPr/>
                    <a:lstStyle/>
                    <a:p>
                      <a:r>
                        <a:rPr lang="en-US" sz="1800" dirty="0" smtClean="0"/>
                        <a:t>48.3</a:t>
                      </a:r>
                      <a:endParaRPr lang="en-US" sz="1800" dirty="0"/>
                    </a:p>
                  </a:txBody>
                  <a:tcPr marL="64534" marR="64534" marT="32263" marB="32263"/>
                </a:tc>
                <a:tc>
                  <a:txBody>
                    <a:bodyPr/>
                    <a:lstStyle/>
                    <a:p>
                      <a:r>
                        <a:rPr lang="en-US" sz="1800" dirty="0" smtClean="0"/>
                        <a:t>36.0</a:t>
                      </a:r>
                      <a:endParaRPr lang="en-US" sz="1800" dirty="0"/>
                    </a:p>
                  </a:txBody>
                  <a:tcPr marL="64534" marR="64534" marT="32263" marB="32263"/>
                </a:tc>
                <a:tc>
                  <a:txBody>
                    <a:bodyPr/>
                    <a:lstStyle/>
                    <a:p>
                      <a:r>
                        <a:rPr lang="en-US" sz="1800" dirty="0" smtClean="0"/>
                        <a:t>45.9</a:t>
                      </a:r>
                      <a:endParaRPr lang="en-US" sz="1800" dirty="0"/>
                    </a:p>
                  </a:txBody>
                  <a:tcPr marL="64534" marR="64534" marT="32263" marB="32263"/>
                </a:tc>
                <a:tc>
                  <a:txBody>
                    <a:bodyPr/>
                    <a:lstStyle/>
                    <a:p>
                      <a:r>
                        <a:rPr lang="en-US" sz="1800" dirty="0" smtClean="0"/>
                        <a:t>50.4</a:t>
                      </a:r>
                      <a:endParaRPr lang="en-US" sz="1800" dirty="0"/>
                    </a:p>
                  </a:txBody>
                  <a:tcPr marL="64534" marR="64534" marT="32263" marB="32263"/>
                </a:tc>
                <a:tc>
                  <a:txBody>
                    <a:bodyPr/>
                    <a:lstStyle/>
                    <a:p>
                      <a:r>
                        <a:rPr lang="en-US" sz="1800" b="1" dirty="0" smtClean="0">
                          <a:solidFill>
                            <a:srgbClr val="FF0000"/>
                          </a:solidFill>
                        </a:rPr>
                        <a:t>14%</a:t>
                      </a:r>
                      <a:endParaRPr lang="en-US" sz="1800" b="1" dirty="0">
                        <a:solidFill>
                          <a:srgbClr val="FF0000"/>
                        </a:solidFill>
                      </a:endParaRPr>
                    </a:p>
                  </a:txBody>
                  <a:tcPr marL="64534" marR="64534" marT="32263" marB="32263"/>
                </a:tc>
              </a:tr>
              <a:tr h="638091">
                <a:tc>
                  <a:txBody>
                    <a:bodyPr/>
                    <a:lstStyle/>
                    <a:p>
                      <a:r>
                        <a:rPr lang="en-US" sz="1800" b="1" dirty="0" smtClean="0"/>
                        <a:t>All deaths at home </a:t>
                      </a:r>
                      <a:endParaRPr lang="en-US" sz="1800" b="1" dirty="0"/>
                    </a:p>
                  </a:txBody>
                  <a:tcPr marL="64534" marR="64534" marT="32263" marB="32263"/>
                </a:tc>
                <a:tc>
                  <a:txBody>
                    <a:bodyPr/>
                    <a:lstStyle/>
                    <a:p>
                      <a:r>
                        <a:rPr lang="en-US" sz="1800" dirty="0" smtClean="0"/>
                        <a:t>22.4</a:t>
                      </a:r>
                      <a:endParaRPr lang="en-US" sz="1800" dirty="0"/>
                    </a:p>
                  </a:txBody>
                  <a:tcPr marL="64534" marR="64534" marT="32263" marB="32263"/>
                </a:tc>
                <a:tc>
                  <a:txBody>
                    <a:bodyPr/>
                    <a:lstStyle/>
                    <a:p>
                      <a:r>
                        <a:rPr lang="en-US" sz="1800" dirty="0" smtClean="0"/>
                        <a:t>20.1</a:t>
                      </a:r>
                      <a:endParaRPr lang="en-US" sz="1800" dirty="0"/>
                    </a:p>
                  </a:txBody>
                  <a:tcPr marL="64534" marR="64534" marT="32263" marB="32263"/>
                </a:tc>
                <a:tc>
                  <a:txBody>
                    <a:bodyPr/>
                    <a:lstStyle/>
                    <a:p>
                      <a:r>
                        <a:rPr lang="en-US" sz="1800" dirty="0" smtClean="0"/>
                        <a:t>24.5</a:t>
                      </a:r>
                      <a:endParaRPr lang="en-US" sz="1800" dirty="0"/>
                    </a:p>
                  </a:txBody>
                  <a:tcPr marL="64534" marR="64534" marT="32263" marB="32263"/>
                </a:tc>
                <a:tc>
                  <a:txBody>
                    <a:bodyPr/>
                    <a:lstStyle/>
                    <a:p>
                      <a:r>
                        <a:rPr lang="en-US" sz="1800" dirty="0" smtClean="0"/>
                        <a:t>23.1</a:t>
                      </a:r>
                      <a:endParaRPr lang="en-US" sz="1800" dirty="0"/>
                    </a:p>
                  </a:txBody>
                  <a:tcPr marL="64534" marR="64534" marT="32263" marB="32263"/>
                </a:tc>
                <a:tc>
                  <a:txBody>
                    <a:bodyPr/>
                    <a:lstStyle/>
                    <a:p>
                      <a:r>
                        <a:rPr lang="en-US" sz="1800" b="1" dirty="0" smtClean="0">
                          <a:solidFill>
                            <a:srgbClr val="FF0000"/>
                          </a:solidFill>
                        </a:rPr>
                        <a:t>41%</a:t>
                      </a:r>
                      <a:endParaRPr lang="en-US" sz="1800" b="1" dirty="0">
                        <a:solidFill>
                          <a:srgbClr val="FF0000"/>
                        </a:solidFill>
                      </a:endParaRPr>
                    </a:p>
                  </a:txBody>
                  <a:tcPr marL="64534" marR="64534" marT="32263" marB="32263"/>
                </a:tc>
              </a:tr>
              <a:tr h="638091">
                <a:tc>
                  <a:txBody>
                    <a:bodyPr/>
                    <a:lstStyle/>
                    <a:p>
                      <a:r>
                        <a:rPr lang="en-US" sz="1800" b="1" dirty="0" smtClean="0"/>
                        <a:t>All deaths in care homes</a:t>
                      </a:r>
                      <a:endParaRPr lang="en-US" sz="1800" b="1" dirty="0"/>
                    </a:p>
                  </a:txBody>
                  <a:tcPr marL="64534" marR="64534" marT="32263" marB="32263"/>
                </a:tc>
                <a:tc>
                  <a:txBody>
                    <a:bodyPr/>
                    <a:lstStyle/>
                    <a:p>
                      <a:r>
                        <a:rPr lang="en-US" sz="1800" dirty="0" smtClean="0"/>
                        <a:t>21.6</a:t>
                      </a:r>
                      <a:endParaRPr lang="en-US" sz="1800" dirty="0"/>
                    </a:p>
                  </a:txBody>
                  <a:tcPr marL="64534" marR="64534" marT="32263" marB="32263"/>
                </a:tc>
                <a:tc>
                  <a:txBody>
                    <a:bodyPr/>
                    <a:lstStyle/>
                    <a:p>
                      <a:r>
                        <a:rPr lang="en-US" sz="1800" dirty="0" smtClean="0"/>
                        <a:t>33.2</a:t>
                      </a:r>
                      <a:endParaRPr lang="en-US" sz="1800" dirty="0"/>
                    </a:p>
                  </a:txBody>
                  <a:tcPr marL="64534" marR="64534" marT="32263" marB="32263"/>
                </a:tc>
                <a:tc>
                  <a:txBody>
                    <a:bodyPr/>
                    <a:lstStyle/>
                    <a:p>
                      <a:r>
                        <a:rPr lang="en-US" sz="1800" dirty="0" smtClean="0"/>
                        <a:t>19.0</a:t>
                      </a:r>
                      <a:endParaRPr lang="en-US" sz="1800" dirty="0"/>
                    </a:p>
                  </a:txBody>
                  <a:tcPr marL="64534" marR="64534" marT="32263" marB="32263"/>
                </a:tc>
                <a:tc>
                  <a:txBody>
                    <a:bodyPr/>
                    <a:lstStyle/>
                    <a:p>
                      <a:r>
                        <a:rPr lang="en-US" sz="1800" dirty="0" smtClean="0"/>
                        <a:t>19.7</a:t>
                      </a:r>
                      <a:endParaRPr lang="en-US" sz="1800" dirty="0"/>
                    </a:p>
                  </a:txBody>
                  <a:tcPr marL="64534" marR="64534" marT="32263" marB="32263"/>
                </a:tc>
                <a:tc>
                  <a:txBody>
                    <a:bodyPr/>
                    <a:lstStyle/>
                    <a:p>
                      <a:r>
                        <a:rPr lang="en-US" sz="1800" b="1" dirty="0" smtClean="0">
                          <a:solidFill>
                            <a:srgbClr val="FF0000"/>
                          </a:solidFill>
                        </a:rPr>
                        <a:t>22%</a:t>
                      </a:r>
                      <a:endParaRPr lang="en-US" sz="1800" b="1" dirty="0">
                        <a:solidFill>
                          <a:srgbClr val="FF0000"/>
                        </a:solidFill>
                      </a:endParaRPr>
                    </a:p>
                  </a:txBody>
                  <a:tcPr marL="64534" marR="64534" marT="32263" marB="32263"/>
                </a:tc>
              </a:tr>
              <a:tr h="668861">
                <a:tc>
                  <a:txBody>
                    <a:bodyPr/>
                    <a:lstStyle/>
                    <a:p>
                      <a:r>
                        <a:rPr lang="en-US" sz="1800" b="1" dirty="0" smtClean="0"/>
                        <a:t>All deaths in hospice </a:t>
                      </a:r>
                      <a:endParaRPr lang="en-US" sz="1800" b="1" dirty="0"/>
                    </a:p>
                  </a:txBody>
                  <a:tcPr marL="64534" marR="64534" marT="32263" marB="32263"/>
                </a:tc>
                <a:tc>
                  <a:txBody>
                    <a:bodyPr/>
                    <a:lstStyle/>
                    <a:p>
                      <a:r>
                        <a:rPr lang="en-US" sz="1800" dirty="0" smtClean="0"/>
                        <a:t>5.5%</a:t>
                      </a:r>
                      <a:endParaRPr lang="en-US" sz="1800" dirty="0"/>
                    </a:p>
                  </a:txBody>
                  <a:tcPr marL="64534" marR="64534" marT="32263" marB="32263"/>
                </a:tc>
                <a:tc>
                  <a:txBody>
                    <a:bodyPr/>
                    <a:lstStyle/>
                    <a:p>
                      <a:r>
                        <a:rPr lang="en-US" sz="1800" dirty="0" smtClean="0"/>
                        <a:t>8.8</a:t>
                      </a:r>
                      <a:endParaRPr lang="en-US" sz="1800" dirty="0"/>
                    </a:p>
                  </a:txBody>
                  <a:tcPr marL="64534" marR="64534" marT="32263" marB="32263"/>
                </a:tc>
                <a:tc>
                  <a:txBody>
                    <a:bodyPr/>
                    <a:lstStyle/>
                    <a:p>
                      <a:r>
                        <a:rPr lang="en-US" sz="1800" dirty="0" smtClean="0"/>
                        <a:t>8.3</a:t>
                      </a:r>
                      <a:endParaRPr lang="en-US" sz="1800" dirty="0"/>
                    </a:p>
                  </a:txBody>
                  <a:tcPr marL="64534" marR="64534" marT="32263" marB="32263"/>
                </a:tc>
                <a:tc>
                  <a:txBody>
                    <a:bodyPr/>
                    <a:lstStyle/>
                    <a:p>
                      <a:r>
                        <a:rPr lang="en-US" sz="1800" dirty="0" smtClean="0"/>
                        <a:t>4.6</a:t>
                      </a:r>
                      <a:endParaRPr lang="en-US" sz="1800" dirty="0"/>
                    </a:p>
                  </a:txBody>
                  <a:tcPr marL="64534" marR="64534" marT="32263" marB="32263"/>
                </a:tc>
                <a:tc>
                  <a:txBody>
                    <a:bodyPr/>
                    <a:lstStyle/>
                    <a:p>
                      <a:r>
                        <a:rPr lang="en-US" sz="1800" b="1" dirty="0" smtClean="0">
                          <a:solidFill>
                            <a:srgbClr val="FF0000"/>
                          </a:solidFill>
                        </a:rPr>
                        <a:t>23%</a:t>
                      </a:r>
                      <a:endParaRPr lang="en-US" sz="1800" b="1" dirty="0">
                        <a:solidFill>
                          <a:srgbClr val="FF0000"/>
                        </a:solidFill>
                      </a:endParaRPr>
                    </a:p>
                  </a:txBody>
                  <a:tcPr marL="64534" marR="64534" marT="32263" marB="32263"/>
                </a:tc>
              </a:tr>
            </a:tbl>
          </a:graphicData>
        </a:graphic>
      </p:graphicFrame>
      <p:sp>
        <p:nvSpPr>
          <p:cNvPr id="4" name="Oval 3"/>
          <p:cNvSpPr/>
          <p:nvPr/>
        </p:nvSpPr>
        <p:spPr>
          <a:xfrm>
            <a:off x="7359049" y="3593548"/>
            <a:ext cx="860351" cy="4742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04931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Call sheet</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l="18118" t="12500" r="18217" b="14096"/>
          <a:stretch>
            <a:fillRect/>
          </a:stretch>
        </p:blipFill>
        <p:spPr bwMode="auto">
          <a:xfrm>
            <a:off x="278970" y="1087229"/>
            <a:ext cx="8546305" cy="533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10208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Reporting</a:t>
            </a:r>
            <a:endParaRPr lang="en-US" dirty="0"/>
          </a:p>
        </p:txBody>
      </p:sp>
      <p:sp>
        <p:nvSpPr>
          <p:cNvPr id="4" name="Rectangle 1"/>
          <p:cNvSpPr>
            <a:spLocks noChangeArrowheads="1"/>
          </p:cNvSpPr>
          <p:nvPr/>
        </p:nvSpPr>
        <p:spPr bwMode="auto">
          <a:xfrm>
            <a:off x="1272750" y="1621628"/>
            <a:ext cx="8011729" cy="400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2"/>
          <p:cNvSpPr>
            <a:spLocks noChangeArrowheads="1"/>
          </p:cNvSpPr>
          <p:nvPr/>
        </p:nvSpPr>
        <p:spPr bwMode="auto">
          <a:xfrm>
            <a:off x="1463250" y="1610515"/>
            <a:ext cx="8011729" cy="400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500490589"/>
              </p:ext>
            </p:extLst>
          </p:nvPr>
        </p:nvGraphicFramePr>
        <p:xfrm>
          <a:off x="224119" y="1013011"/>
          <a:ext cx="8615083" cy="5226331"/>
        </p:xfrm>
        <a:graphic>
          <a:graphicData uri="http://schemas.openxmlformats.org/drawingml/2006/table">
            <a:tbl>
              <a:tblPr firstRow="1" firstCol="1" bandRow="1">
                <a:tableStyleId>{5C22544A-7EE6-4342-B048-85BDC9FD1C3A}</a:tableStyleId>
              </a:tblPr>
              <a:tblGrid>
                <a:gridCol w="1127328"/>
                <a:gridCol w="805118"/>
                <a:gridCol w="782997"/>
                <a:gridCol w="845769"/>
                <a:gridCol w="742478"/>
                <a:gridCol w="1127192"/>
                <a:gridCol w="888433"/>
                <a:gridCol w="845769"/>
                <a:gridCol w="845769"/>
                <a:gridCol w="604230"/>
              </a:tblGrid>
              <a:tr h="442414">
                <a:tc>
                  <a:txBody>
                    <a:bodyPr/>
                    <a:lstStyle/>
                    <a:p>
                      <a:pPr>
                        <a:spcAft>
                          <a:spcPts val="0"/>
                        </a:spcAft>
                      </a:pPr>
                      <a:r>
                        <a:rPr lang="en-GB" sz="1400" dirty="0">
                          <a:effectLst/>
                        </a:rPr>
                        <a:t>Nursing Homes</a:t>
                      </a:r>
                      <a:endParaRPr lang="en-GB" sz="1400" dirty="0">
                        <a:solidFill>
                          <a:srgbClr val="365F91"/>
                        </a:solidFill>
                        <a:effectLst/>
                        <a:latin typeface="Times New Roman"/>
                        <a:ea typeface="Times New Roman"/>
                      </a:endParaRPr>
                    </a:p>
                  </a:txBody>
                  <a:tcPr marL="44803" marR="44803" marT="0" marB="0"/>
                </a:tc>
                <a:tc>
                  <a:txBody>
                    <a:bodyPr/>
                    <a:lstStyle/>
                    <a:p>
                      <a:pPr>
                        <a:spcAft>
                          <a:spcPts val="0"/>
                        </a:spcAft>
                      </a:pPr>
                      <a:r>
                        <a:rPr lang="en-GB" sz="1400">
                          <a:effectLst/>
                        </a:rPr>
                        <a:t> </a:t>
                      </a:r>
                      <a:endParaRPr lang="en-GB" sz="1400">
                        <a:solidFill>
                          <a:srgbClr val="365F91"/>
                        </a:solidFill>
                        <a:effectLst/>
                        <a:latin typeface="Times New Roman"/>
                        <a:ea typeface="Times New Roman"/>
                      </a:endParaRPr>
                    </a:p>
                  </a:txBody>
                  <a:tcPr marL="44803" marR="44803" marT="0" marB="0"/>
                </a:tc>
                <a:tc>
                  <a:txBody>
                    <a:bodyPr/>
                    <a:lstStyle/>
                    <a:p>
                      <a:pPr>
                        <a:spcAft>
                          <a:spcPts val="0"/>
                        </a:spcAft>
                      </a:pPr>
                      <a:r>
                        <a:rPr lang="en-GB" sz="1400">
                          <a:effectLst/>
                        </a:rPr>
                        <a:t> </a:t>
                      </a:r>
                      <a:endParaRPr lang="en-GB" sz="1400">
                        <a:solidFill>
                          <a:srgbClr val="365F91"/>
                        </a:solidFill>
                        <a:effectLst/>
                        <a:latin typeface="Times New Roman"/>
                        <a:ea typeface="Times New Roman"/>
                      </a:endParaRPr>
                    </a:p>
                  </a:txBody>
                  <a:tcPr marL="44803" marR="44803" marT="0" marB="0"/>
                </a:tc>
                <a:tc>
                  <a:txBody>
                    <a:bodyPr/>
                    <a:lstStyle/>
                    <a:p>
                      <a:pPr>
                        <a:spcAft>
                          <a:spcPts val="0"/>
                        </a:spcAft>
                      </a:pPr>
                      <a:r>
                        <a:rPr lang="en-GB" sz="1400">
                          <a:solidFill>
                            <a:srgbClr val="FF0000"/>
                          </a:solidFill>
                          <a:effectLst/>
                        </a:rPr>
                        <a:t> </a:t>
                      </a:r>
                      <a:endParaRPr lang="en-GB" sz="1400">
                        <a:solidFill>
                          <a:srgbClr val="FF0000"/>
                        </a:solidFill>
                        <a:effectLst/>
                        <a:latin typeface="Times New Roman"/>
                        <a:ea typeface="Times New Roman"/>
                      </a:endParaRPr>
                    </a:p>
                  </a:txBody>
                  <a:tcPr marL="44803" marR="44803" marT="0" marB="0"/>
                </a:tc>
                <a:tc>
                  <a:txBody>
                    <a:bodyPr/>
                    <a:lstStyle/>
                    <a:p>
                      <a:pPr>
                        <a:spcAft>
                          <a:spcPts val="0"/>
                        </a:spcAft>
                      </a:pPr>
                      <a:r>
                        <a:rPr lang="en-GB" sz="1400">
                          <a:effectLst/>
                        </a:rPr>
                        <a:t> </a:t>
                      </a:r>
                      <a:endParaRPr lang="en-GB" sz="1400">
                        <a:solidFill>
                          <a:srgbClr val="365F91"/>
                        </a:solidFill>
                        <a:effectLst/>
                        <a:latin typeface="Times New Roman"/>
                        <a:ea typeface="Times New Roman"/>
                      </a:endParaRPr>
                    </a:p>
                  </a:txBody>
                  <a:tcPr marL="44803" marR="44803" marT="0" marB="0"/>
                </a:tc>
                <a:tc>
                  <a:txBody>
                    <a:bodyPr/>
                    <a:lstStyle/>
                    <a:p>
                      <a:pPr>
                        <a:spcAft>
                          <a:spcPts val="0"/>
                        </a:spcAft>
                      </a:pPr>
                      <a:r>
                        <a:rPr lang="en-GB" sz="1400" dirty="0">
                          <a:effectLst/>
                        </a:rPr>
                        <a:t>Residential Homes</a:t>
                      </a:r>
                      <a:endParaRPr lang="en-GB" sz="1400" dirty="0">
                        <a:solidFill>
                          <a:srgbClr val="365F91"/>
                        </a:solidFill>
                        <a:effectLst/>
                        <a:latin typeface="Times New Roman"/>
                        <a:ea typeface="Times New Roman"/>
                      </a:endParaRPr>
                    </a:p>
                  </a:txBody>
                  <a:tcPr marL="44803" marR="44803" marT="0" marB="0"/>
                </a:tc>
                <a:tc>
                  <a:txBody>
                    <a:bodyPr/>
                    <a:lstStyle/>
                    <a:p>
                      <a:pPr>
                        <a:spcAft>
                          <a:spcPts val="0"/>
                        </a:spcAft>
                      </a:pPr>
                      <a:r>
                        <a:rPr lang="en-GB" sz="1400">
                          <a:effectLst/>
                        </a:rPr>
                        <a:t> </a:t>
                      </a:r>
                      <a:endParaRPr lang="en-GB" sz="1400">
                        <a:solidFill>
                          <a:srgbClr val="365F91"/>
                        </a:solidFill>
                        <a:effectLst/>
                        <a:latin typeface="Times New Roman"/>
                        <a:ea typeface="Times New Roman"/>
                      </a:endParaRPr>
                    </a:p>
                  </a:txBody>
                  <a:tcPr marL="44803" marR="44803" marT="0" marB="0"/>
                </a:tc>
                <a:tc>
                  <a:txBody>
                    <a:bodyPr/>
                    <a:lstStyle/>
                    <a:p>
                      <a:pPr>
                        <a:spcAft>
                          <a:spcPts val="0"/>
                        </a:spcAft>
                      </a:pPr>
                      <a:r>
                        <a:rPr lang="en-GB" sz="1400">
                          <a:effectLst/>
                        </a:rPr>
                        <a:t> </a:t>
                      </a:r>
                      <a:endParaRPr lang="en-GB" sz="1400">
                        <a:solidFill>
                          <a:srgbClr val="365F91"/>
                        </a:solidFill>
                        <a:effectLst/>
                        <a:latin typeface="Times New Roman"/>
                        <a:ea typeface="Times New Roman"/>
                      </a:endParaRPr>
                    </a:p>
                  </a:txBody>
                  <a:tcPr marL="44803" marR="44803" marT="0" marB="0"/>
                </a:tc>
                <a:tc>
                  <a:txBody>
                    <a:bodyPr/>
                    <a:lstStyle/>
                    <a:p>
                      <a:pPr>
                        <a:spcAft>
                          <a:spcPts val="0"/>
                        </a:spcAft>
                      </a:pPr>
                      <a:r>
                        <a:rPr lang="en-GB" sz="1400">
                          <a:solidFill>
                            <a:srgbClr val="FF0000"/>
                          </a:solidFill>
                          <a:effectLst/>
                        </a:rPr>
                        <a:t> </a:t>
                      </a:r>
                      <a:endParaRPr lang="en-GB" sz="1400">
                        <a:solidFill>
                          <a:srgbClr val="FF0000"/>
                        </a:solidFill>
                        <a:effectLst/>
                        <a:latin typeface="Times New Roman"/>
                        <a:ea typeface="Times New Roman"/>
                      </a:endParaRPr>
                    </a:p>
                  </a:txBody>
                  <a:tcPr marL="44803" marR="44803" marT="0" marB="0"/>
                </a:tc>
                <a:tc>
                  <a:txBody>
                    <a:bodyPr/>
                    <a:lstStyle/>
                    <a:p>
                      <a:pPr>
                        <a:spcAft>
                          <a:spcPts val="0"/>
                        </a:spcAft>
                      </a:pPr>
                      <a:r>
                        <a:rPr lang="en-GB" sz="1400" dirty="0">
                          <a:effectLst/>
                        </a:rPr>
                        <a:t> </a:t>
                      </a:r>
                      <a:endParaRPr lang="en-GB" sz="1400" dirty="0">
                        <a:solidFill>
                          <a:srgbClr val="365F91"/>
                        </a:solidFill>
                        <a:effectLst/>
                        <a:latin typeface="Times New Roman"/>
                        <a:ea typeface="Times New Roman"/>
                      </a:endParaRPr>
                    </a:p>
                  </a:txBody>
                  <a:tcPr marL="44803" marR="44803" marT="0" marB="0"/>
                </a:tc>
              </a:tr>
              <a:tr h="442414">
                <a:tc>
                  <a:txBody>
                    <a:bodyPr/>
                    <a:lstStyle/>
                    <a:p>
                      <a:pPr>
                        <a:spcAft>
                          <a:spcPts val="0"/>
                        </a:spcAft>
                      </a:pPr>
                      <a:r>
                        <a:rPr lang="en-GB" sz="1400" u="sng" dirty="0">
                          <a:effectLst/>
                        </a:rPr>
                        <a:t>Day</a:t>
                      </a:r>
                      <a:endParaRPr lang="en-GB" sz="1400" dirty="0">
                        <a:solidFill>
                          <a:srgbClr val="365F91"/>
                        </a:solidFill>
                        <a:effectLst/>
                        <a:latin typeface="Times New Roman"/>
                        <a:ea typeface="Times New Roman"/>
                      </a:endParaRPr>
                    </a:p>
                  </a:txBody>
                  <a:tcPr marL="44803" marR="44803" marT="0" marB="0"/>
                </a:tc>
                <a:tc>
                  <a:txBody>
                    <a:bodyPr/>
                    <a:lstStyle/>
                    <a:p>
                      <a:pPr algn="r">
                        <a:spcAft>
                          <a:spcPts val="0"/>
                        </a:spcAft>
                      </a:pPr>
                      <a:r>
                        <a:rPr lang="en-GB" sz="1400" u="sng">
                          <a:effectLst/>
                        </a:rPr>
                        <a:t>Current Month</a:t>
                      </a:r>
                      <a:endParaRPr lang="en-GB" sz="1400">
                        <a:solidFill>
                          <a:srgbClr val="365F91"/>
                        </a:solidFill>
                        <a:effectLst/>
                        <a:latin typeface="Times New Roman"/>
                        <a:ea typeface="Times New Roman"/>
                      </a:endParaRPr>
                    </a:p>
                  </a:txBody>
                  <a:tcPr marL="44803" marR="44803" marT="0" marB="0"/>
                </a:tc>
                <a:tc>
                  <a:txBody>
                    <a:bodyPr/>
                    <a:lstStyle/>
                    <a:p>
                      <a:pPr algn="r">
                        <a:spcAft>
                          <a:spcPts val="0"/>
                        </a:spcAft>
                      </a:pPr>
                      <a:r>
                        <a:rPr lang="en-GB" sz="1400" u="sng">
                          <a:effectLst/>
                        </a:rPr>
                        <a:t>Last Month</a:t>
                      </a:r>
                      <a:endParaRPr lang="en-GB" sz="1400">
                        <a:solidFill>
                          <a:srgbClr val="365F91"/>
                        </a:solidFill>
                        <a:effectLst/>
                        <a:latin typeface="Times New Roman"/>
                        <a:ea typeface="Times New Roman"/>
                      </a:endParaRPr>
                    </a:p>
                  </a:txBody>
                  <a:tcPr marL="44803" marR="44803" marT="0" marB="0"/>
                </a:tc>
                <a:tc>
                  <a:txBody>
                    <a:bodyPr/>
                    <a:lstStyle/>
                    <a:p>
                      <a:pPr algn="r">
                        <a:spcAft>
                          <a:spcPts val="0"/>
                        </a:spcAft>
                      </a:pPr>
                      <a:r>
                        <a:rPr lang="en-GB" sz="1400" u="sng">
                          <a:solidFill>
                            <a:srgbClr val="FF0000"/>
                          </a:solidFill>
                          <a:effectLst/>
                        </a:rPr>
                        <a:t>% Variance</a:t>
                      </a:r>
                      <a:endParaRPr lang="en-GB" sz="1400">
                        <a:solidFill>
                          <a:srgbClr val="FF0000"/>
                        </a:solidFill>
                        <a:effectLst/>
                        <a:latin typeface="Times New Roman"/>
                        <a:ea typeface="Times New Roman"/>
                      </a:endParaRPr>
                    </a:p>
                  </a:txBody>
                  <a:tcPr marL="44803" marR="44803" marT="0" marB="0"/>
                </a:tc>
                <a:tc>
                  <a:txBody>
                    <a:bodyPr/>
                    <a:lstStyle/>
                    <a:p>
                      <a:pPr algn="r">
                        <a:spcAft>
                          <a:spcPts val="0"/>
                        </a:spcAft>
                      </a:pPr>
                      <a:r>
                        <a:rPr lang="en-GB" sz="1400" u="sng">
                          <a:effectLst/>
                        </a:rPr>
                        <a:t>YTD</a:t>
                      </a:r>
                      <a:endParaRPr lang="en-GB" sz="1400">
                        <a:solidFill>
                          <a:srgbClr val="365F91"/>
                        </a:solidFill>
                        <a:effectLst/>
                        <a:latin typeface="Times New Roman"/>
                        <a:ea typeface="Times New Roman"/>
                      </a:endParaRPr>
                    </a:p>
                  </a:txBody>
                  <a:tcPr marL="44803" marR="44803" marT="0" marB="0"/>
                </a:tc>
                <a:tc>
                  <a:txBody>
                    <a:bodyPr/>
                    <a:lstStyle/>
                    <a:p>
                      <a:pPr>
                        <a:spcAft>
                          <a:spcPts val="0"/>
                        </a:spcAft>
                      </a:pPr>
                      <a:r>
                        <a:rPr lang="en-GB" sz="1400" u="sng">
                          <a:effectLst/>
                        </a:rPr>
                        <a:t>Day</a:t>
                      </a:r>
                      <a:endParaRPr lang="en-GB" sz="1400">
                        <a:solidFill>
                          <a:srgbClr val="365F91"/>
                        </a:solidFill>
                        <a:effectLst/>
                        <a:latin typeface="Times New Roman"/>
                        <a:ea typeface="Times New Roman"/>
                      </a:endParaRPr>
                    </a:p>
                  </a:txBody>
                  <a:tcPr marL="44803" marR="44803" marT="0" marB="0"/>
                </a:tc>
                <a:tc>
                  <a:txBody>
                    <a:bodyPr/>
                    <a:lstStyle/>
                    <a:p>
                      <a:pPr algn="r">
                        <a:spcAft>
                          <a:spcPts val="0"/>
                        </a:spcAft>
                      </a:pPr>
                      <a:r>
                        <a:rPr lang="en-GB" sz="1400" u="sng">
                          <a:effectLst/>
                        </a:rPr>
                        <a:t>Current Month</a:t>
                      </a:r>
                      <a:endParaRPr lang="en-GB" sz="1400">
                        <a:solidFill>
                          <a:srgbClr val="365F91"/>
                        </a:solidFill>
                        <a:effectLst/>
                        <a:latin typeface="Times New Roman"/>
                        <a:ea typeface="Times New Roman"/>
                      </a:endParaRPr>
                    </a:p>
                  </a:txBody>
                  <a:tcPr marL="44803" marR="44803" marT="0" marB="0"/>
                </a:tc>
                <a:tc>
                  <a:txBody>
                    <a:bodyPr/>
                    <a:lstStyle/>
                    <a:p>
                      <a:pPr algn="r">
                        <a:spcAft>
                          <a:spcPts val="0"/>
                        </a:spcAft>
                      </a:pPr>
                      <a:r>
                        <a:rPr lang="en-GB" sz="1400" u="sng">
                          <a:effectLst/>
                        </a:rPr>
                        <a:t>Last Month</a:t>
                      </a:r>
                      <a:endParaRPr lang="en-GB" sz="1400">
                        <a:solidFill>
                          <a:srgbClr val="365F91"/>
                        </a:solidFill>
                        <a:effectLst/>
                        <a:latin typeface="Times New Roman"/>
                        <a:ea typeface="Times New Roman"/>
                      </a:endParaRPr>
                    </a:p>
                  </a:txBody>
                  <a:tcPr marL="44803" marR="44803" marT="0" marB="0"/>
                </a:tc>
                <a:tc>
                  <a:txBody>
                    <a:bodyPr/>
                    <a:lstStyle/>
                    <a:p>
                      <a:pPr algn="r">
                        <a:spcAft>
                          <a:spcPts val="0"/>
                        </a:spcAft>
                      </a:pPr>
                      <a:r>
                        <a:rPr lang="en-GB" sz="1400" u="sng">
                          <a:solidFill>
                            <a:srgbClr val="FF0000"/>
                          </a:solidFill>
                          <a:effectLst/>
                        </a:rPr>
                        <a:t>% Variance</a:t>
                      </a:r>
                      <a:endParaRPr lang="en-GB" sz="1400">
                        <a:solidFill>
                          <a:srgbClr val="FF0000"/>
                        </a:solidFill>
                        <a:effectLst/>
                        <a:latin typeface="Times New Roman"/>
                        <a:ea typeface="Times New Roman"/>
                      </a:endParaRPr>
                    </a:p>
                  </a:txBody>
                  <a:tcPr marL="44803" marR="44803" marT="0" marB="0"/>
                </a:tc>
                <a:tc>
                  <a:txBody>
                    <a:bodyPr/>
                    <a:lstStyle/>
                    <a:p>
                      <a:pPr algn="r">
                        <a:spcAft>
                          <a:spcPts val="0"/>
                        </a:spcAft>
                      </a:pPr>
                      <a:r>
                        <a:rPr lang="en-GB" sz="1400" u="sng">
                          <a:effectLst/>
                        </a:rPr>
                        <a:t>YTD</a:t>
                      </a:r>
                      <a:endParaRPr lang="en-GB" sz="1400">
                        <a:solidFill>
                          <a:srgbClr val="365F91"/>
                        </a:solidFill>
                        <a:effectLst/>
                        <a:latin typeface="Times New Roman"/>
                        <a:ea typeface="Times New Roman"/>
                      </a:endParaRPr>
                    </a:p>
                  </a:txBody>
                  <a:tcPr marL="44803" marR="44803" marT="0" marB="0"/>
                </a:tc>
              </a:tr>
              <a:tr h="262347">
                <a:tc>
                  <a:txBody>
                    <a:bodyPr/>
                    <a:lstStyle/>
                    <a:p>
                      <a:pPr>
                        <a:spcAft>
                          <a:spcPts val="0"/>
                        </a:spcAft>
                      </a:pPr>
                      <a:r>
                        <a:rPr lang="en-GB" sz="1400">
                          <a:effectLst/>
                        </a:rPr>
                        <a:t>Monday</a:t>
                      </a:r>
                      <a:endParaRPr lang="en-GB" sz="1400">
                        <a:solidFill>
                          <a:srgbClr val="365F91"/>
                        </a:solidFill>
                        <a:effectLst/>
                        <a:latin typeface="Times New Roman"/>
                        <a:ea typeface="Times New Roman"/>
                      </a:endParaRPr>
                    </a:p>
                  </a:txBody>
                  <a:tcPr marL="44803" marR="44803" marT="0" marB="0"/>
                </a:tc>
                <a:tc>
                  <a:txBody>
                    <a:bodyPr/>
                    <a:lstStyle/>
                    <a:p>
                      <a:pPr algn="r">
                        <a:spcAft>
                          <a:spcPts val="0"/>
                        </a:spcAft>
                      </a:pPr>
                      <a:r>
                        <a:rPr lang="en-GB" sz="1400">
                          <a:effectLst/>
                        </a:rPr>
                        <a:t>128 </a:t>
                      </a:r>
                      <a:endParaRPr lang="en-GB" sz="1400">
                        <a:solidFill>
                          <a:srgbClr val="365F91"/>
                        </a:solidFill>
                        <a:effectLst/>
                        <a:latin typeface="Times New Roman"/>
                        <a:ea typeface="Times New Roman"/>
                      </a:endParaRPr>
                    </a:p>
                  </a:txBody>
                  <a:tcPr marL="44803" marR="44803" marT="0" marB="0"/>
                </a:tc>
                <a:tc>
                  <a:txBody>
                    <a:bodyPr/>
                    <a:lstStyle/>
                    <a:p>
                      <a:pPr algn="r">
                        <a:spcAft>
                          <a:spcPts val="0"/>
                        </a:spcAft>
                      </a:pPr>
                      <a:r>
                        <a:rPr lang="en-GB" sz="1400">
                          <a:effectLst/>
                        </a:rPr>
                        <a:t>85 </a:t>
                      </a:r>
                      <a:endParaRPr lang="en-GB" sz="1400">
                        <a:solidFill>
                          <a:srgbClr val="365F91"/>
                        </a:solidFill>
                        <a:effectLst/>
                        <a:latin typeface="Times New Roman"/>
                        <a:ea typeface="Times New Roman"/>
                      </a:endParaRPr>
                    </a:p>
                  </a:txBody>
                  <a:tcPr marL="44803" marR="44803" marT="0" marB="0"/>
                </a:tc>
                <a:tc>
                  <a:txBody>
                    <a:bodyPr/>
                    <a:lstStyle/>
                    <a:p>
                      <a:pPr algn="r">
                        <a:spcAft>
                          <a:spcPts val="0"/>
                        </a:spcAft>
                      </a:pPr>
                      <a:r>
                        <a:rPr lang="en-GB" sz="1400">
                          <a:solidFill>
                            <a:srgbClr val="FF0000"/>
                          </a:solidFill>
                          <a:effectLst/>
                        </a:rPr>
                        <a:t>51% ↑</a:t>
                      </a:r>
                      <a:endParaRPr lang="en-GB" sz="1400">
                        <a:solidFill>
                          <a:srgbClr val="FF0000"/>
                        </a:solidFill>
                        <a:effectLst/>
                        <a:latin typeface="Times New Roman"/>
                        <a:ea typeface="Times New Roman"/>
                      </a:endParaRPr>
                    </a:p>
                  </a:txBody>
                  <a:tcPr marL="44803" marR="44803" marT="0" marB="0"/>
                </a:tc>
                <a:tc>
                  <a:txBody>
                    <a:bodyPr/>
                    <a:lstStyle/>
                    <a:p>
                      <a:pPr algn="r">
                        <a:spcAft>
                          <a:spcPts val="0"/>
                        </a:spcAft>
                      </a:pPr>
                      <a:r>
                        <a:rPr lang="en-GB" sz="1400" dirty="0">
                          <a:effectLst/>
                        </a:rPr>
                        <a:t>213 </a:t>
                      </a:r>
                      <a:endParaRPr lang="en-GB" sz="1400" dirty="0">
                        <a:solidFill>
                          <a:srgbClr val="365F91"/>
                        </a:solidFill>
                        <a:effectLst/>
                        <a:latin typeface="Times New Roman"/>
                        <a:ea typeface="Times New Roman"/>
                      </a:endParaRPr>
                    </a:p>
                  </a:txBody>
                  <a:tcPr marL="44803" marR="44803" marT="0" marB="0"/>
                </a:tc>
                <a:tc>
                  <a:txBody>
                    <a:bodyPr/>
                    <a:lstStyle/>
                    <a:p>
                      <a:pPr>
                        <a:spcAft>
                          <a:spcPts val="0"/>
                        </a:spcAft>
                      </a:pPr>
                      <a:r>
                        <a:rPr lang="en-GB" sz="1400">
                          <a:effectLst/>
                        </a:rPr>
                        <a:t>Monday</a:t>
                      </a:r>
                      <a:endParaRPr lang="en-GB" sz="1400">
                        <a:solidFill>
                          <a:srgbClr val="365F91"/>
                        </a:solidFill>
                        <a:effectLst/>
                        <a:latin typeface="Times New Roman"/>
                        <a:ea typeface="Times New Roman"/>
                      </a:endParaRPr>
                    </a:p>
                  </a:txBody>
                  <a:tcPr marL="44803" marR="44803" marT="0" marB="0"/>
                </a:tc>
                <a:tc>
                  <a:txBody>
                    <a:bodyPr/>
                    <a:lstStyle/>
                    <a:p>
                      <a:pPr algn="r">
                        <a:spcAft>
                          <a:spcPts val="0"/>
                        </a:spcAft>
                      </a:pPr>
                      <a:r>
                        <a:rPr lang="en-GB" sz="1400">
                          <a:effectLst/>
                        </a:rPr>
                        <a:t>194 </a:t>
                      </a:r>
                      <a:endParaRPr lang="en-GB" sz="1400">
                        <a:solidFill>
                          <a:srgbClr val="365F91"/>
                        </a:solidFill>
                        <a:effectLst/>
                        <a:latin typeface="Times New Roman"/>
                        <a:ea typeface="Times New Roman"/>
                      </a:endParaRPr>
                    </a:p>
                  </a:txBody>
                  <a:tcPr marL="44803" marR="44803" marT="0" marB="0"/>
                </a:tc>
                <a:tc>
                  <a:txBody>
                    <a:bodyPr/>
                    <a:lstStyle/>
                    <a:p>
                      <a:pPr algn="r">
                        <a:spcAft>
                          <a:spcPts val="0"/>
                        </a:spcAft>
                      </a:pPr>
                      <a:r>
                        <a:rPr lang="en-GB" sz="1400">
                          <a:effectLst/>
                        </a:rPr>
                        <a:t>153 </a:t>
                      </a:r>
                      <a:endParaRPr lang="en-GB" sz="1400">
                        <a:solidFill>
                          <a:srgbClr val="365F91"/>
                        </a:solidFill>
                        <a:effectLst/>
                        <a:latin typeface="Times New Roman"/>
                        <a:ea typeface="Times New Roman"/>
                      </a:endParaRPr>
                    </a:p>
                  </a:txBody>
                  <a:tcPr marL="44803" marR="44803" marT="0" marB="0"/>
                </a:tc>
                <a:tc>
                  <a:txBody>
                    <a:bodyPr/>
                    <a:lstStyle/>
                    <a:p>
                      <a:pPr algn="r">
                        <a:spcAft>
                          <a:spcPts val="0"/>
                        </a:spcAft>
                      </a:pPr>
                      <a:r>
                        <a:rPr lang="en-GB" sz="1400">
                          <a:solidFill>
                            <a:srgbClr val="FF0000"/>
                          </a:solidFill>
                          <a:effectLst/>
                        </a:rPr>
                        <a:t>27% ↑</a:t>
                      </a:r>
                      <a:endParaRPr lang="en-GB" sz="1400">
                        <a:solidFill>
                          <a:srgbClr val="FF0000"/>
                        </a:solidFill>
                        <a:effectLst/>
                        <a:latin typeface="Times New Roman"/>
                        <a:ea typeface="Times New Roman"/>
                      </a:endParaRPr>
                    </a:p>
                  </a:txBody>
                  <a:tcPr marL="44803" marR="44803" marT="0" marB="0"/>
                </a:tc>
                <a:tc>
                  <a:txBody>
                    <a:bodyPr/>
                    <a:lstStyle/>
                    <a:p>
                      <a:pPr algn="r">
                        <a:spcAft>
                          <a:spcPts val="0"/>
                        </a:spcAft>
                      </a:pPr>
                      <a:r>
                        <a:rPr lang="en-GB" sz="1400">
                          <a:effectLst/>
                        </a:rPr>
                        <a:t>347 </a:t>
                      </a:r>
                      <a:endParaRPr lang="en-GB" sz="1400">
                        <a:solidFill>
                          <a:srgbClr val="365F91"/>
                        </a:solidFill>
                        <a:effectLst/>
                        <a:latin typeface="Times New Roman"/>
                        <a:ea typeface="Times New Roman"/>
                      </a:endParaRPr>
                    </a:p>
                  </a:txBody>
                  <a:tcPr marL="44803" marR="44803" marT="0" marB="0"/>
                </a:tc>
              </a:tr>
              <a:tr h="262347">
                <a:tc>
                  <a:txBody>
                    <a:bodyPr/>
                    <a:lstStyle/>
                    <a:p>
                      <a:pPr>
                        <a:spcAft>
                          <a:spcPts val="0"/>
                        </a:spcAft>
                      </a:pPr>
                      <a:r>
                        <a:rPr lang="en-GB" sz="1400">
                          <a:effectLst/>
                        </a:rPr>
                        <a:t>Tuesday</a:t>
                      </a:r>
                      <a:endParaRPr lang="en-GB" sz="1400">
                        <a:solidFill>
                          <a:srgbClr val="365F91"/>
                        </a:solidFill>
                        <a:effectLst/>
                        <a:latin typeface="Times New Roman"/>
                        <a:ea typeface="Times New Roman"/>
                      </a:endParaRPr>
                    </a:p>
                  </a:txBody>
                  <a:tcPr marL="44803" marR="44803" marT="0" marB="0"/>
                </a:tc>
                <a:tc>
                  <a:txBody>
                    <a:bodyPr/>
                    <a:lstStyle/>
                    <a:p>
                      <a:pPr algn="r">
                        <a:spcAft>
                          <a:spcPts val="0"/>
                        </a:spcAft>
                      </a:pPr>
                      <a:r>
                        <a:rPr lang="en-GB" sz="1400">
                          <a:effectLst/>
                        </a:rPr>
                        <a:t>117 </a:t>
                      </a:r>
                      <a:endParaRPr lang="en-GB" sz="1400">
                        <a:solidFill>
                          <a:srgbClr val="365F91"/>
                        </a:solidFill>
                        <a:effectLst/>
                        <a:latin typeface="Times New Roman"/>
                        <a:ea typeface="Times New Roman"/>
                      </a:endParaRPr>
                    </a:p>
                  </a:txBody>
                  <a:tcPr marL="44803" marR="44803" marT="0" marB="0"/>
                </a:tc>
                <a:tc>
                  <a:txBody>
                    <a:bodyPr/>
                    <a:lstStyle/>
                    <a:p>
                      <a:pPr algn="r">
                        <a:spcAft>
                          <a:spcPts val="0"/>
                        </a:spcAft>
                      </a:pPr>
                      <a:r>
                        <a:rPr lang="en-GB" sz="1400">
                          <a:effectLst/>
                        </a:rPr>
                        <a:t>74 </a:t>
                      </a:r>
                      <a:endParaRPr lang="en-GB" sz="1400">
                        <a:solidFill>
                          <a:srgbClr val="365F91"/>
                        </a:solidFill>
                        <a:effectLst/>
                        <a:latin typeface="Times New Roman"/>
                        <a:ea typeface="Times New Roman"/>
                      </a:endParaRPr>
                    </a:p>
                  </a:txBody>
                  <a:tcPr marL="44803" marR="44803" marT="0" marB="0"/>
                </a:tc>
                <a:tc>
                  <a:txBody>
                    <a:bodyPr/>
                    <a:lstStyle/>
                    <a:p>
                      <a:pPr algn="r">
                        <a:spcAft>
                          <a:spcPts val="0"/>
                        </a:spcAft>
                      </a:pPr>
                      <a:r>
                        <a:rPr lang="en-GB" sz="1400">
                          <a:solidFill>
                            <a:srgbClr val="FF0000"/>
                          </a:solidFill>
                          <a:effectLst/>
                        </a:rPr>
                        <a:t>58% ↑</a:t>
                      </a:r>
                      <a:endParaRPr lang="en-GB" sz="1400">
                        <a:solidFill>
                          <a:srgbClr val="FF0000"/>
                        </a:solidFill>
                        <a:effectLst/>
                        <a:latin typeface="Times New Roman"/>
                        <a:ea typeface="Times New Roman"/>
                      </a:endParaRPr>
                    </a:p>
                  </a:txBody>
                  <a:tcPr marL="44803" marR="44803" marT="0" marB="0"/>
                </a:tc>
                <a:tc>
                  <a:txBody>
                    <a:bodyPr/>
                    <a:lstStyle/>
                    <a:p>
                      <a:pPr algn="r">
                        <a:spcAft>
                          <a:spcPts val="0"/>
                        </a:spcAft>
                      </a:pPr>
                      <a:r>
                        <a:rPr lang="en-GB" sz="1400" dirty="0">
                          <a:effectLst/>
                        </a:rPr>
                        <a:t>191 </a:t>
                      </a:r>
                      <a:endParaRPr lang="en-GB" sz="1400" dirty="0">
                        <a:solidFill>
                          <a:srgbClr val="365F91"/>
                        </a:solidFill>
                        <a:effectLst/>
                        <a:latin typeface="Times New Roman"/>
                        <a:ea typeface="Times New Roman"/>
                      </a:endParaRPr>
                    </a:p>
                  </a:txBody>
                  <a:tcPr marL="44803" marR="44803" marT="0" marB="0"/>
                </a:tc>
                <a:tc>
                  <a:txBody>
                    <a:bodyPr/>
                    <a:lstStyle/>
                    <a:p>
                      <a:pPr>
                        <a:spcAft>
                          <a:spcPts val="0"/>
                        </a:spcAft>
                      </a:pPr>
                      <a:r>
                        <a:rPr lang="en-GB" sz="1400">
                          <a:effectLst/>
                        </a:rPr>
                        <a:t>Tuesday</a:t>
                      </a:r>
                      <a:endParaRPr lang="en-GB" sz="1400">
                        <a:solidFill>
                          <a:srgbClr val="365F91"/>
                        </a:solidFill>
                        <a:effectLst/>
                        <a:latin typeface="Times New Roman"/>
                        <a:ea typeface="Times New Roman"/>
                      </a:endParaRPr>
                    </a:p>
                  </a:txBody>
                  <a:tcPr marL="44803" marR="44803" marT="0" marB="0"/>
                </a:tc>
                <a:tc>
                  <a:txBody>
                    <a:bodyPr/>
                    <a:lstStyle/>
                    <a:p>
                      <a:pPr algn="r">
                        <a:spcAft>
                          <a:spcPts val="0"/>
                        </a:spcAft>
                      </a:pPr>
                      <a:r>
                        <a:rPr lang="en-GB" sz="1400">
                          <a:effectLst/>
                        </a:rPr>
                        <a:t>174 </a:t>
                      </a:r>
                      <a:endParaRPr lang="en-GB" sz="1400">
                        <a:solidFill>
                          <a:srgbClr val="365F91"/>
                        </a:solidFill>
                        <a:effectLst/>
                        <a:latin typeface="Times New Roman"/>
                        <a:ea typeface="Times New Roman"/>
                      </a:endParaRPr>
                    </a:p>
                  </a:txBody>
                  <a:tcPr marL="44803" marR="44803" marT="0" marB="0"/>
                </a:tc>
                <a:tc>
                  <a:txBody>
                    <a:bodyPr/>
                    <a:lstStyle/>
                    <a:p>
                      <a:pPr algn="r">
                        <a:spcAft>
                          <a:spcPts val="0"/>
                        </a:spcAft>
                      </a:pPr>
                      <a:r>
                        <a:rPr lang="en-GB" sz="1400">
                          <a:effectLst/>
                        </a:rPr>
                        <a:t>121 </a:t>
                      </a:r>
                      <a:endParaRPr lang="en-GB" sz="1400">
                        <a:solidFill>
                          <a:srgbClr val="365F91"/>
                        </a:solidFill>
                        <a:effectLst/>
                        <a:latin typeface="Times New Roman"/>
                        <a:ea typeface="Times New Roman"/>
                      </a:endParaRPr>
                    </a:p>
                  </a:txBody>
                  <a:tcPr marL="44803" marR="44803" marT="0" marB="0"/>
                </a:tc>
                <a:tc>
                  <a:txBody>
                    <a:bodyPr/>
                    <a:lstStyle/>
                    <a:p>
                      <a:pPr algn="r">
                        <a:spcAft>
                          <a:spcPts val="0"/>
                        </a:spcAft>
                      </a:pPr>
                      <a:r>
                        <a:rPr lang="en-GB" sz="1400">
                          <a:solidFill>
                            <a:srgbClr val="FF0000"/>
                          </a:solidFill>
                          <a:effectLst/>
                        </a:rPr>
                        <a:t>44% ↑</a:t>
                      </a:r>
                      <a:endParaRPr lang="en-GB" sz="1400">
                        <a:solidFill>
                          <a:srgbClr val="FF0000"/>
                        </a:solidFill>
                        <a:effectLst/>
                        <a:latin typeface="Times New Roman"/>
                        <a:ea typeface="Times New Roman"/>
                      </a:endParaRPr>
                    </a:p>
                  </a:txBody>
                  <a:tcPr marL="44803" marR="44803" marT="0" marB="0"/>
                </a:tc>
                <a:tc>
                  <a:txBody>
                    <a:bodyPr/>
                    <a:lstStyle/>
                    <a:p>
                      <a:pPr algn="r">
                        <a:spcAft>
                          <a:spcPts val="0"/>
                        </a:spcAft>
                      </a:pPr>
                      <a:r>
                        <a:rPr lang="en-GB" sz="1400">
                          <a:effectLst/>
                        </a:rPr>
                        <a:t>295 </a:t>
                      </a:r>
                      <a:endParaRPr lang="en-GB" sz="1400">
                        <a:solidFill>
                          <a:srgbClr val="365F91"/>
                        </a:solidFill>
                        <a:effectLst/>
                        <a:latin typeface="Times New Roman"/>
                        <a:ea typeface="Times New Roman"/>
                      </a:endParaRPr>
                    </a:p>
                  </a:txBody>
                  <a:tcPr marL="44803" marR="44803" marT="0" marB="0"/>
                </a:tc>
              </a:tr>
              <a:tr h="325259">
                <a:tc>
                  <a:txBody>
                    <a:bodyPr/>
                    <a:lstStyle/>
                    <a:p>
                      <a:pPr>
                        <a:spcAft>
                          <a:spcPts val="0"/>
                        </a:spcAft>
                      </a:pPr>
                      <a:r>
                        <a:rPr lang="en-GB" sz="1400">
                          <a:effectLst/>
                        </a:rPr>
                        <a:t>Wednesday</a:t>
                      </a:r>
                      <a:endParaRPr lang="en-GB" sz="1400">
                        <a:solidFill>
                          <a:srgbClr val="365F91"/>
                        </a:solidFill>
                        <a:effectLst/>
                        <a:latin typeface="Times New Roman"/>
                        <a:ea typeface="Times New Roman"/>
                      </a:endParaRPr>
                    </a:p>
                  </a:txBody>
                  <a:tcPr marL="44803" marR="44803" marT="0" marB="0"/>
                </a:tc>
                <a:tc>
                  <a:txBody>
                    <a:bodyPr/>
                    <a:lstStyle/>
                    <a:p>
                      <a:pPr algn="r">
                        <a:spcAft>
                          <a:spcPts val="0"/>
                        </a:spcAft>
                      </a:pPr>
                      <a:r>
                        <a:rPr lang="en-GB" sz="1400">
                          <a:effectLst/>
                        </a:rPr>
                        <a:t>83 </a:t>
                      </a:r>
                      <a:endParaRPr lang="en-GB" sz="1400">
                        <a:solidFill>
                          <a:srgbClr val="365F91"/>
                        </a:solidFill>
                        <a:effectLst/>
                        <a:latin typeface="Times New Roman"/>
                        <a:ea typeface="Times New Roman"/>
                      </a:endParaRPr>
                    </a:p>
                  </a:txBody>
                  <a:tcPr marL="44803" marR="44803" marT="0" marB="0"/>
                </a:tc>
                <a:tc>
                  <a:txBody>
                    <a:bodyPr/>
                    <a:lstStyle/>
                    <a:p>
                      <a:pPr algn="r">
                        <a:spcAft>
                          <a:spcPts val="0"/>
                        </a:spcAft>
                      </a:pPr>
                      <a:r>
                        <a:rPr lang="en-GB" sz="1400">
                          <a:effectLst/>
                        </a:rPr>
                        <a:t>83 </a:t>
                      </a:r>
                      <a:endParaRPr lang="en-GB" sz="1400">
                        <a:solidFill>
                          <a:srgbClr val="365F91"/>
                        </a:solidFill>
                        <a:effectLst/>
                        <a:latin typeface="Times New Roman"/>
                        <a:ea typeface="Times New Roman"/>
                      </a:endParaRPr>
                    </a:p>
                  </a:txBody>
                  <a:tcPr marL="44803" marR="44803" marT="0" marB="0"/>
                </a:tc>
                <a:tc>
                  <a:txBody>
                    <a:bodyPr/>
                    <a:lstStyle/>
                    <a:p>
                      <a:pPr algn="r">
                        <a:spcAft>
                          <a:spcPts val="0"/>
                        </a:spcAft>
                      </a:pPr>
                      <a:r>
                        <a:rPr lang="en-GB" sz="1400">
                          <a:solidFill>
                            <a:srgbClr val="FF0000"/>
                          </a:solidFill>
                          <a:effectLst/>
                        </a:rPr>
                        <a:t>0 ↔</a:t>
                      </a:r>
                      <a:endParaRPr lang="en-GB" sz="1400">
                        <a:solidFill>
                          <a:srgbClr val="FF0000"/>
                        </a:solidFill>
                        <a:effectLst/>
                        <a:latin typeface="Times New Roman"/>
                        <a:ea typeface="Times New Roman"/>
                      </a:endParaRPr>
                    </a:p>
                  </a:txBody>
                  <a:tcPr marL="44803" marR="44803" marT="0" marB="0"/>
                </a:tc>
                <a:tc>
                  <a:txBody>
                    <a:bodyPr/>
                    <a:lstStyle/>
                    <a:p>
                      <a:pPr algn="r">
                        <a:spcAft>
                          <a:spcPts val="0"/>
                        </a:spcAft>
                      </a:pPr>
                      <a:r>
                        <a:rPr lang="en-GB" sz="1400">
                          <a:effectLst/>
                        </a:rPr>
                        <a:t>166 </a:t>
                      </a:r>
                      <a:endParaRPr lang="en-GB" sz="1400">
                        <a:solidFill>
                          <a:srgbClr val="365F91"/>
                        </a:solidFill>
                        <a:effectLst/>
                        <a:latin typeface="Times New Roman"/>
                        <a:ea typeface="Times New Roman"/>
                      </a:endParaRPr>
                    </a:p>
                  </a:txBody>
                  <a:tcPr marL="44803" marR="44803" marT="0" marB="0"/>
                </a:tc>
                <a:tc>
                  <a:txBody>
                    <a:bodyPr/>
                    <a:lstStyle/>
                    <a:p>
                      <a:pPr>
                        <a:spcAft>
                          <a:spcPts val="0"/>
                        </a:spcAft>
                      </a:pPr>
                      <a:r>
                        <a:rPr lang="en-GB" sz="1400">
                          <a:effectLst/>
                        </a:rPr>
                        <a:t>Wednesday</a:t>
                      </a:r>
                      <a:endParaRPr lang="en-GB" sz="1400">
                        <a:solidFill>
                          <a:srgbClr val="365F91"/>
                        </a:solidFill>
                        <a:effectLst/>
                        <a:latin typeface="Times New Roman"/>
                        <a:ea typeface="Times New Roman"/>
                      </a:endParaRPr>
                    </a:p>
                  </a:txBody>
                  <a:tcPr marL="44803" marR="44803" marT="0" marB="0"/>
                </a:tc>
                <a:tc>
                  <a:txBody>
                    <a:bodyPr/>
                    <a:lstStyle/>
                    <a:p>
                      <a:pPr algn="r">
                        <a:spcAft>
                          <a:spcPts val="0"/>
                        </a:spcAft>
                      </a:pPr>
                      <a:r>
                        <a:rPr lang="en-GB" sz="1400">
                          <a:effectLst/>
                        </a:rPr>
                        <a:t>152 </a:t>
                      </a:r>
                      <a:endParaRPr lang="en-GB" sz="1400">
                        <a:solidFill>
                          <a:srgbClr val="365F91"/>
                        </a:solidFill>
                        <a:effectLst/>
                        <a:latin typeface="Times New Roman"/>
                        <a:ea typeface="Times New Roman"/>
                      </a:endParaRPr>
                    </a:p>
                  </a:txBody>
                  <a:tcPr marL="44803" marR="44803" marT="0" marB="0"/>
                </a:tc>
                <a:tc>
                  <a:txBody>
                    <a:bodyPr/>
                    <a:lstStyle/>
                    <a:p>
                      <a:pPr algn="r">
                        <a:spcAft>
                          <a:spcPts val="0"/>
                        </a:spcAft>
                      </a:pPr>
                      <a:r>
                        <a:rPr lang="en-GB" sz="1400">
                          <a:effectLst/>
                        </a:rPr>
                        <a:t>121 </a:t>
                      </a:r>
                      <a:endParaRPr lang="en-GB" sz="1400">
                        <a:solidFill>
                          <a:srgbClr val="365F91"/>
                        </a:solidFill>
                        <a:effectLst/>
                        <a:latin typeface="Times New Roman"/>
                        <a:ea typeface="Times New Roman"/>
                      </a:endParaRPr>
                    </a:p>
                  </a:txBody>
                  <a:tcPr marL="44803" marR="44803" marT="0" marB="0"/>
                </a:tc>
                <a:tc>
                  <a:txBody>
                    <a:bodyPr/>
                    <a:lstStyle/>
                    <a:p>
                      <a:pPr algn="r">
                        <a:spcAft>
                          <a:spcPts val="0"/>
                        </a:spcAft>
                      </a:pPr>
                      <a:r>
                        <a:rPr lang="en-GB" sz="1400">
                          <a:solidFill>
                            <a:srgbClr val="FF0000"/>
                          </a:solidFill>
                          <a:effectLst/>
                        </a:rPr>
                        <a:t>26% ↑</a:t>
                      </a:r>
                      <a:endParaRPr lang="en-GB" sz="1400">
                        <a:solidFill>
                          <a:srgbClr val="FF0000"/>
                        </a:solidFill>
                        <a:effectLst/>
                        <a:latin typeface="Times New Roman"/>
                        <a:ea typeface="Times New Roman"/>
                      </a:endParaRPr>
                    </a:p>
                  </a:txBody>
                  <a:tcPr marL="44803" marR="44803" marT="0" marB="0"/>
                </a:tc>
                <a:tc>
                  <a:txBody>
                    <a:bodyPr/>
                    <a:lstStyle/>
                    <a:p>
                      <a:pPr algn="r">
                        <a:spcAft>
                          <a:spcPts val="0"/>
                        </a:spcAft>
                      </a:pPr>
                      <a:r>
                        <a:rPr lang="en-GB" sz="1400">
                          <a:effectLst/>
                        </a:rPr>
                        <a:t>273 </a:t>
                      </a:r>
                      <a:endParaRPr lang="en-GB" sz="1400">
                        <a:solidFill>
                          <a:srgbClr val="365F91"/>
                        </a:solidFill>
                        <a:effectLst/>
                        <a:latin typeface="Times New Roman"/>
                        <a:ea typeface="Times New Roman"/>
                      </a:endParaRPr>
                    </a:p>
                  </a:txBody>
                  <a:tcPr marL="44803" marR="44803" marT="0" marB="0"/>
                </a:tc>
              </a:tr>
              <a:tr h="262347">
                <a:tc>
                  <a:txBody>
                    <a:bodyPr/>
                    <a:lstStyle/>
                    <a:p>
                      <a:pPr>
                        <a:spcAft>
                          <a:spcPts val="0"/>
                        </a:spcAft>
                      </a:pPr>
                      <a:r>
                        <a:rPr lang="en-GB" sz="1400">
                          <a:effectLst/>
                        </a:rPr>
                        <a:t>Thursday</a:t>
                      </a:r>
                      <a:endParaRPr lang="en-GB" sz="1400">
                        <a:solidFill>
                          <a:srgbClr val="365F91"/>
                        </a:solidFill>
                        <a:effectLst/>
                        <a:latin typeface="Times New Roman"/>
                        <a:ea typeface="Times New Roman"/>
                      </a:endParaRPr>
                    </a:p>
                  </a:txBody>
                  <a:tcPr marL="44803" marR="44803" marT="0" marB="0"/>
                </a:tc>
                <a:tc>
                  <a:txBody>
                    <a:bodyPr/>
                    <a:lstStyle/>
                    <a:p>
                      <a:pPr algn="r">
                        <a:spcAft>
                          <a:spcPts val="0"/>
                        </a:spcAft>
                      </a:pPr>
                      <a:r>
                        <a:rPr lang="en-GB" sz="1400">
                          <a:effectLst/>
                        </a:rPr>
                        <a:t>76 </a:t>
                      </a:r>
                      <a:endParaRPr lang="en-GB" sz="1400">
                        <a:solidFill>
                          <a:srgbClr val="365F91"/>
                        </a:solidFill>
                        <a:effectLst/>
                        <a:latin typeface="Times New Roman"/>
                        <a:ea typeface="Times New Roman"/>
                      </a:endParaRPr>
                    </a:p>
                  </a:txBody>
                  <a:tcPr marL="44803" marR="44803" marT="0" marB="0"/>
                </a:tc>
                <a:tc>
                  <a:txBody>
                    <a:bodyPr/>
                    <a:lstStyle/>
                    <a:p>
                      <a:pPr algn="r">
                        <a:spcAft>
                          <a:spcPts val="0"/>
                        </a:spcAft>
                      </a:pPr>
                      <a:r>
                        <a:rPr lang="en-GB" sz="1400">
                          <a:effectLst/>
                        </a:rPr>
                        <a:t>79 </a:t>
                      </a:r>
                      <a:endParaRPr lang="en-GB" sz="1400">
                        <a:solidFill>
                          <a:srgbClr val="365F91"/>
                        </a:solidFill>
                        <a:effectLst/>
                        <a:latin typeface="Times New Roman"/>
                        <a:ea typeface="Times New Roman"/>
                      </a:endParaRPr>
                    </a:p>
                  </a:txBody>
                  <a:tcPr marL="44803" marR="44803" marT="0" marB="0"/>
                </a:tc>
                <a:tc>
                  <a:txBody>
                    <a:bodyPr/>
                    <a:lstStyle/>
                    <a:p>
                      <a:pPr algn="r">
                        <a:spcAft>
                          <a:spcPts val="0"/>
                        </a:spcAft>
                      </a:pPr>
                      <a:r>
                        <a:rPr lang="en-GB" sz="1400">
                          <a:solidFill>
                            <a:srgbClr val="FF0000"/>
                          </a:solidFill>
                          <a:effectLst/>
                        </a:rPr>
                        <a:t>4% ↓</a:t>
                      </a:r>
                      <a:endParaRPr lang="en-GB" sz="1400">
                        <a:solidFill>
                          <a:srgbClr val="FF0000"/>
                        </a:solidFill>
                        <a:effectLst/>
                        <a:latin typeface="Times New Roman"/>
                        <a:ea typeface="Times New Roman"/>
                      </a:endParaRPr>
                    </a:p>
                  </a:txBody>
                  <a:tcPr marL="44803" marR="44803" marT="0" marB="0"/>
                </a:tc>
                <a:tc>
                  <a:txBody>
                    <a:bodyPr/>
                    <a:lstStyle/>
                    <a:p>
                      <a:pPr algn="r">
                        <a:spcAft>
                          <a:spcPts val="0"/>
                        </a:spcAft>
                      </a:pPr>
                      <a:r>
                        <a:rPr lang="en-GB" sz="1400">
                          <a:effectLst/>
                        </a:rPr>
                        <a:t>155 </a:t>
                      </a:r>
                      <a:endParaRPr lang="en-GB" sz="1400">
                        <a:solidFill>
                          <a:srgbClr val="365F91"/>
                        </a:solidFill>
                        <a:effectLst/>
                        <a:latin typeface="Times New Roman"/>
                        <a:ea typeface="Times New Roman"/>
                      </a:endParaRPr>
                    </a:p>
                  </a:txBody>
                  <a:tcPr marL="44803" marR="44803" marT="0" marB="0"/>
                </a:tc>
                <a:tc>
                  <a:txBody>
                    <a:bodyPr/>
                    <a:lstStyle/>
                    <a:p>
                      <a:pPr>
                        <a:spcAft>
                          <a:spcPts val="0"/>
                        </a:spcAft>
                      </a:pPr>
                      <a:r>
                        <a:rPr lang="en-GB" sz="1400" dirty="0">
                          <a:effectLst/>
                        </a:rPr>
                        <a:t>Thursday</a:t>
                      </a:r>
                      <a:endParaRPr lang="en-GB" sz="1400" dirty="0">
                        <a:solidFill>
                          <a:srgbClr val="365F91"/>
                        </a:solidFill>
                        <a:effectLst/>
                        <a:latin typeface="Times New Roman"/>
                        <a:ea typeface="Times New Roman"/>
                      </a:endParaRPr>
                    </a:p>
                  </a:txBody>
                  <a:tcPr marL="44803" marR="44803" marT="0" marB="0"/>
                </a:tc>
                <a:tc>
                  <a:txBody>
                    <a:bodyPr/>
                    <a:lstStyle/>
                    <a:p>
                      <a:pPr algn="r">
                        <a:spcAft>
                          <a:spcPts val="0"/>
                        </a:spcAft>
                      </a:pPr>
                      <a:r>
                        <a:rPr lang="en-GB" sz="1400">
                          <a:effectLst/>
                        </a:rPr>
                        <a:t>128 </a:t>
                      </a:r>
                      <a:endParaRPr lang="en-GB" sz="1400">
                        <a:solidFill>
                          <a:srgbClr val="365F91"/>
                        </a:solidFill>
                        <a:effectLst/>
                        <a:latin typeface="Times New Roman"/>
                        <a:ea typeface="Times New Roman"/>
                      </a:endParaRPr>
                    </a:p>
                  </a:txBody>
                  <a:tcPr marL="44803" marR="44803" marT="0" marB="0"/>
                </a:tc>
                <a:tc>
                  <a:txBody>
                    <a:bodyPr/>
                    <a:lstStyle/>
                    <a:p>
                      <a:pPr algn="r">
                        <a:spcAft>
                          <a:spcPts val="0"/>
                        </a:spcAft>
                      </a:pPr>
                      <a:r>
                        <a:rPr lang="en-GB" sz="1400">
                          <a:effectLst/>
                        </a:rPr>
                        <a:t>104 </a:t>
                      </a:r>
                      <a:endParaRPr lang="en-GB" sz="1400">
                        <a:solidFill>
                          <a:srgbClr val="365F91"/>
                        </a:solidFill>
                        <a:effectLst/>
                        <a:latin typeface="Times New Roman"/>
                        <a:ea typeface="Times New Roman"/>
                      </a:endParaRPr>
                    </a:p>
                  </a:txBody>
                  <a:tcPr marL="44803" marR="44803" marT="0" marB="0"/>
                </a:tc>
                <a:tc>
                  <a:txBody>
                    <a:bodyPr/>
                    <a:lstStyle/>
                    <a:p>
                      <a:pPr algn="r">
                        <a:spcAft>
                          <a:spcPts val="0"/>
                        </a:spcAft>
                      </a:pPr>
                      <a:r>
                        <a:rPr lang="en-GB" sz="1400">
                          <a:solidFill>
                            <a:srgbClr val="FF0000"/>
                          </a:solidFill>
                          <a:effectLst/>
                        </a:rPr>
                        <a:t>23% ↑</a:t>
                      </a:r>
                      <a:endParaRPr lang="en-GB" sz="1400">
                        <a:solidFill>
                          <a:srgbClr val="FF0000"/>
                        </a:solidFill>
                        <a:effectLst/>
                        <a:latin typeface="Times New Roman"/>
                        <a:ea typeface="Times New Roman"/>
                      </a:endParaRPr>
                    </a:p>
                  </a:txBody>
                  <a:tcPr marL="44803" marR="44803" marT="0" marB="0"/>
                </a:tc>
                <a:tc>
                  <a:txBody>
                    <a:bodyPr/>
                    <a:lstStyle/>
                    <a:p>
                      <a:pPr algn="r">
                        <a:spcAft>
                          <a:spcPts val="0"/>
                        </a:spcAft>
                      </a:pPr>
                      <a:r>
                        <a:rPr lang="en-GB" sz="1400">
                          <a:effectLst/>
                        </a:rPr>
                        <a:t>232 </a:t>
                      </a:r>
                      <a:endParaRPr lang="en-GB" sz="1400">
                        <a:solidFill>
                          <a:srgbClr val="365F91"/>
                        </a:solidFill>
                        <a:effectLst/>
                        <a:latin typeface="Times New Roman"/>
                        <a:ea typeface="Times New Roman"/>
                      </a:endParaRPr>
                    </a:p>
                  </a:txBody>
                  <a:tcPr marL="44803" marR="44803" marT="0" marB="0"/>
                </a:tc>
              </a:tr>
              <a:tr h="0">
                <a:tc>
                  <a:txBody>
                    <a:bodyPr/>
                    <a:lstStyle/>
                    <a:p>
                      <a:pPr>
                        <a:spcAft>
                          <a:spcPts val="0"/>
                        </a:spcAft>
                      </a:pPr>
                      <a:r>
                        <a:rPr lang="en-GB" sz="1400">
                          <a:effectLst/>
                        </a:rPr>
                        <a:t>Friday</a:t>
                      </a:r>
                      <a:endParaRPr lang="en-GB" sz="1400">
                        <a:solidFill>
                          <a:srgbClr val="365F91"/>
                        </a:solidFill>
                        <a:effectLst/>
                        <a:latin typeface="Times New Roman"/>
                        <a:ea typeface="Times New Roman"/>
                      </a:endParaRPr>
                    </a:p>
                  </a:txBody>
                  <a:tcPr marL="44803" marR="44803" marT="0" marB="0"/>
                </a:tc>
                <a:tc>
                  <a:txBody>
                    <a:bodyPr/>
                    <a:lstStyle/>
                    <a:p>
                      <a:pPr algn="r">
                        <a:spcAft>
                          <a:spcPts val="0"/>
                        </a:spcAft>
                      </a:pPr>
                      <a:r>
                        <a:rPr lang="en-GB" sz="1400">
                          <a:effectLst/>
                        </a:rPr>
                        <a:t>88 </a:t>
                      </a:r>
                      <a:endParaRPr lang="en-GB" sz="1400">
                        <a:solidFill>
                          <a:srgbClr val="365F91"/>
                        </a:solidFill>
                        <a:effectLst/>
                        <a:latin typeface="Times New Roman"/>
                        <a:ea typeface="Times New Roman"/>
                      </a:endParaRPr>
                    </a:p>
                  </a:txBody>
                  <a:tcPr marL="44803" marR="44803" marT="0" marB="0"/>
                </a:tc>
                <a:tc>
                  <a:txBody>
                    <a:bodyPr/>
                    <a:lstStyle/>
                    <a:p>
                      <a:pPr algn="r">
                        <a:spcAft>
                          <a:spcPts val="0"/>
                        </a:spcAft>
                      </a:pPr>
                      <a:r>
                        <a:rPr lang="en-GB" sz="1400">
                          <a:effectLst/>
                        </a:rPr>
                        <a:t>108 </a:t>
                      </a:r>
                      <a:endParaRPr lang="en-GB" sz="1400">
                        <a:solidFill>
                          <a:srgbClr val="365F91"/>
                        </a:solidFill>
                        <a:effectLst/>
                        <a:latin typeface="Times New Roman"/>
                        <a:ea typeface="Times New Roman"/>
                      </a:endParaRPr>
                    </a:p>
                  </a:txBody>
                  <a:tcPr marL="44803" marR="44803" marT="0" marB="0"/>
                </a:tc>
                <a:tc>
                  <a:txBody>
                    <a:bodyPr/>
                    <a:lstStyle/>
                    <a:p>
                      <a:pPr algn="r">
                        <a:spcAft>
                          <a:spcPts val="0"/>
                        </a:spcAft>
                      </a:pPr>
                      <a:r>
                        <a:rPr lang="en-GB" sz="1400">
                          <a:solidFill>
                            <a:srgbClr val="FF0000"/>
                          </a:solidFill>
                          <a:effectLst/>
                        </a:rPr>
                        <a:t>19% ↓</a:t>
                      </a:r>
                      <a:endParaRPr lang="en-GB" sz="1400">
                        <a:solidFill>
                          <a:srgbClr val="FF0000"/>
                        </a:solidFill>
                        <a:effectLst/>
                        <a:latin typeface="Times New Roman"/>
                        <a:ea typeface="Times New Roman"/>
                      </a:endParaRPr>
                    </a:p>
                  </a:txBody>
                  <a:tcPr marL="44803" marR="44803" marT="0" marB="0"/>
                </a:tc>
                <a:tc>
                  <a:txBody>
                    <a:bodyPr/>
                    <a:lstStyle/>
                    <a:p>
                      <a:pPr algn="r">
                        <a:spcAft>
                          <a:spcPts val="0"/>
                        </a:spcAft>
                      </a:pPr>
                      <a:r>
                        <a:rPr lang="en-GB" sz="1400">
                          <a:effectLst/>
                        </a:rPr>
                        <a:t>196 </a:t>
                      </a:r>
                      <a:endParaRPr lang="en-GB" sz="1400">
                        <a:solidFill>
                          <a:srgbClr val="365F91"/>
                        </a:solidFill>
                        <a:effectLst/>
                        <a:latin typeface="Times New Roman"/>
                        <a:ea typeface="Times New Roman"/>
                      </a:endParaRPr>
                    </a:p>
                  </a:txBody>
                  <a:tcPr marL="44803" marR="44803" marT="0" marB="0"/>
                </a:tc>
                <a:tc>
                  <a:txBody>
                    <a:bodyPr/>
                    <a:lstStyle/>
                    <a:p>
                      <a:pPr>
                        <a:spcAft>
                          <a:spcPts val="0"/>
                        </a:spcAft>
                      </a:pPr>
                      <a:r>
                        <a:rPr lang="en-GB" sz="1400">
                          <a:effectLst/>
                        </a:rPr>
                        <a:t>Friday</a:t>
                      </a:r>
                      <a:endParaRPr lang="en-GB" sz="1400">
                        <a:solidFill>
                          <a:srgbClr val="365F91"/>
                        </a:solidFill>
                        <a:effectLst/>
                        <a:latin typeface="Times New Roman"/>
                        <a:ea typeface="Times New Roman"/>
                      </a:endParaRPr>
                    </a:p>
                  </a:txBody>
                  <a:tcPr marL="44803" marR="44803" marT="0" marB="0"/>
                </a:tc>
                <a:tc>
                  <a:txBody>
                    <a:bodyPr/>
                    <a:lstStyle/>
                    <a:p>
                      <a:pPr algn="r">
                        <a:spcAft>
                          <a:spcPts val="0"/>
                        </a:spcAft>
                      </a:pPr>
                      <a:r>
                        <a:rPr lang="en-GB" sz="1400">
                          <a:effectLst/>
                        </a:rPr>
                        <a:t>145 </a:t>
                      </a:r>
                      <a:endParaRPr lang="en-GB" sz="1400">
                        <a:solidFill>
                          <a:srgbClr val="365F91"/>
                        </a:solidFill>
                        <a:effectLst/>
                        <a:latin typeface="Times New Roman"/>
                        <a:ea typeface="Times New Roman"/>
                      </a:endParaRPr>
                    </a:p>
                  </a:txBody>
                  <a:tcPr marL="44803" marR="44803" marT="0" marB="0"/>
                </a:tc>
                <a:tc>
                  <a:txBody>
                    <a:bodyPr/>
                    <a:lstStyle/>
                    <a:p>
                      <a:pPr algn="r">
                        <a:spcAft>
                          <a:spcPts val="0"/>
                        </a:spcAft>
                      </a:pPr>
                      <a:r>
                        <a:rPr lang="en-GB" sz="1400">
                          <a:effectLst/>
                        </a:rPr>
                        <a:t>160 </a:t>
                      </a:r>
                      <a:endParaRPr lang="en-GB" sz="1400">
                        <a:solidFill>
                          <a:srgbClr val="365F91"/>
                        </a:solidFill>
                        <a:effectLst/>
                        <a:latin typeface="Times New Roman"/>
                        <a:ea typeface="Times New Roman"/>
                      </a:endParaRPr>
                    </a:p>
                  </a:txBody>
                  <a:tcPr marL="44803" marR="44803" marT="0" marB="0"/>
                </a:tc>
                <a:tc>
                  <a:txBody>
                    <a:bodyPr/>
                    <a:lstStyle/>
                    <a:p>
                      <a:pPr algn="r">
                        <a:spcAft>
                          <a:spcPts val="0"/>
                        </a:spcAft>
                      </a:pPr>
                      <a:r>
                        <a:rPr lang="en-GB" sz="1400">
                          <a:solidFill>
                            <a:srgbClr val="FF0000"/>
                          </a:solidFill>
                          <a:effectLst/>
                        </a:rPr>
                        <a:t>9% ↓</a:t>
                      </a:r>
                      <a:endParaRPr lang="en-GB" sz="1400">
                        <a:solidFill>
                          <a:srgbClr val="FF0000"/>
                        </a:solidFill>
                        <a:effectLst/>
                        <a:latin typeface="Times New Roman"/>
                        <a:ea typeface="Times New Roman"/>
                      </a:endParaRPr>
                    </a:p>
                  </a:txBody>
                  <a:tcPr marL="44803" marR="44803" marT="0" marB="0"/>
                </a:tc>
                <a:tc>
                  <a:txBody>
                    <a:bodyPr/>
                    <a:lstStyle/>
                    <a:p>
                      <a:pPr algn="r">
                        <a:spcAft>
                          <a:spcPts val="0"/>
                        </a:spcAft>
                      </a:pPr>
                      <a:r>
                        <a:rPr lang="en-GB" sz="1400">
                          <a:effectLst/>
                        </a:rPr>
                        <a:t>305 </a:t>
                      </a:r>
                      <a:endParaRPr lang="en-GB" sz="1400">
                        <a:solidFill>
                          <a:srgbClr val="365F91"/>
                        </a:solidFill>
                        <a:effectLst/>
                        <a:latin typeface="Times New Roman"/>
                        <a:ea typeface="Times New Roman"/>
                      </a:endParaRPr>
                    </a:p>
                  </a:txBody>
                  <a:tcPr marL="44803" marR="44803" marT="0" marB="0"/>
                </a:tc>
              </a:tr>
              <a:tr h="262347">
                <a:tc>
                  <a:txBody>
                    <a:bodyPr/>
                    <a:lstStyle/>
                    <a:p>
                      <a:pPr>
                        <a:spcAft>
                          <a:spcPts val="0"/>
                        </a:spcAft>
                      </a:pPr>
                      <a:r>
                        <a:rPr lang="en-GB" sz="1400">
                          <a:effectLst/>
                        </a:rPr>
                        <a:t>Saturday</a:t>
                      </a:r>
                      <a:endParaRPr lang="en-GB" sz="1400">
                        <a:solidFill>
                          <a:srgbClr val="365F91"/>
                        </a:solidFill>
                        <a:effectLst/>
                        <a:latin typeface="Times New Roman"/>
                        <a:ea typeface="Times New Roman"/>
                      </a:endParaRPr>
                    </a:p>
                  </a:txBody>
                  <a:tcPr marL="44803" marR="44803" marT="0" marB="0"/>
                </a:tc>
                <a:tc>
                  <a:txBody>
                    <a:bodyPr/>
                    <a:lstStyle/>
                    <a:p>
                      <a:pPr algn="r">
                        <a:spcAft>
                          <a:spcPts val="0"/>
                        </a:spcAft>
                      </a:pPr>
                      <a:r>
                        <a:rPr lang="en-GB" sz="1400">
                          <a:effectLst/>
                        </a:rPr>
                        <a:t>106 </a:t>
                      </a:r>
                      <a:endParaRPr lang="en-GB" sz="1400">
                        <a:solidFill>
                          <a:srgbClr val="365F91"/>
                        </a:solidFill>
                        <a:effectLst/>
                        <a:latin typeface="Times New Roman"/>
                        <a:ea typeface="Times New Roman"/>
                      </a:endParaRPr>
                    </a:p>
                  </a:txBody>
                  <a:tcPr marL="44803" marR="44803" marT="0" marB="0"/>
                </a:tc>
                <a:tc>
                  <a:txBody>
                    <a:bodyPr/>
                    <a:lstStyle/>
                    <a:p>
                      <a:pPr algn="r">
                        <a:spcAft>
                          <a:spcPts val="0"/>
                        </a:spcAft>
                      </a:pPr>
                      <a:r>
                        <a:rPr lang="en-GB" sz="1400">
                          <a:effectLst/>
                        </a:rPr>
                        <a:t>107 </a:t>
                      </a:r>
                      <a:endParaRPr lang="en-GB" sz="1400">
                        <a:solidFill>
                          <a:srgbClr val="365F91"/>
                        </a:solidFill>
                        <a:effectLst/>
                        <a:latin typeface="Times New Roman"/>
                        <a:ea typeface="Times New Roman"/>
                      </a:endParaRPr>
                    </a:p>
                  </a:txBody>
                  <a:tcPr marL="44803" marR="44803" marT="0" marB="0"/>
                </a:tc>
                <a:tc>
                  <a:txBody>
                    <a:bodyPr/>
                    <a:lstStyle/>
                    <a:p>
                      <a:pPr algn="r">
                        <a:spcAft>
                          <a:spcPts val="0"/>
                        </a:spcAft>
                      </a:pPr>
                      <a:r>
                        <a:rPr lang="en-GB" sz="1400">
                          <a:solidFill>
                            <a:srgbClr val="FF0000"/>
                          </a:solidFill>
                          <a:effectLst/>
                        </a:rPr>
                        <a:t>1% ↓</a:t>
                      </a:r>
                      <a:endParaRPr lang="en-GB" sz="1400">
                        <a:solidFill>
                          <a:srgbClr val="FF0000"/>
                        </a:solidFill>
                        <a:effectLst/>
                        <a:latin typeface="Times New Roman"/>
                        <a:ea typeface="Times New Roman"/>
                      </a:endParaRPr>
                    </a:p>
                  </a:txBody>
                  <a:tcPr marL="44803" marR="44803" marT="0" marB="0"/>
                </a:tc>
                <a:tc>
                  <a:txBody>
                    <a:bodyPr/>
                    <a:lstStyle/>
                    <a:p>
                      <a:pPr algn="r">
                        <a:spcAft>
                          <a:spcPts val="0"/>
                        </a:spcAft>
                      </a:pPr>
                      <a:r>
                        <a:rPr lang="en-GB" sz="1400">
                          <a:effectLst/>
                        </a:rPr>
                        <a:t>213 </a:t>
                      </a:r>
                      <a:endParaRPr lang="en-GB" sz="1400">
                        <a:solidFill>
                          <a:srgbClr val="365F91"/>
                        </a:solidFill>
                        <a:effectLst/>
                        <a:latin typeface="Times New Roman"/>
                        <a:ea typeface="Times New Roman"/>
                      </a:endParaRPr>
                    </a:p>
                  </a:txBody>
                  <a:tcPr marL="44803" marR="44803" marT="0" marB="0"/>
                </a:tc>
                <a:tc>
                  <a:txBody>
                    <a:bodyPr/>
                    <a:lstStyle/>
                    <a:p>
                      <a:pPr>
                        <a:spcAft>
                          <a:spcPts val="0"/>
                        </a:spcAft>
                      </a:pPr>
                      <a:r>
                        <a:rPr lang="en-GB" sz="1400">
                          <a:effectLst/>
                        </a:rPr>
                        <a:t>Saturday</a:t>
                      </a:r>
                      <a:endParaRPr lang="en-GB" sz="1400">
                        <a:solidFill>
                          <a:srgbClr val="365F91"/>
                        </a:solidFill>
                        <a:effectLst/>
                        <a:latin typeface="Times New Roman"/>
                        <a:ea typeface="Times New Roman"/>
                      </a:endParaRPr>
                    </a:p>
                  </a:txBody>
                  <a:tcPr marL="44803" marR="44803" marT="0" marB="0"/>
                </a:tc>
                <a:tc>
                  <a:txBody>
                    <a:bodyPr/>
                    <a:lstStyle/>
                    <a:p>
                      <a:pPr algn="r">
                        <a:spcAft>
                          <a:spcPts val="0"/>
                        </a:spcAft>
                      </a:pPr>
                      <a:r>
                        <a:rPr lang="en-GB" sz="1400">
                          <a:effectLst/>
                        </a:rPr>
                        <a:t>153 </a:t>
                      </a:r>
                      <a:endParaRPr lang="en-GB" sz="1400">
                        <a:solidFill>
                          <a:srgbClr val="365F91"/>
                        </a:solidFill>
                        <a:effectLst/>
                        <a:latin typeface="Times New Roman"/>
                        <a:ea typeface="Times New Roman"/>
                      </a:endParaRPr>
                    </a:p>
                  </a:txBody>
                  <a:tcPr marL="44803" marR="44803" marT="0" marB="0"/>
                </a:tc>
                <a:tc>
                  <a:txBody>
                    <a:bodyPr/>
                    <a:lstStyle/>
                    <a:p>
                      <a:pPr algn="r">
                        <a:spcAft>
                          <a:spcPts val="0"/>
                        </a:spcAft>
                      </a:pPr>
                      <a:r>
                        <a:rPr lang="en-GB" sz="1400">
                          <a:effectLst/>
                        </a:rPr>
                        <a:t>174 </a:t>
                      </a:r>
                      <a:endParaRPr lang="en-GB" sz="1400">
                        <a:solidFill>
                          <a:srgbClr val="365F91"/>
                        </a:solidFill>
                        <a:effectLst/>
                        <a:latin typeface="Times New Roman"/>
                        <a:ea typeface="Times New Roman"/>
                      </a:endParaRPr>
                    </a:p>
                  </a:txBody>
                  <a:tcPr marL="44803" marR="44803" marT="0" marB="0"/>
                </a:tc>
                <a:tc>
                  <a:txBody>
                    <a:bodyPr/>
                    <a:lstStyle/>
                    <a:p>
                      <a:pPr algn="r">
                        <a:spcAft>
                          <a:spcPts val="0"/>
                        </a:spcAft>
                      </a:pPr>
                      <a:r>
                        <a:rPr lang="en-GB" sz="1400">
                          <a:solidFill>
                            <a:srgbClr val="FF0000"/>
                          </a:solidFill>
                          <a:effectLst/>
                        </a:rPr>
                        <a:t>12% ↓</a:t>
                      </a:r>
                      <a:endParaRPr lang="en-GB" sz="1400">
                        <a:solidFill>
                          <a:srgbClr val="FF0000"/>
                        </a:solidFill>
                        <a:effectLst/>
                        <a:latin typeface="Times New Roman"/>
                        <a:ea typeface="Times New Roman"/>
                      </a:endParaRPr>
                    </a:p>
                  </a:txBody>
                  <a:tcPr marL="44803" marR="44803" marT="0" marB="0"/>
                </a:tc>
                <a:tc>
                  <a:txBody>
                    <a:bodyPr/>
                    <a:lstStyle/>
                    <a:p>
                      <a:pPr algn="r">
                        <a:spcAft>
                          <a:spcPts val="0"/>
                        </a:spcAft>
                      </a:pPr>
                      <a:r>
                        <a:rPr lang="en-GB" sz="1400">
                          <a:effectLst/>
                        </a:rPr>
                        <a:t>327 </a:t>
                      </a:r>
                      <a:endParaRPr lang="en-GB" sz="1400">
                        <a:solidFill>
                          <a:srgbClr val="365F91"/>
                        </a:solidFill>
                        <a:effectLst/>
                        <a:latin typeface="Times New Roman"/>
                        <a:ea typeface="Times New Roman"/>
                      </a:endParaRPr>
                    </a:p>
                  </a:txBody>
                  <a:tcPr marL="44803" marR="44803" marT="0" marB="0"/>
                </a:tc>
              </a:tr>
              <a:tr h="221208">
                <a:tc>
                  <a:txBody>
                    <a:bodyPr/>
                    <a:lstStyle/>
                    <a:p>
                      <a:pPr>
                        <a:spcAft>
                          <a:spcPts val="0"/>
                        </a:spcAft>
                      </a:pPr>
                      <a:r>
                        <a:rPr lang="en-GB" sz="1400">
                          <a:effectLst/>
                        </a:rPr>
                        <a:t>Sunday</a:t>
                      </a:r>
                      <a:endParaRPr lang="en-GB" sz="1400">
                        <a:solidFill>
                          <a:srgbClr val="365F91"/>
                        </a:solidFill>
                        <a:effectLst/>
                        <a:latin typeface="Times New Roman"/>
                        <a:ea typeface="Times New Roman"/>
                      </a:endParaRPr>
                    </a:p>
                  </a:txBody>
                  <a:tcPr marL="44803" marR="44803" marT="0" marB="0"/>
                </a:tc>
                <a:tc>
                  <a:txBody>
                    <a:bodyPr/>
                    <a:lstStyle/>
                    <a:p>
                      <a:pPr algn="r">
                        <a:spcAft>
                          <a:spcPts val="0"/>
                        </a:spcAft>
                      </a:pPr>
                      <a:r>
                        <a:rPr lang="en-GB" sz="1400">
                          <a:effectLst/>
                        </a:rPr>
                        <a:t>110 </a:t>
                      </a:r>
                      <a:endParaRPr lang="en-GB" sz="1400">
                        <a:solidFill>
                          <a:srgbClr val="365F91"/>
                        </a:solidFill>
                        <a:effectLst/>
                        <a:latin typeface="Times New Roman"/>
                        <a:ea typeface="Times New Roman"/>
                      </a:endParaRPr>
                    </a:p>
                  </a:txBody>
                  <a:tcPr marL="44803" marR="44803" marT="0" marB="0"/>
                </a:tc>
                <a:tc>
                  <a:txBody>
                    <a:bodyPr/>
                    <a:lstStyle/>
                    <a:p>
                      <a:pPr algn="r">
                        <a:spcAft>
                          <a:spcPts val="0"/>
                        </a:spcAft>
                      </a:pPr>
                      <a:r>
                        <a:rPr lang="en-GB" sz="1400">
                          <a:effectLst/>
                        </a:rPr>
                        <a:t>76 </a:t>
                      </a:r>
                      <a:endParaRPr lang="en-GB" sz="1400">
                        <a:solidFill>
                          <a:srgbClr val="365F91"/>
                        </a:solidFill>
                        <a:effectLst/>
                        <a:latin typeface="Times New Roman"/>
                        <a:ea typeface="Times New Roman"/>
                      </a:endParaRPr>
                    </a:p>
                  </a:txBody>
                  <a:tcPr marL="44803" marR="44803" marT="0" marB="0"/>
                </a:tc>
                <a:tc>
                  <a:txBody>
                    <a:bodyPr/>
                    <a:lstStyle/>
                    <a:p>
                      <a:pPr algn="r">
                        <a:spcAft>
                          <a:spcPts val="0"/>
                        </a:spcAft>
                      </a:pPr>
                      <a:r>
                        <a:rPr lang="en-GB" sz="1400">
                          <a:solidFill>
                            <a:srgbClr val="FF0000"/>
                          </a:solidFill>
                          <a:effectLst/>
                        </a:rPr>
                        <a:t>45% ↑</a:t>
                      </a:r>
                      <a:endParaRPr lang="en-GB" sz="1400">
                        <a:solidFill>
                          <a:srgbClr val="FF0000"/>
                        </a:solidFill>
                        <a:effectLst/>
                        <a:latin typeface="Times New Roman"/>
                        <a:ea typeface="Times New Roman"/>
                      </a:endParaRPr>
                    </a:p>
                  </a:txBody>
                  <a:tcPr marL="44803" marR="44803" marT="0" marB="0"/>
                </a:tc>
                <a:tc>
                  <a:txBody>
                    <a:bodyPr/>
                    <a:lstStyle/>
                    <a:p>
                      <a:pPr algn="r">
                        <a:spcAft>
                          <a:spcPts val="0"/>
                        </a:spcAft>
                      </a:pPr>
                      <a:r>
                        <a:rPr lang="en-GB" sz="1400">
                          <a:effectLst/>
                        </a:rPr>
                        <a:t>186 </a:t>
                      </a:r>
                      <a:endParaRPr lang="en-GB" sz="1400">
                        <a:solidFill>
                          <a:srgbClr val="365F91"/>
                        </a:solidFill>
                        <a:effectLst/>
                        <a:latin typeface="Times New Roman"/>
                        <a:ea typeface="Times New Roman"/>
                      </a:endParaRPr>
                    </a:p>
                  </a:txBody>
                  <a:tcPr marL="44803" marR="44803" marT="0" marB="0"/>
                </a:tc>
                <a:tc>
                  <a:txBody>
                    <a:bodyPr/>
                    <a:lstStyle/>
                    <a:p>
                      <a:pPr>
                        <a:spcAft>
                          <a:spcPts val="0"/>
                        </a:spcAft>
                      </a:pPr>
                      <a:r>
                        <a:rPr lang="en-GB" sz="1400">
                          <a:effectLst/>
                        </a:rPr>
                        <a:t>Sunday</a:t>
                      </a:r>
                      <a:endParaRPr lang="en-GB" sz="1400">
                        <a:solidFill>
                          <a:srgbClr val="365F91"/>
                        </a:solidFill>
                        <a:effectLst/>
                        <a:latin typeface="Times New Roman"/>
                        <a:ea typeface="Times New Roman"/>
                      </a:endParaRPr>
                    </a:p>
                  </a:txBody>
                  <a:tcPr marL="44803" marR="44803" marT="0" marB="0"/>
                </a:tc>
                <a:tc>
                  <a:txBody>
                    <a:bodyPr/>
                    <a:lstStyle/>
                    <a:p>
                      <a:pPr algn="r">
                        <a:spcAft>
                          <a:spcPts val="0"/>
                        </a:spcAft>
                      </a:pPr>
                      <a:r>
                        <a:rPr lang="en-GB" sz="1400">
                          <a:effectLst/>
                        </a:rPr>
                        <a:t>197 </a:t>
                      </a:r>
                      <a:endParaRPr lang="en-GB" sz="1400">
                        <a:solidFill>
                          <a:srgbClr val="365F91"/>
                        </a:solidFill>
                        <a:effectLst/>
                        <a:latin typeface="Times New Roman"/>
                        <a:ea typeface="Times New Roman"/>
                      </a:endParaRPr>
                    </a:p>
                  </a:txBody>
                  <a:tcPr marL="44803" marR="44803" marT="0" marB="0"/>
                </a:tc>
                <a:tc>
                  <a:txBody>
                    <a:bodyPr/>
                    <a:lstStyle/>
                    <a:p>
                      <a:pPr algn="r">
                        <a:spcAft>
                          <a:spcPts val="0"/>
                        </a:spcAft>
                      </a:pPr>
                      <a:r>
                        <a:rPr lang="en-GB" sz="1400">
                          <a:effectLst/>
                        </a:rPr>
                        <a:t>108 </a:t>
                      </a:r>
                      <a:endParaRPr lang="en-GB" sz="1400">
                        <a:solidFill>
                          <a:srgbClr val="365F91"/>
                        </a:solidFill>
                        <a:effectLst/>
                        <a:latin typeface="Times New Roman"/>
                        <a:ea typeface="Times New Roman"/>
                      </a:endParaRPr>
                    </a:p>
                  </a:txBody>
                  <a:tcPr marL="44803" marR="44803" marT="0" marB="0"/>
                </a:tc>
                <a:tc>
                  <a:txBody>
                    <a:bodyPr/>
                    <a:lstStyle/>
                    <a:p>
                      <a:pPr algn="r">
                        <a:spcAft>
                          <a:spcPts val="0"/>
                        </a:spcAft>
                      </a:pPr>
                      <a:r>
                        <a:rPr lang="en-GB" sz="1400">
                          <a:solidFill>
                            <a:srgbClr val="FF0000"/>
                          </a:solidFill>
                          <a:effectLst/>
                        </a:rPr>
                        <a:t>82% ↑</a:t>
                      </a:r>
                      <a:endParaRPr lang="en-GB" sz="1400">
                        <a:solidFill>
                          <a:srgbClr val="FF0000"/>
                        </a:solidFill>
                        <a:effectLst/>
                        <a:latin typeface="Times New Roman"/>
                        <a:ea typeface="Times New Roman"/>
                      </a:endParaRPr>
                    </a:p>
                  </a:txBody>
                  <a:tcPr marL="44803" marR="44803" marT="0" marB="0"/>
                </a:tc>
                <a:tc>
                  <a:txBody>
                    <a:bodyPr/>
                    <a:lstStyle/>
                    <a:p>
                      <a:pPr algn="r">
                        <a:spcAft>
                          <a:spcPts val="0"/>
                        </a:spcAft>
                      </a:pPr>
                      <a:r>
                        <a:rPr lang="en-GB" sz="1400">
                          <a:effectLst/>
                        </a:rPr>
                        <a:t>305 </a:t>
                      </a:r>
                      <a:endParaRPr lang="en-GB" sz="1400">
                        <a:solidFill>
                          <a:srgbClr val="365F91"/>
                        </a:solidFill>
                        <a:effectLst/>
                        <a:latin typeface="Times New Roman"/>
                        <a:ea typeface="Times New Roman"/>
                      </a:endParaRPr>
                    </a:p>
                  </a:txBody>
                  <a:tcPr marL="44803" marR="44803" marT="0" marB="0"/>
                </a:tc>
              </a:tr>
              <a:tr h="442414">
                <a:tc>
                  <a:txBody>
                    <a:bodyPr/>
                    <a:lstStyle/>
                    <a:p>
                      <a:pPr>
                        <a:spcAft>
                          <a:spcPts val="0"/>
                        </a:spcAft>
                      </a:pPr>
                      <a:r>
                        <a:rPr lang="en-GB" sz="1400" u="sng" dirty="0">
                          <a:effectLst/>
                        </a:rPr>
                        <a:t>Time</a:t>
                      </a:r>
                      <a:endParaRPr lang="en-GB" sz="1400" dirty="0">
                        <a:solidFill>
                          <a:srgbClr val="365F91"/>
                        </a:solidFill>
                        <a:effectLst/>
                        <a:latin typeface="Times New Roman"/>
                        <a:ea typeface="Times New Roman"/>
                      </a:endParaRPr>
                    </a:p>
                  </a:txBody>
                  <a:tcPr marL="44803" marR="44803" marT="0" marB="0"/>
                </a:tc>
                <a:tc>
                  <a:txBody>
                    <a:bodyPr/>
                    <a:lstStyle/>
                    <a:p>
                      <a:pPr algn="r">
                        <a:spcAft>
                          <a:spcPts val="0"/>
                        </a:spcAft>
                      </a:pPr>
                      <a:r>
                        <a:rPr lang="en-GB" sz="1400" u="sng">
                          <a:effectLst/>
                        </a:rPr>
                        <a:t>Current Month</a:t>
                      </a:r>
                      <a:endParaRPr lang="en-GB" sz="1400">
                        <a:solidFill>
                          <a:srgbClr val="365F91"/>
                        </a:solidFill>
                        <a:effectLst/>
                        <a:latin typeface="Times New Roman"/>
                        <a:ea typeface="Times New Roman"/>
                      </a:endParaRPr>
                    </a:p>
                  </a:txBody>
                  <a:tcPr marL="44803" marR="44803" marT="0" marB="0"/>
                </a:tc>
                <a:tc>
                  <a:txBody>
                    <a:bodyPr/>
                    <a:lstStyle/>
                    <a:p>
                      <a:pPr algn="r">
                        <a:spcAft>
                          <a:spcPts val="0"/>
                        </a:spcAft>
                      </a:pPr>
                      <a:r>
                        <a:rPr lang="en-GB" sz="1400" u="sng">
                          <a:effectLst/>
                        </a:rPr>
                        <a:t>Last Month</a:t>
                      </a:r>
                      <a:endParaRPr lang="en-GB" sz="1400">
                        <a:solidFill>
                          <a:srgbClr val="365F91"/>
                        </a:solidFill>
                        <a:effectLst/>
                        <a:latin typeface="Times New Roman"/>
                        <a:ea typeface="Times New Roman"/>
                      </a:endParaRPr>
                    </a:p>
                  </a:txBody>
                  <a:tcPr marL="44803" marR="44803" marT="0" marB="0"/>
                </a:tc>
                <a:tc>
                  <a:txBody>
                    <a:bodyPr/>
                    <a:lstStyle/>
                    <a:p>
                      <a:pPr algn="r">
                        <a:spcAft>
                          <a:spcPts val="0"/>
                        </a:spcAft>
                      </a:pPr>
                      <a:r>
                        <a:rPr lang="en-GB" sz="1400" u="sng">
                          <a:solidFill>
                            <a:srgbClr val="FF0000"/>
                          </a:solidFill>
                          <a:effectLst/>
                        </a:rPr>
                        <a:t>% Variance</a:t>
                      </a:r>
                      <a:endParaRPr lang="en-GB" sz="1400">
                        <a:solidFill>
                          <a:srgbClr val="FF0000"/>
                        </a:solidFill>
                        <a:effectLst/>
                        <a:latin typeface="Times New Roman"/>
                        <a:ea typeface="Times New Roman"/>
                      </a:endParaRPr>
                    </a:p>
                  </a:txBody>
                  <a:tcPr marL="44803" marR="44803" marT="0" marB="0"/>
                </a:tc>
                <a:tc>
                  <a:txBody>
                    <a:bodyPr/>
                    <a:lstStyle/>
                    <a:p>
                      <a:pPr algn="r">
                        <a:spcAft>
                          <a:spcPts val="0"/>
                        </a:spcAft>
                      </a:pPr>
                      <a:r>
                        <a:rPr lang="en-GB" sz="1400" u="sng">
                          <a:effectLst/>
                        </a:rPr>
                        <a:t>YTD</a:t>
                      </a:r>
                      <a:endParaRPr lang="en-GB" sz="1400">
                        <a:solidFill>
                          <a:srgbClr val="365F91"/>
                        </a:solidFill>
                        <a:effectLst/>
                        <a:latin typeface="Times New Roman"/>
                        <a:ea typeface="Times New Roman"/>
                      </a:endParaRPr>
                    </a:p>
                  </a:txBody>
                  <a:tcPr marL="44803" marR="44803" marT="0" marB="0"/>
                </a:tc>
                <a:tc>
                  <a:txBody>
                    <a:bodyPr/>
                    <a:lstStyle/>
                    <a:p>
                      <a:pPr>
                        <a:spcAft>
                          <a:spcPts val="0"/>
                        </a:spcAft>
                      </a:pPr>
                      <a:r>
                        <a:rPr lang="en-GB" sz="1400" u="sng">
                          <a:effectLst/>
                        </a:rPr>
                        <a:t>Time</a:t>
                      </a:r>
                      <a:endParaRPr lang="en-GB" sz="1400">
                        <a:solidFill>
                          <a:srgbClr val="365F91"/>
                        </a:solidFill>
                        <a:effectLst/>
                        <a:latin typeface="Times New Roman"/>
                        <a:ea typeface="Times New Roman"/>
                      </a:endParaRPr>
                    </a:p>
                  </a:txBody>
                  <a:tcPr marL="44803" marR="44803" marT="0" marB="0"/>
                </a:tc>
                <a:tc>
                  <a:txBody>
                    <a:bodyPr/>
                    <a:lstStyle/>
                    <a:p>
                      <a:pPr algn="r">
                        <a:spcAft>
                          <a:spcPts val="0"/>
                        </a:spcAft>
                      </a:pPr>
                      <a:r>
                        <a:rPr lang="en-GB" sz="1400" u="sng">
                          <a:effectLst/>
                        </a:rPr>
                        <a:t>Current Month</a:t>
                      </a:r>
                      <a:endParaRPr lang="en-GB" sz="1400">
                        <a:solidFill>
                          <a:srgbClr val="365F91"/>
                        </a:solidFill>
                        <a:effectLst/>
                        <a:latin typeface="Times New Roman"/>
                        <a:ea typeface="Times New Roman"/>
                      </a:endParaRPr>
                    </a:p>
                  </a:txBody>
                  <a:tcPr marL="44803" marR="44803" marT="0" marB="0"/>
                </a:tc>
                <a:tc>
                  <a:txBody>
                    <a:bodyPr/>
                    <a:lstStyle/>
                    <a:p>
                      <a:pPr algn="r">
                        <a:spcAft>
                          <a:spcPts val="0"/>
                        </a:spcAft>
                      </a:pPr>
                      <a:r>
                        <a:rPr lang="en-GB" sz="1400" u="sng">
                          <a:effectLst/>
                        </a:rPr>
                        <a:t>Last Month</a:t>
                      </a:r>
                      <a:endParaRPr lang="en-GB" sz="1400">
                        <a:solidFill>
                          <a:srgbClr val="365F91"/>
                        </a:solidFill>
                        <a:effectLst/>
                        <a:latin typeface="Times New Roman"/>
                        <a:ea typeface="Times New Roman"/>
                      </a:endParaRPr>
                    </a:p>
                  </a:txBody>
                  <a:tcPr marL="44803" marR="44803" marT="0" marB="0"/>
                </a:tc>
                <a:tc>
                  <a:txBody>
                    <a:bodyPr/>
                    <a:lstStyle/>
                    <a:p>
                      <a:pPr algn="r">
                        <a:spcAft>
                          <a:spcPts val="0"/>
                        </a:spcAft>
                      </a:pPr>
                      <a:r>
                        <a:rPr lang="en-GB" sz="1400" u="sng">
                          <a:solidFill>
                            <a:srgbClr val="FF0000"/>
                          </a:solidFill>
                          <a:effectLst/>
                        </a:rPr>
                        <a:t>% Variance</a:t>
                      </a:r>
                      <a:endParaRPr lang="en-GB" sz="1400">
                        <a:solidFill>
                          <a:srgbClr val="FF0000"/>
                        </a:solidFill>
                        <a:effectLst/>
                        <a:latin typeface="Times New Roman"/>
                        <a:ea typeface="Times New Roman"/>
                      </a:endParaRPr>
                    </a:p>
                  </a:txBody>
                  <a:tcPr marL="44803" marR="44803" marT="0" marB="0"/>
                </a:tc>
                <a:tc>
                  <a:txBody>
                    <a:bodyPr/>
                    <a:lstStyle/>
                    <a:p>
                      <a:pPr algn="r">
                        <a:spcAft>
                          <a:spcPts val="0"/>
                        </a:spcAft>
                      </a:pPr>
                      <a:r>
                        <a:rPr lang="en-GB" sz="1400" u="sng">
                          <a:effectLst/>
                        </a:rPr>
                        <a:t>YTD</a:t>
                      </a:r>
                      <a:endParaRPr lang="en-GB" sz="1400">
                        <a:solidFill>
                          <a:srgbClr val="365F91"/>
                        </a:solidFill>
                        <a:effectLst/>
                        <a:latin typeface="Times New Roman"/>
                        <a:ea typeface="Times New Roman"/>
                      </a:endParaRPr>
                    </a:p>
                  </a:txBody>
                  <a:tcPr marL="44803" marR="44803" marT="0" marB="0"/>
                </a:tc>
              </a:tr>
              <a:tr h="262347">
                <a:tc>
                  <a:txBody>
                    <a:bodyPr/>
                    <a:lstStyle/>
                    <a:p>
                      <a:pPr>
                        <a:spcAft>
                          <a:spcPts val="0"/>
                        </a:spcAft>
                      </a:pPr>
                      <a:r>
                        <a:rPr lang="en-GB" sz="1400">
                          <a:effectLst/>
                        </a:rPr>
                        <a:t>Morning</a:t>
                      </a:r>
                      <a:endParaRPr lang="en-GB" sz="1400">
                        <a:solidFill>
                          <a:srgbClr val="365F91"/>
                        </a:solidFill>
                        <a:effectLst/>
                        <a:latin typeface="Times New Roman"/>
                        <a:ea typeface="Times New Roman"/>
                      </a:endParaRPr>
                    </a:p>
                  </a:txBody>
                  <a:tcPr marL="44803" marR="44803" marT="0" marB="0"/>
                </a:tc>
                <a:tc>
                  <a:txBody>
                    <a:bodyPr/>
                    <a:lstStyle/>
                    <a:p>
                      <a:pPr algn="r">
                        <a:spcAft>
                          <a:spcPts val="0"/>
                        </a:spcAft>
                      </a:pPr>
                      <a:r>
                        <a:rPr lang="en-GB" sz="1400">
                          <a:effectLst/>
                        </a:rPr>
                        <a:t>295 </a:t>
                      </a:r>
                      <a:endParaRPr lang="en-GB" sz="1400">
                        <a:solidFill>
                          <a:srgbClr val="365F91"/>
                        </a:solidFill>
                        <a:effectLst/>
                        <a:latin typeface="Times New Roman"/>
                        <a:ea typeface="Times New Roman"/>
                      </a:endParaRPr>
                    </a:p>
                  </a:txBody>
                  <a:tcPr marL="44803" marR="44803" marT="0" marB="0"/>
                </a:tc>
                <a:tc>
                  <a:txBody>
                    <a:bodyPr/>
                    <a:lstStyle/>
                    <a:p>
                      <a:pPr algn="r">
                        <a:spcAft>
                          <a:spcPts val="0"/>
                        </a:spcAft>
                      </a:pPr>
                      <a:r>
                        <a:rPr lang="en-GB" sz="1400">
                          <a:effectLst/>
                        </a:rPr>
                        <a:t>255 </a:t>
                      </a:r>
                      <a:endParaRPr lang="en-GB" sz="1400">
                        <a:solidFill>
                          <a:srgbClr val="365F91"/>
                        </a:solidFill>
                        <a:effectLst/>
                        <a:latin typeface="Times New Roman"/>
                        <a:ea typeface="Times New Roman"/>
                      </a:endParaRPr>
                    </a:p>
                  </a:txBody>
                  <a:tcPr marL="44803" marR="44803" marT="0" marB="0"/>
                </a:tc>
                <a:tc>
                  <a:txBody>
                    <a:bodyPr/>
                    <a:lstStyle/>
                    <a:p>
                      <a:pPr algn="r">
                        <a:spcAft>
                          <a:spcPts val="0"/>
                        </a:spcAft>
                      </a:pPr>
                      <a:r>
                        <a:rPr lang="en-GB" sz="1400">
                          <a:solidFill>
                            <a:srgbClr val="FF0000"/>
                          </a:solidFill>
                          <a:effectLst/>
                        </a:rPr>
                        <a:t>16% ↑</a:t>
                      </a:r>
                      <a:endParaRPr lang="en-GB" sz="1400">
                        <a:solidFill>
                          <a:srgbClr val="FF0000"/>
                        </a:solidFill>
                        <a:effectLst/>
                        <a:latin typeface="Times New Roman"/>
                        <a:ea typeface="Times New Roman"/>
                      </a:endParaRPr>
                    </a:p>
                  </a:txBody>
                  <a:tcPr marL="44803" marR="44803" marT="0" marB="0"/>
                </a:tc>
                <a:tc>
                  <a:txBody>
                    <a:bodyPr/>
                    <a:lstStyle/>
                    <a:p>
                      <a:pPr algn="r">
                        <a:spcAft>
                          <a:spcPts val="0"/>
                        </a:spcAft>
                      </a:pPr>
                      <a:r>
                        <a:rPr lang="en-GB" sz="1400">
                          <a:effectLst/>
                        </a:rPr>
                        <a:t>550 </a:t>
                      </a:r>
                      <a:endParaRPr lang="en-GB" sz="1400">
                        <a:solidFill>
                          <a:srgbClr val="365F91"/>
                        </a:solidFill>
                        <a:effectLst/>
                        <a:latin typeface="Times New Roman"/>
                        <a:ea typeface="Times New Roman"/>
                      </a:endParaRPr>
                    </a:p>
                  </a:txBody>
                  <a:tcPr marL="44803" marR="44803" marT="0" marB="0"/>
                </a:tc>
                <a:tc>
                  <a:txBody>
                    <a:bodyPr/>
                    <a:lstStyle/>
                    <a:p>
                      <a:pPr>
                        <a:spcAft>
                          <a:spcPts val="0"/>
                        </a:spcAft>
                      </a:pPr>
                      <a:r>
                        <a:rPr lang="en-GB" sz="1400">
                          <a:effectLst/>
                        </a:rPr>
                        <a:t>Morning</a:t>
                      </a:r>
                      <a:endParaRPr lang="en-GB" sz="1400">
                        <a:solidFill>
                          <a:srgbClr val="365F91"/>
                        </a:solidFill>
                        <a:effectLst/>
                        <a:latin typeface="Times New Roman"/>
                        <a:ea typeface="Times New Roman"/>
                      </a:endParaRPr>
                    </a:p>
                  </a:txBody>
                  <a:tcPr marL="44803" marR="44803" marT="0" marB="0"/>
                </a:tc>
                <a:tc>
                  <a:txBody>
                    <a:bodyPr/>
                    <a:lstStyle/>
                    <a:p>
                      <a:pPr algn="r">
                        <a:spcAft>
                          <a:spcPts val="0"/>
                        </a:spcAft>
                      </a:pPr>
                      <a:r>
                        <a:rPr lang="en-GB" sz="1400">
                          <a:effectLst/>
                        </a:rPr>
                        <a:t>456 </a:t>
                      </a:r>
                      <a:endParaRPr lang="en-GB" sz="1400">
                        <a:solidFill>
                          <a:srgbClr val="365F91"/>
                        </a:solidFill>
                        <a:effectLst/>
                        <a:latin typeface="Times New Roman"/>
                        <a:ea typeface="Times New Roman"/>
                      </a:endParaRPr>
                    </a:p>
                  </a:txBody>
                  <a:tcPr marL="44803" marR="44803" marT="0" marB="0"/>
                </a:tc>
                <a:tc>
                  <a:txBody>
                    <a:bodyPr/>
                    <a:lstStyle/>
                    <a:p>
                      <a:pPr algn="r">
                        <a:spcAft>
                          <a:spcPts val="0"/>
                        </a:spcAft>
                      </a:pPr>
                      <a:r>
                        <a:rPr lang="en-GB" sz="1400">
                          <a:effectLst/>
                        </a:rPr>
                        <a:t>379 </a:t>
                      </a:r>
                      <a:endParaRPr lang="en-GB" sz="1400">
                        <a:solidFill>
                          <a:srgbClr val="365F91"/>
                        </a:solidFill>
                        <a:effectLst/>
                        <a:latin typeface="Times New Roman"/>
                        <a:ea typeface="Times New Roman"/>
                      </a:endParaRPr>
                    </a:p>
                  </a:txBody>
                  <a:tcPr marL="44803" marR="44803" marT="0" marB="0"/>
                </a:tc>
                <a:tc>
                  <a:txBody>
                    <a:bodyPr/>
                    <a:lstStyle/>
                    <a:p>
                      <a:pPr algn="r">
                        <a:spcAft>
                          <a:spcPts val="0"/>
                        </a:spcAft>
                      </a:pPr>
                      <a:r>
                        <a:rPr lang="en-GB" sz="1400">
                          <a:solidFill>
                            <a:srgbClr val="FF0000"/>
                          </a:solidFill>
                          <a:effectLst/>
                        </a:rPr>
                        <a:t>20% ↑</a:t>
                      </a:r>
                      <a:endParaRPr lang="en-GB" sz="1400">
                        <a:solidFill>
                          <a:srgbClr val="FF0000"/>
                        </a:solidFill>
                        <a:effectLst/>
                        <a:latin typeface="Times New Roman"/>
                        <a:ea typeface="Times New Roman"/>
                      </a:endParaRPr>
                    </a:p>
                  </a:txBody>
                  <a:tcPr marL="44803" marR="44803" marT="0" marB="0"/>
                </a:tc>
                <a:tc>
                  <a:txBody>
                    <a:bodyPr/>
                    <a:lstStyle/>
                    <a:p>
                      <a:pPr algn="r">
                        <a:spcAft>
                          <a:spcPts val="0"/>
                        </a:spcAft>
                      </a:pPr>
                      <a:r>
                        <a:rPr lang="en-GB" sz="1400">
                          <a:effectLst/>
                        </a:rPr>
                        <a:t>835 </a:t>
                      </a:r>
                      <a:endParaRPr lang="en-GB" sz="1400">
                        <a:solidFill>
                          <a:srgbClr val="365F91"/>
                        </a:solidFill>
                        <a:effectLst/>
                        <a:latin typeface="Times New Roman"/>
                        <a:ea typeface="Times New Roman"/>
                      </a:endParaRPr>
                    </a:p>
                  </a:txBody>
                  <a:tcPr marL="44803" marR="44803" marT="0" marB="0"/>
                </a:tc>
              </a:tr>
              <a:tr h="298065">
                <a:tc>
                  <a:txBody>
                    <a:bodyPr/>
                    <a:lstStyle/>
                    <a:p>
                      <a:pPr>
                        <a:spcAft>
                          <a:spcPts val="0"/>
                        </a:spcAft>
                      </a:pPr>
                      <a:r>
                        <a:rPr lang="en-GB" sz="1400" dirty="0">
                          <a:effectLst/>
                        </a:rPr>
                        <a:t>Afternoon</a:t>
                      </a:r>
                      <a:endParaRPr lang="en-GB" sz="1400" dirty="0">
                        <a:solidFill>
                          <a:srgbClr val="365F91"/>
                        </a:solidFill>
                        <a:effectLst/>
                        <a:latin typeface="Times New Roman"/>
                        <a:ea typeface="Times New Roman"/>
                      </a:endParaRPr>
                    </a:p>
                  </a:txBody>
                  <a:tcPr marL="44803" marR="44803" marT="0" marB="0"/>
                </a:tc>
                <a:tc>
                  <a:txBody>
                    <a:bodyPr/>
                    <a:lstStyle/>
                    <a:p>
                      <a:pPr algn="r">
                        <a:spcAft>
                          <a:spcPts val="0"/>
                        </a:spcAft>
                      </a:pPr>
                      <a:r>
                        <a:rPr lang="en-GB" sz="1400">
                          <a:effectLst/>
                        </a:rPr>
                        <a:t>413 </a:t>
                      </a:r>
                      <a:endParaRPr lang="en-GB" sz="1400">
                        <a:solidFill>
                          <a:srgbClr val="365F91"/>
                        </a:solidFill>
                        <a:effectLst/>
                        <a:latin typeface="Times New Roman"/>
                        <a:ea typeface="Times New Roman"/>
                      </a:endParaRPr>
                    </a:p>
                  </a:txBody>
                  <a:tcPr marL="44803" marR="44803" marT="0" marB="0"/>
                </a:tc>
                <a:tc>
                  <a:txBody>
                    <a:bodyPr/>
                    <a:lstStyle/>
                    <a:p>
                      <a:pPr algn="r">
                        <a:spcAft>
                          <a:spcPts val="0"/>
                        </a:spcAft>
                      </a:pPr>
                      <a:r>
                        <a:rPr lang="en-GB" sz="1400">
                          <a:effectLst/>
                        </a:rPr>
                        <a:t>357 </a:t>
                      </a:r>
                      <a:endParaRPr lang="en-GB" sz="1400">
                        <a:solidFill>
                          <a:srgbClr val="365F91"/>
                        </a:solidFill>
                        <a:effectLst/>
                        <a:latin typeface="Times New Roman"/>
                        <a:ea typeface="Times New Roman"/>
                      </a:endParaRPr>
                    </a:p>
                  </a:txBody>
                  <a:tcPr marL="44803" marR="44803" marT="0" marB="0"/>
                </a:tc>
                <a:tc>
                  <a:txBody>
                    <a:bodyPr/>
                    <a:lstStyle/>
                    <a:p>
                      <a:pPr algn="r">
                        <a:spcAft>
                          <a:spcPts val="0"/>
                        </a:spcAft>
                      </a:pPr>
                      <a:r>
                        <a:rPr lang="en-GB" sz="1400">
                          <a:solidFill>
                            <a:srgbClr val="FF0000"/>
                          </a:solidFill>
                          <a:effectLst/>
                        </a:rPr>
                        <a:t>16% ↑</a:t>
                      </a:r>
                      <a:endParaRPr lang="en-GB" sz="1400">
                        <a:solidFill>
                          <a:srgbClr val="FF0000"/>
                        </a:solidFill>
                        <a:effectLst/>
                        <a:latin typeface="Times New Roman"/>
                        <a:ea typeface="Times New Roman"/>
                      </a:endParaRPr>
                    </a:p>
                  </a:txBody>
                  <a:tcPr marL="44803" marR="44803" marT="0" marB="0"/>
                </a:tc>
                <a:tc>
                  <a:txBody>
                    <a:bodyPr/>
                    <a:lstStyle/>
                    <a:p>
                      <a:pPr algn="r">
                        <a:spcAft>
                          <a:spcPts val="0"/>
                        </a:spcAft>
                      </a:pPr>
                      <a:r>
                        <a:rPr lang="en-GB" sz="1400">
                          <a:effectLst/>
                        </a:rPr>
                        <a:t>770 </a:t>
                      </a:r>
                      <a:endParaRPr lang="en-GB" sz="1400">
                        <a:solidFill>
                          <a:srgbClr val="365F91"/>
                        </a:solidFill>
                        <a:effectLst/>
                        <a:latin typeface="Times New Roman"/>
                        <a:ea typeface="Times New Roman"/>
                      </a:endParaRPr>
                    </a:p>
                  </a:txBody>
                  <a:tcPr marL="44803" marR="44803" marT="0" marB="0"/>
                </a:tc>
                <a:tc>
                  <a:txBody>
                    <a:bodyPr/>
                    <a:lstStyle/>
                    <a:p>
                      <a:pPr>
                        <a:spcAft>
                          <a:spcPts val="0"/>
                        </a:spcAft>
                      </a:pPr>
                      <a:r>
                        <a:rPr lang="en-GB" sz="1400">
                          <a:effectLst/>
                        </a:rPr>
                        <a:t>Afternoon</a:t>
                      </a:r>
                      <a:endParaRPr lang="en-GB" sz="1400">
                        <a:solidFill>
                          <a:srgbClr val="365F91"/>
                        </a:solidFill>
                        <a:effectLst/>
                        <a:latin typeface="Times New Roman"/>
                        <a:ea typeface="Times New Roman"/>
                      </a:endParaRPr>
                    </a:p>
                  </a:txBody>
                  <a:tcPr marL="44803" marR="44803" marT="0" marB="0"/>
                </a:tc>
                <a:tc>
                  <a:txBody>
                    <a:bodyPr/>
                    <a:lstStyle/>
                    <a:p>
                      <a:pPr algn="r">
                        <a:spcAft>
                          <a:spcPts val="0"/>
                        </a:spcAft>
                      </a:pPr>
                      <a:r>
                        <a:rPr lang="en-GB" sz="1400" dirty="0">
                          <a:effectLst/>
                        </a:rPr>
                        <a:t>687 </a:t>
                      </a:r>
                      <a:endParaRPr lang="en-GB" sz="1400" dirty="0">
                        <a:solidFill>
                          <a:srgbClr val="365F91"/>
                        </a:solidFill>
                        <a:effectLst/>
                        <a:latin typeface="Times New Roman"/>
                        <a:ea typeface="Times New Roman"/>
                      </a:endParaRPr>
                    </a:p>
                  </a:txBody>
                  <a:tcPr marL="44803" marR="44803" marT="0" marB="0"/>
                </a:tc>
                <a:tc>
                  <a:txBody>
                    <a:bodyPr/>
                    <a:lstStyle/>
                    <a:p>
                      <a:pPr algn="r">
                        <a:spcAft>
                          <a:spcPts val="0"/>
                        </a:spcAft>
                      </a:pPr>
                      <a:r>
                        <a:rPr lang="en-GB" sz="1400">
                          <a:effectLst/>
                        </a:rPr>
                        <a:t>562 </a:t>
                      </a:r>
                      <a:endParaRPr lang="en-GB" sz="1400">
                        <a:solidFill>
                          <a:srgbClr val="365F91"/>
                        </a:solidFill>
                        <a:effectLst/>
                        <a:latin typeface="Times New Roman"/>
                        <a:ea typeface="Times New Roman"/>
                      </a:endParaRPr>
                    </a:p>
                  </a:txBody>
                  <a:tcPr marL="44803" marR="44803" marT="0" marB="0"/>
                </a:tc>
                <a:tc>
                  <a:txBody>
                    <a:bodyPr/>
                    <a:lstStyle/>
                    <a:p>
                      <a:pPr algn="r">
                        <a:spcAft>
                          <a:spcPts val="0"/>
                        </a:spcAft>
                      </a:pPr>
                      <a:r>
                        <a:rPr lang="en-GB" sz="1400">
                          <a:solidFill>
                            <a:srgbClr val="FF0000"/>
                          </a:solidFill>
                          <a:effectLst/>
                        </a:rPr>
                        <a:t>22% ↑</a:t>
                      </a:r>
                      <a:endParaRPr lang="en-GB" sz="1400">
                        <a:solidFill>
                          <a:srgbClr val="FF0000"/>
                        </a:solidFill>
                        <a:effectLst/>
                        <a:latin typeface="Times New Roman"/>
                        <a:ea typeface="Times New Roman"/>
                      </a:endParaRPr>
                    </a:p>
                  </a:txBody>
                  <a:tcPr marL="44803" marR="44803" marT="0" marB="0"/>
                </a:tc>
                <a:tc>
                  <a:txBody>
                    <a:bodyPr/>
                    <a:lstStyle/>
                    <a:p>
                      <a:pPr algn="r">
                        <a:spcAft>
                          <a:spcPts val="0"/>
                        </a:spcAft>
                      </a:pPr>
                      <a:r>
                        <a:rPr lang="en-GB" sz="1400">
                          <a:effectLst/>
                        </a:rPr>
                        <a:t>1,249 </a:t>
                      </a:r>
                      <a:endParaRPr lang="en-GB" sz="1400">
                        <a:solidFill>
                          <a:srgbClr val="365F91"/>
                        </a:solidFill>
                        <a:effectLst/>
                        <a:latin typeface="Times New Roman"/>
                        <a:ea typeface="Times New Roman"/>
                      </a:endParaRPr>
                    </a:p>
                  </a:txBody>
                  <a:tcPr marL="44803" marR="44803" marT="0" marB="0"/>
                </a:tc>
              </a:tr>
              <a:tr h="442414">
                <a:tc>
                  <a:txBody>
                    <a:bodyPr/>
                    <a:lstStyle/>
                    <a:p>
                      <a:pPr>
                        <a:spcAft>
                          <a:spcPts val="0"/>
                        </a:spcAft>
                      </a:pPr>
                      <a:r>
                        <a:rPr lang="en-GB" sz="1400" u="sng" dirty="0">
                          <a:effectLst/>
                        </a:rPr>
                        <a:t>Hours</a:t>
                      </a:r>
                      <a:endParaRPr lang="en-GB" sz="1400" dirty="0">
                        <a:solidFill>
                          <a:srgbClr val="365F91"/>
                        </a:solidFill>
                        <a:effectLst/>
                        <a:latin typeface="Times New Roman"/>
                        <a:ea typeface="Times New Roman"/>
                      </a:endParaRPr>
                    </a:p>
                  </a:txBody>
                  <a:tcPr marL="44803" marR="44803" marT="0" marB="0"/>
                </a:tc>
                <a:tc>
                  <a:txBody>
                    <a:bodyPr/>
                    <a:lstStyle/>
                    <a:p>
                      <a:pPr algn="r">
                        <a:spcAft>
                          <a:spcPts val="0"/>
                        </a:spcAft>
                      </a:pPr>
                      <a:r>
                        <a:rPr lang="en-GB" sz="1400" u="sng">
                          <a:effectLst/>
                        </a:rPr>
                        <a:t>Current Month</a:t>
                      </a:r>
                      <a:endParaRPr lang="en-GB" sz="1400">
                        <a:solidFill>
                          <a:srgbClr val="365F91"/>
                        </a:solidFill>
                        <a:effectLst/>
                        <a:latin typeface="Times New Roman"/>
                        <a:ea typeface="Times New Roman"/>
                      </a:endParaRPr>
                    </a:p>
                  </a:txBody>
                  <a:tcPr marL="44803" marR="44803" marT="0" marB="0"/>
                </a:tc>
                <a:tc>
                  <a:txBody>
                    <a:bodyPr/>
                    <a:lstStyle/>
                    <a:p>
                      <a:pPr algn="r">
                        <a:spcAft>
                          <a:spcPts val="0"/>
                        </a:spcAft>
                      </a:pPr>
                      <a:r>
                        <a:rPr lang="en-GB" sz="1400" u="sng">
                          <a:effectLst/>
                        </a:rPr>
                        <a:t>Last Month</a:t>
                      </a:r>
                      <a:endParaRPr lang="en-GB" sz="1400">
                        <a:solidFill>
                          <a:srgbClr val="365F91"/>
                        </a:solidFill>
                        <a:effectLst/>
                        <a:latin typeface="Times New Roman"/>
                        <a:ea typeface="Times New Roman"/>
                      </a:endParaRPr>
                    </a:p>
                  </a:txBody>
                  <a:tcPr marL="44803" marR="44803" marT="0" marB="0"/>
                </a:tc>
                <a:tc>
                  <a:txBody>
                    <a:bodyPr/>
                    <a:lstStyle/>
                    <a:p>
                      <a:pPr algn="r">
                        <a:spcAft>
                          <a:spcPts val="0"/>
                        </a:spcAft>
                      </a:pPr>
                      <a:r>
                        <a:rPr lang="en-GB" sz="1400" u="sng">
                          <a:solidFill>
                            <a:srgbClr val="FF0000"/>
                          </a:solidFill>
                          <a:effectLst/>
                        </a:rPr>
                        <a:t>% Variance</a:t>
                      </a:r>
                      <a:endParaRPr lang="en-GB" sz="1400">
                        <a:solidFill>
                          <a:srgbClr val="FF0000"/>
                        </a:solidFill>
                        <a:effectLst/>
                        <a:latin typeface="Times New Roman"/>
                        <a:ea typeface="Times New Roman"/>
                      </a:endParaRPr>
                    </a:p>
                  </a:txBody>
                  <a:tcPr marL="44803" marR="44803" marT="0" marB="0"/>
                </a:tc>
                <a:tc>
                  <a:txBody>
                    <a:bodyPr/>
                    <a:lstStyle/>
                    <a:p>
                      <a:pPr algn="r">
                        <a:spcAft>
                          <a:spcPts val="0"/>
                        </a:spcAft>
                      </a:pPr>
                      <a:r>
                        <a:rPr lang="en-GB" sz="1400" u="sng">
                          <a:effectLst/>
                        </a:rPr>
                        <a:t>YTD</a:t>
                      </a:r>
                      <a:endParaRPr lang="en-GB" sz="1400">
                        <a:solidFill>
                          <a:srgbClr val="365F91"/>
                        </a:solidFill>
                        <a:effectLst/>
                        <a:latin typeface="Times New Roman"/>
                        <a:ea typeface="Times New Roman"/>
                      </a:endParaRPr>
                    </a:p>
                  </a:txBody>
                  <a:tcPr marL="44803" marR="44803" marT="0" marB="0"/>
                </a:tc>
                <a:tc>
                  <a:txBody>
                    <a:bodyPr/>
                    <a:lstStyle/>
                    <a:p>
                      <a:pPr>
                        <a:spcAft>
                          <a:spcPts val="0"/>
                        </a:spcAft>
                      </a:pPr>
                      <a:r>
                        <a:rPr lang="en-GB" sz="1400" u="sng">
                          <a:effectLst/>
                        </a:rPr>
                        <a:t>Hours</a:t>
                      </a:r>
                      <a:endParaRPr lang="en-GB" sz="1400">
                        <a:solidFill>
                          <a:srgbClr val="365F91"/>
                        </a:solidFill>
                        <a:effectLst/>
                        <a:latin typeface="Times New Roman"/>
                        <a:ea typeface="Times New Roman"/>
                      </a:endParaRPr>
                    </a:p>
                  </a:txBody>
                  <a:tcPr marL="44803" marR="44803" marT="0" marB="0"/>
                </a:tc>
                <a:tc>
                  <a:txBody>
                    <a:bodyPr/>
                    <a:lstStyle/>
                    <a:p>
                      <a:pPr algn="r">
                        <a:spcAft>
                          <a:spcPts val="0"/>
                        </a:spcAft>
                      </a:pPr>
                      <a:r>
                        <a:rPr lang="en-GB" sz="1400" u="sng">
                          <a:effectLst/>
                        </a:rPr>
                        <a:t>Current Month</a:t>
                      </a:r>
                      <a:endParaRPr lang="en-GB" sz="1400">
                        <a:solidFill>
                          <a:srgbClr val="365F91"/>
                        </a:solidFill>
                        <a:effectLst/>
                        <a:latin typeface="Times New Roman"/>
                        <a:ea typeface="Times New Roman"/>
                      </a:endParaRPr>
                    </a:p>
                  </a:txBody>
                  <a:tcPr marL="44803" marR="44803" marT="0" marB="0"/>
                </a:tc>
                <a:tc>
                  <a:txBody>
                    <a:bodyPr/>
                    <a:lstStyle/>
                    <a:p>
                      <a:pPr algn="r">
                        <a:spcAft>
                          <a:spcPts val="0"/>
                        </a:spcAft>
                      </a:pPr>
                      <a:r>
                        <a:rPr lang="en-GB" sz="1400" u="sng">
                          <a:effectLst/>
                        </a:rPr>
                        <a:t>Last Month</a:t>
                      </a:r>
                      <a:endParaRPr lang="en-GB" sz="1400">
                        <a:solidFill>
                          <a:srgbClr val="365F91"/>
                        </a:solidFill>
                        <a:effectLst/>
                        <a:latin typeface="Times New Roman"/>
                        <a:ea typeface="Times New Roman"/>
                      </a:endParaRPr>
                    </a:p>
                  </a:txBody>
                  <a:tcPr marL="44803" marR="44803" marT="0" marB="0"/>
                </a:tc>
                <a:tc>
                  <a:txBody>
                    <a:bodyPr/>
                    <a:lstStyle/>
                    <a:p>
                      <a:pPr algn="r">
                        <a:spcAft>
                          <a:spcPts val="0"/>
                        </a:spcAft>
                      </a:pPr>
                      <a:r>
                        <a:rPr lang="en-GB" sz="1400" u="sng">
                          <a:solidFill>
                            <a:srgbClr val="FF0000"/>
                          </a:solidFill>
                          <a:effectLst/>
                        </a:rPr>
                        <a:t>% Variance</a:t>
                      </a:r>
                      <a:endParaRPr lang="en-GB" sz="1400">
                        <a:solidFill>
                          <a:srgbClr val="FF0000"/>
                        </a:solidFill>
                        <a:effectLst/>
                        <a:latin typeface="Times New Roman"/>
                        <a:ea typeface="Times New Roman"/>
                      </a:endParaRPr>
                    </a:p>
                  </a:txBody>
                  <a:tcPr marL="44803" marR="44803" marT="0" marB="0"/>
                </a:tc>
                <a:tc>
                  <a:txBody>
                    <a:bodyPr/>
                    <a:lstStyle/>
                    <a:p>
                      <a:pPr algn="r">
                        <a:spcAft>
                          <a:spcPts val="0"/>
                        </a:spcAft>
                      </a:pPr>
                      <a:r>
                        <a:rPr lang="en-GB" sz="1400" u="sng">
                          <a:effectLst/>
                        </a:rPr>
                        <a:t>YTD</a:t>
                      </a:r>
                      <a:endParaRPr lang="en-GB" sz="1400">
                        <a:solidFill>
                          <a:srgbClr val="365F91"/>
                        </a:solidFill>
                        <a:effectLst/>
                        <a:latin typeface="Times New Roman"/>
                        <a:ea typeface="Times New Roman"/>
                      </a:endParaRPr>
                    </a:p>
                  </a:txBody>
                  <a:tcPr marL="44803" marR="44803" marT="0" marB="0"/>
                </a:tc>
              </a:tr>
              <a:tr h="316712">
                <a:tc>
                  <a:txBody>
                    <a:bodyPr/>
                    <a:lstStyle/>
                    <a:p>
                      <a:pPr>
                        <a:spcAft>
                          <a:spcPts val="0"/>
                        </a:spcAft>
                      </a:pPr>
                      <a:r>
                        <a:rPr lang="en-GB" sz="1400">
                          <a:effectLst/>
                        </a:rPr>
                        <a:t>In Hours</a:t>
                      </a:r>
                      <a:endParaRPr lang="en-GB" sz="1400">
                        <a:solidFill>
                          <a:srgbClr val="365F91"/>
                        </a:solidFill>
                        <a:effectLst/>
                        <a:latin typeface="Times New Roman"/>
                        <a:ea typeface="Times New Roman"/>
                      </a:endParaRPr>
                    </a:p>
                  </a:txBody>
                  <a:tcPr marL="44803" marR="44803" marT="0" marB="0"/>
                </a:tc>
                <a:tc>
                  <a:txBody>
                    <a:bodyPr/>
                    <a:lstStyle/>
                    <a:p>
                      <a:pPr algn="r">
                        <a:spcAft>
                          <a:spcPts val="0"/>
                        </a:spcAft>
                      </a:pPr>
                      <a:r>
                        <a:rPr lang="en-GB" sz="1400" dirty="0">
                          <a:effectLst/>
                        </a:rPr>
                        <a:t>344 </a:t>
                      </a:r>
                      <a:endParaRPr lang="en-GB" sz="1400" dirty="0">
                        <a:solidFill>
                          <a:srgbClr val="365F91"/>
                        </a:solidFill>
                        <a:effectLst/>
                        <a:latin typeface="Times New Roman"/>
                        <a:ea typeface="Times New Roman"/>
                      </a:endParaRPr>
                    </a:p>
                  </a:txBody>
                  <a:tcPr marL="44803" marR="44803" marT="0" marB="0"/>
                </a:tc>
                <a:tc>
                  <a:txBody>
                    <a:bodyPr/>
                    <a:lstStyle/>
                    <a:p>
                      <a:pPr algn="r">
                        <a:spcAft>
                          <a:spcPts val="0"/>
                        </a:spcAft>
                      </a:pPr>
                      <a:r>
                        <a:rPr lang="en-GB" sz="1400">
                          <a:effectLst/>
                        </a:rPr>
                        <a:t>329 </a:t>
                      </a:r>
                      <a:endParaRPr lang="en-GB" sz="1400">
                        <a:solidFill>
                          <a:srgbClr val="365F91"/>
                        </a:solidFill>
                        <a:effectLst/>
                        <a:latin typeface="Times New Roman"/>
                        <a:ea typeface="Times New Roman"/>
                      </a:endParaRPr>
                    </a:p>
                  </a:txBody>
                  <a:tcPr marL="44803" marR="44803" marT="0" marB="0"/>
                </a:tc>
                <a:tc>
                  <a:txBody>
                    <a:bodyPr/>
                    <a:lstStyle/>
                    <a:p>
                      <a:pPr algn="r">
                        <a:spcAft>
                          <a:spcPts val="0"/>
                        </a:spcAft>
                      </a:pPr>
                      <a:r>
                        <a:rPr lang="en-GB" sz="1400">
                          <a:solidFill>
                            <a:srgbClr val="FF0000"/>
                          </a:solidFill>
                          <a:effectLst/>
                        </a:rPr>
                        <a:t>5% ↑</a:t>
                      </a:r>
                      <a:endParaRPr lang="en-GB" sz="1400">
                        <a:solidFill>
                          <a:srgbClr val="FF0000"/>
                        </a:solidFill>
                        <a:effectLst/>
                        <a:latin typeface="Times New Roman"/>
                        <a:ea typeface="Times New Roman"/>
                      </a:endParaRPr>
                    </a:p>
                  </a:txBody>
                  <a:tcPr marL="44803" marR="44803" marT="0" marB="0"/>
                </a:tc>
                <a:tc>
                  <a:txBody>
                    <a:bodyPr/>
                    <a:lstStyle/>
                    <a:p>
                      <a:pPr algn="r">
                        <a:spcAft>
                          <a:spcPts val="0"/>
                        </a:spcAft>
                      </a:pPr>
                      <a:r>
                        <a:rPr lang="en-GB" sz="1400">
                          <a:effectLst/>
                        </a:rPr>
                        <a:t>673 </a:t>
                      </a:r>
                      <a:endParaRPr lang="en-GB" sz="1400">
                        <a:solidFill>
                          <a:srgbClr val="365F91"/>
                        </a:solidFill>
                        <a:effectLst/>
                        <a:latin typeface="Times New Roman"/>
                        <a:ea typeface="Times New Roman"/>
                      </a:endParaRPr>
                    </a:p>
                  </a:txBody>
                  <a:tcPr marL="44803" marR="44803" marT="0" marB="0"/>
                </a:tc>
                <a:tc>
                  <a:txBody>
                    <a:bodyPr/>
                    <a:lstStyle/>
                    <a:p>
                      <a:pPr>
                        <a:spcAft>
                          <a:spcPts val="0"/>
                        </a:spcAft>
                      </a:pPr>
                      <a:r>
                        <a:rPr lang="en-GB" sz="1400">
                          <a:effectLst/>
                        </a:rPr>
                        <a:t>In Hours</a:t>
                      </a:r>
                      <a:endParaRPr lang="en-GB" sz="1400">
                        <a:solidFill>
                          <a:srgbClr val="365F91"/>
                        </a:solidFill>
                        <a:effectLst/>
                        <a:latin typeface="Times New Roman"/>
                        <a:ea typeface="Times New Roman"/>
                      </a:endParaRPr>
                    </a:p>
                  </a:txBody>
                  <a:tcPr marL="44803" marR="44803" marT="0" marB="0"/>
                </a:tc>
                <a:tc>
                  <a:txBody>
                    <a:bodyPr/>
                    <a:lstStyle/>
                    <a:p>
                      <a:pPr algn="r">
                        <a:spcAft>
                          <a:spcPts val="0"/>
                        </a:spcAft>
                      </a:pPr>
                      <a:r>
                        <a:rPr lang="en-GB" sz="1400">
                          <a:effectLst/>
                        </a:rPr>
                        <a:t>466 </a:t>
                      </a:r>
                      <a:endParaRPr lang="en-GB" sz="1400">
                        <a:solidFill>
                          <a:srgbClr val="365F91"/>
                        </a:solidFill>
                        <a:effectLst/>
                        <a:latin typeface="Times New Roman"/>
                        <a:ea typeface="Times New Roman"/>
                      </a:endParaRPr>
                    </a:p>
                  </a:txBody>
                  <a:tcPr marL="44803" marR="44803" marT="0" marB="0"/>
                </a:tc>
                <a:tc>
                  <a:txBody>
                    <a:bodyPr/>
                    <a:lstStyle/>
                    <a:p>
                      <a:pPr algn="r">
                        <a:spcAft>
                          <a:spcPts val="0"/>
                        </a:spcAft>
                      </a:pPr>
                      <a:r>
                        <a:rPr lang="en-GB" sz="1400">
                          <a:effectLst/>
                        </a:rPr>
                        <a:t>419 </a:t>
                      </a:r>
                      <a:endParaRPr lang="en-GB" sz="1400">
                        <a:solidFill>
                          <a:srgbClr val="365F91"/>
                        </a:solidFill>
                        <a:effectLst/>
                        <a:latin typeface="Times New Roman"/>
                        <a:ea typeface="Times New Roman"/>
                      </a:endParaRPr>
                    </a:p>
                  </a:txBody>
                  <a:tcPr marL="44803" marR="44803" marT="0" marB="0"/>
                </a:tc>
                <a:tc>
                  <a:txBody>
                    <a:bodyPr/>
                    <a:lstStyle/>
                    <a:p>
                      <a:pPr algn="r">
                        <a:spcAft>
                          <a:spcPts val="0"/>
                        </a:spcAft>
                      </a:pPr>
                      <a:r>
                        <a:rPr lang="en-GB" sz="1400">
                          <a:solidFill>
                            <a:srgbClr val="FF0000"/>
                          </a:solidFill>
                          <a:effectLst/>
                        </a:rPr>
                        <a:t>11% ↑</a:t>
                      </a:r>
                      <a:endParaRPr lang="en-GB" sz="1400">
                        <a:solidFill>
                          <a:srgbClr val="FF0000"/>
                        </a:solidFill>
                        <a:effectLst/>
                        <a:latin typeface="Times New Roman"/>
                        <a:ea typeface="Times New Roman"/>
                      </a:endParaRPr>
                    </a:p>
                  </a:txBody>
                  <a:tcPr marL="44803" marR="44803" marT="0" marB="0"/>
                </a:tc>
                <a:tc>
                  <a:txBody>
                    <a:bodyPr/>
                    <a:lstStyle/>
                    <a:p>
                      <a:pPr algn="r">
                        <a:spcAft>
                          <a:spcPts val="0"/>
                        </a:spcAft>
                      </a:pPr>
                      <a:r>
                        <a:rPr lang="en-GB" sz="1400">
                          <a:effectLst/>
                        </a:rPr>
                        <a:t>885 </a:t>
                      </a:r>
                      <a:endParaRPr lang="en-GB" sz="1400">
                        <a:solidFill>
                          <a:srgbClr val="365F91"/>
                        </a:solidFill>
                        <a:effectLst/>
                        <a:latin typeface="Times New Roman"/>
                        <a:ea typeface="Times New Roman"/>
                      </a:endParaRPr>
                    </a:p>
                  </a:txBody>
                  <a:tcPr marL="44803" marR="44803" marT="0" marB="0"/>
                </a:tc>
              </a:tr>
              <a:tr h="442414">
                <a:tc>
                  <a:txBody>
                    <a:bodyPr/>
                    <a:lstStyle/>
                    <a:p>
                      <a:pPr>
                        <a:spcAft>
                          <a:spcPts val="0"/>
                        </a:spcAft>
                      </a:pPr>
                      <a:r>
                        <a:rPr lang="en-GB" sz="1400">
                          <a:effectLst/>
                        </a:rPr>
                        <a:t>Out Of Hours</a:t>
                      </a:r>
                      <a:endParaRPr lang="en-GB" sz="1400">
                        <a:solidFill>
                          <a:srgbClr val="365F91"/>
                        </a:solidFill>
                        <a:effectLst/>
                        <a:latin typeface="Times New Roman"/>
                        <a:ea typeface="Times New Roman"/>
                      </a:endParaRPr>
                    </a:p>
                  </a:txBody>
                  <a:tcPr marL="44803" marR="44803" marT="0" marB="0"/>
                </a:tc>
                <a:tc>
                  <a:txBody>
                    <a:bodyPr/>
                    <a:lstStyle/>
                    <a:p>
                      <a:pPr algn="r">
                        <a:spcAft>
                          <a:spcPts val="0"/>
                        </a:spcAft>
                      </a:pPr>
                      <a:r>
                        <a:rPr lang="en-GB" sz="1400" dirty="0">
                          <a:effectLst/>
                        </a:rPr>
                        <a:t>364 </a:t>
                      </a:r>
                      <a:endParaRPr lang="en-GB" sz="1400" dirty="0">
                        <a:solidFill>
                          <a:srgbClr val="365F91"/>
                        </a:solidFill>
                        <a:effectLst/>
                        <a:latin typeface="Times New Roman"/>
                        <a:ea typeface="Times New Roman"/>
                      </a:endParaRPr>
                    </a:p>
                  </a:txBody>
                  <a:tcPr marL="44803" marR="44803" marT="0" marB="0"/>
                </a:tc>
                <a:tc>
                  <a:txBody>
                    <a:bodyPr/>
                    <a:lstStyle/>
                    <a:p>
                      <a:pPr algn="r">
                        <a:spcAft>
                          <a:spcPts val="0"/>
                        </a:spcAft>
                      </a:pPr>
                      <a:r>
                        <a:rPr lang="en-GB" sz="1400">
                          <a:effectLst/>
                        </a:rPr>
                        <a:t>283 </a:t>
                      </a:r>
                      <a:endParaRPr lang="en-GB" sz="1400">
                        <a:solidFill>
                          <a:srgbClr val="365F91"/>
                        </a:solidFill>
                        <a:effectLst/>
                        <a:latin typeface="Times New Roman"/>
                        <a:ea typeface="Times New Roman"/>
                      </a:endParaRPr>
                    </a:p>
                  </a:txBody>
                  <a:tcPr marL="44803" marR="44803" marT="0" marB="0"/>
                </a:tc>
                <a:tc>
                  <a:txBody>
                    <a:bodyPr/>
                    <a:lstStyle/>
                    <a:p>
                      <a:pPr algn="r">
                        <a:spcAft>
                          <a:spcPts val="0"/>
                        </a:spcAft>
                      </a:pPr>
                      <a:r>
                        <a:rPr lang="en-GB" sz="1400" dirty="0">
                          <a:solidFill>
                            <a:srgbClr val="FF0000"/>
                          </a:solidFill>
                          <a:effectLst/>
                        </a:rPr>
                        <a:t>29% ↑</a:t>
                      </a:r>
                      <a:endParaRPr lang="en-GB" sz="1400" dirty="0">
                        <a:solidFill>
                          <a:srgbClr val="FF0000"/>
                        </a:solidFill>
                        <a:effectLst/>
                        <a:latin typeface="Times New Roman"/>
                        <a:ea typeface="Times New Roman"/>
                      </a:endParaRPr>
                    </a:p>
                  </a:txBody>
                  <a:tcPr marL="44803" marR="44803" marT="0" marB="0"/>
                </a:tc>
                <a:tc>
                  <a:txBody>
                    <a:bodyPr/>
                    <a:lstStyle/>
                    <a:p>
                      <a:pPr algn="r">
                        <a:spcAft>
                          <a:spcPts val="0"/>
                        </a:spcAft>
                      </a:pPr>
                      <a:r>
                        <a:rPr lang="en-GB" sz="1400">
                          <a:effectLst/>
                        </a:rPr>
                        <a:t>647 </a:t>
                      </a:r>
                      <a:endParaRPr lang="en-GB" sz="1400">
                        <a:solidFill>
                          <a:srgbClr val="365F91"/>
                        </a:solidFill>
                        <a:effectLst/>
                        <a:latin typeface="Times New Roman"/>
                        <a:ea typeface="Times New Roman"/>
                      </a:endParaRPr>
                    </a:p>
                  </a:txBody>
                  <a:tcPr marL="44803" marR="44803" marT="0" marB="0"/>
                </a:tc>
                <a:tc>
                  <a:txBody>
                    <a:bodyPr/>
                    <a:lstStyle/>
                    <a:p>
                      <a:pPr>
                        <a:spcAft>
                          <a:spcPts val="0"/>
                        </a:spcAft>
                      </a:pPr>
                      <a:r>
                        <a:rPr lang="en-GB" sz="1400">
                          <a:effectLst/>
                        </a:rPr>
                        <a:t>Out Of Hours</a:t>
                      </a:r>
                      <a:endParaRPr lang="en-GB" sz="1400">
                        <a:solidFill>
                          <a:srgbClr val="365F91"/>
                        </a:solidFill>
                        <a:effectLst/>
                        <a:latin typeface="Times New Roman"/>
                        <a:ea typeface="Times New Roman"/>
                      </a:endParaRPr>
                    </a:p>
                  </a:txBody>
                  <a:tcPr marL="44803" marR="44803" marT="0" marB="0"/>
                </a:tc>
                <a:tc>
                  <a:txBody>
                    <a:bodyPr/>
                    <a:lstStyle/>
                    <a:p>
                      <a:pPr algn="r">
                        <a:spcAft>
                          <a:spcPts val="0"/>
                        </a:spcAft>
                      </a:pPr>
                      <a:r>
                        <a:rPr lang="en-GB" sz="1400">
                          <a:effectLst/>
                        </a:rPr>
                        <a:t>677 </a:t>
                      </a:r>
                      <a:endParaRPr lang="en-GB" sz="1400">
                        <a:solidFill>
                          <a:srgbClr val="365F91"/>
                        </a:solidFill>
                        <a:effectLst/>
                        <a:latin typeface="Times New Roman"/>
                        <a:ea typeface="Times New Roman"/>
                      </a:endParaRPr>
                    </a:p>
                  </a:txBody>
                  <a:tcPr marL="44803" marR="44803" marT="0" marB="0"/>
                </a:tc>
                <a:tc>
                  <a:txBody>
                    <a:bodyPr/>
                    <a:lstStyle/>
                    <a:p>
                      <a:pPr algn="r">
                        <a:spcAft>
                          <a:spcPts val="0"/>
                        </a:spcAft>
                      </a:pPr>
                      <a:r>
                        <a:rPr lang="en-GB" sz="1400">
                          <a:effectLst/>
                        </a:rPr>
                        <a:t>522 </a:t>
                      </a:r>
                      <a:endParaRPr lang="en-GB" sz="1400">
                        <a:solidFill>
                          <a:srgbClr val="365F91"/>
                        </a:solidFill>
                        <a:effectLst/>
                        <a:latin typeface="Times New Roman"/>
                        <a:ea typeface="Times New Roman"/>
                      </a:endParaRPr>
                    </a:p>
                  </a:txBody>
                  <a:tcPr marL="44803" marR="44803" marT="0" marB="0"/>
                </a:tc>
                <a:tc>
                  <a:txBody>
                    <a:bodyPr/>
                    <a:lstStyle/>
                    <a:p>
                      <a:pPr algn="r">
                        <a:spcAft>
                          <a:spcPts val="0"/>
                        </a:spcAft>
                      </a:pPr>
                      <a:r>
                        <a:rPr lang="en-GB" sz="1400" dirty="0">
                          <a:solidFill>
                            <a:srgbClr val="FF0000"/>
                          </a:solidFill>
                          <a:effectLst/>
                        </a:rPr>
                        <a:t>30% ↑</a:t>
                      </a:r>
                      <a:endParaRPr lang="en-GB" sz="1400" dirty="0">
                        <a:solidFill>
                          <a:srgbClr val="FF0000"/>
                        </a:solidFill>
                        <a:effectLst/>
                        <a:latin typeface="Times New Roman"/>
                        <a:ea typeface="Times New Roman"/>
                      </a:endParaRPr>
                    </a:p>
                  </a:txBody>
                  <a:tcPr marL="44803" marR="44803" marT="0" marB="0"/>
                </a:tc>
                <a:tc>
                  <a:txBody>
                    <a:bodyPr/>
                    <a:lstStyle/>
                    <a:p>
                      <a:pPr algn="r">
                        <a:spcAft>
                          <a:spcPts val="0"/>
                        </a:spcAft>
                      </a:pPr>
                      <a:r>
                        <a:rPr lang="en-GB" sz="1400" dirty="0">
                          <a:effectLst/>
                        </a:rPr>
                        <a:t>1,199 </a:t>
                      </a:r>
                      <a:endParaRPr lang="en-GB" sz="1400" dirty="0">
                        <a:solidFill>
                          <a:srgbClr val="365F91"/>
                        </a:solidFill>
                        <a:effectLst/>
                        <a:latin typeface="Times New Roman"/>
                        <a:ea typeface="Times New Roman"/>
                      </a:endParaRPr>
                    </a:p>
                  </a:txBody>
                  <a:tcPr marL="44803" marR="44803" marT="0" marB="0"/>
                </a:tc>
              </a:tr>
              <a:tr h="327922">
                <a:tc>
                  <a:txBody>
                    <a:bodyPr/>
                    <a:lstStyle/>
                    <a:p>
                      <a:pPr>
                        <a:spcAft>
                          <a:spcPts val="0"/>
                        </a:spcAft>
                      </a:pPr>
                      <a:r>
                        <a:rPr lang="en-GB" sz="2100" dirty="0" smtClean="0">
                          <a:solidFill>
                            <a:schemeClr val="bg1"/>
                          </a:solidFill>
                          <a:effectLst/>
                          <a:latin typeface="Arial" panose="020B0604020202020204" pitchFamily="34" charset="0"/>
                          <a:ea typeface="Times New Roman"/>
                          <a:cs typeface="Arial" panose="020B0604020202020204" pitchFamily="34" charset="0"/>
                        </a:rPr>
                        <a:t>Total</a:t>
                      </a:r>
                      <a:endParaRPr lang="en-GB" sz="2100" dirty="0">
                        <a:solidFill>
                          <a:schemeClr val="bg1"/>
                        </a:solidFill>
                        <a:effectLst/>
                        <a:latin typeface="Arial" panose="020B0604020202020204" pitchFamily="34" charset="0"/>
                        <a:ea typeface="Times New Roman"/>
                        <a:cs typeface="Arial" panose="020B0604020202020204" pitchFamily="34" charset="0"/>
                      </a:endParaRPr>
                    </a:p>
                  </a:txBody>
                  <a:tcPr marL="44803" marR="44803" marT="0" marB="0"/>
                </a:tc>
                <a:tc>
                  <a:txBody>
                    <a:bodyPr/>
                    <a:lstStyle/>
                    <a:p>
                      <a:pPr algn="r">
                        <a:spcAft>
                          <a:spcPts val="0"/>
                        </a:spcAft>
                      </a:pPr>
                      <a:r>
                        <a:rPr lang="en-GB" sz="2100" b="1" dirty="0" smtClean="0">
                          <a:solidFill>
                            <a:schemeClr val="tx1"/>
                          </a:solidFill>
                          <a:effectLst/>
                          <a:latin typeface="Arial" panose="020B0604020202020204" pitchFamily="34" charset="0"/>
                          <a:ea typeface="Times New Roman"/>
                          <a:cs typeface="Arial" panose="020B0604020202020204" pitchFamily="34" charset="0"/>
                        </a:rPr>
                        <a:t>708</a:t>
                      </a:r>
                      <a:endParaRPr lang="en-GB" sz="2100" b="1" dirty="0">
                        <a:solidFill>
                          <a:schemeClr val="tx1"/>
                        </a:solidFill>
                        <a:effectLst/>
                        <a:latin typeface="Arial" panose="020B0604020202020204" pitchFamily="34" charset="0"/>
                        <a:ea typeface="Times New Roman"/>
                        <a:cs typeface="Arial" panose="020B0604020202020204" pitchFamily="34" charset="0"/>
                      </a:endParaRPr>
                    </a:p>
                  </a:txBody>
                  <a:tcPr marL="44803" marR="44803" marT="0" marB="0"/>
                </a:tc>
                <a:tc>
                  <a:txBody>
                    <a:bodyPr/>
                    <a:lstStyle/>
                    <a:p>
                      <a:pPr algn="r">
                        <a:spcAft>
                          <a:spcPts val="0"/>
                        </a:spcAft>
                      </a:pPr>
                      <a:r>
                        <a:rPr lang="en-GB" sz="2100" dirty="0" smtClean="0">
                          <a:solidFill>
                            <a:schemeClr val="tx1"/>
                          </a:solidFill>
                          <a:effectLst/>
                          <a:latin typeface="Arial" panose="020B0604020202020204" pitchFamily="34" charset="0"/>
                          <a:ea typeface="Times New Roman"/>
                          <a:cs typeface="Arial" panose="020B0604020202020204" pitchFamily="34" charset="0"/>
                        </a:rPr>
                        <a:t>612</a:t>
                      </a:r>
                      <a:endParaRPr lang="en-GB" sz="2100" dirty="0">
                        <a:solidFill>
                          <a:schemeClr val="tx1"/>
                        </a:solidFill>
                        <a:effectLst/>
                        <a:latin typeface="Arial" panose="020B0604020202020204" pitchFamily="34" charset="0"/>
                        <a:ea typeface="Times New Roman"/>
                        <a:cs typeface="Arial" panose="020B0604020202020204" pitchFamily="34" charset="0"/>
                      </a:endParaRPr>
                    </a:p>
                  </a:txBody>
                  <a:tcPr marL="44803" marR="44803" marT="0" marB="0"/>
                </a:tc>
                <a:tc>
                  <a:txBody>
                    <a:bodyPr/>
                    <a:lstStyle/>
                    <a:p>
                      <a:pPr algn="r">
                        <a:spcAft>
                          <a:spcPts val="0"/>
                        </a:spcAft>
                      </a:pPr>
                      <a:endParaRPr lang="en-GB" sz="2100" dirty="0">
                        <a:solidFill>
                          <a:schemeClr val="tx1"/>
                        </a:solidFill>
                        <a:effectLst/>
                        <a:latin typeface="Arial" panose="020B0604020202020204" pitchFamily="34" charset="0"/>
                        <a:ea typeface="Times New Roman"/>
                        <a:cs typeface="Arial" panose="020B0604020202020204" pitchFamily="34" charset="0"/>
                      </a:endParaRPr>
                    </a:p>
                  </a:txBody>
                  <a:tcPr marL="44803" marR="44803" marT="0" marB="0"/>
                </a:tc>
                <a:tc>
                  <a:txBody>
                    <a:bodyPr/>
                    <a:lstStyle/>
                    <a:p>
                      <a:pPr algn="r">
                        <a:spcAft>
                          <a:spcPts val="0"/>
                        </a:spcAft>
                      </a:pPr>
                      <a:endParaRPr lang="en-GB" sz="2100" dirty="0">
                        <a:solidFill>
                          <a:schemeClr val="tx1"/>
                        </a:solidFill>
                        <a:effectLst/>
                        <a:latin typeface="Arial" panose="020B0604020202020204" pitchFamily="34" charset="0"/>
                        <a:ea typeface="Times New Roman"/>
                        <a:cs typeface="Arial" panose="020B0604020202020204" pitchFamily="34" charset="0"/>
                      </a:endParaRPr>
                    </a:p>
                  </a:txBody>
                  <a:tcPr marL="44803" marR="44803" marT="0" marB="0"/>
                </a:tc>
                <a:tc>
                  <a:txBody>
                    <a:bodyPr/>
                    <a:lstStyle/>
                    <a:p>
                      <a:pPr>
                        <a:spcAft>
                          <a:spcPts val="0"/>
                        </a:spcAft>
                      </a:pPr>
                      <a:endParaRPr lang="en-GB" sz="2100" dirty="0">
                        <a:solidFill>
                          <a:schemeClr val="tx1"/>
                        </a:solidFill>
                        <a:effectLst/>
                        <a:latin typeface="Arial" panose="020B0604020202020204" pitchFamily="34" charset="0"/>
                        <a:ea typeface="Times New Roman"/>
                        <a:cs typeface="Arial" panose="020B0604020202020204" pitchFamily="34" charset="0"/>
                      </a:endParaRPr>
                    </a:p>
                  </a:txBody>
                  <a:tcPr marL="44803" marR="44803" marT="0" marB="0"/>
                </a:tc>
                <a:tc>
                  <a:txBody>
                    <a:bodyPr/>
                    <a:lstStyle/>
                    <a:p>
                      <a:pPr algn="r">
                        <a:spcAft>
                          <a:spcPts val="0"/>
                        </a:spcAft>
                      </a:pPr>
                      <a:r>
                        <a:rPr lang="en-GB" sz="2100" b="1" dirty="0" smtClean="0">
                          <a:solidFill>
                            <a:schemeClr val="tx1"/>
                          </a:solidFill>
                          <a:effectLst/>
                          <a:latin typeface="Arial" panose="020B0604020202020204" pitchFamily="34" charset="0"/>
                          <a:ea typeface="Times New Roman"/>
                          <a:cs typeface="Arial" panose="020B0604020202020204" pitchFamily="34" charset="0"/>
                        </a:rPr>
                        <a:t>1143</a:t>
                      </a:r>
                      <a:endParaRPr lang="en-GB" sz="2100" b="1" dirty="0">
                        <a:solidFill>
                          <a:schemeClr val="tx1"/>
                        </a:solidFill>
                        <a:effectLst/>
                        <a:latin typeface="Arial" panose="020B0604020202020204" pitchFamily="34" charset="0"/>
                        <a:ea typeface="Times New Roman"/>
                        <a:cs typeface="Arial" panose="020B0604020202020204" pitchFamily="34" charset="0"/>
                      </a:endParaRPr>
                    </a:p>
                  </a:txBody>
                  <a:tcPr marL="44803" marR="44803" marT="0" marB="0"/>
                </a:tc>
                <a:tc>
                  <a:txBody>
                    <a:bodyPr/>
                    <a:lstStyle/>
                    <a:p>
                      <a:pPr algn="r">
                        <a:spcAft>
                          <a:spcPts val="0"/>
                        </a:spcAft>
                      </a:pPr>
                      <a:r>
                        <a:rPr lang="en-GB" sz="2100" dirty="0" smtClean="0">
                          <a:solidFill>
                            <a:schemeClr val="tx1"/>
                          </a:solidFill>
                          <a:effectLst/>
                          <a:latin typeface="Arial" panose="020B0604020202020204" pitchFamily="34" charset="0"/>
                          <a:ea typeface="Times New Roman"/>
                          <a:cs typeface="Arial" panose="020B0604020202020204" pitchFamily="34" charset="0"/>
                        </a:rPr>
                        <a:t>941</a:t>
                      </a:r>
                      <a:endParaRPr lang="en-GB" sz="2100" dirty="0">
                        <a:solidFill>
                          <a:schemeClr val="tx1"/>
                        </a:solidFill>
                        <a:effectLst/>
                        <a:latin typeface="Arial" panose="020B0604020202020204" pitchFamily="34" charset="0"/>
                        <a:ea typeface="Times New Roman"/>
                        <a:cs typeface="Arial" panose="020B0604020202020204" pitchFamily="34" charset="0"/>
                      </a:endParaRPr>
                    </a:p>
                  </a:txBody>
                  <a:tcPr marL="44803" marR="44803" marT="0" marB="0"/>
                </a:tc>
                <a:tc>
                  <a:txBody>
                    <a:bodyPr/>
                    <a:lstStyle/>
                    <a:p>
                      <a:pPr algn="r">
                        <a:spcAft>
                          <a:spcPts val="0"/>
                        </a:spcAft>
                      </a:pPr>
                      <a:endParaRPr lang="en-GB" sz="2100" dirty="0">
                        <a:solidFill>
                          <a:schemeClr val="tx1"/>
                        </a:solidFill>
                        <a:effectLst/>
                        <a:latin typeface="Arial" panose="020B0604020202020204" pitchFamily="34" charset="0"/>
                        <a:ea typeface="Times New Roman"/>
                        <a:cs typeface="Arial" panose="020B0604020202020204" pitchFamily="34" charset="0"/>
                      </a:endParaRPr>
                    </a:p>
                  </a:txBody>
                  <a:tcPr marL="44803" marR="44803" marT="0" marB="0"/>
                </a:tc>
                <a:tc>
                  <a:txBody>
                    <a:bodyPr/>
                    <a:lstStyle/>
                    <a:p>
                      <a:pPr algn="r">
                        <a:spcAft>
                          <a:spcPts val="0"/>
                        </a:spcAft>
                      </a:pPr>
                      <a:endParaRPr lang="en-GB" sz="2100" dirty="0">
                        <a:solidFill>
                          <a:schemeClr val="bg1"/>
                        </a:solidFill>
                        <a:effectLst/>
                        <a:latin typeface="Arial" panose="020B0604020202020204" pitchFamily="34" charset="0"/>
                        <a:ea typeface="Times New Roman"/>
                        <a:cs typeface="Arial" panose="020B0604020202020204" pitchFamily="34" charset="0"/>
                      </a:endParaRPr>
                    </a:p>
                  </a:txBody>
                  <a:tcPr marL="44803" marR="44803" marT="0" marB="0"/>
                </a:tc>
              </a:tr>
            </a:tbl>
          </a:graphicData>
        </a:graphic>
      </p:graphicFrame>
      <p:sp>
        <p:nvSpPr>
          <p:cNvPr id="7" name="Rectangle 3"/>
          <p:cNvSpPr>
            <a:spLocks noChangeArrowheads="1"/>
          </p:cNvSpPr>
          <p:nvPr/>
        </p:nvSpPr>
        <p:spPr bwMode="auto">
          <a:xfrm>
            <a:off x="2004588" y="1616865"/>
            <a:ext cx="8011729" cy="400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669114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Reason for call</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640243393"/>
              </p:ext>
            </p:extLst>
          </p:nvPr>
        </p:nvGraphicFramePr>
        <p:xfrm>
          <a:off x="367551" y="986119"/>
          <a:ext cx="8462683" cy="5368410"/>
        </p:xfrm>
        <a:graphic>
          <a:graphicData uri="http://schemas.openxmlformats.org/drawingml/2006/table">
            <a:tbl>
              <a:tblPr firstRow="1" firstCol="1" bandRow="1">
                <a:tableStyleId>{5C22544A-7EE6-4342-B048-85BDC9FD1C3A}</a:tableStyleId>
              </a:tblPr>
              <a:tblGrid>
                <a:gridCol w="2132873"/>
                <a:gridCol w="688021"/>
                <a:gridCol w="619221"/>
                <a:gridCol w="963231"/>
                <a:gridCol w="412813"/>
                <a:gridCol w="1238446"/>
                <a:gridCol w="825627"/>
                <a:gridCol w="1169638"/>
                <a:gridCol w="412813"/>
              </a:tblGrid>
              <a:tr h="246383">
                <a:tc gridSpan="5">
                  <a:txBody>
                    <a:bodyPr/>
                    <a:lstStyle/>
                    <a:p>
                      <a:pPr>
                        <a:spcAft>
                          <a:spcPts val="0"/>
                        </a:spcAft>
                      </a:pPr>
                      <a:r>
                        <a:rPr lang="en-GB" sz="1500" dirty="0">
                          <a:effectLst/>
                        </a:rPr>
                        <a:t>Nursing </a:t>
                      </a:r>
                      <a:r>
                        <a:rPr lang="en-GB" sz="1500" dirty="0" smtClean="0">
                          <a:effectLst/>
                        </a:rPr>
                        <a:t>Homes</a:t>
                      </a:r>
                      <a:endParaRPr lang="en-GB" sz="1500" dirty="0">
                        <a:effectLst/>
                        <a:latin typeface="Times New Roman"/>
                        <a:ea typeface="Times New Roman"/>
                      </a:endParaRPr>
                    </a:p>
                  </a:txBody>
                  <a:tcPr marL="29179" marR="29179" marT="0" marB="0" anchor="ctr"/>
                </a:tc>
                <a:tc hMerge="1">
                  <a:txBody>
                    <a:bodyPr/>
                    <a:lstStyle/>
                    <a:p>
                      <a:pPr>
                        <a:spcAft>
                          <a:spcPts val="0"/>
                        </a:spcAft>
                      </a:pPr>
                      <a:endParaRPr lang="en-GB" sz="2000" dirty="0">
                        <a:effectLst/>
                        <a:latin typeface="Times New Roman"/>
                        <a:ea typeface="Times New Roman"/>
                      </a:endParaRPr>
                    </a:p>
                  </a:txBody>
                  <a:tcPr marL="38443" marR="38443" marT="0" marB="0" anchor="ctr"/>
                </a:tc>
                <a:tc hMerge="1">
                  <a:txBody>
                    <a:bodyPr/>
                    <a:lstStyle/>
                    <a:p>
                      <a:pPr>
                        <a:spcAft>
                          <a:spcPts val="0"/>
                        </a:spcAft>
                      </a:pPr>
                      <a:endParaRPr lang="en-GB" sz="2000" dirty="0">
                        <a:effectLst/>
                        <a:latin typeface="Times New Roman"/>
                        <a:ea typeface="Times New Roman"/>
                      </a:endParaRPr>
                    </a:p>
                  </a:txBody>
                  <a:tcPr marL="38443" marR="38443" marT="0" marB="0" anchor="ctr"/>
                </a:tc>
                <a:tc hMerge="1">
                  <a:txBody>
                    <a:bodyPr/>
                    <a:lstStyle/>
                    <a:p>
                      <a:pPr>
                        <a:spcAft>
                          <a:spcPts val="0"/>
                        </a:spcAft>
                      </a:pPr>
                      <a:endParaRPr lang="en-GB" sz="2000" dirty="0">
                        <a:effectLst/>
                        <a:latin typeface="Times New Roman"/>
                        <a:ea typeface="Times New Roman"/>
                      </a:endParaRPr>
                    </a:p>
                  </a:txBody>
                  <a:tcPr marL="38443" marR="38443" marT="0" marB="0" anchor="ctr"/>
                </a:tc>
                <a:tc hMerge="1">
                  <a:txBody>
                    <a:bodyPr/>
                    <a:lstStyle/>
                    <a:p>
                      <a:pPr>
                        <a:spcAft>
                          <a:spcPts val="0"/>
                        </a:spcAft>
                      </a:pPr>
                      <a:endParaRPr lang="en-GB" sz="2000" dirty="0">
                        <a:effectLst/>
                        <a:latin typeface="Times New Roman"/>
                        <a:ea typeface="Times New Roman"/>
                      </a:endParaRPr>
                    </a:p>
                  </a:txBody>
                  <a:tcPr marL="38443" marR="38443" marT="0" marB="0" anchor="ctr"/>
                </a:tc>
                <a:tc gridSpan="4">
                  <a:txBody>
                    <a:bodyPr/>
                    <a:lstStyle/>
                    <a:p>
                      <a:pPr>
                        <a:spcAft>
                          <a:spcPts val="0"/>
                        </a:spcAft>
                      </a:pPr>
                      <a:r>
                        <a:rPr lang="en-GB" sz="1500" dirty="0">
                          <a:effectLst/>
                        </a:rPr>
                        <a:t> </a:t>
                      </a:r>
                      <a:r>
                        <a:rPr lang="en-GB" sz="1500" dirty="0" smtClean="0">
                          <a:effectLst/>
                        </a:rPr>
                        <a:t>Residential Home</a:t>
                      </a:r>
                      <a:endParaRPr lang="en-GB" sz="1500" dirty="0">
                        <a:effectLst/>
                        <a:latin typeface="Times New Roman"/>
                        <a:ea typeface="Times New Roman"/>
                      </a:endParaRPr>
                    </a:p>
                  </a:txBody>
                  <a:tcPr marL="29179" marR="29179" marT="0" marB="0" anchor="ctr"/>
                </a:tc>
                <a:tc hMerge="1">
                  <a:txBody>
                    <a:bodyPr/>
                    <a:lstStyle/>
                    <a:p>
                      <a:pPr>
                        <a:spcAft>
                          <a:spcPts val="0"/>
                        </a:spcAft>
                      </a:pPr>
                      <a:endParaRPr lang="en-GB" sz="2000" dirty="0">
                        <a:effectLst/>
                        <a:latin typeface="Times New Roman"/>
                        <a:ea typeface="Times New Roman"/>
                      </a:endParaRPr>
                    </a:p>
                  </a:txBody>
                  <a:tcPr marL="38443" marR="38443" marT="0" marB="0" anchor="ctr"/>
                </a:tc>
                <a:tc hMerge="1">
                  <a:txBody>
                    <a:bodyPr/>
                    <a:lstStyle/>
                    <a:p>
                      <a:pPr>
                        <a:spcAft>
                          <a:spcPts val="0"/>
                        </a:spcAft>
                      </a:pPr>
                      <a:endParaRPr lang="en-GB" sz="2000" dirty="0">
                        <a:effectLst/>
                        <a:latin typeface="Times New Roman"/>
                        <a:ea typeface="Times New Roman"/>
                      </a:endParaRPr>
                    </a:p>
                  </a:txBody>
                  <a:tcPr marL="38443" marR="38443" marT="0" marB="0" anchor="ctr"/>
                </a:tc>
                <a:tc hMerge="1">
                  <a:txBody>
                    <a:bodyPr/>
                    <a:lstStyle/>
                    <a:p>
                      <a:pPr>
                        <a:spcAft>
                          <a:spcPts val="0"/>
                        </a:spcAft>
                      </a:pPr>
                      <a:endParaRPr lang="en-GB" sz="2000" dirty="0">
                        <a:effectLst/>
                        <a:latin typeface="Times New Roman"/>
                        <a:ea typeface="Times New Roman"/>
                      </a:endParaRPr>
                    </a:p>
                  </a:txBody>
                  <a:tcPr marL="38443" marR="38443" marT="0" marB="0" anchor="ctr"/>
                </a:tc>
              </a:tr>
              <a:tr h="272928">
                <a:tc>
                  <a:txBody>
                    <a:bodyPr/>
                    <a:lstStyle/>
                    <a:p>
                      <a:pPr>
                        <a:spcAft>
                          <a:spcPts val="0"/>
                        </a:spcAft>
                      </a:pPr>
                      <a:r>
                        <a:rPr lang="en-GB" sz="1100" u="sng">
                          <a:effectLst/>
                        </a:rPr>
                        <a:t>Purpose</a:t>
                      </a:r>
                      <a:endParaRPr lang="en-GB" sz="1100">
                        <a:effectLst/>
                        <a:latin typeface="Times New Roman"/>
                        <a:ea typeface="Times New Roman"/>
                      </a:endParaRPr>
                    </a:p>
                  </a:txBody>
                  <a:tcPr marL="29179" marR="29179" marT="0" marB="0" anchor="ctr"/>
                </a:tc>
                <a:tc>
                  <a:txBody>
                    <a:bodyPr/>
                    <a:lstStyle/>
                    <a:p>
                      <a:pPr algn="r">
                        <a:spcAft>
                          <a:spcPts val="0"/>
                        </a:spcAft>
                      </a:pPr>
                      <a:r>
                        <a:rPr lang="en-GB" sz="1100" u="sng" dirty="0">
                          <a:effectLst/>
                        </a:rPr>
                        <a:t>Current </a:t>
                      </a:r>
                      <a:endParaRPr lang="en-GB" sz="1100" dirty="0">
                        <a:effectLst/>
                        <a:latin typeface="Times New Roman"/>
                        <a:ea typeface="Times New Roman"/>
                      </a:endParaRPr>
                    </a:p>
                  </a:txBody>
                  <a:tcPr marL="29179" marR="29179" marT="0" marB="0" anchor="ctr"/>
                </a:tc>
                <a:tc>
                  <a:txBody>
                    <a:bodyPr/>
                    <a:lstStyle/>
                    <a:p>
                      <a:pPr algn="r">
                        <a:spcAft>
                          <a:spcPts val="0"/>
                        </a:spcAft>
                      </a:pPr>
                      <a:r>
                        <a:rPr lang="en-GB" sz="1100" u="sng" dirty="0">
                          <a:effectLst/>
                        </a:rPr>
                        <a:t>Last </a:t>
                      </a:r>
                      <a:endParaRPr lang="en-GB" sz="1100" dirty="0">
                        <a:effectLst/>
                        <a:latin typeface="Times New Roman"/>
                        <a:ea typeface="Times New Roman"/>
                      </a:endParaRPr>
                    </a:p>
                  </a:txBody>
                  <a:tcPr marL="29179" marR="29179" marT="0" marB="0" anchor="ctr"/>
                </a:tc>
                <a:tc>
                  <a:txBody>
                    <a:bodyPr/>
                    <a:lstStyle/>
                    <a:p>
                      <a:pPr algn="r">
                        <a:spcAft>
                          <a:spcPts val="0"/>
                        </a:spcAft>
                      </a:pPr>
                      <a:r>
                        <a:rPr lang="en-GB" sz="1100" u="sng" dirty="0">
                          <a:effectLst/>
                        </a:rPr>
                        <a:t>% Variance</a:t>
                      </a:r>
                      <a:endParaRPr lang="en-GB" sz="1100" dirty="0">
                        <a:effectLst/>
                        <a:latin typeface="Times New Roman"/>
                        <a:ea typeface="Times New Roman"/>
                      </a:endParaRPr>
                    </a:p>
                  </a:txBody>
                  <a:tcPr marL="29179" marR="29179" marT="0" marB="0" anchor="ctr"/>
                </a:tc>
                <a:tc>
                  <a:txBody>
                    <a:bodyPr/>
                    <a:lstStyle/>
                    <a:p>
                      <a:pPr algn="r">
                        <a:spcAft>
                          <a:spcPts val="0"/>
                        </a:spcAft>
                      </a:pPr>
                      <a:r>
                        <a:rPr lang="en-GB" sz="1100" u="sng" dirty="0">
                          <a:effectLst/>
                        </a:rPr>
                        <a:t>YTD</a:t>
                      </a:r>
                      <a:endParaRPr lang="en-GB" sz="1100" dirty="0">
                        <a:effectLst/>
                        <a:latin typeface="Times New Roman"/>
                        <a:ea typeface="Times New Roman"/>
                      </a:endParaRPr>
                    </a:p>
                  </a:txBody>
                  <a:tcPr marL="29179" marR="29179" marT="0" marB="0" anchor="ctr"/>
                </a:tc>
                <a:tc>
                  <a:txBody>
                    <a:bodyPr/>
                    <a:lstStyle/>
                    <a:p>
                      <a:pPr algn="r">
                        <a:spcAft>
                          <a:spcPts val="0"/>
                        </a:spcAft>
                      </a:pPr>
                      <a:r>
                        <a:rPr lang="en-GB" sz="1100" u="sng" dirty="0">
                          <a:effectLst/>
                        </a:rPr>
                        <a:t>Current </a:t>
                      </a:r>
                      <a:endParaRPr lang="en-GB" sz="1100" dirty="0">
                        <a:effectLst/>
                        <a:latin typeface="Times New Roman"/>
                        <a:ea typeface="Times New Roman"/>
                      </a:endParaRPr>
                    </a:p>
                  </a:txBody>
                  <a:tcPr marL="29179" marR="29179" marT="0" marB="0" anchor="ctr"/>
                </a:tc>
                <a:tc>
                  <a:txBody>
                    <a:bodyPr/>
                    <a:lstStyle/>
                    <a:p>
                      <a:pPr algn="r">
                        <a:spcAft>
                          <a:spcPts val="0"/>
                        </a:spcAft>
                      </a:pPr>
                      <a:r>
                        <a:rPr lang="en-GB" sz="1100" u="sng" dirty="0">
                          <a:effectLst/>
                        </a:rPr>
                        <a:t>Last </a:t>
                      </a:r>
                      <a:endParaRPr lang="en-GB" sz="1100" dirty="0">
                        <a:effectLst/>
                        <a:latin typeface="Times New Roman"/>
                        <a:ea typeface="Times New Roman"/>
                      </a:endParaRPr>
                    </a:p>
                  </a:txBody>
                  <a:tcPr marL="29179" marR="29179" marT="0" marB="0" anchor="ctr"/>
                </a:tc>
                <a:tc>
                  <a:txBody>
                    <a:bodyPr/>
                    <a:lstStyle/>
                    <a:p>
                      <a:pPr algn="r">
                        <a:spcAft>
                          <a:spcPts val="0"/>
                        </a:spcAft>
                      </a:pPr>
                      <a:r>
                        <a:rPr lang="en-GB" sz="1100" u="sng">
                          <a:effectLst/>
                        </a:rPr>
                        <a:t>% Variance</a:t>
                      </a:r>
                      <a:endParaRPr lang="en-GB" sz="1100">
                        <a:effectLst/>
                        <a:latin typeface="Times New Roman"/>
                        <a:ea typeface="Times New Roman"/>
                      </a:endParaRPr>
                    </a:p>
                  </a:txBody>
                  <a:tcPr marL="29179" marR="29179" marT="0" marB="0" anchor="ctr"/>
                </a:tc>
                <a:tc>
                  <a:txBody>
                    <a:bodyPr/>
                    <a:lstStyle/>
                    <a:p>
                      <a:pPr algn="r">
                        <a:spcAft>
                          <a:spcPts val="0"/>
                        </a:spcAft>
                      </a:pPr>
                      <a:r>
                        <a:rPr lang="en-GB" sz="1100" u="sng">
                          <a:effectLst/>
                        </a:rPr>
                        <a:t>YTD</a:t>
                      </a:r>
                      <a:endParaRPr lang="en-GB" sz="1100">
                        <a:effectLst/>
                        <a:latin typeface="Times New Roman"/>
                        <a:ea typeface="Times New Roman"/>
                      </a:endParaRPr>
                    </a:p>
                  </a:txBody>
                  <a:tcPr marL="29179" marR="29179" marT="0" marB="0" anchor="ctr"/>
                </a:tc>
              </a:tr>
              <a:tr h="184788">
                <a:tc>
                  <a:txBody>
                    <a:bodyPr/>
                    <a:lstStyle/>
                    <a:p>
                      <a:pPr>
                        <a:spcAft>
                          <a:spcPts val="0"/>
                        </a:spcAft>
                      </a:pPr>
                      <a:r>
                        <a:rPr lang="en-GB" sz="1100" dirty="0">
                          <a:effectLst/>
                        </a:rPr>
                        <a:t>Advance </a:t>
                      </a:r>
                      <a:r>
                        <a:rPr lang="en-GB" sz="1100" dirty="0" smtClean="0">
                          <a:effectLst/>
                        </a:rPr>
                        <a:t>Plan/DNAR</a:t>
                      </a:r>
                      <a:endParaRPr lang="en-GB" sz="1100" dirty="0">
                        <a:effectLst/>
                        <a:latin typeface="Times New Roman"/>
                        <a:ea typeface="Times New Roman"/>
                      </a:endParaRPr>
                    </a:p>
                  </a:txBody>
                  <a:tcPr marL="29179" marR="29179" marT="0" marB="0" anchor="ctr"/>
                </a:tc>
                <a:tc>
                  <a:txBody>
                    <a:bodyPr/>
                    <a:lstStyle/>
                    <a:p>
                      <a:pPr algn="r">
                        <a:spcAft>
                          <a:spcPts val="0"/>
                        </a:spcAft>
                      </a:pPr>
                      <a:r>
                        <a:rPr lang="en-GB" sz="1100">
                          <a:effectLst/>
                        </a:rPr>
                        <a:t>0 </a:t>
                      </a:r>
                      <a:endParaRPr lang="en-GB" sz="1100">
                        <a:effectLst/>
                        <a:latin typeface="Times New Roman"/>
                        <a:ea typeface="Times New Roman"/>
                      </a:endParaRPr>
                    </a:p>
                  </a:txBody>
                  <a:tcPr marL="29179" marR="29179" marT="0" marB="0" anchor="ctr"/>
                </a:tc>
                <a:tc>
                  <a:txBody>
                    <a:bodyPr/>
                    <a:lstStyle/>
                    <a:p>
                      <a:pPr algn="r">
                        <a:spcAft>
                          <a:spcPts val="0"/>
                        </a:spcAft>
                      </a:pPr>
                      <a:r>
                        <a:rPr lang="en-GB" sz="1100" dirty="0">
                          <a:effectLst/>
                        </a:rPr>
                        <a:t>0 </a:t>
                      </a:r>
                      <a:endParaRPr lang="en-GB" sz="1100" dirty="0">
                        <a:effectLst/>
                        <a:latin typeface="Times New Roman"/>
                        <a:ea typeface="Times New Roman"/>
                      </a:endParaRPr>
                    </a:p>
                  </a:txBody>
                  <a:tcPr marL="29179" marR="29179" marT="0" marB="0" anchor="ctr"/>
                </a:tc>
                <a:tc>
                  <a:txBody>
                    <a:bodyPr/>
                    <a:lstStyle/>
                    <a:p>
                      <a:pPr algn="r">
                        <a:spcAft>
                          <a:spcPts val="0"/>
                        </a:spcAft>
                      </a:pPr>
                      <a:r>
                        <a:rPr lang="en-GB" sz="1100">
                          <a:effectLst/>
                        </a:rPr>
                        <a:t>0 ↔</a:t>
                      </a:r>
                      <a:endParaRPr lang="en-GB" sz="1100">
                        <a:effectLst/>
                        <a:latin typeface="Times New Roman"/>
                        <a:ea typeface="Times New Roman"/>
                      </a:endParaRPr>
                    </a:p>
                  </a:txBody>
                  <a:tcPr marL="29179" marR="29179" marT="0" marB="0" anchor="ctr"/>
                </a:tc>
                <a:tc>
                  <a:txBody>
                    <a:bodyPr/>
                    <a:lstStyle/>
                    <a:p>
                      <a:pPr algn="r">
                        <a:spcAft>
                          <a:spcPts val="0"/>
                        </a:spcAft>
                      </a:pPr>
                      <a:r>
                        <a:rPr lang="en-GB" sz="1100">
                          <a:effectLst/>
                        </a:rPr>
                        <a:t>0 </a:t>
                      </a:r>
                      <a:endParaRPr lang="en-GB" sz="1100">
                        <a:effectLst/>
                        <a:latin typeface="Times New Roman"/>
                        <a:ea typeface="Times New Roman"/>
                      </a:endParaRPr>
                    </a:p>
                  </a:txBody>
                  <a:tcPr marL="29179" marR="29179" marT="0" marB="0" anchor="ctr"/>
                </a:tc>
                <a:tc>
                  <a:txBody>
                    <a:bodyPr/>
                    <a:lstStyle/>
                    <a:p>
                      <a:pPr algn="r">
                        <a:spcAft>
                          <a:spcPts val="0"/>
                        </a:spcAft>
                      </a:pPr>
                      <a:r>
                        <a:rPr lang="en-GB" sz="1100">
                          <a:effectLst/>
                        </a:rPr>
                        <a:t>0 </a:t>
                      </a:r>
                      <a:endParaRPr lang="en-GB" sz="1100">
                        <a:effectLst/>
                        <a:latin typeface="Times New Roman"/>
                        <a:ea typeface="Times New Roman"/>
                      </a:endParaRPr>
                    </a:p>
                  </a:txBody>
                  <a:tcPr marL="29179" marR="29179" marT="0" marB="0" anchor="ctr"/>
                </a:tc>
                <a:tc>
                  <a:txBody>
                    <a:bodyPr/>
                    <a:lstStyle/>
                    <a:p>
                      <a:pPr algn="r">
                        <a:spcAft>
                          <a:spcPts val="0"/>
                        </a:spcAft>
                      </a:pPr>
                      <a:r>
                        <a:rPr lang="en-GB" sz="1100">
                          <a:effectLst/>
                        </a:rPr>
                        <a:t>0 </a:t>
                      </a:r>
                      <a:endParaRPr lang="en-GB" sz="1100">
                        <a:effectLst/>
                        <a:latin typeface="Times New Roman"/>
                        <a:ea typeface="Times New Roman"/>
                      </a:endParaRPr>
                    </a:p>
                  </a:txBody>
                  <a:tcPr marL="29179" marR="29179" marT="0" marB="0" anchor="ctr"/>
                </a:tc>
                <a:tc>
                  <a:txBody>
                    <a:bodyPr/>
                    <a:lstStyle/>
                    <a:p>
                      <a:pPr algn="r">
                        <a:spcAft>
                          <a:spcPts val="0"/>
                        </a:spcAft>
                      </a:pPr>
                      <a:r>
                        <a:rPr lang="en-GB" sz="1100">
                          <a:effectLst/>
                        </a:rPr>
                        <a:t>0 ↔</a:t>
                      </a:r>
                      <a:endParaRPr lang="en-GB" sz="1100">
                        <a:effectLst/>
                        <a:latin typeface="Times New Roman"/>
                        <a:ea typeface="Times New Roman"/>
                      </a:endParaRPr>
                    </a:p>
                  </a:txBody>
                  <a:tcPr marL="29179" marR="29179" marT="0" marB="0" anchor="ctr"/>
                </a:tc>
                <a:tc>
                  <a:txBody>
                    <a:bodyPr/>
                    <a:lstStyle/>
                    <a:p>
                      <a:pPr algn="r">
                        <a:spcAft>
                          <a:spcPts val="0"/>
                        </a:spcAft>
                      </a:pPr>
                      <a:r>
                        <a:rPr lang="en-GB" sz="1100">
                          <a:effectLst/>
                        </a:rPr>
                        <a:t>0 </a:t>
                      </a:r>
                      <a:endParaRPr lang="en-GB" sz="1100">
                        <a:effectLst/>
                        <a:latin typeface="Times New Roman"/>
                        <a:ea typeface="Times New Roman"/>
                      </a:endParaRPr>
                    </a:p>
                  </a:txBody>
                  <a:tcPr marL="29179" marR="29179" marT="0" marB="0" anchor="ctr"/>
                </a:tc>
              </a:tr>
              <a:tr h="184788">
                <a:tc>
                  <a:txBody>
                    <a:bodyPr/>
                    <a:lstStyle/>
                    <a:p>
                      <a:pPr>
                        <a:spcAft>
                          <a:spcPts val="0"/>
                        </a:spcAft>
                      </a:pPr>
                      <a:r>
                        <a:rPr lang="en-GB" sz="1100">
                          <a:effectLst/>
                        </a:rPr>
                        <a:t>Agitation/Confusion</a:t>
                      </a:r>
                      <a:endParaRPr lang="en-GB" sz="1100">
                        <a:effectLst/>
                        <a:latin typeface="Times New Roman"/>
                        <a:ea typeface="Times New Roman"/>
                      </a:endParaRPr>
                    </a:p>
                  </a:txBody>
                  <a:tcPr marL="29179" marR="29179" marT="0" marB="0" anchor="ctr"/>
                </a:tc>
                <a:tc>
                  <a:txBody>
                    <a:bodyPr/>
                    <a:lstStyle/>
                    <a:p>
                      <a:pPr algn="r">
                        <a:spcAft>
                          <a:spcPts val="0"/>
                        </a:spcAft>
                      </a:pPr>
                      <a:r>
                        <a:rPr lang="en-GB" sz="1100">
                          <a:effectLst/>
                        </a:rPr>
                        <a:t>0 </a:t>
                      </a:r>
                      <a:endParaRPr lang="en-GB" sz="1100">
                        <a:effectLst/>
                        <a:latin typeface="Times New Roman"/>
                        <a:ea typeface="Times New Roman"/>
                      </a:endParaRPr>
                    </a:p>
                  </a:txBody>
                  <a:tcPr marL="29179" marR="29179" marT="0" marB="0" anchor="ctr"/>
                </a:tc>
                <a:tc>
                  <a:txBody>
                    <a:bodyPr/>
                    <a:lstStyle/>
                    <a:p>
                      <a:pPr algn="r">
                        <a:spcAft>
                          <a:spcPts val="0"/>
                        </a:spcAft>
                      </a:pPr>
                      <a:r>
                        <a:rPr lang="en-GB" sz="1100">
                          <a:effectLst/>
                        </a:rPr>
                        <a:t>0 </a:t>
                      </a:r>
                      <a:endParaRPr lang="en-GB" sz="1100">
                        <a:effectLst/>
                        <a:latin typeface="Times New Roman"/>
                        <a:ea typeface="Times New Roman"/>
                      </a:endParaRPr>
                    </a:p>
                  </a:txBody>
                  <a:tcPr marL="29179" marR="29179" marT="0" marB="0" anchor="ctr"/>
                </a:tc>
                <a:tc>
                  <a:txBody>
                    <a:bodyPr/>
                    <a:lstStyle/>
                    <a:p>
                      <a:pPr algn="r">
                        <a:spcAft>
                          <a:spcPts val="0"/>
                        </a:spcAft>
                      </a:pPr>
                      <a:r>
                        <a:rPr lang="en-GB" sz="1100" dirty="0">
                          <a:effectLst/>
                        </a:rPr>
                        <a:t>0 ↔</a:t>
                      </a:r>
                      <a:endParaRPr lang="en-GB" sz="1100" dirty="0">
                        <a:effectLst/>
                        <a:latin typeface="Times New Roman"/>
                        <a:ea typeface="Times New Roman"/>
                      </a:endParaRPr>
                    </a:p>
                  </a:txBody>
                  <a:tcPr marL="29179" marR="29179" marT="0" marB="0" anchor="ctr"/>
                </a:tc>
                <a:tc>
                  <a:txBody>
                    <a:bodyPr/>
                    <a:lstStyle/>
                    <a:p>
                      <a:pPr algn="r">
                        <a:spcAft>
                          <a:spcPts val="0"/>
                        </a:spcAft>
                      </a:pPr>
                      <a:r>
                        <a:rPr lang="en-GB" sz="1100" dirty="0">
                          <a:effectLst/>
                        </a:rPr>
                        <a:t>0 </a:t>
                      </a:r>
                      <a:endParaRPr lang="en-GB" sz="1100" dirty="0">
                        <a:effectLst/>
                        <a:latin typeface="Times New Roman"/>
                        <a:ea typeface="Times New Roman"/>
                      </a:endParaRPr>
                    </a:p>
                  </a:txBody>
                  <a:tcPr marL="29179" marR="29179" marT="0" marB="0" anchor="ctr"/>
                </a:tc>
                <a:tc>
                  <a:txBody>
                    <a:bodyPr/>
                    <a:lstStyle/>
                    <a:p>
                      <a:pPr algn="r">
                        <a:spcAft>
                          <a:spcPts val="0"/>
                        </a:spcAft>
                      </a:pPr>
                      <a:r>
                        <a:rPr lang="en-GB" sz="1100">
                          <a:effectLst/>
                        </a:rPr>
                        <a:t>0 </a:t>
                      </a:r>
                      <a:endParaRPr lang="en-GB" sz="1100">
                        <a:effectLst/>
                        <a:latin typeface="Times New Roman"/>
                        <a:ea typeface="Times New Roman"/>
                      </a:endParaRPr>
                    </a:p>
                  </a:txBody>
                  <a:tcPr marL="29179" marR="29179" marT="0" marB="0" anchor="ctr"/>
                </a:tc>
                <a:tc>
                  <a:txBody>
                    <a:bodyPr/>
                    <a:lstStyle/>
                    <a:p>
                      <a:pPr algn="r">
                        <a:spcAft>
                          <a:spcPts val="0"/>
                        </a:spcAft>
                      </a:pPr>
                      <a:r>
                        <a:rPr lang="en-GB" sz="1100">
                          <a:effectLst/>
                        </a:rPr>
                        <a:t>0 </a:t>
                      </a:r>
                      <a:endParaRPr lang="en-GB" sz="1100">
                        <a:effectLst/>
                        <a:latin typeface="Times New Roman"/>
                        <a:ea typeface="Times New Roman"/>
                      </a:endParaRPr>
                    </a:p>
                  </a:txBody>
                  <a:tcPr marL="29179" marR="29179" marT="0" marB="0" anchor="ctr"/>
                </a:tc>
                <a:tc>
                  <a:txBody>
                    <a:bodyPr/>
                    <a:lstStyle/>
                    <a:p>
                      <a:pPr algn="r">
                        <a:spcAft>
                          <a:spcPts val="0"/>
                        </a:spcAft>
                      </a:pPr>
                      <a:r>
                        <a:rPr lang="en-GB" sz="1100">
                          <a:effectLst/>
                        </a:rPr>
                        <a:t>0 ↔</a:t>
                      </a:r>
                      <a:endParaRPr lang="en-GB" sz="1100">
                        <a:effectLst/>
                        <a:latin typeface="Times New Roman"/>
                        <a:ea typeface="Times New Roman"/>
                      </a:endParaRPr>
                    </a:p>
                  </a:txBody>
                  <a:tcPr marL="29179" marR="29179" marT="0" marB="0" anchor="ctr"/>
                </a:tc>
                <a:tc>
                  <a:txBody>
                    <a:bodyPr/>
                    <a:lstStyle/>
                    <a:p>
                      <a:pPr algn="r">
                        <a:spcAft>
                          <a:spcPts val="0"/>
                        </a:spcAft>
                      </a:pPr>
                      <a:r>
                        <a:rPr lang="en-GB" sz="1100">
                          <a:effectLst/>
                        </a:rPr>
                        <a:t>0 </a:t>
                      </a:r>
                      <a:endParaRPr lang="en-GB" sz="1100">
                        <a:effectLst/>
                        <a:latin typeface="Times New Roman"/>
                        <a:ea typeface="Times New Roman"/>
                      </a:endParaRPr>
                    </a:p>
                  </a:txBody>
                  <a:tcPr marL="29179" marR="29179" marT="0" marB="0" anchor="ctr"/>
                </a:tc>
              </a:tr>
              <a:tr h="184788">
                <a:tc>
                  <a:txBody>
                    <a:bodyPr/>
                    <a:lstStyle/>
                    <a:p>
                      <a:pPr>
                        <a:spcAft>
                          <a:spcPts val="0"/>
                        </a:spcAft>
                      </a:pPr>
                      <a:r>
                        <a:rPr lang="en-GB" sz="1100">
                          <a:effectLst/>
                        </a:rPr>
                        <a:t>Anxiety</a:t>
                      </a:r>
                      <a:endParaRPr lang="en-GB" sz="1100">
                        <a:effectLst/>
                        <a:latin typeface="Times New Roman"/>
                        <a:ea typeface="Times New Roman"/>
                      </a:endParaRPr>
                    </a:p>
                  </a:txBody>
                  <a:tcPr marL="29179" marR="29179" marT="0" marB="0" anchor="ctr"/>
                </a:tc>
                <a:tc>
                  <a:txBody>
                    <a:bodyPr/>
                    <a:lstStyle/>
                    <a:p>
                      <a:pPr algn="r">
                        <a:spcAft>
                          <a:spcPts val="0"/>
                        </a:spcAft>
                      </a:pPr>
                      <a:r>
                        <a:rPr lang="en-GB" sz="1100">
                          <a:effectLst/>
                        </a:rPr>
                        <a:t>1 </a:t>
                      </a:r>
                      <a:endParaRPr lang="en-GB" sz="1100">
                        <a:effectLst/>
                        <a:latin typeface="Times New Roman"/>
                        <a:ea typeface="Times New Roman"/>
                      </a:endParaRPr>
                    </a:p>
                  </a:txBody>
                  <a:tcPr marL="29179" marR="29179" marT="0" marB="0" anchor="ctr"/>
                </a:tc>
                <a:tc>
                  <a:txBody>
                    <a:bodyPr/>
                    <a:lstStyle/>
                    <a:p>
                      <a:pPr algn="r">
                        <a:spcAft>
                          <a:spcPts val="0"/>
                        </a:spcAft>
                      </a:pPr>
                      <a:r>
                        <a:rPr lang="en-GB" sz="1100">
                          <a:effectLst/>
                        </a:rPr>
                        <a:t>4 </a:t>
                      </a:r>
                      <a:endParaRPr lang="en-GB" sz="1100">
                        <a:effectLst/>
                        <a:latin typeface="Times New Roman"/>
                        <a:ea typeface="Times New Roman"/>
                      </a:endParaRPr>
                    </a:p>
                  </a:txBody>
                  <a:tcPr marL="29179" marR="29179" marT="0" marB="0" anchor="ctr"/>
                </a:tc>
                <a:tc>
                  <a:txBody>
                    <a:bodyPr/>
                    <a:lstStyle/>
                    <a:p>
                      <a:pPr algn="r">
                        <a:spcAft>
                          <a:spcPts val="0"/>
                        </a:spcAft>
                      </a:pPr>
                      <a:r>
                        <a:rPr lang="en-GB" sz="1100">
                          <a:effectLst/>
                        </a:rPr>
                        <a:t>75% ↓</a:t>
                      </a:r>
                      <a:endParaRPr lang="en-GB" sz="1100">
                        <a:effectLst/>
                        <a:latin typeface="Times New Roman"/>
                        <a:ea typeface="Times New Roman"/>
                      </a:endParaRPr>
                    </a:p>
                  </a:txBody>
                  <a:tcPr marL="29179" marR="29179" marT="0" marB="0" anchor="ctr"/>
                </a:tc>
                <a:tc>
                  <a:txBody>
                    <a:bodyPr/>
                    <a:lstStyle/>
                    <a:p>
                      <a:pPr algn="r">
                        <a:spcAft>
                          <a:spcPts val="0"/>
                        </a:spcAft>
                      </a:pPr>
                      <a:r>
                        <a:rPr lang="en-GB" sz="1100">
                          <a:effectLst/>
                        </a:rPr>
                        <a:t>5 </a:t>
                      </a:r>
                      <a:endParaRPr lang="en-GB" sz="1100">
                        <a:effectLst/>
                        <a:latin typeface="Times New Roman"/>
                        <a:ea typeface="Times New Roman"/>
                      </a:endParaRPr>
                    </a:p>
                  </a:txBody>
                  <a:tcPr marL="29179" marR="29179" marT="0" marB="0" anchor="ctr"/>
                </a:tc>
                <a:tc>
                  <a:txBody>
                    <a:bodyPr/>
                    <a:lstStyle/>
                    <a:p>
                      <a:pPr algn="r">
                        <a:spcAft>
                          <a:spcPts val="0"/>
                        </a:spcAft>
                      </a:pPr>
                      <a:r>
                        <a:rPr lang="en-GB" sz="1100" dirty="0">
                          <a:effectLst/>
                        </a:rPr>
                        <a:t>8 </a:t>
                      </a:r>
                      <a:endParaRPr lang="en-GB" sz="1100" dirty="0">
                        <a:effectLst/>
                        <a:latin typeface="Times New Roman"/>
                        <a:ea typeface="Times New Roman"/>
                      </a:endParaRPr>
                    </a:p>
                  </a:txBody>
                  <a:tcPr marL="29179" marR="29179" marT="0" marB="0" anchor="ctr"/>
                </a:tc>
                <a:tc>
                  <a:txBody>
                    <a:bodyPr/>
                    <a:lstStyle/>
                    <a:p>
                      <a:pPr algn="r">
                        <a:spcAft>
                          <a:spcPts val="0"/>
                        </a:spcAft>
                      </a:pPr>
                      <a:r>
                        <a:rPr lang="en-GB" sz="1100">
                          <a:effectLst/>
                        </a:rPr>
                        <a:t>11 </a:t>
                      </a:r>
                      <a:endParaRPr lang="en-GB" sz="1100">
                        <a:effectLst/>
                        <a:latin typeface="Times New Roman"/>
                        <a:ea typeface="Times New Roman"/>
                      </a:endParaRPr>
                    </a:p>
                  </a:txBody>
                  <a:tcPr marL="29179" marR="29179" marT="0" marB="0" anchor="ctr"/>
                </a:tc>
                <a:tc>
                  <a:txBody>
                    <a:bodyPr/>
                    <a:lstStyle/>
                    <a:p>
                      <a:pPr algn="r">
                        <a:spcAft>
                          <a:spcPts val="0"/>
                        </a:spcAft>
                      </a:pPr>
                      <a:r>
                        <a:rPr lang="en-GB" sz="1100">
                          <a:effectLst/>
                        </a:rPr>
                        <a:t>27% ↓</a:t>
                      </a:r>
                      <a:endParaRPr lang="en-GB" sz="1100">
                        <a:effectLst/>
                        <a:latin typeface="Times New Roman"/>
                        <a:ea typeface="Times New Roman"/>
                      </a:endParaRPr>
                    </a:p>
                  </a:txBody>
                  <a:tcPr marL="29179" marR="29179" marT="0" marB="0" anchor="ctr"/>
                </a:tc>
                <a:tc>
                  <a:txBody>
                    <a:bodyPr/>
                    <a:lstStyle/>
                    <a:p>
                      <a:pPr algn="r">
                        <a:spcAft>
                          <a:spcPts val="0"/>
                        </a:spcAft>
                      </a:pPr>
                      <a:r>
                        <a:rPr lang="en-GB" sz="1100">
                          <a:effectLst/>
                        </a:rPr>
                        <a:t>19 </a:t>
                      </a:r>
                      <a:endParaRPr lang="en-GB" sz="1100">
                        <a:effectLst/>
                        <a:latin typeface="Times New Roman"/>
                        <a:ea typeface="Times New Roman"/>
                      </a:endParaRPr>
                    </a:p>
                  </a:txBody>
                  <a:tcPr marL="29179" marR="29179" marT="0" marB="0" anchor="ctr"/>
                </a:tc>
              </a:tr>
              <a:tr h="184788">
                <a:tc>
                  <a:txBody>
                    <a:bodyPr/>
                    <a:lstStyle/>
                    <a:p>
                      <a:pPr>
                        <a:spcAft>
                          <a:spcPts val="0"/>
                        </a:spcAft>
                      </a:pPr>
                      <a:r>
                        <a:rPr lang="en-GB" sz="1100">
                          <a:effectLst/>
                        </a:rPr>
                        <a:t>Bowel concerns</a:t>
                      </a:r>
                      <a:endParaRPr lang="en-GB" sz="1100">
                        <a:effectLst/>
                        <a:latin typeface="Times New Roman"/>
                        <a:ea typeface="Times New Roman"/>
                      </a:endParaRPr>
                    </a:p>
                  </a:txBody>
                  <a:tcPr marL="29179" marR="29179" marT="0" marB="0" anchor="ctr"/>
                </a:tc>
                <a:tc>
                  <a:txBody>
                    <a:bodyPr/>
                    <a:lstStyle/>
                    <a:p>
                      <a:pPr algn="r">
                        <a:spcAft>
                          <a:spcPts val="0"/>
                        </a:spcAft>
                      </a:pPr>
                      <a:r>
                        <a:rPr lang="en-GB" sz="1100">
                          <a:effectLst/>
                        </a:rPr>
                        <a:t>0 </a:t>
                      </a:r>
                      <a:endParaRPr lang="en-GB" sz="1100">
                        <a:effectLst/>
                        <a:latin typeface="Times New Roman"/>
                        <a:ea typeface="Times New Roman"/>
                      </a:endParaRPr>
                    </a:p>
                  </a:txBody>
                  <a:tcPr marL="29179" marR="29179" marT="0" marB="0" anchor="ctr"/>
                </a:tc>
                <a:tc>
                  <a:txBody>
                    <a:bodyPr/>
                    <a:lstStyle/>
                    <a:p>
                      <a:pPr algn="r">
                        <a:spcAft>
                          <a:spcPts val="0"/>
                        </a:spcAft>
                      </a:pPr>
                      <a:r>
                        <a:rPr lang="en-GB" sz="1100">
                          <a:effectLst/>
                        </a:rPr>
                        <a:t>0 </a:t>
                      </a:r>
                      <a:endParaRPr lang="en-GB" sz="1100">
                        <a:effectLst/>
                        <a:latin typeface="Times New Roman"/>
                        <a:ea typeface="Times New Roman"/>
                      </a:endParaRPr>
                    </a:p>
                  </a:txBody>
                  <a:tcPr marL="29179" marR="29179" marT="0" marB="0" anchor="ctr"/>
                </a:tc>
                <a:tc>
                  <a:txBody>
                    <a:bodyPr/>
                    <a:lstStyle/>
                    <a:p>
                      <a:pPr algn="r">
                        <a:spcAft>
                          <a:spcPts val="0"/>
                        </a:spcAft>
                      </a:pPr>
                      <a:r>
                        <a:rPr lang="en-GB" sz="1100">
                          <a:effectLst/>
                        </a:rPr>
                        <a:t>0 ↔</a:t>
                      </a:r>
                      <a:endParaRPr lang="en-GB" sz="1100">
                        <a:effectLst/>
                        <a:latin typeface="Times New Roman"/>
                        <a:ea typeface="Times New Roman"/>
                      </a:endParaRPr>
                    </a:p>
                  </a:txBody>
                  <a:tcPr marL="29179" marR="29179" marT="0" marB="0" anchor="ctr"/>
                </a:tc>
                <a:tc>
                  <a:txBody>
                    <a:bodyPr/>
                    <a:lstStyle/>
                    <a:p>
                      <a:pPr algn="r">
                        <a:spcAft>
                          <a:spcPts val="0"/>
                        </a:spcAft>
                      </a:pPr>
                      <a:r>
                        <a:rPr lang="en-GB" sz="1100">
                          <a:effectLst/>
                        </a:rPr>
                        <a:t>0 </a:t>
                      </a:r>
                      <a:endParaRPr lang="en-GB" sz="1100">
                        <a:effectLst/>
                        <a:latin typeface="Times New Roman"/>
                        <a:ea typeface="Times New Roman"/>
                      </a:endParaRPr>
                    </a:p>
                  </a:txBody>
                  <a:tcPr marL="29179" marR="29179" marT="0" marB="0" anchor="ctr"/>
                </a:tc>
                <a:tc>
                  <a:txBody>
                    <a:bodyPr/>
                    <a:lstStyle/>
                    <a:p>
                      <a:pPr algn="r">
                        <a:spcAft>
                          <a:spcPts val="0"/>
                        </a:spcAft>
                      </a:pPr>
                      <a:r>
                        <a:rPr lang="en-GB" sz="1100">
                          <a:effectLst/>
                        </a:rPr>
                        <a:t>1 </a:t>
                      </a:r>
                      <a:endParaRPr lang="en-GB" sz="1100">
                        <a:effectLst/>
                        <a:latin typeface="Times New Roman"/>
                        <a:ea typeface="Times New Roman"/>
                      </a:endParaRPr>
                    </a:p>
                  </a:txBody>
                  <a:tcPr marL="29179" marR="29179" marT="0" marB="0" anchor="ctr"/>
                </a:tc>
                <a:tc>
                  <a:txBody>
                    <a:bodyPr/>
                    <a:lstStyle/>
                    <a:p>
                      <a:pPr algn="r">
                        <a:spcAft>
                          <a:spcPts val="0"/>
                        </a:spcAft>
                      </a:pPr>
                      <a:r>
                        <a:rPr lang="en-GB" sz="1100">
                          <a:effectLst/>
                        </a:rPr>
                        <a:t>0 </a:t>
                      </a:r>
                      <a:endParaRPr lang="en-GB" sz="1100">
                        <a:effectLst/>
                        <a:latin typeface="Times New Roman"/>
                        <a:ea typeface="Times New Roman"/>
                      </a:endParaRPr>
                    </a:p>
                  </a:txBody>
                  <a:tcPr marL="29179" marR="29179" marT="0" marB="0" anchor="ctr"/>
                </a:tc>
                <a:tc>
                  <a:txBody>
                    <a:bodyPr/>
                    <a:lstStyle/>
                    <a:p>
                      <a:pPr algn="r">
                        <a:spcAft>
                          <a:spcPts val="0"/>
                        </a:spcAft>
                      </a:pPr>
                      <a:r>
                        <a:rPr lang="en-GB" sz="1100">
                          <a:effectLst/>
                        </a:rPr>
                        <a:t>100% ↑</a:t>
                      </a:r>
                      <a:endParaRPr lang="en-GB" sz="1100">
                        <a:effectLst/>
                        <a:latin typeface="Times New Roman"/>
                        <a:ea typeface="Times New Roman"/>
                      </a:endParaRPr>
                    </a:p>
                  </a:txBody>
                  <a:tcPr marL="29179" marR="29179" marT="0" marB="0" anchor="ctr"/>
                </a:tc>
                <a:tc>
                  <a:txBody>
                    <a:bodyPr/>
                    <a:lstStyle/>
                    <a:p>
                      <a:pPr algn="r">
                        <a:spcAft>
                          <a:spcPts val="0"/>
                        </a:spcAft>
                      </a:pPr>
                      <a:r>
                        <a:rPr lang="en-GB" sz="1100">
                          <a:effectLst/>
                        </a:rPr>
                        <a:t>1 </a:t>
                      </a:r>
                      <a:endParaRPr lang="en-GB" sz="1100">
                        <a:effectLst/>
                        <a:latin typeface="Times New Roman"/>
                        <a:ea typeface="Times New Roman"/>
                      </a:endParaRPr>
                    </a:p>
                  </a:txBody>
                  <a:tcPr marL="29179" marR="29179" marT="0" marB="0" anchor="ctr"/>
                </a:tc>
              </a:tr>
              <a:tr h="184788">
                <a:tc>
                  <a:txBody>
                    <a:bodyPr/>
                    <a:lstStyle/>
                    <a:p>
                      <a:pPr>
                        <a:spcAft>
                          <a:spcPts val="0"/>
                        </a:spcAft>
                      </a:pPr>
                      <a:r>
                        <a:rPr lang="en-GB" sz="1100">
                          <a:effectLst/>
                        </a:rPr>
                        <a:t>Breathing difficulties</a:t>
                      </a:r>
                      <a:endParaRPr lang="en-GB" sz="1100">
                        <a:effectLst/>
                        <a:latin typeface="Times New Roman"/>
                        <a:ea typeface="Times New Roman"/>
                      </a:endParaRPr>
                    </a:p>
                  </a:txBody>
                  <a:tcPr marL="29179" marR="29179" marT="0" marB="0" anchor="ctr"/>
                </a:tc>
                <a:tc>
                  <a:txBody>
                    <a:bodyPr/>
                    <a:lstStyle/>
                    <a:p>
                      <a:pPr algn="r">
                        <a:spcAft>
                          <a:spcPts val="0"/>
                        </a:spcAft>
                      </a:pPr>
                      <a:r>
                        <a:rPr lang="en-GB" sz="1100">
                          <a:effectLst/>
                        </a:rPr>
                        <a:t>18 </a:t>
                      </a:r>
                      <a:endParaRPr lang="en-GB" sz="1100">
                        <a:effectLst/>
                        <a:latin typeface="Times New Roman"/>
                        <a:ea typeface="Times New Roman"/>
                      </a:endParaRPr>
                    </a:p>
                  </a:txBody>
                  <a:tcPr marL="29179" marR="29179" marT="0" marB="0" anchor="ctr"/>
                </a:tc>
                <a:tc>
                  <a:txBody>
                    <a:bodyPr/>
                    <a:lstStyle/>
                    <a:p>
                      <a:pPr algn="r">
                        <a:spcAft>
                          <a:spcPts val="0"/>
                        </a:spcAft>
                      </a:pPr>
                      <a:r>
                        <a:rPr lang="en-GB" sz="1100">
                          <a:effectLst/>
                        </a:rPr>
                        <a:t>14 </a:t>
                      </a:r>
                      <a:endParaRPr lang="en-GB" sz="1100">
                        <a:effectLst/>
                        <a:latin typeface="Times New Roman"/>
                        <a:ea typeface="Times New Roman"/>
                      </a:endParaRPr>
                    </a:p>
                  </a:txBody>
                  <a:tcPr marL="29179" marR="29179" marT="0" marB="0" anchor="ctr"/>
                </a:tc>
                <a:tc>
                  <a:txBody>
                    <a:bodyPr/>
                    <a:lstStyle/>
                    <a:p>
                      <a:pPr algn="r">
                        <a:spcAft>
                          <a:spcPts val="0"/>
                        </a:spcAft>
                      </a:pPr>
                      <a:r>
                        <a:rPr lang="en-GB" sz="1100">
                          <a:effectLst/>
                        </a:rPr>
                        <a:t>29% ↑</a:t>
                      </a:r>
                      <a:endParaRPr lang="en-GB" sz="1100">
                        <a:effectLst/>
                        <a:latin typeface="Times New Roman"/>
                        <a:ea typeface="Times New Roman"/>
                      </a:endParaRPr>
                    </a:p>
                  </a:txBody>
                  <a:tcPr marL="29179" marR="29179" marT="0" marB="0" anchor="ctr"/>
                </a:tc>
                <a:tc>
                  <a:txBody>
                    <a:bodyPr/>
                    <a:lstStyle/>
                    <a:p>
                      <a:pPr algn="r">
                        <a:spcAft>
                          <a:spcPts val="0"/>
                        </a:spcAft>
                      </a:pPr>
                      <a:r>
                        <a:rPr lang="en-GB" sz="1100">
                          <a:effectLst/>
                        </a:rPr>
                        <a:t>32 </a:t>
                      </a:r>
                      <a:endParaRPr lang="en-GB" sz="1100">
                        <a:effectLst/>
                        <a:latin typeface="Times New Roman"/>
                        <a:ea typeface="Times New Roman"/>
                      </a:endParaRPr>
                    </a:p>
                  </a:txBody>
                  <a:tcPr marL="29179" marR="29179" marT="0" marB="0" anchor="ctr"/>
                </a:tc>
                <a:tc>
                  <a:txBody>
                    <a:bodyPr/>
                    <a:lstStyle/>
                    <a:p>
                      <a:pPr algn="r">
                        <a:spcAft>
                          <a:spcPts val="0"/>
                        </a:spcAft>
                      </a:pPr>
                      <a:r>
                        <a:rPr lang="en-GB" sz="1100" dirty="0">
                          <a:effectLst/>
                        </a:rPr>
                        <a:t>31 </a:t>
                      </a:r>
                      <a:endParaRPr lang="en-GB" sz="1100" dirty="0">
                        <a:effectLst/>
                        <a:latin typeface="Times New Roman"/>
                        <a:ea typeface="Times New Roman"/>
                      </a:endParaRPr>
                    </a:p>
                  </a:txBody>
                  <a:tcPr marL="29179" marR="29179" marT="0" marB="0" anchor="ctr"/>
                </a:tc>
                <a:tc>
                  <a:txBody>
                    <a:bodyPr/>
                    <a:lstStyle/>
                    <a:p>
                      <a:pPr algn="r">
                        <a:spcAft>
                          <a:spcPts val="0"/>
                        </a:spcAft>
                      </a:pPr>
                      <a:r>
                        <a:rPr lang="en-GB" sz="1100">
                          <a:effectLst/>
                        </a:rPr>
                        <a:t>17 </a:t>
                      </a:r>
                      <a:endParaRPr lang="en-GB" sz="1100">
                        <a:effectLst/>
                        <a:latin typeface="Times New Roman"/>
                        <a:ea typeface="Times New Roman"/>
                      </a:endParaRPr>
                    </a:p>
                  </a:txBody>
                  <a:tcPr marL="29179" marR="29179" marT="0" marB="0" anchor="ctr"/>
                </a:tc>
                <a:tc>
                  <a:txBody>
                    <a:bodyPr/>
                    <a:lstStyle/>
                    <a:p>
                      <a:pPr algn="r">
                        <a:spcAft>
                          <a:spcPts val="0"/>
                        </a:spcAft>
                      </a:pPr>
                      <a:r>
                        <a:rPr lang="en-GB" sz="1100">
                          <a:effectLst/>
                        </a:rPr>
                        <a:t>82% ↑</a:t>
                      </a:r>
                      <a:endParaRPr lang="en-GB" sz="1100">
                        <a:effectLst/>
                        <a:latin typeface="Times New Roman"/>
                        <a:ea typeface="Times New Roman"/>
                      </a:endParaRPr>
                    </a:p>
                  </a:txBody>
                  <a:tcPr marL="29179" marR="29179" marT="0" marB="0" anchor="ctr"/>
                </a:tc>
                <a:tc>
                  <a:txBody>
                    <a:bodyPr/>
                    <a:lstStyle/>
                    <a:p>
                      <a:pPr algn="r">
                        <a:spcAft>
                          <a:spcPts val="0"/>
                        </a:spcAft>
                      </a:pPr>
                      <a:r>
                        <a:rPr lang="en-GB" sz="1100">
                          <a:effectLst/>
                        </a:rPr>
                        <a:t>48 </a:t>
                      </a:r>
                      <a:endParaRPr lang="en-GB" sz="1100">
                        <a:effectLst/>
                        <a:latin typeface="Times New Roman"/>
                        <a:ea typeface="Times New Roman"/>
                      </a:endParaRPr>
                    </a:p>
                  </a:txBody>
                  <a:tcPr marL="29179" marR="29179" marT="0" marB="0" anchor="ctr"/>
                </a:tc>
              </a:tr>
              <a:tr h="184788">
                <a:tc>
                  <a:txBody>
                    <a:bodyPr/>
                    <a:lstStyle/>
                    <a:p>
                      <a:pPr>
                        <a:spcAft>
                          <a:spcPts val="0"/>
                        </a:spcAft>
                      </a:pPr>
                      <a:r>
                        <a:rPr lang="en-GB" sz="1100">
                          <a:effectLst/>
                        </a:rPr>
                        <a:t>Catheter concern</a:t>
                      </a:r>
                      <a:endParaRPr lang="en-GB" sz="1100">
                        <a:effectLst/>
                        <a:latin typeface="Times New Roman"/>
                        <a:ea typeface="Times New Roman"/>
                      </a:endParaRPr>
                    </a:p>
                  </a:txBody>
                  <a:tcPr marL="29179" marR="29179" marT="0" marB="0" anchor="ctr"/>
                </a:tc>
                <a:tc>
                  <a:txBody>
                    <a:bodyPr/>
                    <a:lstStyle/>
                    <a:p>
                      <a:pPr algn="r">
                        <a:spcAft>
                          <a:spcPts val="0"/>
                        </a:spcAft>
                      </a:pPr>
                      <a:r>
                        <a:rPr lang="en-GB" sz="1100">
                          <a:effectLst/>
                        </a:rPr>
                        <a:t>12 </a:t>
                      </a:r>
                      <a:endParaRPr lang="en-GB" sz="1100">
                        <a:effectLst/>
                        <a:latin typeface="Times New Roman"/>
                        <a:ea typeface="Times New Roman"/>
                      </a:endParaRPr>
                    </a:p>
                  </a:txBody>
                  <a:tcPr marL="29179" marR="29179" marT="0" marB="0" anchor="ctr"/>
                </a:tc>
                <a:tc>
                  <a:txBody>
                    <a:bodyPr/>
                    <a:lstStyle/>
                    <a:p>
                      <a:pPr algn="r">
                        <a:spcAft>
                          <a:spcPts val="0"/>
                        </a:spcAft>
                      </a:pPr>
                      <a:r>
                        <a:rPr lang="en-GB" sz="1100">
                          <a:effectLst/>
                        </a:rPr>
                        <a:t>10 </a:t>
                      </a:r>
                      <a:endParaRPr lang="en-GB" sz="1100">
                        <a:effectLst/>
                        <a:latin typeface="Times New Roman"/>
                        <a:ea typeface="Times New Roman"/>
                      </a:endParaRPr>
                    </a:p>
                  </a:txBody>
                  <a:tcPr marL="29179" marR="29179" marT="0" marB="0" anchor="ctr"/>
                </a:tc>
                <a:tc>
                  <a:txBody>
                    <a:bodyPr/>
                    <a:lstStyle/>
                    <a:p>
                      <a:pPr algn="r">
                        <a:spcAft>
                          <a:spcPts val="0"/>
                        </a:spcAft>
                      </a:pPr>
                      <a:r>
                        <a:rPr lang="en-GB" sz="1100">
                          <a:effectLst/>
                        </a:rPr>
                        <a:t>20% ↑</a:t>
                      </a:r>
                      <a:endParaRPr lang="en-GB" sz="1100">
                        <a:effectLst/>
                        <a:latin typeface="Times New Roman"/>
                        <a:ea typeface="Times New Roman"/>
                      </a:endParaRPr>
                    </a:p>
                  </a:txBody>
                  <a:tcPr marL="29179" marR="29179" marT="0" marB="0" anchor="ctr"/>
                </a:tc>
                <a:tc>
                  <a:txBody>
                    <a:bodyPr/>
                    <a:lstStyle/>
                    <a:p>
                      <a:pPr algn="r">
                        <a:spcAft>
                          <a:spcPts val="0"/>
                        </a:spcAft>
                      </a:pPr>
                      <a:r>
                        <a:rPr lang="en-GB" sz="1100">
                          <a:effectLst/>
                        </a:rPr>
                        <a:t>22 </a:t>
                      </a:r>
                      <a:endParaRPr lang="en-GB" sz="1100">
                        <a:effectLst/>
                        <a:latin typeface="Times New Roman"/>
                        <a:ea typeface="Times New Roman"/>
                      </a:endParaRPr>
                    </a:p>
                  </a:txBody>
                  <a:tcPr marL="29179" marR="29179" marT="0" marB="0" anchor="ctr"/>
                </a:tc>
                <a:tc>
                  <a:txBody>
                    <a:bodyPr/>
                    <a:lstStyle/>
                    <a:p>
                      <a:pPr algn="r">
                        <a:spcAft>
                          <a:spcPts val="0"/>
                        </a:spcAft>
                      </a:pPr>
                      <a:r>
                        <a:rPr lang="en-GB" sz="1100">
                          <a:effectLst/>
                        </a:rPr>
                        <a:t>26 </a:t>
                      </a:r>
                      <a:endParaRPr lang="en-GB" sz="1100">
                        <a:effectLst/>
                        <a:latin typeface="Times New Roman"/>
                        <a:ea typeface="Times New Roman"/>
                      </a:endParaRPr>
                    </a:p>
                  </a:txBody>
                  <a:tcPr marL="29179" marR="29179" marT="0" marB="0" anchor="ctr"/>
                </a:tc>
                <a:tc>
                  <a:txBody>
                    <a:bodyPr/>
                    <a:lstStyle/>
                    <a:p>
                      <a:pPr algn="r">
                        <a:spcAft>
                          <a:spcPts val="0"/>
                        </a:spcAft>
                      </a:pPr>
                      <a:r>
                        <a:rPr lang="en-GB" sz="1100">
                          <a:effectLst/>
                        </a:rPr>
                        <a:t>22 </a:t>
                      </a:r>
                      <a:endParaRPr lang="en-GB" sz="1100">
                        <a:effectLst/>
                        <a:latin typeface="Times New Roman"/>
                        <a:ea typeface="Times New Roman"/>
                      </a:endParaRPr>
                    </a:p>
                  </a:txBody>
                  <a:tcPr marL="29179" marR="29179" marT="0" marB="0" anchor="ctr"/>
                </a:tc>
                <a:tc>
                  <a:txBody>
                    <a:bodyPr/>
                    <a:lstStyle/>
                    <a:p>
                      <a:pPr algn="r">
                        <a:spcAft>
                          <a:spcPts val="0"/>
                        </a:spcAft>
                      </a:pPr>
                      <a:r>
                        <a:rPr lang="en-GB" sz="1100">
                          <a:effectLst/>
                        </a:rPr>
                        <a:t>18% ↑</a:t>
                      </a:r>
                      <a:endParaRPr lang="en-GB" sz="1100">
                        <a:effectLst/>
                        <a:latin typeface="Times New Roman"/>
                        <a:ea typeface="Times New Roman"/>
                      </a:endParaRPr>
                    </a:p>
                  </a:txBody>
                  <a:tcPr marL="29179" marR="29179" marT="0" marB="0" anchor="ctr"/>
                </a:tc>
                <a:tc>
                  <a:txBody>
                    <a:bodyPr/>
                    <a:lstStyle/>
                    <a:p>
                      <a:pPr algn="r">
                        <a:spcAft>
                          <a:spcPts val="0"/>
                        </a:spcAft>
                      </a:pPr>
                      <a:r>
                        <a:rPr lang="en-GB" sz="1100">
                          <a:effectLst/>
                        </a:rPr>
                        <a:t>48 </a:t>
                      </a:r>
                      <a:endParaRPr lang="en-GB" sz="1100">
                        <a:effectLst/>
                        <a:latin typeface="Times New Roman"/>
                        <a:ea typeface="Times New Roman"/>
                      </a:endParaRPr>
                    </a:p>
                  </a:txBody>
                  <a:tcPr marL="29179" marR="29179" marT="0" marB="0" anchor="ctr"/>
                </a:tc>
              </a:tr>
              <a:tr h="212928">
                <a:tc>
                  <a:txBody>
                    <a:bodyPr/>
                    <a:lstStyle/>
                    <a:p>
                      <a:pPr>
                        <a:spcAft>
                          <a:spcPts val="0"/>
                        </a:spcAft>
                      </a:pPr>
                      <a:r>
                        <a:rPr lang="en-GB" sz="1100" dirty="0">
                          <a:effectLst/>
                        </a:rPr>
                        <a:t>Cerebral event </a:t>
                      </a:r>
                      <a:endParaRPr lang="en-GB" sz="1100" dirty="0">
                        <a:effectLst/>
                        <a:latin typeface="Times New Roman"/>
                        <a:ea typeface="Times New Roman"/>
                      </a:endParaRPr>
                    </a:p>
                  </a:txBody>
                  <a:tcPr marL="29179" marR="29179" marT="0" marB="0" anchor="ctr"/>
                </a:tc>
                <a:tc>
                  <a:txBody>
                    <a:bodyPr/>
                    <a:lstStyle/>
                    <a:p>
                      <a:pPr algn="r">
                        <a:spcAft>
                          <a:spcPts val="0"/>
                        </a:spcAft>
                      </a:pPr>
                      <a:r>
                        <a:rPr lang="en-GB" sz="1100">
                          <a:effectLst/>
                        </a:rPr>
                        <a:t>1 </a:t>
                      </a:r>
                      <a:endParaRPr lang="en-GB" sz="1100">
                        <a:effectLst/>
                        <a:latin typeface="Times New Roman"/>
                        <a:ea typeface="Times New Roman"/>
                      </a:endParaRPr>
                    </a:p>
                  </a:txBody>
                  <a:tcPr marL="29179" marR="29179" marT="0" marB="0" anchor="ctr"/>
                </a:tc>
                <a:tc>
                  <a:txBody>
                    <a:bodyPr/>
                    <a:lstStyle/>
                    <a:p>
                      <a:pPr algn="r">
                        <a:spcAft>
                          <a:spcPts val="0"/>
                        </a:spcAft>
                      </a:pPr>
                      <a:r>
                        <a:rPr lang="en-GB" sz="1100">
                          <a:effectLst/>
                        </a:rPr>
                        <a:t>0 </a:t>
                      </a:r>
                      <a:endParaRPr lang="en-GB" sz="1100">
                        <a:effectLst/>
                        <a:latin typeface="Times New Roman"/>
                        <a:ea typeface="Times New Roman"/>
                      </a:endParaRPr>
                    </a:p>
                  </a:txBody>
                  <a:tcPr marL="29179" marR="29179" marT="0" marB="0" anchor="ctr"/>
                </a:tc>
                <a:tc>
                  <a:txBody>
                    <a:bodyPr/>
                    <a:lstStyle/>
                    <a:p>
                      <a:pPr algn="r">
                        <a:spcAft>
                          <a:spcPts val="0"/>
                        </a:spcAft>
                      </a:pPr>
                      <a:r>
                        <a:rPr lang="en-GB" sz="1100">
                          <a:effectLst/>
                        </a:rPr>
                        <a:t>100% ↑</a:t>
                      </a:r>
                      <a:endParaRPr lang="en-GB" sz="1100">
                        <a:effectLst/>
                        <a:latin typeface="Times New Roman"/>
                        <a:ea typeface="Times New Roman"/>
                      </a:endParaRPr>
                    </a:p>
                  </a:txBody>
                  <a:tcPr marL="29179" marR="29179" marT="0" marB="0" anchor="ctr"/>
                </a:tc>
                <a:tc>
                  <a:txBody>
                    <a:bodyPr/>
                    <a:lstStyle/>
                    <a:p>
                      <a:pPr algn="r">
                        <a:spcAft>
                          <a:spcPts val="0"/>
                        </a:spcAft>
                      </a:pPr>
                      <a:r>
                        <a:rPr lang="en-GB" sz="1100">
                          <a:effectLst/>
                        </a:rPr>
                        <a:t>1 </a:t>
                      </a:r>
                      <a:endParaRPr lang="en-GB" sz="1100">
                        <a:effectLst/>
                        <a:latin typeface="Times New Roman"/>
                        <a:ea typeface="Times New Roman"/>
                      </a:endParaRPr>
                    </a:p>
                  </a:txBody>
                  <a:tcPr marL="29179" marR="29179" marT="0" marB="0" anchor="ctr"/>
                </a:tc>
                <a:tc>
                  <a:txBody>
                    <a:bodyPr/>
                    <a:lstStyle/>
                    <a:p>
                      <a:pPr algn="r">
                        <a:spcAft>
                          <a:spcPts val="0"/>
                        </a:spcAft>
                      </a:pPr>
                      <a:r>
                        <a:rPr lang="en-GB" sz="1100">
                          <a:effectLst/>
                        </a:rPr>
                        <a:t>0 </a:t>
                      </a:r>
                      <a:endParaRPr lang="en-GB" sz="1100">
                        <a:effectLst/>
                        <a:latin typeface="Times New Roman"/>
                        <a:ea typeface="Times New Roman"/>
                      </a:endParaRPr>
                    </a:p>
                  </a:txBody>
                  <a:tcPr marL="29179" marR="29179" marT="0" marB="0" anchor="ctr"/>
                </a:tc>
                <a:tc>
                  <a:txBody>
                    <a:bodyPr/>
                    <a:lstStyle/>
                    <a:p>
                      <a:pPr algn="r">
                        <a:spcAft>
                          <a:spcPts val="0"/>
                        </a:spcAft>
                      </a:pPr>
                      <a:r>
                        <a:rPr lang="en-GB" sz="1100" dirty="0">
                          <a:effectLst/>
                        </a:rPr>
                        <a:t>0 </a:t>
                      </a:r>
                      <a:endParaRPr lang="en-GB" sz="1100" dirty="0">
                        <a:effectLst/>
                        <a:latin typeface="Times New Roman"/>
                        <a:ea typeface="Times New Roman"/>
                      </a:endParaRPr>
                    </a:p>
                  </a:txBody>
                  <a:tcPr marL="29179" marR="29179" marT="0" marB="0" anchor="ctr"/>
                </a:tc>
                <a:tc>
                  <a:txBody>
                    <a:bodyPr/>
                    <a:lstStyle/>
                    <a:p>
                      <a:pPr algn="r">
                        <a:spcAft>
                          <a:spcPts val="0"/>
                        </a:spcAft>
                      </a:pPr>
                      <a:r>
                        <a:rPr lang="en-GB" sz="1100">
                          <a:effectLst/>
                        </a:rPr>
                        <a:t>0 ↔</a:t>
                      </a:r>
                      <a:endParaRPr lang="en-GB" sz="1100">
                        <a:effectLst/>
                        <a:latin typeface="Times New Roman"/>
                        <a:ea typeface="Times New Roman"/>
                      </a:endParaRPr>
                    </a:p>
                  </a:txBody>
                  <a:tcPr marL="29179" marR="29179" marT="0" marB="0" anchor="ctr"/>
                </a:tc>
                <a:tc>
                  <a:txBody>
                    <a:bodyPr/>
                    <a:lstStyle/>
                    <a:p>
                      <a:pPr algn="r">
                        <a:spcAft>
                          <a:spcPts val="0"/>
                        </a:spcAft>
                      </a:pPr>
                      <a:r>
                        <a:rPr lang="en-GB" sz="1100">
                          <a:effectLst/>
                        </a:rPr>
                        <a:t>0 </a:t>
                      </a:r>
                      <a:endParaRPr lang="en-GB" sz="1100">
                        <a:effectLst/>
                        <a:latin typeface="Times New Roman"/>
                        <a:ea typeface="Times New Roman"/>
                      </a:endParaRPr>
                    </a:p>
                  </a:txBody>
                  <a:tcPr marL="29179" marR="29179" marT="0" marB="0" anchor="ctr"/>
                </a:tc>
              </a:tr>
              <a:tr h="184788">
                <a:tc>
                  <a:txBody>
                    <a:bodyPr/>
                    <a:lstStyle/>
                    <a:p>
                      <a:pPr>
                        <a:spcAft>
                          <a:spcPts val="0"/>
                        </a:spcAft>
                      </a:pPr>
                      <a:r>
                        <a:rPr lang="en-GB" sz="1100" dirty="0">
                          <a:effectLst/>
                        </a:rPr>
                        <a:t>Chest </a:t>
                      </a:r>
                      <a:r>
                        <a:rPr lang="en-GB" sz="1100" dirty="0" smtClean="0">
                          <a:effectLst/>
                        </a:rPr>
                        <a:t>infection</a:t>
                      </a:r>
                      <a:endParaRPr lang="en-GB" sz="1100" dirty="0">
                        <a:effectLst/>
                        <a:latin typeface="Times New Roman"/>
                        <a:ea typeface="Times New Roman"/>
                      </a:endParaRPr>
                    </a:p>
                  </a:txBody>
                  <a:tcPr marL="29179" marR="29179" marT="0" marB="0" anchor="ctr"/>
                </a:tc>
                <a:tc>
                  <a:txBody>
                    <a:bodyPr/>
                    <a:lstStyle/>
                    <a:p>
                      <a:pPr algn="r">
                        <a:spcAft>
                          <a:spcPts val="0"/>
                        </a:spcAft>
                      </a:pPr>
                      <a:r>
                        <a:rPr lang="en-GB" sz="1100">
                          <a:effectLst/>
                        </a:rPr>
                        <a:t>75 </a:t>
                      </a:r>
                      <a:endParaRPr lang="en-GB" sz="1100">
                        <a:effectLst/>
                        <a:latin typeface="Times New Roman"/>
                        <a:ea typeface="Times New Roman"/>
                      </a:endParaRPr>
                    </a:p>
                  </a:txBody>
                  <a:tcPr marL="29179" marR="29179" marT="0" marB="0" anchor="ctr"/>
                </a:tc>
                <a:tc>
                  <a:txBody>
                    <a:bodyPr/>
                    <a:lstStyle/>
                    <a:p>
                      <a:pPr algn="r">
                        <a:spcAft>
                          <a:spcPts val="0"/>
                        </a:spcAft>
                      </a:pPr>
                      <a:r>
                        <a:rPr lang="en-GB" sz="1100">
                          <a:effectLst/>
                        </a:rPr>
                        <a:t>65 </a:t>
                      </a:r>
                      <a:endParaRPr lang="en-GB" sz="1100">
                        <a:effectLst/>
                        <a:latin typeface="Times New Roman"/>
                        <a:ea typeface="Times New Roman"/>
                      </a:endParaRPr>
                    </a:p>
                  </a:txBody>
                  <a:tcPr marL="29179" marR="29179" marT="0" marB="0" anchor="ctr"/>
                </a:tc>
                <a:tc>
                  <a:txBody>
                    <a:bodyPr/>
                    <a:lstStyle/>
                    <a:p>
                      <a:pPr algn="r">
                        <a:spcAft>
                          <a:spcPts val="0"/>
                        </a:spcAft>
                      </a:pPr>
                      <a:r>
                        <a:rPr lang="en-GB" sz="1100">
                          <a:effectLst/>
                        </a:rPr>
                        <a:t>15% ↑</a:t>
                      </a:r>
                      <a:endParaRPr lang="en-GB" sz="1100">
                        <a:effectLst/>
                        <a:latin typeface="Times New Roman"/>
                        <a:ea typeface="Times New Roman"/>
                      </a:endParaRPr>
                    </a:p>
                  </a:txBody>
                  <a:tcPr marL="29179" marR="29179" marT="0" marB="0" anchor="ctr"/>
                </a:tc>
                <a:tc>
                  <a:txBody>
                    <a:bodyPr/>
                    <a:lstStyle/>
                    <a:p>
                      <a:pPr algn="r">
                        <a:spcAft>
                          <a:spcPts val="0"/>
                        </a:spcAft>
                      </a:pPr>
                      <a:r>
                        <a:rPr lang="en-GB" sz="1100">
                          <a:effectLst/>
                        </a:rPr>
                        <a:t>140 </a:t>
                      </a:r>
                      <a:endParaRPr lang="en-GB" sz="1100">
                        <a:effectLst/>
                        <a:latin typeface="Times New Roman"/>
                        <a:ea typeface="Times New Roman"/>
                      </a:endParaRPr>
                    </a:p>
                  </a:txBody>
                  <a:tcPr marL="29179" marR="29179" marT="0" marB="0" anchor="ctr"/>
                </a:tc>
                <a:tc>
                  <a:txBody>
                    <a:bodyPr/>
                    <a:lstStyle/>
                    <a:p>
                      <a:pPr algn="r">
                        <a:spcAft>
                          <a:spcPts val="0"/>
                        </a:spcAft>
                      </a:pPr>
                      <a:r>
                        <a:rPr lang="en-GB" sz="1100">
                          <a:effectLst/>
                        </a:rPr>
                        <a:t>68 </a:t>
                      </a:r>
                      <a:endParaRPr lang="en-GB" sz="1100">
                        <a:effectLst/>
                        <a:latin typeface="Times New Roman"/>
                        <a:ea typeface="Times New Roman"/>
                      </a:endParaRPr>
                    </a:p>
                  </a:txBody>
                  <a:tcPr marL="29179" marR="29179" marT="0" marB="0" anchor="ctr"/>
                </a:tc>
                <a:tc>
                  <a:txBody>
                    <a:bodyPr/>
                    <a:lstStyle/>
                    <a:p>
                      <a:pPr algn="r">
                        <a:spcAft>
                          <a:spcPts val="0"/>
                        </a:spcAft>
                      </a:pPr>
                      <a:r>
                        <a:rPr lang="en-GB" sz="1100" dirty="0">
                          <a:effectLst/>
                        </a:rPr>
                        <a:t>46 </a:t>
                      </a:r>
                      <a:endParaRPr lang="en-GB" sz="1100" dirty="0">
                        <a:effectLst/>
                        <a:latin typeface="Times New Roman"/>
                        <a:ea typeface="Times New Roman"/>
                      </a:endParaRPr>
                    </a:p>
                  </a:txBody>
                  <a:tcPr marL="29179" marR="29179" marT="0" marB="0" anchor="ctr"/>
                </a:tc>
                <a:tc>
                  <a:txBody>
                    <a:bodyPr/>
                    <a:lstStyle/>
                    <a:p>
                      <a:pPr algn="r">
                        <a:spcAft>
                          <a:spcPts val="0"/>
                        </a:spcAft>
                      </a:pPr>
                      <a:r>
                        <a:rPr lang="en-GB" sz="1100">
                          <a:effectLst/>
                        </a:rPr>
                        <a:t>48% ↑</a:t>
                      </a:r>
                      <a:endParaRPr lang="en-GB" sz="1100">
                        <a:effectLst/>
                        <a:latin typeface="Times New Roman"/>
                        <a:ea typeface="Times New Roman"/>
                      </a:endParaRPr>
                    </a:p>
                  </a:txBody>
                  <a:tcPr marL="29179" marR="29179" marT="0" marB="0" anchor="ctr"/>
                </a:tc>
                <a:tc>
                  <a:txBody>
                    <a:bodyPr/>
                    <a:lstStyle/>
                    <a:p>
                      <a:pPr algn="r">
                        <a:spcAft>
                          <a:spcPts val="0"/>
                        </a:spcAft>
                      </a:pPr>
                      <a:r>
                        <a:rPr lang="en-GB" sz="1100">
                          <a:effectLst/>
                        </a:rPr>
                        <a:t>114 </a:t>
                      </a:r>
                      <a:endParaRPr lang="en-GB" sz="1100">
                        <a:effectLst/>
                        <a:latin typeface="Times New Roman"/>
                        <a:ea typeface="Times New Roman"/>
                      </a:endParaRPr>
                    </a:p>
                  </a:txBody>
                  <a:tcPr marL="29179" marR="29179" marT="0" marB="0" anchor="ctr"/>
                </a:tc>
              </a:tr>
              <a:tr h="184788">
                <a:tc>
                  <a:txBody>
                    <a:bodyPr/>
                    <a:lstStyle/>
                    <a:p>
                      <a:pPr>
                        <a:spcAft>
                          <a:spcPts val="0"/>
                        </a:spcAft>
                      </a:pPr>
                      <a:r>
                        <a:rPr lang="en-GB" sz="1100">
                          <a:effectLst/>
                        </a:rPr>
                        <a:t>Chest pain</a:t>
                      </a:r>
                      <a:endParaRPr lang="en-GB" sz="1100">
                        <a:effectLst/>
                        <a:latin typeface="Times New Roman"/>
                        <a:ea typeface="Times New Roman"/>
                      </a:endParaRPr>
                    </a:p>
                  </a:txBody>
                  <a:tcPr marL="29179" marR="29179" marT="0" marB="0" anchor="ctr"/>
                </a:tc>
                <a:tc>
                  <a:txBody>
                    <a:bodyPr/>
                    <a:lstStyle/>
                    <a:p>
                      <a:pPr algn="r">
                        <a:spcAft>
                          <a:spcPts val="0"/>
                        </a:spcAft>
                      </a:pPr>
                      <a:r>
                        <a:rPr lang="en-GB" sz="1100">
                          <a:effectLst/>
                        </a:rPr>
                        <a:t>2 </a:t>
                      </a:r>
                      <a:endParaRPr lang="en-GB" sz="1100">
                        <a:effectLst/>
                        <a:latin typeface="Times New Roman"/>
                        <a:ea typeface="Times New Roman"/>
                      </a:endParaRPr>
                    </a:p>
                  </a:txBody>
                  <a:tcPr marL="29179" marR="29179" marT="0" marB="0" anchor="ctr"/>
                </a:tc>
                <a:tc>
                  <a:txBody>
                    <a:bodyPr/>
                    <a:lstStyle/>
                    <a:p>
                      <a:pPr algn="r">
                        <a:spcAft>
                          <a:spcPts val="0"/>
                        </a:spcAft>
                      </a:pPr>
                      <a:r>
                        <a:rPr lang="en-GB" sz="1100">
                          <a:effectLst/>
                        </a:rPr>
                        <a:t>0 </a:t>
                      </a:r>
                      <a:endParaRPr lang="en-GB" sz="1100">
                        <a:effectLst/>
                        <a:latin typeface="Times New Roman"/>
                        <a:ea typeface="Times New Roman"/>
                      </a:endParaRPr>
                    </a:p>
                  </a:txBody>
                  <a:tcPr marL="29179" marR="29179" marT="0" marB="0" anchor="ctr"/>
                </a:tc>
                <a:tc>
                  <a:txBody>
                    <a:bodyPr/>
                    <a:lstStyle/>
                    <a:p>
                      <a:pPr algn="r">
                        <a:spcAft>
                          <a:spcPts val="0"/>
                        </a:spcAft>
                      </a:pPr>
                      <a:r>
                        <a:rPr lang="en-GB" sz="1100">
                          <a:effectLst/>
                        </a:rPr>
                        <a:t>100% ↑</a:t>
                      </a:r>
                      <a:endParaRPr lang="en-GB" sz="1100">
                        <a:effectLst/>
                        <a:latin typeface="Times New Roman"/>
                        <a:ea typeface="Times New Roman"/>
                      </a:endParaRPr>
                    </a:p>
                  </a:txBody>
                  <a:tcPr marL="29179" marR="29179" marT="0" marB="0" anchor="ctr"/>
                </a:tc>
                <a:tc>
                  <a:txBody>
                    <a:bodyPr/>
                    <a:lstStyle/>
                    <a:p>
                      <a:pPr algn="r">
                        <a:spcAft>
                          <a:spcPts val="0"/>
                        </a:spcAft>
                      </a:pPr>
                      <a:r>
                        <a:rPr lang="en-GB" sz="1100">
                          <a:effectLst/>
                        </a:rPr>
                        <a:t>2 </a:t>
                      </a:r>
                      <a:endParaRPr lang="en-GB" sz="1100">
                        <a:effectLst/>
                        <a:latin typeface="Times New Roman"/>
                        <a:ea typeface="Times New Roman"/>
                      </a:endParaRPr>
                    </a:p>
                  </a:txBody>
                  <a:tcPr marL="29179" marR="29179" marT="0" marB="0" anchor="ctr"/>
                </a:tc>
                <a:tc>
                  <a:txBody>
                    <a:bodyPr/>
                    <a:lstStyle/>
                    <a:p>
                      <a:pPr algn="r">
                        <a:spcAft>
                          <a:spcPts val="0"/>
                        </a:spcAft>
                      </a:pPr>
                      <a:r>
                        <a:rPr lang="en-GB" sz="1100">
                          <a:effectLst/>
                        </a:rPr>
                        <a:t>7 </a:t>
                      </a:r>
                      <a:endParaRPr lang="en-GB" sz="1100">
                        <a:effectLst/>
                        <a:latin typeface="Times New Roman"/>
                        <a:ea typeface="Times New Roman"/>
                      </a:endParaRPr>
                    </a:p>
                  </a:txBody>
                  <a:tcPr marL="29179" marR="29179" marT="0" marB="0" anchor="ctr"/>
                </a:tc>
                <a:tc>
                  <a:txBody>
                    <a:bodyPr/>
                    <a:lstStyle/>
                    <a:p>
                      <a:pPr algn="r">
                        <a:spcAft>
                          <a:spcPts val="0"/>
                        </a:spcAft>
                      </a:pPr>
                      <a:r>
                        <a:rPr lang="en-GB" sz="1100" dirty="0">
                          <a:effectLst/>
                        </a:rPr>
                        <a:t>9 </a:t>
                      </a:r>
                      <a:endParaRPr lang="en-GB" sz="1100" dirty="0">
                        <a:effectLst/>
                        <a:latin typeface="Times New Roman"/>
                        <a:ea typeface="Times New Roman"/>
                      </a:endParaRPr>
                    </a:p>
                  </a:txBody>
                  <a:tcPr marL="29179" marR="29179" marT="0" marB="0" anchor="ctr"/>
                </a:tc>
                <a:tc>
                  <a:txBody>
                    <a:bodyPr/>
                    <a:lstStyle/>
                    <a:p>
                      <a:pPr algn="r">
                        <a:spcAft>
                          <a:spcPts val="0"/>
                        </a:spcAft>
                      </a:pPr>
                      <a:r>
                        <a:rPr lang="en-GB" sz="1100">
                          <a:effectLst/>
                        </a:rPr>
                        <a:t>22% ↓</a:t>
                      </a:r>
                      <a:endParaRPr lang="en-GB" sz="1100">
                        <a:effectLst/>
                        <a:latin typeface="Times New Roman"/>
                        <a:ea typeface="Times New Roman"/>
                      </a:endParaRPr>
                    </a:p>
                  </a:txBody>
                  <a:tcPr marL="29179" marR="29179" marT="0" marB="0" anchor="ctr"/>
                </a:tc>
                <a:tc>
                  <a:txBody>
                    <a:bodyPr/>
                    <a:lstStyle/>
                    <a:p>
                      <a:pPr algn="r">
                        <a:spcAft>
                          <a:spcPts val="0"/>
                        </a:spcAft>
                      </a:pPr>
                      <a:r>
                        <a:rPr lang="en-GB" sz="1100">
                          <a:effectLst/>
                        </a:rPr>
                        <a:t>16 </a:t>
                      </a:r>
                      <a:endParaRPr lang="en-GB" sz="1100">
                        <a:effectLst/>
                        <a:latin typeface="Times New Roman"/>
                        <a:ea typeface="Times New Roman"/>
                      </a:endParaRPr>
                    </a:p>
                  </a:txBody>
                  <a:tcPr marL="29179" marR="29179" marT="0" marB="0" anchor="ctr"/>
                </a:tc>
              </a:tr>
              <a:tr h="184788">
                <a:tc>
                  <a:txBody>
                    <a:bodyPr/>
                    <a:lstStyle/>
                    <a:p>
                      <a:pPr>
                        <a:spcAft>
                          <a:spcPts val="0"/>
                        </a:spcAft>
                      </a:pPr>
                      <a:r>
                        <a:rPr lang="en-GB" sz="1100" dirty="0">
                          <a:effectLst/>
                        </a:rPr>
                        <a:t>Death</a:t>
                      </a:r>
                      <a:endParaRPr lang="en-GB" sz="1100" dirty="0">
                        <a:effectLst/>
                        <a:latin typeface="Times New Roman"/>
                        <a:ea typeface="Times New Roman"/>
                      </a:endParaRPr>
                    </a:p>
                  </a:txBody>
                  <a:tcPr marL="29179" marR="29179" marT="0" marB="0" anchor="ctr"/>
                </a:tc>
                <a:tc>
                  <a:txBody>
                    <a:bodyPr/>
                    <a:lstStyle/>
                    <a:p>
                      <a:pPr algn="r">
                        <a:spcAft>
                          <a:spcPts val="0"/>
                        </a:spcAft>
                      </a:pPr>
                      <a:r>
                        <a:rPr lang="en-GB" sz="1100">
                          <a:effectLst/>
                        </a:rPr>
                        <a:t>0 </a:t>
                      </a:r>
                      <a:endParaRPr lang="en-GB" sz="1100">
                        <a:effectLst/>
                        <a:latin typeface="Times New Roman"/>
                        <a:ea typeface="Times New Roman"/>
                      </a:endParaRPr>
                    </a:p>
                  </a:txBody>
                  <a:tcPr marL="29179" marR="29179" marT="0" marB="0" anchor="ctr"/>
                </a:tc>
                <a:tc>
                  <a:txBody>
                    <a:bodyPr/>
                    <a:lstStyle/>
                    <a:p>
                      <a:pPr algn="r">
                        <a:spcAft>
                          <a:spcPts val="0"/>
                        </a:spcAft>
                      </a:pPr>
                      <a:r>
                        <a:rPr lang="en-GB" sz="1100">
                          <a:effectLst/>
                        </a:rPr>
                        <a:t>0 </a:t>
                      </a:r>
                      <a:endParaRPr lang="en-GB" sz="1100">
                        <a:effectLst/>
                        <a:latin typeface="Times New Roman"/>
                        <a:ea typeface="Times New Roman"/>
                      </a:endParaRPr>
                    </a:p>
                  </a:txBody>
                  <a:tcPr marL="29179" marR="29179" marT="0" marB="0" anchor="ctr"/>
                </a:tc>
                <a:tc>
                  <a:txBody>
                    <a:bodyPr/>
                    <a:lstStyle/>
                    <a:p>
                      <a:pPr algn="r">
                        <a:spcAft>
                          <a:spcPts val="0"/>
                        </a:spcAft>
                      </a:pPr>
                      <a:r>
                        <a:rPr lang="en-GB" sz="1100">
                          <a:effectLst/>
                        </a:rPr>
                        <a:t>0 ↔</a:t>
                      </a:r>
                      <a:endParaRPr lang="en-GB" sz="1100">
                        <a:effectLst/>
                        <a:latin typeface="Times New Roman"/>
                        <a:ea typeface="Times New Roman"/>
                      </a:endParaRPr>
                    </a:p>
                  </a:txBody>
                  <a:tcPr marL="29179" marR="29179" marT="0" marB="0" anchor="ctr"/>
                </a:tc>
                <a:tc>
                  <a:txBody>
                    <a:bodyPr/>
                    <a:lstStyle/>
                    <a:p>
                      <a:pPr algn="r">
                        <a:spcAft>
                          <a:spcPts val="0"/>
                        </a:spcAft>
                      </a:pPr>
                      <a:r>
                        <a:rPr lang="en-GB" sz="1100">
                          <a:effectLst/>
                        </a:rPr>
                        <a:t>0 </a:t>
                      </a:r>
                      <a:endParaRPr lang="en-GB" sz="1100">
                        <a:effectLst/>
                        <a:latin typeface="Times New Roman"/>
                        <a:ea typeface="Times New Roman"/>
                      </a:endParaRPr>
                    </a:p>
                  </a:txBody>
                  <a:tcPr marL="29179" marR="29179" marT="0" marB="0" anchor="ctr"/>
                </a:tc>
                <a:tc>
                  <a:txBody>
                    <a:bodyPr/>
                    <a:lstStyle/>
                    <a:p>
                      <a:pPr algn="r">
                        <a:spcAft>
                          <a:spcPts val="0"/>
                        </a:spcAft>
                      </a:pPr>
                      <a:r>
                        <a:rPr lang="en-GB" sz="1100">
                          <a:effectLst/>
                        </a:rPr>
                        <a:t>0 </a:t>
                      </a:r>
                      <a:endParaRPr lang="en-GB" sz="1100">
                        <a:effectLst/>
                        <a:latin typeface="Times New Roman"/>
                        <a:ea typeface="Times New Roman"/>
                      </a:endParaRPr>
                    </a:p>
                  </a:txBody>
                  <a:tcPr marL="29179" marR="29179" marT="0" marB="0" anchor="ctr"/>
                </a:tc>
                <a:tc>
                  <a:txBody>
                    <a:bodyPr/>
                    <a:lstStyle/>
                    <a:p>
                      <a:pPr algn="r">
                        <a:spcAft>
                          <a:spcPts val="0"/>
                        </a:spcAft>
                      </a:pPr>
                      <a:r>
                        <a:rPr lang="en-GB" sz="1100" dirty="0">
                          <a:effectLst/>
                        </a:rPr>
                        <a:t>0 </a:t>
                      </a:r>
                      <a:endParaRPr lang="en-GB" sz="1100" dirty="0">
                        <a:effectLst/>
                        <a:latin typeface="Times New Roman"/>
                        <a:ea typeface="Times New Roman"/>
                      </a:endParaRPr>
                    </a:p>
                  </a:txBody>
                  <a:tcPr marL="29179" marR="29179" marT="0" marB="0" anchor="ctr"/>
                </a:tc>
                <a:tc>
                  <a:txBody>
                    <a:bodyPr/>
                    <a:lstStyle/>
                    <a:p>
                      <a:pPr algn="r">
                        <a:spcAft>
                          <a:spcPts val="0"/>
                        </a:spcAft>
                      </a:pPr>
                      <a:r>
                        <a:rPr lang="en-GB" sz="1100">
                          <a:effectLst/>
                        </a:rPr>
                        <a:t>0 ↔</a:t>
                      </a:r>
                      <a:endParaRPr lang="en-GB" sz="1100">
                        <a:effectLst/>
                        <a:latin typeface="Times New Roman"/>
                        <a:ea typeface="Times New Roman"/>
                      </a:endParaRPr>
                    </a:p>
                  </a:txBody>
                  <a:tcPr marL="29179" marR="29179" marT="0" marB="0" anchor="ctr"/>
                </a:tc>
                <a:tc>
                  <a:txBody>
                    <a:bodyPr/>
                    <a:lstStyle/>
                    <a:p>
                      <a:pPr algn="r">
                        <a:spcAft>
                          <a:spcPts val="0"/>
                        </a:spcAft>
                      </a:pPr>
                      <a:r>
                        <a:rPr lang="en-GB" sz="1100">
                          <a:effectLst/>
                        </a:rPr>
                        <a:t>0 </a:t>
                      </a:r>
                      <a:endParaRPr lang="en-GB" sz="1100">
                        <a:effectLst/>
                        <a:latin typeface="Times New Roman"/>
                        <a:ea typeface="Times New Roman"/>
                      </a:endParaRPr>
                    </a:p>
                  </a:txBody>
                  <a:tcPr marL="29179" marR="29179" marT="0" marB="0" anchor="ctr"/>
                </a:tc>
              </a:tr>
              <a:tr h="184788">
                <a:tc>
                  <a:txBody>
                    <a:bodyPr/>
                    <a:lstStyle/>
                    <a:p>
                      <a:pPr>
                        <a:spcAft>
                          <a:spcPts val="0"/>
                        </a:spcAft>
                      </a:pPr>
                      <a:r>
                        <a:rPr lang="en-GB" sz="1100">
                          <a:effectLst/>
                        </a:rPr>
                        <a:t>Dehydration</a:t>
                      </a:r>
                      <a:endParaRPr lang="en-GB" sz="1100">
                        <a:effectLst/>
                        <a:latin typeface="Times New Roman"/>
                        <a:ea typeface="Times New Roman"/>
                      </a:endParaRPr>
                    </a:p>
                  </a:txBody>
                  <a:tcPr marL="29179" marR="29179" marT="0" marB="0" anchor="ctr"/>
                </a:tc>
                <a:tc>
                  <a:txBody>
                    <a:bodyPr/>
                    <a:lstStyle/>
                    <a:p>
                      <a:pPr algn="r">
                        <a:spcAft>
                          <a:spcPts val="0"/>
                        </a:spcAft>
                      </a:pPr>
                      <a:r>
                        <a:rPr lang="en-GB" sz="1100">
                          <a:effectLst/>
                        </a:rPr>
                        <a:t>12 </a:t>
                      </a:r>
                      <a:endParaRPr lang="en-GB" sz="1100">
                        <a:effectLst/>
                        <a:latin typeface="Times New Roman"/>
                        <a:ea typeface="Times New Roman"/>
                      </a:endParaRPr>
                    </a:p>
                  </a:txBody>
                  <a:tcPr marL="29179" marR="29179" marT="0" marB="0" anchor="ctr"/>
                </a:tc>
                <a:tc>
                  <a:txBody>
                    <a:bodyPr/>
                    <a:lstStyle/>
                    <a:p>
                      <a:pPr algn="r">
                        <a:spcAft>
                          <a:spcPts val="0"/>
                        </a:spcAft>
                      </a:pPr>
                      <a:r>
                        <a:rPr lang="en-GB" sz="1100">
                          <a:effectLst/>
                        </a:rPr>
                        <a:t>6 </a:t>
                      </a:r>
                      <a:endParaRPr lang="en-GB" sz="1100">
                        <a:effectLst/>
                        <a:latin typeface="Times New Roman"/>
                        <a:ea typeface="Times New Roman"/>
                      </a:endParaRPr>
                    </a:p>
                  </a:txBody>
                  <a:tcPr marL="29179" marR="29179" marT="0" marB="0" anchor="ctr"/>
                </a:tc>
                <a:tc>
                  <a:txBody>
                    <a:bodyPr/>
                    <a:lstStyle/>
                    <a:p>
                      <a:pPr algn="r">
                        <a:spcAft>
                          <a:spcPts val="0"/>
                        </a:spcAft>
                      </a:pPr>
                      <a:r>
                        <a:rPr lang="en-GB" sz="1100">
                          <a:effectLst/>
                        </a:rPr>
                        <a:t>100% ↑</a:t>
                      </a:r>
                      <a:endParaRPr lang="en-GB" sz="1100">
                        <a:effectLst/>
                        <a:latin typeface="Times New Roman"/>
                        <a:ea typeface="Times New Roman"/>
                      </a:endParaRPr>
                    </a:p>
                  </a:txBody>
                  <a:tcPr marL="29179" marR="29179" marT="0" marB="0" anchor="ctr"/>
                </a:tc>
                <a:tc>
                  <a:txBody>
                    <a:bodyPr/>
                    <a:lstStyle/>
                    <a:p>
                      <a:pPr algn="r">
                        <a:spcAft>
                          <a:spcPts val="0"/>
                        </a:spcAft>
                      </a:pPr>
                      <a:r>
                        <a:rPr lang="en-GB" sz="1100">
                          <a:effectLst/>
                        </a:rPr>
                        <a:t>18 </a:t>
                      </a:r>
                      <a:endParaRPr lang="en-GB" sz="1100">
                        <a:effectLst/>
                        <a:latin typeface="Times New Roman"/>
                        <a:ea typeface="Times New Roman"/>
                      </a:endParaRPr>
                    </a:p>
                  </a:txBody>
                  <a:tcPr marL="29179" marR="29179" marT="0" marB="0" anchor="ctr"/>
                </a:tc>
                <a:tc>
                  <a:txBody>
                    <a:bodyPr/>
                    <a:lstStyle/>
                    <a:p>
                      <a:pPr algn="r">
                        <a:spcAft>
                          <a:spcPts val="0"/>
                        </a:spcAft>
                      </a:pPr>
                      <a:r>
                        <a:rPr lang="en-GB" sz="1100">
                          <a:effectLst/>
                        </a:rPr>
                        <a:t>24 </a:t>
                      </a:r>
                      <a:endParaRPr lang="en-GB" sz="1100">
                        <a:effectLst/>
                        <a:latin typeface="Times New Roman"/>
                        <a:ea typeface="Times New Roman"/>
                      </a:endParaRPr>
                    </a:p>
                  </a:txBody>
                  <a:tcPr marL="29179" marR="29179" marT="0" marB="0" anchor="ctr"/>
                </a:tc>
                <a:tc>
                  <a:txBody>
                    <a:bodyPr/>
                    <a:lstStyle/>
                    <a:p>
                      <a:pPr algn="r">
                        <a:spcAft>
                          <a:spcPts val="0"/>
                        </a:spcAft>
                      </a:pPr>
                      <a:r>
                        <a:rPr lang="en-GB" sz="1100">
                          <a:effectLst/>
                        </a:rPr>
                        <a:t>7 </a:t>
                      </a:r>
                      <a:endParaRPr lang="en-GB" sz="1100">
                        <a:effectLst/>
                        <a:latin typeface="Times New Roman"/>
                        <a:ea typeface="Times New Roman"/>
                      </a:endParaRPr>
                    </a:p>
                  </a:txBody>
                  <a:tcPr marL="29179" marR="29179" marT="0" marB="0" anchor="ctr"/>
                </a:tc>
                <a:tc>
                  <a:txBody>
                    <a:bodyPr/>
                    <a:lstStyle/>
                    <a:p>
                      <a:pPr algn="r">
                        <a:spcAft>
                          <a:spcPts val="0"/>
                        </a:spcAft>
                      </a:pPr>
                      <a:r>
                        <a:rPr lang="en-GB" sz="1100" dirty="0">
                          <a:effectLst/>
                        </a:rPr>
                        <a:t>243% ↑</a:t>
                      </a:r>
                      <a:endParaRPr lang="en-GB" sz="1100" dirty="0">
                        <a:effectLst/>
                        <a:latin typeface="Times New Roman"/>
                        <a:ea typeface="Times New Roman"/>
                      </a:endParaRPr>
                    </a:p>
                  </a:txBody>
                  <a:tcPr marL="29179" marR="29179" marT="0" marB="0" anchor="ctr"/>
                </a:tc>
                <a:tc>
                  <a:txBody>
                    <a:bodyPr/>
                    <a:lstStyle/>
                    <a:p>
                      <a:pPr algn="r">
                        <a:spcAft>
                          <a:spcPts val="0"/>
                        </a:spcAft>
                      </a:pPr>
                      <a:r>
                        <a:rPr lang="en-GB" sz="1100">
                          <a:effectLst/>
                        </a:rPr>
                        <a:t>31 </a:t>
                      </a:r>
                      <a:endParaRPr lang="en-GB" sz="1100">
                        <a:effectLst/>
                        <a:latin typeface="Times New Roman"/>
                        <a:ea typeface="Times New Roman"/>
                      </a:endParaRPr>
                    </a:p>
                  </a:txBody>
                  <a:tcPr marL="29179" marR="29179" marT="0" marB="0" anchor="ctr"/>
                </a:tc>
              </a:tr>
              <a:tr h="184788">
                <a:tc>
                  <a:txBody>
                    <a:bodyPr/>
                    <a:lstStyle/>
                    <a:p>
                      <a:pPr>
                        <a:spcAft>
                          <a:spcPts val="0"/>
                        </a:spcAft>
                      </a:pPr>
                      <a:r>
                        <a:rPr lang="en-GB" sz="1100">
                          <a:effectLst/>
                        </a:rPr>
                        <a:t>Emotional distress</a:t>
                      </a:r>
                      <a:endParaRPr lang="en-GB" sz="1100">
                        <a:effectLst/>
                        <a:latin typeface="Times New Roman"/>
                        <a:ea typeface="Times New Roman"/>
                      </a:endParaRPr>
                    </a:p>
                  </a:txBody>
                  <a:tcPr marL="29179" marR="29179" marT="0" marB="0" anchor="ctr"/>
                </a:tc>
                <a:tc>
                  <a:txBody>
                    <a:bodyPr/>
                    <a:lstStyle/>
                    <a:p>
                      <a:pPr algn="r">
                        <a:spcAft>
                          <a:spcPts val="0"/>
                        </a:spcAft>
                      </a:pPr>
                      <a:r>
                        <a:rPr lang="en-GB" sz="1100">
                          <a:effectLst/>
                        </a:rPr>
                        <a:t>7 </a:t>
                      </a:r>
                      <a:endParaRPr lang="en-GB" sz="1100">
                        <a:effectLst/>
                        <a:latin typeface="Times New Roman"/>
                        <a:ea typeface="Times New Roman"/>
                      </a:endParaRPr>
                    </a:p>
                  </a:txBody>
                  <a:tcPr marL="29179" marR="29179" marT="0" marB="0" anchor="ctr"/>
                </a:tc>
                <a:tc>
                  <a:txBody>
                    <a:bodyPr/>
                    <a:lstStyle/>
                    <a:p>
                      <a:pPr algn="r">
                        <a:spcAft>
                          <a:spcPts val="0"/>
                        </a:spcAft>
                      </a:pPr>
                      <a:r>
                        <a:rPr lang="en-GB" sz="1100">
                          <a:effectLst/>
                        </a:rPr>
                        <a:t>4 </a:t>
                      </a:r>
                      <a:endParaRPr lang="en-GB" sz="1100">
                        <a:effectLst/>
                        <a:latin typeface="Times New Roman"/>
                        <a:ea typeface="Times New Roman"/>
                      </a:endParaRPr>
                    </a:p>
                  </a:txBody>
                  <a:tcPr marL="29179" marR="29179" marT="0" marB="0" anchor="ctr"/>
                </a:tc>
                <a:tc>
                  <a:txBody>
                    <a:bodyPr/>
                    <a:lstStyle/>
                    <a:p>
                      <a:pPr algn="r">
                        <a:spcAft>
                          <a:spcPts val="0"/>
                        </a:spcAft>
                      </a:pPr>
                      <a:r>
                        <a:rPr lang="en-GB" sz="1100">
                          <a:effectLst/>
                        </a:rPr>
                        <a:t>75% ↑</a:t>
                      </a:r>
                      <a:endParaRPr lang="en-GB" sz="1100">
                        <a:effectLst/>
                        <a:latin typeface="Times New Roman"/>
                        <a:ea typeface="Times New Roman"/>
                      </a:endParaRPr>
                    </a:p>
                  </a:txBody>
                  <a:tcPr marL="29179" marR="29179" marT="0" marB="0" anchor="ctr"/>
                </a:tc>
                <a:tc>
                  <a:txBody>
                    <a:bodyPr/>
                    <a:lstStyle/>
                    <a:p>
                      <a:pPr algn="r">
                        <a:spcAft>
                          <a:spcPts val="0"/>
                        </a:spcAft>
                      </a:pPr>
                      <a:r>
                        <a:rPr lang="en-GB" sz="1100">
                          <a:effectLst/>
                        </a:rPr>
                        <a:t>11 </a:t>
                      </a:r>
                      <a:endParaRPr lang="en-GB" sz="1100">
                        <a:effectLst/>
                        <a:latin typeface="Times New Roman"/>
                        <a:ea typeface="Times New Roman"/>
                      </a:endParaRPr>
                    </a:p>
                  </a:txBody>
                  <a:tcPr marL="29179" marR="29179" marT="0" marB="0" anchor="ctr"/>
                </a:tc>
                <a:tc>
                  <a:txBody>
                    <a:bodyPr/>
                    <a:lstStyle/>
                    <a:p>
                      <a:pPr algn="r">
                        <a:spcAft>
                          <a:spcPts val="0"/>
                        </a:spcAft>
                      </a:pPr>
                      <a:r>
                        <a:rPr lang="en-GB" sz="1100">
                          <a:effectLst/>
                        </a:rPr>
                        <a:t>6 </a:t>
                      </a:r>
                      <a:endParaRPr lang="en-GB" sz="1100">
                        <a:effectLst/>
                        <a:latin typeface="Times New Roman"/>
                        <a:ea typeface="Times New Roman"/>
                      </a:endParaRPr>
                    </a:p>
                  </a:txBody>
                  <a:tcPr marL="29179" marR="29179" marT="0" marB="0" anchor="ctr"/>
                </a:tc>
                <a:tc>
                  <a:txBody>
                    <a:bodyPr/>
                    <a:lstStyle/>
                    <a:p>
                      <a:pPr algn="r">
                        <a:spcAft>
                          <a:spcPts val="0"/>
                        </a:spcAft>
                      </a:pPr>
                      <a:r>
                        <a:rPr lang="en-GB" sz="1100">
                          <a:effectLst/>
                        </a:rPr>
                        <a:t>8 </a:t>
                      </a:r>
                      <a:endParaRPr lang="en-GB" sz="1100">
                        <a:effectLst/>
                        <a:latin typeface="Times New Roman"/>
                        <a:ea typeface="Times New Roman"/>
                      </a:endParaRPr>
                    </a:p>
                  </a:txBody>
                  <a:tcPr marL="29179" marR="29179" marT="0" marB="0" anchor="ctr"/>
                </a:tc>
                <a:tc>
                  <a:txBody>
                    <a:bodyPr/>
                    <a:lstStyle/>
                    <a:p>
                      <a:pPr algn="r">
                        <a:spcAft>
                          <a:spcPts val="0"/>
                        </a:spcAft>
                      </a:pPr>
                      <a:r>
                        <a:rPr lang="en-GB" sz="1100">
                          <a:effectLst/>
                        </a:rPr>
                        <a:t>25% ↓</a:t>
                      </a:r>
                      <a:endParaRPr lang="en-GB" sz="1100">
                        <a:effectLst/>
                        <a:latin typeface="Times New Roman"/>
                        <a:ea typeface="Times New Roman"/>
                      </a:endParaRPr>
                    </a:p>
                  </a:txBody>
                  <a:tcPr marL="29179" marR="29179" marT="0" marB="0" anchor="ctr"/>
                </a:tc>
                <a:tc>
                  <a:txBody>
                    <a:bodyPr/>
                    <a:lstStyle/>
                    <a:p>
                      <a:pPr algn="r">
                        <a:spcAft>
                          <a:spcPts val="0"/>
                        </a:spcAft>
                      </a:pPr>
                      <a:r>
                        <a:rPr lang="en-GB" sz="1100">
                          <a:effectLst/>
                        </a:rPr>
                        <a:t>14 </a:t>
                      </a:r>
                      <a:endParaRPr lang="en-GB" sz="1100">
                        <a:effectLst/>
                        <a:latin typeface="Times New Roman"/>
                        <a:ea typeface="Times New Roman"/>
                      </a:endParaRPr>
                    </a:p>
                  </a:txBody>
                  <a:tcPr marL="29179" marR="29179" marT="0" marB="0" anchor="ctr"/>
                </a:tc>
              </a:tr>
              <a:tr h="184788">
                <a:tc>
                  <a:txBody>
                    <a:bodyPr/>
                    <a:lstStyle/>
                    <a:p>
                      <a:pPr>
                        <a:spcAft>
                          <a:spcPts val="0"/>
                        </a:spcAft>
                      </a:pPr>
                      <a:r>
                        <a:rPr lang="en-GB" sz="1100">
                          <a:effectLst/>
                        </a:rPr>
                        <a:t>EOL Symptoms</a:t>
                      </a:r>
                      <a:endParaRPr lang="en-GB" sz="1100">
                        <a:effectLst/>
                        <a:latin typeface="Times New Roman"/>
                        <a:ea typeface="Times New Roman"/>
                      </a:endParaRPr>
                    </a:p>
                  </a:txBody>
                  <a:tcPr marL="29179" marR="29179" marT="0" marB="0" anchor="ctr"/>
                </a:tc>
                <a:tc>
                  <a:txBody>
                    <a:bodyPr/>
                    <a:lstStyle/>
                    <a:p>
                      <a:pPr algn="r">
                        <a:spcAft>
                          <a:spcPts val="0"/>
                        </a:spcAft>
                      </a:pPr>
                      <a:r>
                        <a:rPr lang="en-GB" sz="1100">
                          <a:effectLst/>
                        </a:rPr>
                        <a:t>0 </a:t>
                      </a:r>
                      <a:endParaRPr lang="en-GB" sz="1100">
                        <a:effectLst/>
                        <a:latin typeface="Times New Roman"/>
                        <a:ea typeface="Times New Roman"/>
                      </a:endParaRPr>
                    </a:p>
                  </a:txBody>
                  <a:tcPr marL="29179" marR="29179" marT="0" marB="0" anchor="ctr"/>
                </a:tc>
                <a:tc>
                  <a:txBody>
                    <a:bodyPr/>
                    <a:lstStyle/>
                    <a:p>
                      <a:pPr algn="r">
                        <a:spcAft>
                          <a:spcPts val="0"/>
                        </a:spcAft>
                      </a:pPr>
                      <a:r>
                        <a:rPr lang="en-GB" sz="1100">
                          <a:effectLst/>
                        </a:rPr>
                        <a:t>0 </a:t>
                      </a:r>
                      <a:endParaRPr lang="en-GB" sz="1100">
                        <a:effectLst/>
                        <a:latin typeface="Times New Roman"/>
                        <a:ea typeface="Times New Roman"/>
                      </a:endParaRPr>
                    </a:p>
                  </a:txBody>
                  <a:tcPr marL="29179" marR="29179" marT="0" marB="0" anchor="ctr"/>
                </a:tc>
                <a:tc>
                  <a:txBody>
                    <a:bodyPr/>
                    <a:lstStyle/>
                    <a:p>
                      <a:pPr algn="r">
                        <a:spcAft>
                          <a:spcPts val="0"/>
                        </a:spcAft>
                      </a:pPr>
                      <a:r>
                        <a:rPr lang="en-GB" sz="1100">
                          <a:effectLst/>
                        </a:rPr>
                        <a:t>0 ↔</a:t>
                      </a:r>
                      <a:endParaRPr lang="en-GB" sz="1100">
                        <a:effectLst/>
                        <a:latin typeface="Times New Roman"/>
                        <a:ea typeface="Times New Roman"/>
                      </a:endParaRPr>
                    </a:p>
                  </a:txBody>
                  <a:tcPr marL="29179" marR="29179" marT="0" marB="0" anchor="ctr"/>
                </a:tc>
                <a:tc>
                  <a:txBody>
                    <a:bodyPr/>
                    <a:lstStyle/>
                    <a:p>
                      <a:pPr algn="r">
                        <a:spcAft>
                          <a:spcPts val="0"/>
                        </a:spcAft>
                      </a:pPr>
                      <a:r>
                        <a:rPr lang="en-GB" sz="1100">
                          <a:effectLst/>
                        </a:rPr>
                        <a:t>0 </a:t>
                      </a:r>
                      <a:endParaRPr lang="en-GB" sz="1100">
                        <a:effectLst/>
                        <a:latin typeface="Times New Roman"/>
                        <a:ea typeface="Times New Roman"/>
                      </a:endParaRPr>
                    </a:p>
                  </a:txBody>
                  <a:tcPr marL="29179" marR="29179" marT="0" marB="0" anchor="ctr"/>
                </a:tc>
                <a:tc>
                  <a:txBody>
                    <a:bodyPr/>
                    <a:lstStyle/>
                    <a:p>
                      <a:pPr algn="r">
                        <a:spcAft>
                          <a:spcPts val="0"/>
                        </a:spcAft>
                      </a:pPr>
                      <a:r>
                        <a:rPr lang="en-GB" sz="1100">
                          <a:effectLst/>
                        </a:rPr>
                        <a:t>0 </a:t>
                      </a:r>
                      <a:endParaRPr lang="en-GB" sz="1100">
                        <a:effectLst/>
                        <a:latin typeface="Times New Roman"/>
                        <a:ea typeface="Times New Roman"/>
                      </a:endParaRPr>
                    </a:p>
                  </a:txBody>
                  <a:tcPr marL="29179" marR="29179" marT="0" marB="0" anchor="ctr"/>
                </a:tc>
                <a:tc>
                  <a:txBody>
                    <a:bodyPr/>
                    <a:lstStyle/>
                    <a:p>
                      <a:pPr algn="r">
                        <a:spcAft>
                          <a:spcPts val="0"/>
                        </a:spcAft>
                      </a:pPr>
                      <a:r>
                        <a:rPr lang="en-GB" sz="1100">
                          <a:effectLst/>
                        </a:rPr>
                        <a:t>0 </a:t>
                      </a:r>
                      <a:endParaRPr lang="en-GB" sz="1100">
                        <a:effectLst/>
                        <a:latin typeface="Times New Roman"/>
                        <a:ea typeface="Times New Roman"/>
                      </a:endParaRPr>
                    </a:p>
                  </a:txBody>
                  <a:tcPr marL="29179" marR="29179" marT="0" marB="0" anchor="ctr"/>
                </a:tc>
                <a:tc>
                  <a:txBody>
                    <a:bodyPr/>
                    <a:lstStyle/>
                    <a:p>
                      <a:pPr algn="r">
                        <a:spcAft>
                          <a:spcPts val="0"/>
                        </a:spcAft>
                      </a:pPr>
                      <a:r>
                        <a:rPr lang="en-GB" sz="1100">
                          <a:effectLst/>
                        </a:rPr>
                        <a:t>0 ↔</a:t>
                      </a:r>
                      <a:endParaRPr lang="en-GB" sz="1100">
                        <a:effectLst/>
                        <a:latin typeface="Times New Roman"/>
                        <a:ea typeface="Times New Roman"/>
                      </a:endParaRPr>
                    </a:p>
                  </a:txBody>
                  <a:tcPr marL="29179" marR="29179" marT="0" marB="0" anchor="ctr"/>
                </a:tc>
                <a:tc>
                  <a:txBody>
                    <a:bodyPr/>
                    <a:lstStyle/>
                    <a:p>
                      <a:pPr algn="r">
                        <a:spcAft>
                          <a:spcPts val="0"/>
                        </a:spcAft>
                      </a:pPr>
                      <a:r>
                        <a:rPr lang="en-GB" sz="1100">
                          <a:effectLst/>
                        </a:rPr>
                        <a:t>0 </a:t>
                      </a:r>
                      <a:endParaRPr lang="en-GB" sz="1100">
                        <a:effectLst/>
                        <a:latin typeface="Times New Roman"/>
                        <a:ea typeface="Times New Roman"/>
                      </a:endParaRPr>
                    </a:p>
                  </a:txBody>
                  <a:tcPr marL="29179" marR="29179" marT="0" marB="0" anchor="ctr"/>
                </a:tc>
              </a:tr>
              <a:tr h="184788">
                <a:tc>
                  <a:txBody>
                    <a:bodyPr/>
                    <a:lstStyle/>
                    <a:p>
                      <a:pPr>
                        <a:spcAft>
                          <a:spcPts val="0"/>
                        </a:spcAft>
                      </a:pPr>
                      <a:r>
                        <a:rPr lang="en-GB" sz="1100">
                          <a:effectLst/>
                        </a:rPr>
                        <a:t>Eye Infection (eye)</a:t>
                      </a:r>
                      <a:endParaRPr lang="en-GB" sz="1100">
                        <a:effectLst/>
                        <a:latin typeface="Times New Roman"/>
                        <a:ea typeface="Times New Roman"/>
                      </a:endParaRPr>
                    </a:p>
                  </a:txBody>
                  <a:tcPr marL="29179" marR="29179" marT="0" marB="0" anchor="ctr"/>
                </a:tc>
                <a:tc>
                  <a:txBody>
                    <a:bodyPr/>
                    <a:lstStyle/>
                    <a:p>
                      <a:pPr algn="r">
                        <a:spcAft>
                          <a:spcPts val="0"/>
                        </a:spcAft>
                      </a:pPr>
                      <a:r>
                        <a:rPr lang="en-GB" sz="1100">
                          <a:effectLst/>
                        </a:rPr>
                        <a:t>8 </a:t>
                      </a:r>
                      <a:endParaRPr lang="en-GB" sz="1100">
                        <a:effectLst/>
                        <a:latin typeface="Times New Roman"/>
                        <a:ea typeface="Times New Roman"/>
                      </a:endParaRPr>
                    </a:p>
                  </a:txBody>
                  <a:tcPr marL="29179" marR="29179" marT="0" marB="0" anchor="ctr"/>
                </a:tc>
                <a:tc>
                  <a:txBody>
                    <a:bodyPr/>
                    <a:lstStyle/>
                    <a:p>
                      <a:pPr algn="r">
                        <a:spcAft>
                          <a:spcPts val="0"/>
                        </a:spcAft>
                      </a:pPr>
                      <a:r>
                        <a:rPr lang="en-GB" sz="1100">
                          <a:effectLst/>
                        </a:rPr>
                        <a:t>9 </a:t>
                      </a:r>
                      <a:endParaRPr lang="en-GB" sz="1100">
                        <a:effectLst/>
                        <a:latin typeface="Times New Roman"/>
                        <a:ea typeface="Times New Roman"/>
                      </a:endParaRPr>
                    </a:p>
                  </a:txBody>
                  <a:tcPr marL="29179" marR="29179" marT="0" marB="0" anchor="ctr"/>
                </a:tc>
                <a:tc>
                  <a:txBody>
                    <a:bodyPr/>
                    <a:lstStyle/>
                    <a:p>
                      <a:pPr algn="r">
                        <a:spcAft>
                          <a:spcPts val="0"/>
                        </a:spcAft>
                      </a:pPr>
                      <a:r>
                        <a:rPr lang="en-GB" sz="1100">
                          <a:effectLst/>
                        </a:rPr>
                        <a:t>11% ↓</a:t>
                      </a:r>
                      <a:endParaRPr lang="en-GB" sz="1100">
                        <a:effectLst/>
                        <a:latin typeface="Times New Roman"/>
                        <a:ea typeface="Times New Roman"/>
                      </a:endParaRPr>
                    </a:p>
                  </a:txBody>
                  <a:tcPr marL="29179" marR="29179" marT="0" marB="0" anchor="ctr"/>
                </a:tc>
                <a:tc>
                  <a:txBody>
                    <a:bodyPr/>
                    <a:lstStyle/>
                    <a:p>
                      <a:pPr algn="r">
                        <a:spcAft>
                          <a:spcPts val="0"/>
                        </a:spcAft>
                      </a:pPr>
                      <a:r>
                        <a:rPr lang="en-GB" sz="1100">
                          <a:effectLst/>
                        </a:rPr>
                        <a:t>17 </a:t>
                      </a:r>
                      <a:endParaRPr lang="en-GB" sz="1100">
                        <a:effectLst/>
                        <a:latin typeface="Times New Roman"/>
                        <a:ea typeface="Times New Roman"/>
                      </a:endParaRPr>
                    </a:p>
                  </a:txBody>
                  <a:tcPr marL="29179" marR="29179" marT="0" marB="0" anchor="ctr"/>
                </a:tc>
                <a:tc>
                  <a:txBody>
                    <a:bodyPr/>
                    <a:lstStyle/>
                    <a:p>
                      <a:pPr algn="r">
                        <a:spcAft>
                          <a:spcPts val="0"/>
                        </a:spcAft>
                      </a:pPr>
                      <a:r>
                        <a:rPr lang="en-GB" sz="1100">
                          <a:effectLst/>
                        </a:rPr>
                        <a:t>21 </a:t>
                      </a:r>
                      <a:endParaRPr lang="en-GB" sz="1100">
                        <a:effectLst/>
                        <a:latin typeface="Times New Roman"/>
                        <a:ea typeface="Times New Roman"/>
                      </a:endParaRPr>
                    </a:p>
                  </a:txBody>
                  <a:tcPr marL="29179" marR="29179" marT="0" marB="0" anchor="ctr"/>
                </a:tc>
                <a:tc>
                  <a:txBody>
                    <a:bodyPr/>
                    <a:lstStyle/>
                    <a:p>
                      <a:pPr algn="r">
                        <a:spcAft>
                          <a:spcPts val="0"/>
                        </a:spcAft>
                      </a:pPr>
                      <a:r>
                        <a:rPr lang="en-GB" sz="1100">
                          <a:effectLst/>
                        </a:rPr>
                        <a:t>7 </a:t>
                      </a:r>
                      <a:endParaRPr lang="en-GB" sz="1100">
                        <a:effectLst/>
                        <a:latin typeface="Times New Roman"/>
                        <a:ea typeface="Times New Roman"/>
                      </a:endParaRPr>
                    </a:p>
                  </a:txBody>
                  <a:tcPr marL="29179" marR="29179" marT="0" marB="0" anchor="ctr"/>
                </a:tc>
                <a:tc>
                  <a:txBody>
                    <a:bodyPr/>
                    <a:lstStyle/>
                    <a:p>
                      <a:pPr algn="r">
                        <a:spcAft>
                          <a:spcPts val="0"/>
                        </a:spcAft>
                      </a:pPr>
                      <a:r>
                        <a:rPr lang="en-GB" sz="1100" dirty="0">
                          <a:effectLst/>
                        </a:rPr>
                        <a:t>200% ↑</a:t>
                      </a:r>
                      <a:endParaRPr lang="en-GB" sz="1100" dirty="0">
                        <a:effectLst/>
                        <a:latin typeface="Times New Roman"/>
                        <a:ea typeface="Times New Roman"/>
                      </a:endParaRPr>
                    </a:p>
                  </a:txBody>
                  <a:tcPr marL="29179" marR="29179" marT="0" marB="0" anchor="ctr"/>
                </a:tc>
                <a:tc>
                  <a:txBody>
                    <a:bodyPr/>
                    <a:lstStyle/>
                    <a:p>
                      <a:pPr algn="r">
                        <a:spcAft>
                          <a:spcPts val="0"/>
                        </a:spcAft>
                      </a:pPr>
                      <a:r>
                        <a:rPr lang="en-GB" sz="1100">
                          <a:effectLst/>
                        </a:rPr>
                        <a:t>28 </a:t>
                      </a:r>
                      <a:endParaRPr lang="en-GB" sz="1100">
                        <a:effectLst/>
                        <a:latin typeface="Times New Roman"/>
                        <a:ea typeface="Times New Roman"/>
                      </a:endParaRPr>
                    </a:p>
                  </a:txBody>
                  <a:tcPr marL="29179" marR="29179" marT="0" marB="0" anchor="ctr"/>
                </a:tc>
              </a:tr>
              <a:tr h="184788">
                <a:tc>
                  <a:txBody>
                    <a:bodyPr/>
                    <a:lstStyle/>
                    <a:p>
                      <a:pPr>
                        <a:spcAft>
                          <a:spcPts val="0"/>
                        </a:spcAft>
                      </a:pPr>
                      <a:r>
                        <a:rPr lang="en-GB" sz="1100">
                          <a:effectLst/>
                        </a:rPr>
                        <a:t>Falls</a:t>
                      </a:r>
                      <a:endParaRPr lang="en-GB" sz="1100">
                        <a:effectLst/>
                        <a:latin typeface="Times New Roman"/>
                        <a:ea typeface="Times New Roman"/>
                      </a:endParaRPr>
                    </a:p>
                  </a:txBody>
                  <a:tcPr marL="29179" marR="29179" marT="0" marB="0" anchor="ctr"/>
                </a:tc>
                <a:tc>
                  <a:txBody>
                    <a:bodyPr/>
                    <a:lstStyle/>
                    <a:p>
                      <a:pPr algn="r">
                        <a:spcAft>
                          <a:spcPts val="0"/>
                        </a:spcAft>
                      </a:pPr>
                      <a:r>
                        <a:rPr lang="en-GB" sz="1100" dirty="0">
                          <a:effectLst/>
                        </a:rPr>
                        <a:t>49 </a:t>
                      </a:r>
                      <a:endParaRPr lang="en-GB" sz="1100" dirty="0">
                        <a:effectLst/>
                        <a:latin typeface="Times New Roman"/>
                        <a:ea typeface="Times New Roman"/>
                      </a:endParaRPr>
                    </a:p>
                  </a:txBody>
                  <a:tcPr marL="29179" marR="29179" marT="0" marB="0" anchor="ctr"/>
                </a:tc>
                <a:tc>
                  <a:txBody>
                    <a:bodyPr/>
                    <a:lstStyle/>
                    <a:p>
                      <a:pPr algn="r">
                        <a:spcAft>
                          <a:spcPts val="0"/>
                        </a:spcAft>
                      </a:pPr>
                      <a:r>
                        <a:rPr lang="en-GB" sz="1100">
                          <a:effectLst/>
                        </a:rPr>
                        <a:t>31 </a:t>
                      </a:r>
                      <a:endParaRPr lang="en-GB" sz="1100">
                        <a:effectLst/>
                        <a:latin typeface="Times New Roman"/>
                        <a:ea typeface="Times New Roman"/>
                      </a:endParaRPr>
                    </a:p>
                  </a:txBody>
                  <a:tcPr marL="29179" marR="29179" marT="0" marB="0" anchor="ctr"/>
                </a:tc>
                <a:tc>
                  <a:txBody>
                    <a:bodyPr/>
                    <a:lstStyle/>
                    <a:p>
                      <a:pPr algn="r">
                        <a:spcAft>
                          <a:spcPts val="0"/>
                        </a:spcAft>
                      </a:pPr>
                      <a:r>
                        <a:rPr lang="en-GB" sz="1100">
                          <a:effectLst/>
                        </a:rPr>
                        <a:t>58% ↑</a:t>
                      </a:r>
                      <a:endParaRPr lang="en-GB" sz="1100">
                        <a:effectLst/>
                        <a:latin typeface="Times New Roman"/>
                        <a:ea typeface="Times New Roman"/>
                      </a:endParaRPr>
                    </a:p>
                  </a:txBody>
                  <a:tcPr marL="29179" marR="29179" marT="0" marB="0" anchor="ctr"/>
                </a:tc>
                <a:tc>
                  <a:txBody>
                    <a:bodyPr/>
                    <a:lstStyle/>
                    <a:p>
                      <a:pPr algn="r">
                        <a:spcAft>
                          <a:spcPts val="0"/>
                        </a:spcAft>
                      </a:pPr>
                      <a:r>
                        <a:rPr lang="en-GB" sz="1100">
                          <a:effectLst/>
                        </a:rPr>
                        <a:t>80 </a:t>
                      </a:r>
                      <a:endParaRPr lang="en-GB" sz="1100">
                        <a:effectLst/>
                        <a:latin typeface="Times New Roman"/>
                        <a:ea typeface="Times New Roman"/>
                      </a:endParaRPr>
                    </a:p>
                  </a:txBody>
                  <a:tcPr marL="29179" marR="29179" marT="0" marB="0" anchor="ctr"/>
                </a:tc>
                <a:tc>
                  <a:txBody>
                    <a:bodyPr/>
                    <a:lstStyle/>
                    <a:p>
                      <a:pPr algn="r">
                        <a:spcAft>
                          <a:spcPts val="0"/>
                        </a:spcAft>
                      </a:pPr>
                      <a:r>
                        <a:rPr lang="en-GB" sz="1100">
                          <a:effectLst/>
                        </a:rPr>
                        <a:t>119 </a:t>
                      </a:r>
                      <a:endParaRPr lang="en-GB" sz="1100">
                        <a:effectLst/>
                        <a:latin typeface="Times New Roman"/>
                        <a:ea typeface="Times New Roman"/>
                      </a:endParaRPr>
                    </a:p>
                  </a:txBody>
                  <a:tcPr marL="29179" marR="29179" marT="0" marB="0" anchor="ctr"/>
                </a:tc>
                <a:tc>
                  <a:txBody>
                    <a:bodyPr/>
                    <a:lstStyle/>
                    <a:p>
                      <a:pPr algn="r">
                        <a:spcAft>
                          <a:spcPts val="0"/>
                        </a:spcAft>
                      </a:pPr>
                      <a:r>
                        <a:rPr lang="en-GB" sz="1100">
                          <a:effectLst/>
                        </a:rPr>
                        <a:t>91 </a:t>
                      </a:r>
                      <a:endParaRPr lang="en-GB" sz="1100">
                        <a:effectLst/>
                        <a:latin typeface="Times New Roman"/>
                        <a:ea typeface="Times New Roman"/>
                      </a:endParaRPr>
                    </a:p>
                  </a:txBody>
                  <a:tcPr marL="29179" marR="29179" marT="0" marB="0" anchor="ctr"/>
                </a:tc>
                <a:tc>
                  <a:txBody>
                    <a:bodyPr/>
                    <a:lstStyle/>
                    <a:p>
                      <a:pPr algn="r">
                        <a:spcAft>
                          <a:spcPts val="0"/>
                        </a:spcAft>
                      </a:pPr>
                      <a:r>
                        <a:rPr lang="en-GB" sz="1100" dirty="0">
                          <a:effectLst/>
                        </a:rPr>
                        <a:t>31% ↑</a:t>
                      </a:r>
                      <a:endParaRPr lang="en-GB" sz="1100" dirty="0">
                        <a:effectLst/>
                        <a:latin typeface="Times New Roman"/>
                        <a:ea typeface="Times New Roman"/>
                      </a:endParaRPr>
                    </a:p>
                  </a:txBody>
                  <a:tcPr marL="29179" marR="29179" marT="0" marB="0" anchor="ctr"/>
                </a:tc>
                <a:tc>
                  <a:txBody>
                    <a:bodyPr/>
                    <a:lstStyle/>
                    <a:p>
                      <a:pPr algn="r">
                        <a:spcAft>
                          <a:spcPts val="0"/>
                        </a:spcAft>
                      </a:pPr>
                      <a:r>
                        <a:rPr lang="en-GB" sz="1100">
                          <a:effectLst/>
                        </a:rPr>
                        <a:t>210 </a:t>
                      </a:r>
                      <a:endParaRPr lang="en-GB" sz="1100">
                        <a:effectLst/>
                        <a:latin typeface="Times New Roman"/>
                        <a:ea typeface="Times New Roman"/>
                      </a:endParaRPr>
                    </a:p>
                  </a:txBody>
                  <a:tcPr marL="29179" marR="29179" marT="0" marB="0" anchor="ctr"/>
                </a:tc>
              </a:tr>
              <a:tr h="184788">
                <a:tc>
                  <a:txBody>
                    <a:bodyPr/>
                    <a:lstStyle/>
                    <a:p>
                      <a:pPr>
                        <a:spcAft>
                          <a:spcPts val="0"/>
                        </a:spcAft>
                      </a:pPr>
                      <a:r>
                        <a:rPr lang="en-GB" sz="1100">
                          <a:effectLst/>
                        </a:rPr>
                        <a:t>General Deterioration</a:t>
                      </a:r>
                      <a:endParaRPr lang="en-GB" sz="1100">
                        <a:effectLst/>
                        <a:latin typeface="Times New Roman"/>
                        <a:ea typeface="Times New Roman"/>
                      </a:endParaRPr>
                    </a:p>
                  </a:txBody>
                  <a:tcPr marL="29179" marR="29179" marT="0" marB="0" anchor="ctr"/>
                </a:tc>
                <a:tc>
                  <a:txBody>
                    <a:bodyPr/>
                    <a:lstStyle/>
                    <a:p>
                      <a:pPr algn="r">
                        <a:spcAft>
                          <a:spcPts val="0"/>
                        </a:spcAft>
                      </a:pPr>
                      <a:r>
                        <a:rPr lang="en-GB" sz="1100">
                          <a:effectLst/>
                        </a:rPr>
                        <a:t>0 </a:t>
                      </a:r>
                      <a:endParaRPr lang="en-GB" sz="1100">
                        <a:effectLst/>
                        <a:latin typeface="Times New Roman"/>
                        <a:ea typeface="Times New Roman"/>
                      </a:endParaRPr>
                    </a:p>
                  </a:txBody>
                  <a:tcPr marL="29179" marR="29179" marT="0" marB="0" anchor="ctr"/>
                </a:tc>
                <a:tc>
                  <a:txBody>
                    <a:bodyPr/>
                    <a:lstStyle/>
                    <a:p>
                      <a:pPr algn="r">
                        <a:spcAft>
                          <a:spcPts val="0"/>
                        </a:spcAft>
                      </a:pPr>
                      <a:r>
                        <a:rPr lang="en-GB" sz="1100" dirty="0">
                          <a:effectLst/>
                        </a:rPr>
                        <a:t>0 </a:t>
                      </a:r>
                      <a:endParaRPr lang="en-GB" sz="1100" dirty="0">
                        <a:effectLst/>
                        <a:latin typeface="Times New Roman"/>
                        <a:ea typeface="Times New Roman"/>
                      </a:endParaRPr>
                    </a:p>
                  </a:txBody>
                  <a:tcPr marL="29179" marR="29179" marT="0" marB="0" anchor="ctr"/>
                </a:tc>
                <a:tc>
                  <a:txBody>
                    <a:bodyPr/>
                    <a:lstStyle/>
                    <a:p>
                      <a:pPr algn="r">
                        <a:spcAft>
                          <a:spcPts val="0"/>
                        </a:spcAft>
                      </a:pPr>
                      <a:r>
                        <a:rPr lang="en-GB" sz="1100">
                          <a:effectLst/>
                        </a:rPr>
                        <a:t>0 ↔</a:t>
                      </a:r>
                      <a:endParaRPr lang="en-GB" sz="1100">
                        <a:effectLst/>
                        <a:latin typeface="Times New Roman"/>
                        <a:ea typeface="Times New Roman"/>
                      </a:endParaRPr>
                    </a:p>
                  </a:txBody>
                  <a:tcPr marL="29179" marR="29179" marT="0" marB="0" anchor="ctr"/>
                </a:tc>
                <a:tc>
                  <a:txBody>
                    <a:bodyPr/>
                    <a:lstStyle/>
                    <a:p>
                      <a:pPr algn="r">
                        <a:spcAft>
                          <a:spcPts val="0"/>
                        </a:spcAft>
                      </a:pPr>
                      <a:r>
                        <a:rPr lang="en-GB" sz="1100">
                          <a:effectLst/>
                        </a:rPr>
                        <a:t>0 </a:t>
                      </a:r>
                      <a:endParaRPr lang="en-GB" sz="1100">
                        <a:effectLst/>
                        <a:latin typeface="Times New Roman"/>
                        <a:ea typeface="Times New Roman"/>
                      </a:endParaRPr>
                    </a:p>
                  </a:txBody>
                  <a:tcPr marL="29179" marR="29179" marT="0" marB="0" anchor="ctr"/>
                </a:tc>
                <a:tc>
                  <a:txBody>
                    <a:bodyPr/>
                    <a:lstStyle/>
                    <a:p>
                      <a:pPr algn="r">
                        <a:spcAft>
                          <a:spcPts val="0"/>
                        </a:spcAft>
                      </a:pPr>
                      <a:r>
                        <a:rPr lang="en-GB" sz="1100">
                          <a:effectLst/>
                        </a:rPr>
                        <a:t>0 </a:t>
                      </a:r>
                      <a:endParaRPr lang="en-GB" sz="1100">
                        <a:effectLst/>
                        <a:latin typeface="Times New Roman"/>
                        <a:ea typeface="Times New Roman"/>
                      </a:endParaRPr>
                    </a:p>
                  </a:txBody>
                  <a:tcPr marL="29179" marR="29179" marT="0" marB="0" anchor="ctr"/>
                </a:tc>
                <a:tc>
                  <a:txBody>
                    <a:bodyPr/>
                    <a:lstStyle/>
                    <a:p>
                      <a:pPr algn="r">
                        <a:spcAft>
                          <a:spcPts val="0"/>
                        </a:spcAft>
                      </a:pPr>
                      <a:r>
                        <a:rPr lang="en-GB" sz="1100">
                          <a:effectLst/>
                        </a:rPr>
                        <a:t>0 </a:t>
                      </a:r>
                      <a:endParaRPr lang="en-GB" sz="1100">
                        <a:effectLst/>
                        <a:latin typeface="Times New Roman"/>
                        <a:ea typeface="Times New Roman"/>
                      </a:endParaRPr>
                    </a:p>
                  </a:txBody>
                  <a:tcPr marL="29179" marR="29179" marT="0" marB="0" anchor="ctr"/>
                </a:tc>
                <a:tc>
                  <a:txBody>
                    <a:bodyPr/>
                    <a:lstStyle/>
                    <a:p>
                      <a:pPr algn="r">
                        <a:spcAft>
                          <a:spcPts val="0"/>
                        </a:spcAft>
                      </a:pPr>
                      <a:r>
                        <a:rPr lang="en-GB" sz="1100">
                          <a:effectLst/>
                        </a:rPr>
                        <a:t>0 ↔</a:t>
                      </a:r>
                      <a:endParaRPr lang="en-GB" sz="1100">
                        <a:effectLst/>
                        <a:latin typeface="Times New Roman"/>
                        <a:ea typeface="Times New Roman"/>
                      </a:endParaRPr>
                    </a:p>
                  </a:txBody>
                  <a:tcPr marL="29179" marR="29179" marT="0" marB="0" anchor="ctr"/>
                </a:tc>
                <a:tc>
                  <a:txBody>
                    <a:bodyPr/>
                    <a:lstStyle/>
                    <a:p>
                      <a:pPr algn="r">
                        <a:spcAft>
                          <a:spcPts val="0"/>
                        </a:spcAft>
                      </a:pPr>
                      <a:r>
                        <a:rPr lang="en-GB" sz="1100">
                          <a:effectLst/>
                        </a:rPr>
                        <a:t>0 </a:t>
                      </a:r>
                      <a:endParaRPr lang="en-GB" sz="1100">
                        <a:effectLst/>
                        <a:latin typeface="Times New Roman"/>
                        <a:ea typeface="Times New Roman"/>
                      </a:endParaRPr>
                    </a:p>
                  </a:txBody>
                  <a:tcPr marL="29179" marR="29179" marT="0" marB="0" anchor="ctr"/>
                </a:tc>
              </a:tr>
              <a:tr h="184788">
                <a:tc>
                  <a:txBody>
                    <a:bodyPr/>
                    <a:lstStyle/>
                    <a:p>
                      <a:pPr>
                        <a:spcAft>
                          <a:spcPts val="0"/>
                        </a:spcAft>
                      </a:pPr>
                      <a:r>
                        <a:rPr lang="en-GB" sz="1100" dirty="0">
                          <a:effectLst/>
                        </a:rPr>
                        <a:t>Head Injury</a:t>
                      </a:r>
                      <a:endParaRPr lang="en-GB" sz="1100" dirty="0">
                        <a:effectLst/>
                        <a:latin typeface="Times New Roman"/>
                        <a:ea typeface="Times New Roman"/>
                      </a:endParaRPr>
                    </a:p>
                  </a:txBody>
                  <a:tcPr marL="29179" marR="29179" marT="0" marB="0" anchor="ctr"/>
                </a:tc>
                <a:tc>
                  <a:txBody>
                    <a:bodyPr/>
                    <a:lstStyle/>
                    <a:p>
                      <a:pPr algn="r">
                        <a:spcAft>
                          <a:spcPts val="0"/>
                        </a:spcAft>
                      </a:pPr>
                      <a:r>
                        <a:rPr lang="en-GB" sz="1100">
                          <a:effectLst/>
                        </a:rPr>
                        <a:t>0 </a:t>
                      </a:r>
                      <a:endParaRPr lang="en-GB" sz="1100">
                        <a:effectLst/>
                        <a:latin typeface="Times New Roman"/>
                        <a:ea typeface="Times New Roman"/>
                      </a:endParaRPr>
                    </a:p>
                  </a:txBody>
                  <a:tcPr marL="29179" marR="29179" marT="0" marB="0" anchor="ctr"/>
                </a:tc>
                <a:tc>
                  <a:txBody>
                    <a:bodyPr/>
                    <a:lstStyle/>
                    <a:p>
                      <a:pPr algn="r">
                        <a:spcAft>
                          <a:spcPts val="0"/>
                        </a:spcAft>
                      </a:pPr>
                      <a:r>
                        <a:rPr lang="en-GB" sz="1100">
                          <a:effectLst/>
                        </a:rPr>
                        <a:t>0 </a:t>
                      </a:r>
                      <a:endParaRPr lang="en-GB" sz="1100">
                        <a:effectLst/>
                        <a:latin typeface="Times New Roman"/>
                        <a:ea typeface="Times New Roman"/>
                      </a:endParaRPr>
                    </a:p>
                  </a:txBody>
                  <a:tcPr marL="29179" marR="29179" marT="0" marB="0" anchor="ctr"/>
                </a:tc>
                <a:tc>
                  <a:txBody>
                    <a:bodyPr/>
                    <a:lstStyle/>
                    <a:p>
                      <a:pPr algn="r">
                        <a:spcAft>
                          <a:spcPts val="0"/>
                        </a:spcAft>
                      </a:pPr>
                      <a:r>
                        <a:rPr lang="en-GB" sz="1100">
                          <a:effectLst/>
                        </a:rPr>
                        <a:t>0 ↔</a:t>
                      </a:r>
                      <a:endParaRPr lang="en-GB" sz="1100">
                        <a:effectLst/>
                        <a:latin typeface="Times New Roman"/>
                        <a:ea typeface="Times New Roman"/>
                      </a:endParaRPr>
                    </a:p>
                  </a:txBody>
                  <a:tcPr marL="29179" marR="29179" marT="0" marB="0" anchor="ctr"/>
                </a:tc>
                <a:tc>
                  <a:txBody>
                    <a:bodyPr/>
                    <a:lstStyle/>
                    <a:p>
                      <a:pPr algn="r">
                        <a:spcAft>
                          <a:spcPts val="0"/>
                        </a:spcAft>
                      </a:pPr>
                      <a:r>
                        <a:rPr lang="en-GB" sz="1100">
                          <a:effectLst/>
                        </a:rPr>
                        <a:t>0 </a:t>
                      </a:r>
                      <a:endParaRPr lang="en-GB" sz="1100">
                        <a:effectLst/>
                        <a:latin typeface="Times New Roman"/>
                        <a:ea typeface="Times New Roman"/>
                      </a:endParaRPr>
                    </a:p>
                  </a:txBody>
                  <a:tcPr marL="29179" marR="29179" marT="0" marB="0" anchor="ctr"/>
                </a:tc>
                <a:tc>
                  <a:txBody>
                    <a:bodyPr/>
                    <a:lstStyle/>
                    <a:p>
                      <a:pPr algn="r">
                        <a:spcAft>
                          <a:spcPts val="0"/>
                        </a:spcAft>
                      </a:pPr>
                      <a:r>
                        <a:rPr lang="en-GB" sz="1100">
                          <a:effectLst/>
                        </a:rPr>
                        <a:t>0 </a:t>
                      </a:r>
                      <a:endParaRPr lang="en-GB" sz="1100">
                        <a:effectLst/>
                        <a:latin typeface="Times New Roman"/>
                        <a:ea typeface="Times New Roman"/>
                      </a:endParaRPr>
                    </a:p>
                  </a:txBody>
                  <a:tcPr marL="29179" marR="29179" marT="0" marB="0" anchor="ctr"/>
                </a:tc>
                <a:tc>
                  <a:txBody>
                    <a:bodyPr/>
                    <a:lstStyle/>
                    <a:p>
                      <a:pPr algn="r">
                        <a:spcAft>
                          <a:spcPts val="0"/>
                        </a:spcAft>
                      </a:pPr>
                      <a:r>
                        <a:rPr lang="en-GB" sz="1100">
                          <a:effectLst/>
                        </a:rPr>
                        <a:t>0 </a:t>
                      </a:r>
                      <a:endParaRPr lang="en-GB" sz="1100">
                        <a:effectLst/>
                        <a:latin typeface="Times New Roman"/>
                        <a:ea typeface="Times New Roman"/>
                      </a:endParaRPr>
                    </a:p>
                  </a:txBody>
                  <a:tcPr marL="29179" marR="29179" marT="0" marB="0" anchor="ctr"/>
                </a:tc>
                <a:tc>
                  <a:txBody>
                    <a:bodyPr/>
                    <a:lstStyle/>
                    <a:p>
                      <a:pPr algn="r">
                        <a:spcAft>
                          <a:spcPts val="0"/>
                        </a:spcAft>
                      </a:pPr>
                      <a:r>
                        <a:rPr lang="en-GB" sz="1100" dirty="0">
                          <a:effectLst/>
                        </a:rPr>
                        <a:t>0 ↔</a:t>
                      </a:r>
                      <a:endParaRPr lang="en-GB" sz="1100" dirty="0">
                        <a:effectLst/>
                        <a:latin typeface="Times New Roman"/>
                        <a:ea typeface="Times New Roman"/>
                      </a:endParaRPr>
                    </a:p>
                  </a:txBody>
                  <a:tcPr marL="29179" marR="29179" marT="0" marB="0" anchor="ctr"/>
                </a:tc>
                <a:tc>
                  <a:txBody>
                    <a:bodyPr/>
                    <a:lstStyle/>
                    <a:p>
                      <a:pPr algn="r">
                        <a:spcAft>
                          <a:spcPts val="0"/>
                        </a:spcAft>
                      </a:pPr>
                      <a:r>
                        <a:rPr lang="en-GB" sz="1100">
                          <a:effectLst/>
                        </a:rPr>
                        <a:t>0 </a:t>
                      </a:r>
                      <a:endParaRPr lang="en-GB" sz="1100">
                        <a:effectLst/>
                        <a:latin typeface="Times New Roman"/>
                        <a:ea typeface="Times New Roman"/>
                      </a:endParaRPr>
                    </a:p>
                  </a:txBody>
                  <a:tcPr marL="29179" marR="29179" marT="0" marB="0" anchor="ctr"/>
                </a:tc>
              </a:tr>
              <a:tr h="184788">
                <a:tc>
                  <a:txBody>
                    <a:bodyPr/>
                    <a:lstStyle/>
                    <a:p>
                      <a:pPr>
                        <a:spcAft>
                          <a:spcPts val="0"/>
                        </a:spcAft>
                      </a:pPr>
                      <a:r>
                        <a:rPr lang="en-GB" sz="1100">
                          <a:effectLst/>
                        </a:rPr>
                        <a:t>Medication issue</a:t>
                      </a:r>
                      <a:endParaRPr lang="en-GB" sz="1100">
                        <a:effectLst/>
                        <a:latin typeface="Times New Roman"/>
                        <a:ea typeface="Times New Roman"/>
                      </a:endParaRPr>
                    </a:p>
                  </a:txBody>
                  <a:tcPr marL="29179" marR="29179" marT="0" marB="0" anchor="ctr"/>
                </a:tc>
                <a:tc>
                  <a:txBody>
                    <a:bodyPr/>
                    <a:lstStyle/>
                    <a:p>
                      <a:pPr algn="r">
                        <a:spcAft>
                          <a:spcPts val="0"/>
                        </a:spcAft>
                      </a:pPr>
                      <a:r>
                        <a:rPr lang="en-GB" sz="1100">
                          <a:effectLst/>
                        </a:rPr>
                        <a:t>0 </a:t>
                      </a:r>
                      <a:endParaRPr lang="en-GB" sz="1100">
                        <a:effectLst/>
                        <a:latin typeface="Times New Roman"/>
                        <a:ea typeface="Times New Roman"/>
                      </a:endParaRPr>
                    </a:p>
                  </a:txBody>
                  <a:tcPr marL="29179" marR="29179" marT="0" marB="0" anchor="ctr"/>
                </a:tc>
                <a:tc>
                  <a:txBody>
                    <a:bodyPr/>
                    <a:lstStyle/>
                    <a:p>
                      <a:pPr algn="r">
                        <a:spcAft>
                          <a:spcPts val="0"/>
                        </a:spcAft>
                      </a:pPr>
                      <a:r>
                        <a:rPr lang="en-GB" sz="1100">
                          <a:effectLst/>
                        </a:rPr>
                        <a:t>0 </a:t>
                      </a:r>
                      <a:endParaRPr lang="en-GB" sz="1100">
                        <a:effectLst/>
                        <a:latin typeface="Times New Roman"/>
                        <a:ea typeface="Times New Roman"/>
                      </a:endParaRPr>
                    </a:p>
                  </a:txBody>
                  <a:tcPr marL="29179" marR="29179" marT="0" marB="0" anchor="ctr"/>
                </a:tc>
                <a:tc>
                  <a:txBody>
                    <a:bodyPr/>
                    <a:lstStyle/>
                    <a:p>
                      <a:pPr algn="r">
                        <a:spcAft>
                          <a:spcPts val="0"/>
                        </a:spcAft>
                      </a:pPr>
                      <a:r>
                        <a:rPr lang="en-GB" sz="1100">
                          <a:effectLst/>
                        </a:rPr>
                        <a:t>0 ↔</a:t>
                      </a:r>
                      <a:endParaRPr lang="en-GB" sz="1100">
                        <a:effectLst/>
                        <a:latin typeface="Times New Roman"/>
                        <a:ea typeface="Times New Roman"/>
                      </a:endParaRPr>
                    </a:p>
                  </a:txBody>
                  <a:tcPr marL="29179" marR="29179" marT="0" marB="0" anchor="ctr"/>
                </a:tc>
                <a:tc>
                  <a:txBody>
                    <a:bodyPr/>
                    <a:lstStyle/>
                    <a:p>
                      <a:pPr algn="r">
                        <a:spcAft>
                          <a:spcPts val="0"/>
                        </a:spcAft>
                      </a:pPr>
                      <a:r>
                        <a:rPr lang="en-GB" sz="1100">
                          <a:effectLst/>
                        </a:rPr>
                        <a:t>0 </a:t>
                      </a:r>
                      <a:endParaRPr lang="en-GB" sz="1100">
                        <a:effectLst/>
                        <a:latin typeface="Times New Roman"/>
                        <a:ea typeface="Times New Roman"/>
                      </a:endParaRPr>
                    </a:p>
                  </a:txBody>
                  <a:tcPr marL="29179" marR="29179" marT="0" marB="0" anchor="ctr"/>
                </a:tc>
                <a:tc>
                  <a:txBody>
                    <a:bodyPr/>
                    <a:lstStyle/>
                    <a:p>
                      <a:pPr algn="r">
                        <a:spcAft>
                          <a:spcPts val="0"/>
                        </a:spcAft>
                      </a:pPr>
                      <a:r>
                        <a:rPr lang="en-GB" sz="1100">
                          <a:effectLst/>
                        </a:rPr>
                        <a:t>1 </a:t>
                      </a:r>
                      <a:endParaRPr lang="en-GB" sz="1100">
                        <a:effectLst/>
                        <a:latin typeface="Times New Roman"/>
                        <a:ea typeface="Times New Roman"/>
                      </a:endParaRPr>
                    </a:p>
                  </a:txBody>
                  <a:tcPr marL="29179" marR="29179" marT="0" marB="0" anchor="ctr"/>
                </a:tc>
                <a:tc>
                  <a:txBody>
                    <a:bodyPr/>
                    <a:lstStyle/>
                    <a:p>
                      <a:pPr algn="r">
                        <a:spcAft>
                          <a:spcPts val="0"/>
                        </a:spcAft>
                      </a:pPr>
                      <a:r>
                        <a:rPr lang="en-GB" sz="1100">
                          <a:effectLst/>
                        </a:rPr>
                        <a:t>0 </a:t>
                      </a:r>
                      <a:endParaRPr lang="en-GB" sz="1100">
                        <a:effectLst/>
                        <a:latin typeface="Times New Roman"/>
                        <a:ea typeface="Times New Roman"/>
                      </a:endParaRPr>
                    </a:p>
                  </a:txBody>
                  <a:tcPr marL="29179" marR="29179" marT="0" marB="0" anchor="ctr"/>
                </a:tc>
                <a:tc>
                  <a:txBody>
                    <a:bodyPr/>
                    <a:lstStyle/>
                    <a:p>
                      <a:pPr algn="r">
                        <a:spcAft>
                          <a:spcPts val="0"/>
                        </a:spcAft>
                      </a:pPr>
                      <a:r>
                        <a:rPr lang="en-GB" sz="1100" dirty="0">
                          <a:effectLst/>
                        </a:rPr>
                        <a:t>100% ↑</a:t>
                      </a:r>
                      <a:endParaRPr lang="en-GB" sz="1100" dirty="0">
                        <a:effectLst/>
                        <a:latin typeface="Times New Roman"/>
                        <a:ea typeface="Times New Roman"/>
                      </a:endParaRPr>
                    </a:p>
                  </a:txBody>
                  <a:tcPr marL="29179" marR="29179" marT="0" marB="0" anchor="ctr"/>
                </a:tc>
                <a:tc>
                  <a:txBody>
                    <a:bodyPr/>
                    <a:lstStyle/>
                    <a:p>
                      <a:pPr algn="r">
                        <a:spcAft>
                          <a:spcPts val="0"/>
                        </a:spcAft>
                      </a:pPr>
                      <a:r>
                        <a:rPr lang="en-GB" sz="1100">
                          <a:effectLst/>
                        </a:rPr>
                        <a:t>1 </a:t>
                      </a:r>
                      <a:endParaRPr lang="en-GB" sz="1100">
                        <a:effectLst/>
                        <a:latin typeface="Times New Roman"/>
                        <a:ea typeface="Times New Roman"/>
                      </a:endParaRPr>
                    </a:p>
                  </a:txBody>
                  <a:tcPr marL="29179" marR="29179" marT="0" marB="0" anchor="ctr"/>
                </a:tc>
              </a:tr>
              <a:tr h="184788">
                <a:tc>
                  <a:txBody>
                    <a:bodyPr/>
                    <a:lstStyle/>
                    <a:p>
                      <a:pPr>
                        <a:spcAft>
                          <a:spcPts val="0"/>
                        </a:spcAft>
                      </a:pPr>
                      <a:r>
                        <a:rPr lang="en-GB" sz="1100">
                          <a:effectLst/>
                        </a:rPr>
                        <a:t>Nausea</a:t>
                      </a:r>
                      <a:endParaRPr lang="en-GB" sz="1100">
                        <a:effectLst/>
                        <a:latin typeface="Times New Roman"/>
                        <a:ea typeface="Times New Roman"/>
                      </a:endParaRPr>
                    </a:p>
                  </a:txBody>
                  <a:tcPr marL="29179" marR="29179" marT="0" marB="0" anchor="ctr"/>
                </a:tc>
                <a:tc>
                  <a:txBody>
                    <a:bodyPr/>
                    <a:lstStyle/>
                    <a:p>
                      <a:pPr algn="r">
                        <a:spcAft>
                          <a:spcPts val="0"/>
                        </a:spcAft>
                      </a:pPr>
                      <a:r>
                        <a:rPr lang="en-GB" sz="1100">
                          <a:effectLst/>
                        </a:rPr>
                        <a:t>4 </a:t>
                      </a:r>
                      <a:endParaRPr lang="en-GB" sz="1100">
                        <a:effectLst/>
                        <a:latin typeface="Times New Roman"/>
                        <a:ea typeface="Times New Roman"/>
                      </a:endParaRPr>
                    </a:p>
                  </a:txBody>
                  <a:tcPr marL="29179" marR="29179" marT="0" marB="0" anchor="ctr"/>
                </a:tc>
                <a:tc>
                  <a:txBody>
                    <a:bodyPr/>
                    <a:lstStyle/>
                    <a:p>
                      <a:pPr algn="r">
                        <a:spcAft>
                          <a:spcPts val="0"/>
                        </a:spcAft>
                      </a:pPr>
                      <a:r>
                        <a:rPr lang="en-GB" sz="1100">
                          <a:effectLst/>
                        </a:rPr>
                        <a:t>1 </a:t>
                      </a:r>
                      <a:endParaRPr lang="en-GB" sz="1100">
                        <a:effectLst/>
                        <a:latin typeface="Times New Roman"/>
                        <a:ea typeface="Times New Roman"/>
                      </a:endParaRPr>
                    </a:p>
                  </a:txBody>
                  <a:tcPr marL="29179" marR="29179" marT="0" marB="0" anchor="ctr"/>
                </a:tc>
                <a:tc>
                  <a:txBody>
                    <a:bodyPr/>
                    <a:lstStyle/>
                    <a:p>
                      <a:pPr algn="r">
                        <a:spcAft>
                          <a:spcPts val="0"/>
                        </a:spcAft>
                      </a:pPr>
                      <a:r>
                        <a:rPr lang="en-GB" sz="1100">
                          <a:effectLst/>
                        </a:rPr>
                        <a:t>300% ↑</a:t>
                      </a:r>
                      <a:endParaRPr lang="en-GB" sz="1100">
                        <a:effectLst/>
                        <a:latin typeface="Times New Roman"/>
                        <a:ea typeface="Times New Roman"/>
                      </a:endParaRPr>
                    </a:p>
                  </a:txBody>
                  <a:tcPr marL="29179" marR="29179" marT="0" marB="0" anchor="ctr"/>
                </a:tc>
                <a:tc>
                  <a:txBody>
                    <a:bodyPr/>
                    <a:lstStyle/>
                    <a:p>
                      <a:pPr algn="r">
                        <a:spcAft>
                          <a:spcPts val="0"/>
                        </a:spcAft>
                      </a:pPr>
                      <a:r>
                        <a:rPr lang="en-GB" sz="1100">
                          <a:effectLst/>
                        </a:rPr>
                        <a:t>5 </a:t>
                      </a:r>
                      <a:endParaRPr lang="en-GB" sz="1100">
                        <a:effectLst/>
                        <a:latin typeface="Times New Roman"/>
                        <a:ea typeface="Times New Roman"/>
                      </a:endParaRPr>
                    </a:p>
                  </a:txBody>
                  <a:tcPr marL="29179" marR="29179" marT="0" marB="0" anchor="ctr"/>
                </a:tc>
                <a:tc>
                  <a:txBody>
                    <a:bodyPr/>
                    <a:lstStyle/>
                    <a:p>
                      <a:pPr algn="r">
                        <a:spcAft>
                          <a:spcPts val="0"/>
                        </a:spcAft>
                      </a:pPr>
                      <a:r>
                        <a:rPr lang="en-GB" sz="1100">
                          <a:effectLst/>
                        </a:rPr>
                        <a:t>6 </a:t>
                      </a:r>
                      <a:endParaRPr lang="en-GB" sz="1100">
                        <a:effectLst/>
                        <a:latin typeface="Times New Roman"/>
                        <a:ea typeface="Times New Roman"/>
                      </a:endParaRPr>
                    </a:p>
                  </a:txBody>
                  <a:tcPr marL="29179" marR="29179" marT="0" marB="0" anchor="ctr"/>
                </a:tc>
                <a:tc>
                  <a:txBody>
                    <a:bodyPr/>
                    <a:lstStyle/>
                    <a:p>
                      <a:pPr algn="r">
                        <a:spcAft>
                          <a:spcPts val="0"/>
                        </a:spcAft>
                      </a:pPr>
                      <a:r>
                        <a:rPr lang="en-GB" sz="1100">
                          <a:effectLst/>
                        </a:rPr>
                        <a:t>5 </a:t>
                      </a:r>
                      <a:endParaRPr lang="en-GB" sz="1100">
                        <a:effectLst/>
                        <a:latin typeface="Times New Roman"/>
                        <a:ea typeface="Times New Roman"/>
                      </a:endParaRPr>
                    </a:p>
                  </a:txBody>
                  <a:tcPr marL="29179" marR="29179" marT="0" marB="0" anchor="ctr"/>
                </a:tc>
                <a:tc>
                  <a:txBody>
                    <a:bodyPr/>
                    <a:lstStyle/>
                    <a:p>
                      <a:pPr algn="r">
                        <a:spcAft>
                          <a:spcPts val="0"/>
                        </a:spcAft>
                      </a:pPr>
                      <a:r>
                        <a:rPr lang="en-GB" sz="1100" dirty="0">
                          <a:effectLst/>
                        </a:rPr>
                        <a:t>20% ↑</a:t>
                      </a:r>
                      <a:endParaRPr lang="en-GB" sz="1100" dirty="0">
                        <a:effectLst/>
                        <a:latin typeface="Times New Roman"/>
                        <a:ea typeface="Times New Roman"/>
                      </a:endParaRPr>
                    </a:p>
                  </a:txBody>
                  <a:tcPr marL="29179" marR="29179" marT="0" marB="0" anchor="ctr"/>
                </a:tc>
                <a:tc>
                  <a:txBody>
                    <a:bodyPr/>
                    <a:lstStyle/>
                    <a:p>
                      <a:pPr algn="r">
                        <a:spcAft>
                          <a:spcPts val="0"/>
                        </a:spcAft>
                      </a:pPr>
                      <a:r>
                        <a:rPr lang="en-GB" sz="1100">
                          <a:effectLst/>
                        </a:rPr>
                        <a:t>11 </a:t>
                      </a:r>
                      <a:endParaRPr lang="en-GB" sz="1100">
                        <a:effectLst/>
                        <a:latin typeface="Times New Roman"/>
                        <a:ea typeface="Times New Roman"/>
                      </a:endParaRPr>
                    </a:p>
                  </a:txBody>
                  <a:tcPr marL="29179" marR="29179" marT="0" marB="0" anchor="ctr"/>
                </a:tc>
              </a:tr>
              <a:tr h="184788">
                <a:tc>
                  <a:txBody>
                    <a:bodyPr/>
                    <a:lstStyle/>
                    <a:p>
                      <a:pPr>
                        <a:spcAft>
                          <a:spcPts val="0"/>
                        </a:spcAft>
                      </a:pPr>
                      <a:r>
                        <a:rPr lang="en-GB" sz="1100">
                          <a:effectLst/>
                        </a:rPr>
                        <a:t>Other</a:t>
                      </a:r>
                      <a:endParaRPr lang="en-GB" sz="1100">
                        <a:effectLst/>
                        <a:latin typeface="Times New Roman"/>
                        <a:ea typeface="Times New Roman"/>
                      </a:endParaRPr>
                    </a:p>
                  </a:txBody>
                  <a:tcPr marL="29179" marR="29179" marT="0" marB="0" anchor="ctr"/>
                </a:tc>
                <a:tc>
                  <a:txBody>
                    <a:bodyPr/>
                    <a:lstStyle/>
                    <a:p>
                      <a:pPr algn="r">
                        <a:spcAft>
                          <a:spcPts val="0"/>
                        </a:spcAft>
                      </a:pPr>
                      <a:r>
                        <a:rPr lang="en-GB" sz="1100">
                          <a:effectLst/>
                        </a:rPr>
                        <a:t>239 </a:t>
                      </a:r>
                      <a:endParaRPr lang="en-GB" sz="1100">
                        <a:effectLst/>
                        <a:latin typeface="Times New Roman"/>
                        <a:ea typeface="Times New Roman"/>
                      </a:endParaRPr>
                    </a:p>
                  </a:txBody>
                  <a:tcPr marL="29179" marR="29179" marT="0" marB="0" anchor="ctr"/>
                </a:tc>
                <a:tc>
                  <a:txBody>
                    <a:bodyPr/>
                    <a:lstStyle/>
                    <a:p>
                      <a:pPr algn="r">
                        <a:spcAft>
                          <a:spcPts val="0"/>
                        </a:spcAft>
                      </a:pPr>
                      <a:r>
                        <a:rPr lang="en-GB" sz="1100">
                          <a:effectLst/>
                        </a:rPr>
                        <a:t>197 </a:t>
                      </a:r>
                      <a:endParaRPr lang="en-GB" sz="1100">
                        <a:effectLst/>
                        <a:latin typeface="Times New Roman"/>
                        <a:ea typeface="Times New Roman"/>
                      </a:endParaRPr>
                    </a:p>
                  </a:txBody>
                  <a:tcPr marL="29179" marR="29179" marT="0" marB="0" anchor="ctr"/>
                </a:tc>
                <a:tc>
                  <a:txBody>
                    <a:bodyPr/>
                    <a:lstStyle/>
                    <a:p>
                      <a:pPr algn="r">
                        <a:spcAft>
                          <a:spcPts val="0"/>
                        </a:spcAft>
                      </a:pPr>
                      <a:r>
                        <a:rPr lang="en-GB" sz="1100">
                          <a:effectLst/>
                        </a:rPr>
                        <a:t>21% ↑</a:t>
                      </a:r>
                      <a:endParaRPr lang="en-GB" sz="1100">
                        <a:effectLst/>
                        <a:latin typeface="Times New Roman"/>
                        <a:ea typeface="Times New Roman"/>
                      </a:endParaRPr>
                    </a:p>
                  </a:txBody>
                  <a:tcPr marL="29179" marR="29179" marT="0" marB="0" anchor="ctr"/>
                </a:tc>
                <a:tc>
                  <a:txBody>
                    <a:bodyPr/>
                    <a:lstStyle/>
                    <a:p>
                      <a:pPr algn="r">
                        <a:spcAft>
                          <a:spcPts val="0"/>
                        </a:spcAft>
                      </a:pPr>
                      <a:r>
                        <a:rPr lang="en-GB" sz="1100">
                          <a:effectLst/>
                        </a:rPr>
                        <a:t>436 </a:t>
                      </a:r>
                      <a:endParaRPr lang="en-GB" sz="1100">
                        <a:effectLst/>
                        <a:latin typeface="Times New Roman"/>
                        <a:ea typeface="Times New Roman"/>
                      </a:endParaRPr>
                    </a:p>
                  </a:txBody>
                  <a:tcPr marL="29179" marR="29179" marT="0" marB="0" anchor="ctr"/>
                </a:tc>
                <a:tc>
                  <a:txBody>
                    <a:bodyPr/>
                    <a:lstStyle/>
                    <a:p>
                      <a:pPr algn="r">
                        <a:spcAft>
                          <a:spcPts val="0"/>
                        </a:spcAft>
                      </a:pPr>
                      <a:r>
                        <a:rPr lang="en-GB" sz="1100">
                          <a:effectLst/>
                        </a:rPr>
                        <a:t>398 </a:t>
                      </a:r>
                      <a:endParaRPr lang="en-GB" sz="1100">
                        <a:effectLst/>
                        <a:latin typeface="Times New Roman"/>
                        <a:ea typeface="Times New Roman"/>
                      </a:endParaRPr>
                    </a:p>
                  </a:txBody>
                  <a:tcPr marL="29179" marR="29179" marT="0" marB="0" anchor="ctr"/>
                </a:tc>
                <a:tc>
                  <a:txBody>
                    <a:bodyPr/>
                    <a:lstStyle/>
                    <a:p>
                      <a:pPr algn="r">
                        <a:spcAft>
                          <a:spcPts val="0"/>
                        </a:spcAft>
                      </a:pPr>
                      <a:r>
                        <a:rPr lang="en-GB" sz="1100">
                          <a:effectLst/>
                        </a:rPr>
                        <a:t>251 </a:t>
                      </a:r>
                      <a:endParaRPr lang="en-GB" sz="1100">
                        <a:effectLst/>
                        <a:latin typeface="Times New Roman"/>
                        <a:ea typeface="Times New Roman"/>
                      </a:endParaRPr>
                    </a:p>
                  </a:txBody>
                  <a:tcPr marL="29179" marR="29179" marT="0" marB="0" anchor="ctr"/>
                </a:tc>
                <a:tc>
                  <a:txBody>
                    <a:bodyPr/>
                    <a:lstStyle/>
                    <a:p>
                      <a:pPr algn="r">
                        <a:spcAft>
                          <a:spcPts val="0"/>
                        </a:spcAft>
                      </a:pPr>
                      <a:r>
                        <a:rPr lang="en-GB" sz="1100">
                          <a:effectLst/>
                        </a:rPr>
                        <a:t>59% ↑</a:t>
                      </a:r>
                      <a:endParaRPr lang="en-GB" sz="1100">
                        <a:effectLst/>
                        <a:latin typeface="Times New Roman"/>
                        <a:ea typeface="Times New Roman"/>
                      </a:endParaRPr>
                    </a:p>
                  </a:txBody>
                  <a:tcPr marL="29179" marR="29179" marT="0" marB="0" anchor="ctr"/>
                </a:tc>
                <a:tc>
                  <a:txBody>
                    <a:bodyPr/>
                    <a:lstStyle/>
                    <a:p>
                      <a:pPr algn="r">
                        <a:spcAft>
                          <a:spcPts val="0"/>
                        </a:spcAft>
                      </a:pPr>
                      <a:r>
                        <a:rPr lang="en-GB" sz="1100">
                          <a:effectLst/>
                        </a:rPr>
                        <a:t>649 </a:t>
                      </a:r>
                      <a:endParaRPr lang="en-GB" sz="1100">
                        <a:effectLst/>
                        <a:latin typeface="Times New Roman"/>
                        <a:ea typeface="Times New Roman"/>
                      </a:endParaRPr>
                    </a:p>
                  </a:txBody>
                  <a:tcPr marL="29179" marR="29179" marT="0" marB="0" anchor="ctr"/>
                </a:tc>
              </a:tr>
              <a:tr h="184788">
                <a:tc>
                  <a:txBody>
                    <a:bodyPr/>
                    <a:lstStyle/>
                    <a:p>
                      <a:pPr>
                        <a:spcAft>
                          <a:spcPts val="0"/>
                        </a:spcAft>
                      </a:pPr>
                      <a:r>
                        <a:rPr lang="en-GB" sz="1100">
                          <a:effectLst/>
                        </a:rPr>
                        <a:t>Pain Management</a:t>
                      </a:r>
                      <a:endParaRPr lang="en-GB" sz="1100">
                        <a:effectLst/>
                        <a:latin typeface="Times New Roman"/>
                        <a:ea typeface="Times New Roman"/>
                      </a:endParaRPr>
                    </a:p>
                  </a:txBody>
                  <a:tcPr marL="29179" marR="29179" marT="0" marB="0" anchor="ctr"/>
                </a:tc>
                <a:tc>
                  <a:txBody>
                    <a:bodyPr/>
                    <a:lstStyle/>
                    <a:p>
                      <a:pPr algn="r">
                        <a:spcAft>
                          <a:spcPts val="0"/>
                        </a:spcAft>
                      </a:pPr>
                      <a:r>
                        <a:rPr lang="en-GB" sz="1100">
                          <a:effectLst/>
                        </a:rPr>
                        <a:t>39 </a:t>
                      </a:r>
                      <a:endParaRPr lang="en-GB" sz="1100">
                        <a:effectLst/>
                        <a:latin typeface="Times New Roman"/>
                        <a:ea typeface="Times New Roman"/>
                      </a:endParaRPr>
                    </a:p>
                  </a:txBody>
                  <a:tcPr marL="29179" marR="29179" marT="0" marB="0" anchor="ctr"/>
                </a:tc>
                <a:tc>
                  <a:txBody>
                    <a:bodyPr/>
                    <a:lstStyle/>
                    <a:p>
                      <a:pPr algn="r">
                        <a:spcAft>
                          <a:spcPts val="0"/>
                        </a:spcAft>
                      </a:pPr>
                      <a:r>
                        <a:rPr lang="en-GB" sz="1100">
                          <a:effectLst/>
                        </a:rPr>
                        <a:t>24 </a:t>
                      </a:r>
                      <a:endParaRPr lang="en-GB" sz="1100">
                        <a:effectLst/>
                        <a:latin typeface="Times New Roman"/>
                        <a:ea typeface="Times New Roman"/>
                      </a:endParaRPr>
                    </a:p>
                  </a:txBody>
                  <a:tcPr marL="29179" marR="29179" marT="0" marB="0" anchor="ctr"/>
                </a:tc>
                <a:tc>
                  <a:txBody>
                    <a:bodyPr/>
                    <a:lstStyle/>
                    <a:p>
                      <a:pPr algn="r">
                        <a:spcAft>
                          <a:spcPts val="0"/>
                        </a:spcAft>
                      </a:pPr>
                      <a:r>
                        <a:rPr lang="en-GB" sz="1100">
                          <a:effectLst/>
                        </a:rPr>
                        <a:t>63% ↑</a:t>
                      </a:r>
                      <a:endParaRPr lang="en-GB" sz="1100">
                        <a:effectLst/>
                        <a:latin typeface="Times New Roman"/>
                        <a:ea typeface="Times New Roman"/>
                      </a:endParaRPr>
                    </a:p>
                  </a:txBody>
                  <a:tcPr marL="29179" marR="29179" marT="0" marB="0" anchor="ctr"/>
                </a:tc>
                <a:tc>
                  <a:txBody>
                    <a:bodyPr/>
                    <a:lstStyle/>
                    <a:p>
                      <a:pPr algn="r">
                        <a:spcAft>
                          <a:spcPts val="0"/>
                        </a:spcAft>
                      </a:pPr>
                      <a:r>
                        <a:rPr lang="en-GB" sz="1100">
                          <a:effectLst/>
                        </a:rPr>
                        <a:t>63 </a:t>
                      </a:r>
                      <a:endParaRPr lang="en-GB" sz="1100">
                        <a:effectLst/>
                        <a:latin typeface="Times New Roman"/>
                        <a:ea typeface="Times New Roman"/>
                      </a:endParaRPr>
                    </a:p>
                  </a:txBody>
                  <a:tcPr marL="29179" marR="29179" marT="0" marB="0" anchor="ctr"/>
                </a:tc>
                <a:tc>
                  <a:txBody>
                    <a:bodyPr/>
                    <a:lstStyle/>
                    <a:p>
                      <a:pPr algn="r">
                        <a:spcAft>
                          <a:spcPts val="0"/>
                        </a:spcAft>
                      </a:pPr>
                      <a:r>
                        <a:rPr lang="en-GB" sz="1100">
                          <a:effectLst/>
                        </a:rPr>
                        <a:t>68 </a:t>
                      </a:r>
                      <a:endParaRPr lang="en-GB" sz="1100">
                        <a:effectLst/>
                        <a:latin typeface="Times New Roman"/>
                        <a:ea typeface="Times New Roman"/>
                      </a:endParaRPr>
                    </a:p>
                  </a:txBody>
                  <a:tcPr marL="29179" marR="29179" marT="0" marB="0" anchor="ctr"/>
                </a:tc>
                <a:tc>
                  <a:txBody>
                    <a:bodyPr/>
                    <a:lstStyle/>
                    <a:p>
                      <a:pPr algn="r">
                        <a:spcAft>
                          <a:spcPts val="0"/>
                        </a:spcAft>
                      </a:pPr>
                      <a:r>
                        <a:rPr lang="en-GB" sz="1100">
                          <a:effectLst/>
                        </a:rPr>
                        <a:t>50 </a:t>
                      </a:r>
                      <a:endParaRPr lang="en-GB" sz="1100">
                        <a:effectLst/>
                        <a:latin typeface="Times New Roman"/>
                        <a:ea typeface="Times New Roman"/>
                      </a:endParaRPr>
                    </a:p>
                  </a:txBody>
                  <a:tcPr marL="29179" marR="29179" marT="0" marB="0" anchor="ctr"/>
                </a:tc>
                <a:tc>
                  <a:txBody>
                    <a:bodyPr/>
                    <a:lstStyle/>
                    <a:p>
                      <a:pPr algn="r">
                        <a:spcAft>
                          <a:spcPts val="0"/>
                        </a:spcAft>
                      </a:pPr>
                      <a:r>
                        <a:rPr lang="en-GB" sz="1100">
                          <a:effectLst/>
                        </a:rPr>
                        <a:t>36% ↑</a:t>
                      </a:r>
                      <a:endParaRPr lang="en-GB" sz="1100">
                        <a:effectLst/>
                        <a:latin typeface="Times New Roman"/>
                        <a:ea typeface="Times New Roman"/>
                      </a:endParaRPr>
                    </a:p>
                  </a:txBody>
                  <a:tcPr marL="29179" marR="29179" marT="0" marB="0" anchor="ctr"/>
                </a:tc>
                <a:tc>
                  <a:txBody>
                    <a:bodyPr/>
                    <a:lstStyle/>
                    <a:p>
                      <a:pPr algn="r">
                        <a:spcAft>
                          <a:spcPts val="0"/>
                        </a:spcAft>
                      </a:pPr>
                      <a:r>
                        <a:rPr lang="en-GB" sz="1100">
                          <a:effectLst/>
                        </a:rPr>
                        <a:t>118 </a:t>
                      </a:r>
                      <a:endParaRPr lang="en-GB" sz="1100">
                        <a:effectLst/>
                        <a:latin typeface="Times New Roman"/>
                        <a:ea typeface="Times New Roman"/>
                      </a:endParaRPr>
                    </a:p>
                  </a:txBody>
                  <a:tcPr marL="29179" marR="29179" marT="0" marB="0" anchor="ctr"/>
                </a:tc>
              </a:tr>
              <a:tr h="184788">
                <a:tc>
                  <a:txBody>
                    <a:bodyPr/>
                    <a:lstStyle/>
                    <a:p>
                      <a:pPr>
                        <a:spcAft>
                          <a:spcPts val="0"/>
                        </a:spcAft>
                      </a:pPr>
                      <a:r>
                        <a:rPr lang="en-GB" sz="1100" dirty="0">
                          <a:effectLst/>
                        </a:rPr>
                        <a:t>Seizure</a:t>
                      </a:r>
                      <a:endParaRPr lang="en-GB" sz="1100" dirty="0">
                        <a:effectLst/>
                        <a:latin typeface="Times New Roman"/>
                        <a:ea typeface="Times New Roman"/>
                      </a:endParaRPr>
                    </a:p>
                  </a:txBody>
                  <a:tcPr marL="29179" marR="29179" marT="0" marB="0" anchor="ctr"/>
                </a:tc>
                <a:tc>
                  <a:txBody>
                    <a:bodyPr/>
                    <a:lstStyle/>
                    <a:p>
                      <a:pPr algn="r">
                        <a:spcAft>
                          <a:spcPts val="0"/>
                        </a:spcAft>
                      </a:pPr>
                      <a:r>
                        <a:rPr lang="en-GB" sz="1100" dirty="0">
                          <a:effectLst/>
                        </a:rPr>
                        <a:t>5 </a:t>
                      </a:r>
                      <a:endParaRPr lang="en-GB" sz="1100" dirty="0">
                        <a:effectLst/>
                        <a:latin typeface="Times New Roman"/>
                        <a:ea typeface="Times New Roman"/>
                      </a:endParaRPr>
                    </a:p>
                  </a:txBody>
                  <a:tcPr marL="29179" marR="29179" marT="0" marB="0" anchor="ctr"/>
                </a:tc>
                <a:tc>
                  <a:txBody>
                    <a:bodyPr/>
                    <a:lstStyle/>
                    <a:p>
                      <a:pPr algn="r">
                        <a:spcAft>
                          <a:spcPts val="0"/>
                        </a:spcAft>
                      </a:pPr>
                      <a:r>
                        <a:rPr lang="en-GB" sz="1100">
                          <a:effectLst/>
                        </a:rPr>
                        <a:t>5 </a:t>
                      </a:r>
                      <a:endParaRPr lang="en-GB" sz="1100">
                        <a:effectLst/>
                        <a:latin typeface="Times New Roman"/>
                        <a:ea typeface="Times New Roman"/>
                      </a:endParaRPr>
                    </a:p>
                  </a:txBody>
                  <a:tcPr marL="29179" marR="29179" marT="0" marB="0" anchor="ctr"/>
                </a:tc>
                <a:tc>
                  <a:txBody>
                    <a:bodyPr/>
                    <a:lstStyle/>
                    <a:p>
                      <a:pPr algn="r">
                        <a:spcAft>
                          <a:spcPts val="0"/>
                        </a:spcAft>
                      </a:pPr>
                      <a:r>
                        <a:rPr lang="en-GB" sz="1100">
                          <a:effectLst/>
                        </a:rPr>
                        <a:t>0 ↔</a:t>
                      </a:r>
                      <a:endParaRPr lang="en-GB" sz="1100">
                        <a:effectLst/>
                        <a:latin typeface="Times New Roman"/>
                        <a:ea typeface="Times New Roman"/>
                      </a:endParaRPr>
                    </a:p>
                  </a:txBody>
                  <a:tcPr marL="29179" marR="29179" marT="0" marB="0" anchor="ctr"/>
                </a:tc>
                <a:tc>
                  <a:txBody>
                    <a:bodyPr/>
                    <a:lstStyle/>
                    <a:p>
                      <a:pPr algn="r">
                        <a:spcAft>
                          <a:spcPts val="0"/>
                        </a:spcAft>
                      </a:pPr>
                      <a:r>
                        <a:rPr lang="en-GB" sz="1100">
                          <a:effectLst/>
                        </a:rPr>
                        <a:t>10 </a:t>
                      </a:r>
                      <a:endParaRPr lang="en-GB" sz="1100">
                        <a:effectLst/>
                        <a:latin typeface="Times New Roman"/>
                        <a:ea typeface="Times New Roman"/>
                      </a:endParaRPr>
                    </a:p>
                  </a:txBody>
                  <a:tcPr marL="29179" marR="29179" marT="0" marB="0" anchor="ctr"/>
                </a:tc>
                <a:tc>
                  <a:txBody>
                    <a:bodyPr/>
                    <a:lstStyle/>
                    <a:p>
                      <a:pPr algn="r">
                        <a:spcAft>
                          <a:spcPts val="0"/>
                        </a:spcAft>
                      </a:pPr>
                      <a:r>
                        <a:rPr lang="en-GB" sz="1100">
                          <a:effectLst/>
                        </a:rPr>
                        <a:t>10 </a:t>
                      </a:r>
                      <a:endParaRPr lang="en-GB" sz="1100">
                        <a:effectLst/>
                        <a:latin typeface="Times New Roman"/>
                        <a:ea typeface="Times New Roman"/>
                      </a:endParaRPr>
                    </a:p>
                  </a:txBody>
                  <a:tcPr marL="29179" marR="29179" marT="0" marB="0" anchor="ctr"/>
                </a:tc>
                <a:tc>
                  <a:txBody>
                    <a:bodyPr/>
                    <a:lstStyle/>
                    <a:p>
                      <a:pPr algn="r">
                        <a:spcAft>
                          <a:spcPts val="0"/>
                        </a:spcAft>
                      </a:pPr>
                      <a:r>
                        <a:rPr lang="en-GB" sz="1100">
                          <a:effectLst/>
                        </a:rPr>
                        <a:t>3 </a:t>
                      </a:r>
                      <a:endParaRPr lang="en-GB" sz="1100">
                        <a:effectLst/>
                        <a:latin typeface="Times New Roman"/>
                        <a:ea typeface="Times New Roman"/>
                      </a:endParaRPr>
                    </a:p>
                  </a:txBody>
                  <a:tcPr marL="29179" marR="29179" marT="0" marB="0" anchor="ctr"/>
                </a:tc>
                <a:tc>
                  <a:txBody>
                    <a:bodyPr/>
                    <a:lstStyle/>
                    <a:p>
                      <a:pPr algn="r">
                        <a:spcAft>
                          <a:spcPts val="0"/>
                        </a:spcAft>
                      </a:pPr>
                      <a:r>
                        <a:rPr lang="en-GB" sz="1100">
                          <a:effectLst/>
                        </a:rPr>
                        <a:t>233% ↑</a:t>
                      </a:r>
                      <a:endParaRPr lang="en-GB" sz="1100">
                        <a:effectLst/>
                        <a:latin typeface="Times New Roman"/>
                        <a:ea typeface="Times New Roman"/>
                      </a:endParaRPr>
                    </a:p>
                  </a:txBody>
                  <a:tcPr marL="29179" marR="29179" marT="0" marB="0" anchor="ctr"/>
                </a:tc>
                <a:tc>
                  <a:txBody>
                    <a:bodyPr/>
                    <a:lstStyle/>
                    <a:p>
                      <a:pPr algn="r">
                        <a:spcAft>
                          <a:spcPts val="0"/>
                        </a:spcAft>
                      </a:pPr>
                      <a:r>
                        <a:rPr lang="en-GB" sz="1100" dirty="0">
                          <a:effectLst/>
                        </a:rPr>
                        <a:t>13 </a:t>
                      </a:r>
                      <a:endParaRPr lang="en-GB" sz="1100" dirty="0">
                        <a:effectLst/>
                        <a:latin typeface="Times New Roman"/>
                        <a:ea typeface="Times New Roman"/>
                      </a:endParaRPr>
                    </a:p>
                  </a:txBody>
                  <a:tcPr marL="29179" marR="29179" marT="0" marB="0" anchor="ctr"/>
                </a:tc>
              </a:tr>
              <a:tr h="201259">
                <a:tc>
                  <a:txBody>
                    <a:bodyPr/>
                    <a:lstStyle/>
                    <a:p>
                      <a:pPr>
                        <a:spcAft>
                          <a:spcPts val="0"/>
                        </a:spcAft>
                      </a:pPr>
                      <a:r>
                        <a:rPr lang="en-GB" sz="1100">
                          <a:effectLst/>
                        </a:rPr>
                        <a:t>Skin complaints</a:t>
                      </a:r>
                      <a:endParaRPr lang="en-GB" sz="1100">
                        <a:effectLst/>
                        <a:latin typeface="Times New Roman"/>
                        <a:ea typeface="Times New Roman"/>
                      </a:endParaRPr>
                    </a:p>
                  </a:txBody>
                  <a:tcPr marL="29179" marR="29179" marT="0" marB="0" anchor="ctr"/>
                </a:tc>
                <a:tc>
                  <a:txBody>
                    <a:bodyPr/>
                    <a:lstStyle/>
                    <a:p>
                      <a:pPr algn="r">
                        <a:spcAft>
                          <a:spcPts val="0"/>
                        </a:spcAft>
                      </a:pPr>
                      <a:r>
                        <a:rPr lang="en-GB" sz="1100">
                          <a:effectLst/>
                        </a:rPr>
                        <a:t>86 </a:t>
                      </a:r>
                      <a:endParaRPr lang="en-GB" sz="1100">
                        <a:effectLst/>
                        <a:latin typeface="Times New Roman"/>
                        <a:ea typeface="Times New Roman"/>
                      </a:endParaRPr>
                    </a:p>
                  </a:txBody>
                  <a:tcPr marL="29179" marR="29179" marT="0" marB="0" anchor="ctr"/>
                </a:tc>
                <a:tc>
                  <a:txBody>
                    <a:bodyPr/>
                    <a:lstStyle/>
                    <a:p>
                      <a:pPr algn="r">
                        <a:spcAft>
                          <a:spcPts val="0"/>
                        </a:spcAft>
                      </a:pPr>
                      <a:r>
                        <a:rPr lang="en-GB" sz="1100">
                          <a:effectLst/>
                        </a:rPr>
                        <a:t>25 </a:t>
                      </a:r>
                      <a:endParaRPr lang="en-GB" sz="1100">
                        <a:effectLst/>
                        <a:latin typeface="Times New Roman"/>
                        <a:ea typeface="Times New Roman"/>
                      </a:endParaRPr>
                    </a:p>
                  </a:txBody>
                  <a:tcPr marL="29179" marR="29179" marT="0" marB="0" anchor="ctr"/>
                </a:tc>
                <a:tc>
                  <a:txBody>
                    <a:bodyPr/>
                    <a:lstStyle/>
                    <a:p>
                      <a:pPr algn="r">
                        <a:spcAft>
                          <a:spcPts val="0"/>
                        </a:spcAft>
                      </a:pPr>
                      <a:r>
                        <a:rPr lang="en-GB" sz="1100">
                          <a:effectLst/>
                        </a:rPr>
                        <a:t>244% ↑</a:t>
                      </a:r>
                      <a:endParaRPr lang="en-GB" sz="1100">
                        <a:effectLst/>
                        <a:latin typeface="Times New Roman"/>
                        <a:ea typeface="Times New Roman"/>
                      </a:endParaRPr>
                    </a:p>
                  </a:txBody>
                  <a:tcPr marL="29179" marR="29179" marT="0" marB="0" anchor="ctr"/>
                </a:tc>
                <a:tc>
                  <a:txBody>
                    <a:bodyPr/>
                    <a:lstStyle/>
                    <a:p>
                      <a:pPr algn="r">
                        <a:spcAft>
                          <a:spcPts val="0"/>
                        </a:spcAft>
                      </a:pPr>
                      <a:r>
                        <a:rPr lang="en-GB" sz="1100">
                          <a:effectLst/>
                        </a:rPr>
                        <a:t>111 </a:t>
                      </a:r>
                      <a:endParaRPr lang="en-GB" sz="1100">
                        <a:effectLst/>
                        <a:latin typeface="Times New Roman"/>
                        <a:ea typeface="Times New Roman"/>
                      </a:endParaRPr>
                    </a:p>
                  </a:txBody>
                  <a:tcPr marL="29179" marR="29179" marT="0" marB="0" anchor="ctr"/>
                </a:tc>
                <a:tc>
                  <a:txBody>
                    <a:bodyPr/>
                    <a:lstStyle/>
                    <a:p>
                      <a:pPr algn="r">
                        <a:spcAft>
                          <a:spcPts val="0"/>
                        </a:spcAft>
                      </a:pPr>
                      <a:r>
                        <a:rPr lang="en-GB" sz="1100">
                          <a:effectLst/>
                        </a:rPr>
                        <a:t>106 </a:t>
                      </a:r>
                      <a:endParaRPr lang="en-GB" sz="1100">
                        <a:effectLst/>
                        <a:latin typeface="Times New Roman"/>
                        <a:ea typeface="Times New Roman"/>
                      </a:endParaRPr>
                    </a:p>
                  </a:txBody>
                  <a:tcPr marL="29179" marR="29179" marT="0" marB="0" anchor="ctr"/>
                </a:tc>
                <a:tc>
                  <a:txBody>
                    <a:bodyPr/>
                    <a:lstStyle/>
                    <a:p>
                      <a:pPr algn="r">
                        <a:spcAft>
                          <a:spcPts val="0"/>
                        </a:spcAft>
                      </a:pPr>
                      <a:r>
                        <a:rPr lang="en-GB" sz="1100">
                          <a:effectLst/>
                        </a:rPr>
                        <a:t>86 </a:t>
                      </a:r>
                      <a:endParaRPr lang="en-GB" sz="1100">
                        <a:effectLst/>
                        <a:latin typeface="Times New Roman"/>
                        <a:ea typeface="Times New Roman"/>
                      </a:endParaRPr>
                    </a:p>
                  </a:txBody>
                  <a:tcPr marL="29179" marR="29179" marT="0" marB="0" anchor="ctr"/>
                </a:tc>
                <a:tc>
                  <a:txBody>
                    <a:bodyPr/>
                    <a:lstStyle/>
                    <a:p>
                      <a:pPr algn="r">
                        <a:spcAft>
                          <a:spcPts val="0"/>
                        </a:spcAft>
                      </a:pPr>
                      <a:r>
                        <a:rPr lang="en-GB" sz="1100">
                          <a:effectLst/>
                        </a:rPr>
                        <a:t>23% ↑</a:t>
                      </a:r>
                      <a:endParaRPr lang="en-GB" sz="1100">
                        <a:effectLst/>
                        <a:latin typeface="Times New Roman"/>
                        <a:ea typeface="Times New Roman"/>
                      </a:endParaRPr>
                    </a:p>
                  </a:txBody>
                  <a:tcPr marL="29179" marR="29179" marT="0" marB="0" anchor="ctr"/>
                </a:tc>
                <a:tc>
                  <a:txBody>
                    <a:bodyPr/>
                    <a:lstStyle/>
                    <a:p>
                      <a:pPr algn="r">
                        <a:spcAft>
                          <a:spcPts val="0"/>
                        </a:spcAft>
                      </a:pPr>
                      <a:r>
                        <a:rPr lang="en-GB" sz="1100" dirty="0">
                          <a:effectLst/>
                        </a:rPr>
                        <a:t>192 </a:t>
                      </a:r>
                      <a:endParaRPr lang="en-GB" sz="1100" dirty="0">
                        <a:effectLst/>
                        <a:latin typeface="Times New Roman"/>
                        <a:ea typeface="Times New Roman"/>
                      </a:endParaRPr>
                    </a:p>
                  </a:txBody>
                  <a:tcPr marL="29179" marR="29179" marT="0" marB="0" anchor="ctr"/>
                </a:tc>
              </a:tr>
              <a:tr h="184788">
                <a:tc>
                  <a:txBody>
                    <a:bodyPr/>
                    <a:lstStyle/>
                    <a:p>
                      <a:pPr>
                        <a:spcAft>
                          <a:spcPts val="0"/>
                        </a:spcAft>
                      </a:pPr>
                      <a:r>
                        <a:rPr lang="en-GB" sz="1100" dirty="0">
                          <a:effectLst/>
                        </a:rPr>
                        <a:t>UTI (suspected)</a:t>
                      </a:r>
                      <a:endParaRPr lang="en-GB" sz="1100" dirty="0">
                        <a:effectLst/>
                        <a:latin typeface="Times New Roman"/>
                        <a:ea typeface="Times New Roman"/>
                      </a:endParaRPr>
                    </a:p>
                  </a:txBody>
                  <a:tcPr marL="29179" marR="29179" marT="0" marB="0" anchor="ctr"/>
                </a:tc>
                <a:tc>
                  <a:txBody>
                    <a:bodyPr/>
                    <a:lstStyle/>
                    <a:p>
                      <a:pPr algn="r">
                        <a:spcAft>
                          <a:spcPts val="0"/>
                        </a:spcAft>
                      </a:pPr>
                      <a:r>
                        <a:rPr lang="en-GB" sz="1100">
                          <a:effectLst/>
                        </a:rPr>
                        <a:t>68 </a:t>
                      </a:r>
                      <a:endParaRPr lang="en-GB" sz="1100">
                        <a:effectLst/>
                        <a:latin typeface="Times New Roman"/>
                        <a:ea typeface="Times New Roman"/>
                      </a:endParaRPr>
                    </a:p>
                  </a:txBody>
                  <a:tcPr marL="29179" marR="29179" marT="0" marB="0" anchor="ctr"/>
                </a:tc>
                <a:tc>
                  <a:txBody>
                    <a:bodyPr/>
                    <a:lstStyle/>
                    <a:p>
                      <a:pPr algn="r">
                        <a:spcAft>
                          <a:spcPts val="0"/>
                        </a:spcAft>
                      </a:pPr>
                      <a:r>
                        <a:rPr lang="en-GB" sz="1100">
                          <a:effectLst/>
                        </a:rPr>
                        <a:t>41 </a:t>
                      </a:r>
                      <a:endParaRPr lang="en-GB" sz="1100">
                        <a:effectLst/>
                        <a:latin typeface="Times New Roman"/>
                        <a:ea typeface="Times New Roman"/>
                      </a:endParaRPr>
                    </a:p>
                  </a:txBody>
                  <a:tcPr marL="29179" marR="29179" marT="0" marB="0" anchor="ctr"/>
                </a:tc>
                <a:tc>
                  <a:txBody>
                    <a:bodyPr/>
                    <a:lstStyle/>
                    <a:p>
                      <a:pPr algn="r">
                        <a:spcAft>
                          <a:spcPts val="0"/>
                        </a:spcAft>
                      </a:pPr>
                      <a:r>
                        <a:rPr lang="en-GB" sz="1100">
                          <a:effectLst/>
                        </a:rPr>
                        <a:t>66% ↑</a:t>
                      </a:r>
                      <a:endParaRPr lang="en-GB" sz="1100">
                        <a:effectLst/>
                        <a:latin typeface="Times New Roman"/>
                        <a:ea typeface="Times New Roman"/>
                      </a:endParaRPr>
                    </a:p>
                  </a:txBody>
                  <a:tcPr marL="29179" marR="29179" marT="0" marB="0" anchor="ctr"/>
                </a:tc>
                <a:tc>
                  <a:txBody>
                    <a:bodyPr/>
                    <a:lstStyle/>
                    <a:p>
                      <a:pPr algn="r">
                        <a:spcAft>
                          <a:spcPts val="0"/>
                        </a:spcAft>
                      </a:pPr>
                      <a:r>
                        <a:rPr lang="en-GB" sz="1100">
                          <a:effectLst/>
                        </a:rPr>
                        <a:t>109 </a:t>
                      </a:r>
                      <a:endParaRPr lang="en-GB" sz="1100">
                        <a:effectLst/>
                        <a:latin typeface="Times New Roman"/>
                        <a:ea typeface="Times New Roman"/>
                      </a:endParaRPr>
                    </a:p>
                  </a:txBody>
                  <a:tcPr marL="29179" marR="29179" marT="0" marB="0" anchor="ctr"/>
                </a:tc>
                <a:tc>
                  <a:txBody>
                    <a:bodyPr/>
                    <a:lstStyle/>
                    <a:p>
                      <a:pPr algn="r">
                        <a:spcAft>
                          <a:spcPts val="0"/>
                        </a:spcAft>
                      </a:pPr>
                      <a:r>
                        <a:rPr lang="en-GB" sz="1100">
                          <a:effectLst/>
                        </a:rPr>
                        <a:t>109 </a:t>
                      </a:r>
                      <a:endParaRPr lang="en-GB" sz="1100">
                        <a:effectLst/>
                        <a:latin typeface="Times New Roman"/>
                        <a:ea typeface="Times New Roman"/>
                      </a:endParaRPr>
                    </a:p>
                  </a:txBody>
                  <a:tcPr marL="29179" marR="29179" marT="0" marB="0" anchor="ctr"/>
                </a:tc>
                <a:tc>
                  <a:txBody>
                    <a:bodyPr/>
                    <a:lstStyle/>
                    <a:p>
                      <a:pPr algn="r">
                        <a:spcAft>
                          <a:spcPts val="0"/>
                        </a:spcAft>
                      </a:pPr>
                      <a:r>
                        <a:rPr lang="en-GB" sz="1100">
                          <a:effectLst/>
                        </a:rPr>
                        <a:t>76 </a:t>
                      </a:r>
                      <a:endParaRPr lang="en-GB" sz="1100">
                        <a:effectLst/>
                        <a:latin typeface="Times New Roman"/>
                        <a:ea typeface="Times New Roman"/>
                      </a:endParaRPr>
                    </a:p>
                  </a:txBody>
                  <a:tcPr marL="29179" marR="29179" marT="0" marB="0" anchor="ctr"/>
                </a:tc>
                <a:tc>
                  <a:txBody>
                    <a:bodyPr/>
                    <a:lstStyle/>
                    <a:p>
                      <a:pPr algn="r">
                        <a:spcAft>
                          <a:spcPts val="0"/>
                        </a:spcAft>
                      </a:pPr>
                      <a:r>
                        <a:rPr lang="en-GB" sz="1100">
                          <a:effectLst/>
                        </a:rPr>
                        <a:t>43% ↑</a:t>
                      </a:r>
                      <a:endParaRPr lang="en-GB" sz="1100">
                        <a:effectLst/>
                        <a:latin typeface="Times New Roman"/>
                        <a:ea typeface="Times New Roman"/>
                      </a:endParaRPr>
                    </a:p>
                  </a:txBody>
                  <a:tcPr marL="29179" marR="29179" marT="0" marB="0" anchor="ctr"/>
                </a:tc>
                <a:tc>
                  <a:txBody>
                    <a:bodyPr/>
                    <a:lstStyle/>
                    <a:p>
                      <a:pPr algn="r">
                        <a:spcAft>
                          <a:spcPts val="0"/>
                        </a:spcAft>
                      </a:pPr>
                      <a:r>
                        <a:rPr lang="en-GB" sz="1100" dirty="0">
                          <a:effectLst/>
                        </a:rPr>
                        <a:t>185 </a:t>
                      </a:r>
                      <a:endParaRPr lang="en-GB" sz="1100" dirty="0">
                        <a:effectLst/>
                        <a:latin typeface="Times New Roman"/>
                        <a:ea typeface="Times New Roman"/>
                      </a:endParaRPr>
                    </a:p>
                  </a:txBody>
                  <a:tcPr marL="29179" marR="29179" marT="0" marB="0" anchor="ctr"/>
                </a:tc>
              </a:tr>
              <a:tr h="184788">
                <a:tc>
                  <a:txBody>
                    <a:bodyPr/>
                    <a:lstStyle/>
                    <a:p>
                      <a:pPr>
                        <a:spcAft>
                          <a:spcPts val="0"/>
                        </a:spcAft>
                      </a:pPr>
                      <a:r>
                        <a:rPr lang="en-GB" sz="1100">
                          <a:effectLst/>
                        </a:rPr>
                        <a:t>Vomiting</a:t>
                      </a:r>
                      <a:endParaRPr lang="en-GB" sz="1100">
                        <a:effectLst/>
                        <a:latin typeface="Times New Roman"/>
                        <a:ea typeface="Times New Roman"/>
                      </a:endParaRPr>
                    </a:p>
                  </a:txBody>
                  <a:tcPr marL="29179" marR="29179" marT="0" marB="0" anchor="ctr"/>
                </a:tc>
                <a:tc>
                  <a:txBody>
                    <a:bodyPr/>
                    <a:lstStyle/>
                    <a:p>
                      <a:pPr algn="r">
                        <a:spcAft>
                          <a:spcPts val="0"/>
                        </a:spcAft>
                      </a:pPr>
                      <a:r>
                        <a:rPr lang="en-GB" sz="1100">
                          <a:effectLst/>
                        </a:rPr>
                        <a:t>13 </a:t>
                      </a:r>
                      <a:endParaRPr lang="en-GB" sz="1100">
                        <a:effectLst/>
                        <a:latin typeface="Times New Roman"/>
                        <a:ea typeface="Times New Roman"/>
                      </a:endParaRPr>
                    </a:p>
                  </a:txBody>
                  <a:tcPr marL="29179" marR="29179" marT="0" marB="0" anchor="ctr"/>
                </a:tc>
                <a:tc>
                  <a:txBody>
                    <a:bodyPr/>
                    <a:lstStyle/>
                    <a:p>
                      <a:pPr algn="r">
                        <a:spcAft>
                          <a:spcPts val="0"/>
                        </a:spcAft>
                      </a:pPr>
                      <a:r>
                        <a:rPr lang="en-GB" sz="1100">
                          <a:effectLst/>
                        </a:rPr>
                        <a:t>10 </a:t>
                      </a:r>
                      <a:endParaRPr lang="en-GB" sz="1100">
                        <a:effectLst/>
                        <a:latin typeface="Times New Roman"/>
                        <a:ea typeface="Times New Roman"/>
                      </a:endParaRPr>
                    </a:p>
                  </a:txBody>
                  <a:tcPr marL="29179" marR="29179" marT="0" marB="0" anchor="ctr"/>
                </a:tc>
                <a:tc>
                  <a:txBody>
                    <a:bodyPr/>
                    <a:lstStyle/>
                    <a:p>
                      <a:pPr algn="r">
                        <a:spcAft>
                          <a:spcPts val="0"/>
                        </a:spcAft>
                      </a:pPr>
                      <a:r>
                        <a:rPr lang="en-GB" sz="1100">
                          <a:effectLst/>
                        </a:rPr>
                        <a:t>30% ↑</a:t>
                      </a:r>
                      <a:endParaRPr lang="en-GB" sz="1100">
                        <a:effectLst/>
                        <a:latin typeface="Times New Roman"/>
                        <a:ea typeface="Times New Roman"/>
                      </a:endParaRPr>
                    </a:p>
                  </a:txBody>
                  <a:tcPr marL="29179" marR="29179" marT="0" marB="0" anchor="ctr"/>
                </a:tc>
                <a:tc>
                  <a:txBody>
                    <a:bodyPr/>
                    <a:lstStyle/>
                    <a:p>
                      <a:pPr algn="r">
                        <a:spcAft>
                          <a:spcPts val="0"/>
                        </a:spcAft>
                      </a:pPr>
                      <a:r>
                        <a:rPr lang="en-GB" sz="1100">
                          <a:effectLst/>
                        </a:rPr>
                        <a:t>23 </a:t>
                      </a:r>
                      <a:endParaRPr lang="en-GB" sz="1100">
                        <a:effectLst/>
                        <a:latin typeface="Times New Roman"/>
                        <a:ea typeface="Times New Roman"/>
                      </a:endParaRPr>
                    </a:p>
                  </a:txBody>
                  <a:tcPr marL="29179" marR="29179" marT="0" marB="0" anchor="ctr"/>
                </a:tc>
                <a:tc>
                  <a:txBody>
                    <a:bodyPr/>
                    <a:lstStyle/>
                    <a:p>
                      <a:pPr algn="r">
                        <a:spcAft>
                          <a:spcPts val="0"/>
                        </a:spcAft>
                      </a:pPr>
                      <a:r>
                        <a:rPr lang="en-GB" sz="1100">
                          <a:effectLst/>
                        </a:rPr>
                        <a:t>18 </a:t>
                      </a:r>
                      <a:endParaRPr lang="en-GB" sz="1100">
                        <a:effectLst/>
                        <a:latin typeface="Times New Roman"/>
                        <a:ea typeface="Times New Roman"/>
                      </a:endParaRPr>
                    </a:p>
                  </a:txBody>
                  <a:tcPr marL="29179" marR="29179" marT="0" marB="0" anchor="ctr"/>
                </a:tc>
                <a:tc>
                  <a:txBody>
                    <a:bodyPr/>
                    <a:lstStyle/>
                    <a:p>
                      <a:pPr algn="r">
                        <a:spcAft>
                          <a:spcPts val="0"/>
                        </a:spcAft>
                      </a:pPr>
                      <a:r>
                        <a:rPr lang="en-GB" sz="1100">
                          <a:effectLst/>
                        </a:rPr>
                        <a:t>10 </a:t>
                      </a:r>
                      <a:endParaRPr lang="en-GB" sz="1100">
                        <a:effectLst/>
                        <a:latin typeface="Times New Roman"/>
                        <a:ea typeface="Times New Roman"/>
                      </a:endParaRPr>
                    </a:p>
                  </a:txBody>
                  <a:tcPr marL="29179" marR="29179" marT="0" marB="0" anchor="ctr"/>
                </a:tc>
                <a:tc>
                  <a:txBody>
                    <a:bodyPr/>
                    <a:lstStyle/>
                    <a:p>
                      <a:pPr algn="r">
                        <a:spcAft>
                          <a:spcPts val="0"/>
                        </a:spcAft>
                      </a:pPr>
                      <a:r>
                        <a:rPr lang="en-GB" sz="1100">
                          <a:effectLst/>
                        </a:rPr>
                        <a:t>80% ↑</a:t>
                      </a:r>
                      <a:endParaRPr lang="en-GB" sz="1100">
                        <a:effectLst/>
                        <a:latin typeface="Times New Roman"/>
                        <a:ea typeface="Times New Roman"/>
                      </a:endParaRPr>
                    </a:p>
                  </a:txBody>
                  <a:tcPr marL="29179" marR="29179" marT="0" marB="0" anchor="ctr"/>
                </a:tc>
                <a:tc>
                  <a:txBody>
                    <a:bodyPr/>
                    <a:lstStyle/>
                    <a:p>
                      <a:pPr algn="r">
                        <a:spcAft>
                          <a:spcPts val="0"/>
                        </a:spcAft>
                      </a:pPr>
                      <a:r>
                        <a:rPr lang="en-GB" sz="1100" dirty="0">
                          <a:effectLst/>
                        </a:rPr>
                        <a:t>28 </a:t>
                      </a:r>
                      <a:endParaRPr lang="en-GB" sz="1100" dirty="0">
                        <a:effectLst/>
                        <a:latin typeface="Times New Roman"/>
                        <a:ea typeface="Times New Roman"/>
                      </a:endParaRPr>
                    </a:p>
                  </a:txBody>
                  <a:tcPr marL="29179" marR="29179" marT="0" marB="0" anchor="ctr"/>
                </a:tc>
              </a:tr>
              <a:tr h="184788">
                <a:tc>
                  <a:txBody>
                    <a:bodyPr/>
                    <a:lstStyle/>
                    <a:p>
                      <a:pPr>
                        <a:spcAft>
                          <a:spcPts val="0"/>
                        </a:spcAft>
                      </a:pPr>
                      <a:r>
                        <a:rPr lang="en-GB" sz="1100">
                          <a:effectLst/>
                        </a:rPr>
                        <a:t>Wound care</a:t>
                      </a:r>
                      <a:endParaRPr lang="en-GB" sz="1100">
                        <a:effectLst/>
                        <a:latin typeface="Times New Roman"/>
                        <a:ea typeface="Times New Roman"/>
                      </a:endParaRPr>
                    </a:p>
                  </a:txBody>
                  <a:tcPr marL="29179" marR="29179" marT="0" marB="0" anchor="ctr"/>
                </a:tc>
                <a:tc>
                  <a:txBody>
                    <a:bodyPr/>
                    <a:lstStyle/>
                    <a:p>
                      <a:pPr algn="r">
                        <a:spcAft>
                          <a:spcPts val="0"/>
                        </a:spcAft>
                      </a:pPr>
                      <a:r>
                        <a:rPr lang="en-GB" sz="1100">
                          <a:effectLst/>
                        </a:rPr>
                        <a:t>11 </a:t>
                      </a:r>
                      <a:endParaRPr lang="en-GB" sz="1100">
                        <a:effectLst/>
                        <a:latin typeface="Times New Roman"/>
                        <a:ea typeface="Times New Roman"/>
                      </a:endParaRPr>
                    </a:p>
                  </a:txBody>
                  <a:tcPr marL="29179" marR="29179" marT="0" marB="0" anchor="ctr"/>
                </a:tc>
                <a:tc>
                  <a:txBody>
                    <a:bodyPr/>
                    <a:lstStyle/>
                    <a:p>
                      <a:pPr algn="r">
                        <a:spcAft>
                          <a:spcPts val="0"/>
                        </a:spcAft>
                      </a:pPr>
                      <a:r>
                        <a:rPr lang="en-GB" sz="1100">
                          <a:effectLst/>
                        </a:rPr>
                        <a:t>5 </a:t>
                      </a:r>
                      <a:endParaRPr lang="en-GB" sz="1100">
                        <a:effectLst/>
                        <a:latin typeface="Times New Roman"/>
                        <a:ea typeface="Times New Roman"/>
                      </a:endParaRPr>
                    </a:p>
                  </a:txBody>
                  <a:tcPr marL="29179" marR="29179" marT="0" marB="0" anchor="ctr"/>
                </a:tc>
                <a:tc>
                  <a:txBody>
                    <a:bodyPr/>
                    <a:lstStyle/>
                    <a:p>
                      <a:pPr algn="r">
                        <a:spcAft>
                          <a:spcPts val="0"/>
                        </a:spcAft>
                      </a:pPr>
                      <a:r>
                        <a:rPr lang="en-GB" sz="1100">
                          <a:effectLst/>
                        </a:rPr>
                        <a:t>120% ↑</a:t>
                      </a:r>
                      <a:endParaRPr lang="en-GB" sz="1100">
                        <a:effectLst/>
                        <a:latin typeface="Times New Roman"/>
                        <a:ea typeface="Times New Roman"/>
                      </a:endParaRPr>
                    </a:p>
                  </a:txBody>
                  <a:tcPr marL="29179" marR="29179" marT="0" marB="0" anchor="ctr"/>
                </a:tc>
                <a:tc>
                  <a:txBody>
                    <a:bodyPr/>
                    <a:lstStyle/>
                    <a:p>
                      <a:pPr algn="r">
                        <a:spcAft>
                          <a:spcPts val="0"/>
                        </a:spcAft>
                      </a:pPr>
                      <a:r>
                        <a:rPr lang="en-GB" sz="1100">
                          <a:effectLst/>
                        </a:rPr>
                        <a:t>16 </a:t>
                      </a:r>
                      <a:endParaRPr lang="en-GB" sz="1100">
                        <a:effectLst/>
                        <a:latin typeface="Times New Roman"/>
                        <a:ea typeface="Times New Roman"/>
                      </a:endParaRPr>
                    </a:p>
                  </a:txBody>
                  <a:tcPr marL="29179" marR="29179" marT="0" marB="0" anchor="ctr"/>
                </a:tc>
                <a:tc>
                  <a:txBody>
                    <a:bodyPr/>
                    <a:lstStyle/>
                    <a:p>
                      <a:pPr algn="r">
                        <a:spcAft>
                          <a:spcPts val="0"/>
                        </a:spcAft>
                      </a:pPr>
                      <a:r>
                        <a:rPr lang="en-GB" sz="1100">
                          <a:effectLst/>
                        </a:rPr>
                        <a:t>17 </a:t>
                      </a:r>
                      <a:endParaRPr lang="en-GB" sz="1100">
                        <a:effectLst/>
                        <a:latin typeface="Times New Roman"/>
                        <a:ea typeface="Times New Roman"/>
                      </a:endParaRPr>
                    </a:p>
                  </a:txBody>
                  <a:tcPr marL="29179" marR="29179" marT="0" marB="0" anchor="ctr"/>
                </a:tc>
                <a:tc>
                  <a:txBody>
                    <a:bodyPr/>
                    <a:lstStyle/>
                    <a:p>
                      <a:pPr algn="r">
                        <a:spcAft>
                          <a:spcPts val="0"/>
                        </a:spcAft>
                      </a:pPr>
                      <a:r>
                        <a:rPr lang="en-GB" sz="1100">
                          <a:effectLst/>
                        </a:rPr>
                        <a:t>30 </a:t>
                      </a:r>
                      <a:endParaRPr lang="en-GB" sz="1100">
                        <a:effectLst/>
                        <a:latin typeface="Times New Roman"/>
                        <a:ea typeface="Times New Roman"/>
                      </a:endParaRPr>
                    </a:p>
                  </a:txBody>
                  <a:tcPr marL="29179" marR="29179" marT="0" marB="0" anchor="ctr"/>
                </a:tc>
                <a:tc>
                  <a:txBody>
                    <a:bodyPr/>
                    <a:lstStyle/>
                    <a:p>
                      <a:pPr algn="r">
                        <a:spcAft>
                          <a:spcPts val="0"/>
                        </a:spcAft>
                      </a:pPr>
                      <a:r>
                        <a:rPr lang="en-GB" sz="1100">
                          <a:effectLst/>
                        </a:rPr>
                        <a:t>43% ↓</a:t>
                      </a:r>
                      <a:endParaRPr lang="en-GB" sz="1100">
                        <a:effectLst/>
                        <a:latin typeface="Times New Roman"/>
                        <a:ea typeface="Times New Roman"/>
                      </a:endParaRPr>
                    </a:p>
                  </a:txBody>
                  <a:tcPr marL="29179" marR="29179" marT="0" marB="0" anchor="ctr"/>
                </a:tc>
                <a:tc>
                  <a:txBody>
                    <a:bodyPr/>
                    <a:lstStyle/>
                    <a:p>
                      <a:pPr algn="r">
                        <a:spcAft>
                          <a:spcPts val="0"/>
                        </a:spcAft>
                      </a:pPr>
                      <a:r>
                        <a:rPr lang="en-GB" sz="1100" dirty="0">
                          <a:effectLst/>
                        </a:rPr>
                        <a:t>47 </a:t>
                      </a:r>
                      <a:endParaRPr lang="en-GB" sz="1100" dirty="0">
                        <a:effectLst/>
                        <a:latin typeface="Times New Roman"/>
                        <a:ea typeface="Times New Roman"/>
                      </a:endParaRPr>
                    </a:p>
                  </a:txBody>
                  <a:tcPr marL="29179" marR="29179" marT="0" marB="0" anchor="ctr"/>
                </a:tc>
              </a:tr>
            </a:tbl>
          </a:graphicData>
        </a:graphic>
      </p:graphicFrame>
      <p:sp>
        <p:nvSpPr>
          <p:cNvPr id="4" name="Oval 3"/>
          <p:cNvSpPr/>
          <p:nvPr/>
        </p:nvSpPr>
        <p:spPr>
          <a:xfrm>
            <a:off x="6030217" y="2712050"/>
            <a:ext cx="643987" cy="43897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p:cNvSpPr/>
          <p:nvPr/>
        </p:nvSpPr>
        <p:spPr>
          <a:xfrm>
            <a:off x="2770162" y="3996224"/>
            <a:ext cx="643987" cy="4256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2770163" y="2685156"/>
            <a:ext cx="643987" cy="40766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2770163" y="5605454"/>
            <a:ext cx="643987" cy="44357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6030215" y="5605454"/>
            <a:ext cx="643987" cy="44836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6030216" y="4005188"/>
            <a:ext cx="643987" cy="4435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233083" y="4005187"/>
            <a:ext cx="1264024" cy="44358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233083" y="5513532"/>
            <a:ext cx="1264024" cy="62742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a:off x="233083" y="2712050"/>
            <a:ext cx="1264024" cy="38077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63736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Outcome of calls</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020217347"/>
              </p:ext>
            </p:extLst>
          </p:nvPr>
        </p:nvGraphicFramePr>
        <p:xfrm>
          <a:off x="242048" y="1013013"/>
          <a:ext cx="8597151" cy="5450540"/>
        </p:xfrm>
        <a:graphic>
          <a:graphicData uri="http://schemas.openxmlformats.org/drawingml/2006/table">
            <a:tbl>
              <a:tblPr firstRow="1" firstCol="1" bandRow="1">
                <a:tableStyleId>{5C22544A-7EE6-4342-B048-85BDC9FD1C3A}</a:tableStyleId>
              </a:tblPr>
              <a:tblGrid>
                <a:gridCol w="3258598"/>
                <a:gridCol w="649197"/>
                <a:gridCol w="598776"/>
                <a:gridCol w="831982"/>
                <a:gridCol w="485323"/>
                <a:gridCol w="693319"/>
                <a:gridCol w="693319"/>
                <a:gridCol w="831982"/>
                <a:gridCol w="554655"/>
              </a:tblGrid>
              <a:tr h="320427">
                <a:tc gridSpan="5">
                  <a:txBody>
                    <a:bodyPr/>
                    <a:lstStyle/>
                    <a:p>
                      <a:pPr>
                        <a:spcAft>
                          <a:spcPts val="0"/>
                        </a:spcAft>
                      </a:pPr>
                      <a:r>
                        <a:rPr lang="en-GB" sz="1600" dirty="0">
                          <a:effectLst/>
                        </a:rPr>
                        <a:t>Nursing </a:t>
                      </a:r>
                      <a:r>
                        <a:rPr lang="en-GB" sz="1600" dirty="0" smtClean="0">
                          <a:effectLst/>
                        </a:rPr>
                        <a:t>Homes</a:t>
                      </a:r>
                      <a:endParaRPr lang="en-GB" sz="1600" dirty="0">
                        <a:effectLst/>
                        <a:latin typeface="Times New Roman"/>
                        <a:ea typeface="Times New Roman"/>
                      </a:endParaRPr>
                    </a:p>
                  </a:txBody>
                  <a:tcPr marL="36792" marR="36792" marT="0" marB="0" anchor="ctr"/>
                </a:tc>
                <a:tc hMerge="1">
                  <a:txBody>
                    <a:bodyPr/>
                    <a:lstStyle/>
                    <a:p>
                      <a:pPr>
                        <a:spcAft>
                          <a:spcPts val="0"/>
                        </a:spcAft>
                      </a:pPr>
                      <a:endParaRPr lang="en-GB" sz="1400" dirty="0">
                        <a:effectLst/>
                        <a:latin typeface="Times New Roman"/>
                        <a:ea typeface="Times New Roman"/>
                      </a:endParaRPr>
                    </a:p>
                  </a:txBody>
                  <a:tcPr marL="42226" marR="42226" marT="0" marB="0" anchor="ctr"/>
                </a:tc>
                <a:tc hMerge="1">
                  <a:txBody>
                    <a:bodyPr/>
                    <a:lstStyle/>
                    <a:p>
                      <a:pPr>
                        <a:spcAft>
                          <a:spcPts val="0"/>
                        </a:spcAft>
                      </a:pPr>
                      <a:endParaRPr lang="en-GB" sz="1400" dirty="0">
                        <a:effectLst/>
                        <a:latin typeface="Times New Roman"/>
                        <a:ea typeface="Times New Roman"/>
                      </a:endParaRPr>
                    </a:p>
                  </a:txBody>
                  <a:tcPr marL="42226" marR="42226" marT="0" marB="0" anchor="ctr"/>
                </a:tc>
                <a:tc hMerge="1">
                  <a:txBody>
                    <a:bodyPr/>
                    <a:lstStyle/>
                    <a:p>
                      <a:pPr>
                        <a:spcAft>
                          <a:spcPts val="0"/>
                        </a:spcAft>
                      </a:pPr>
                      <a:endParaRPr lang="en-GB" sz="1400" dirty="0">
                        <a:effectLst/>
                        <a:latin typeface="Times New Roman"/>
                        <a:ea typeface="Times New Roman"/>
                      </a:endParaRPr>
                    </a:p>
                  </a:txBody>
                  <a:tcPr marL="42226" marR="42226" marT="0" marB="0" anchor="ctr"/>
                </a:tc>
                <a:tc hMerge="1">
                  <a:txBody>
                    <a:bodyPr/>
                    <a:lstStyle/>
                    <a:p>
                      <a:pPr>
                        <a:spcAft>
                          <a:spcPts val="0"/>
                        </a:spcAft>
                      </a:pPr>
                      <a:endParaRPr lang="en-GB" sz="1400" dirty="0">
                        <a:effectLst/>
                        <a:latin typeface="Times New Roman"/>
                        <a:ea typeface="Times New Roman"/>
                      </a:endParaRPr>
                    </a:p>
                  </a:txBody>
                  <a:tcPr marL="42226" marR="42226" marT="0" marB="0" anchor="ctr"/>
                </a:tc>
                <a:tc gridSpan="4">
                  <a:txBody>
                    <a:bodyPr/>
                    <a:lstStyle/>
                    <a:p>
                      <a:pPr>
                        <a:spcAft>
                          <a:spcPts val="0"/>
                        </a:spcAft>
                      </a:pPr>
                      <a:r>
                        <a:rPr lang="en-GB" sz="1600" dirty="0">
                          <a:effectLst/>
                        </a:rPr>
                        <a:t> </a:t>
                      </a:r>
                      <a:r>
                        <a:rPr lang="en-GB" sz="1600" dirty="0" smtClean="0">
                          <a:effectLst/>
                        </a:rPr>
                        <a:t>Residential Homes</a:t>
                      </a:r>
                      <a:endParaRPr lang="en-GB" sz="1600" dirty="0">
                        <a:effectLst/>
                        <a:latin typeface="Times New Roman"/>
                        <a:ea typeface="Times New Roman"/>
                      </a:endParaRPr>
                    </a:p>
                  </a:txBody>
                  <a:tcPr marL="36792" marR="36792" marT="0" marB="0" anchor="ctr"/>
                </a:tc>
                <a:tc hMerge="1">
                  <a:txBody>
                    <a:bodyPr/>
                    <a:lstStyle/>
                    <a:p>
                      <a:pPr>
                        <a:spcAft>
                          <a:spcPts val="0"/>
                        </a:spcAft>
                      </a:pPr>
                      <a:endParaRPr lang="en-GB" sz="1400" dirty="0">
                        <a:effectLst/>
                        <a:latin typeface="Times New Roman"/>
                        <a:ea typeface="Times New Roman"/>
                      </a:endParaRPr>
                    </a:p>
                  </a:txBody>
                  <a:tcPr marL="42226" marR="42226" marT="0" marB="0" anchor="ctr"/>
                </a:tc>
                <a:tc hMerge="1">
                  <a:txBody>
                    <a:bodyPr/>
                    <a:lstStyle/>
                    <a:p>
                      <a:pPr>
                        <a:spcAft>
                          <a:spcPts val="0"/>
                        </a:spcAft>
                      </a:pPr>
                      <a:endParaRPr lang="en-GB" sz="1400" dirty="0">
                        <a:effectLst/>
                        <a:latin typeface="Times New Roman"/>
                        <a:ea typeface="Times New Roman"/>
                      </a:endParaRPr>
                    </a:p>
                  </a:txBody>
                  <a:tcPr marL="42226" marR="42226" marT="0" marB="0" anchor="ctr"/>
                </a:tc>
                <a:tc hMerge="1">
                  <a:txBody>
                    <a:bodyPr/>
                    <a:lstStyle/>
                    <a:p>
                      <a:pPr>
                        <a:spcAft>
                          <a:spcPts val="0"/>
                        </a:spcAft>
                      </a:pPr>
                      <a:endParaRPr lang="en-GB" sz="1400" dirty="0">
                        <a:effectLst/>
                        <a:latin typeface="Times New Roman"/>
                        <a:ea typeface="Times New Roman"/>
                      </a:endParaRPr>
                    </a:p>
                  </a:txBody>
                  <a:tcPr marL="42226" marR="42226" marT="0" marB="0" anchor="ctr"/>
                </a:tc>
              </a:tr>
              <a:tr h="379771">
                <a:tc>
                  <a:txBody>
                    <a:bodyPr/>
                    <a:lstStyle/>
                    <a:p>
                      <a:pPr>
                        <a:spcAft>
                          <a:spcPts val="0"/>
                        </a:spcAft>
                      </a:pPr>
                      <a:r>
                        <a:rPr lang="en-GB" sz="2100" u="sng" dirty="0">
                          <a:effectLst/>
                        </a:rPr>
                        <a:t>Referral</a:t>
                      </a:r>
                      <a:endParaRPr lang="en-GB" sz="2100" dirty="0">
                        <a:effectLst/>
                        <a:latin typeface="Times New Roman"/>
                        <a:ea typeface="Times New Roman"/>
                      </a:endParaRPr>
                    </a:p>
                  </a:txBody>
                  <a:tcPr marL="36792" marR="36792" marT="0" marB="0" anchor="ctr"/>
                </a:tc>
                <a:tc>
                  <a:txBody>
                    <a:bodyPr/>
                    <a:lstStyle/>
                    <a:p>
                      <a:pPr algn="r">
                        <a:spcAft>
                          <a:spcPts val="0"/>
                        </a:spcAft>
                      </a:pPr>
                      <a:r>
                        <a:rPr lang="en-GB" sz="1200" u="sng" dirty="0">
                          <a:effectLst/>
                        </a:rPr>
                        <a:t>Current Month</a:t>
                      </a:r>
                      <a:endParaRPr lang="en-GB" sz="1200" dirty="0">
                        <a:effectLst/>
                        <a:latin typeface="Times New Roman"/>
                        <a:ea typeface="Times New Roman"/>
                      </a:endParaRPr>
                    </a:p>
                  </a:txBody>
                  <a:tcPr marL="36792" marR="36792" marT="0" marB="0" anchor="ctr"/>
                </a:tc>
                <a:tc>
                  <a:txBody>
                    <a:bodyPr/>
                    <a:lstStyle/>
                    <a:p>
                      <a:pPr algn="r">
                        <a:spcAft>
                          <a:spcPts val="0"/>
                        </a:spcAft>
                      </a:pPr>
                      <a:r>
                        <a:rPr lang="en-GB" sz="1200" u="sng">
                          <a:effectLst/>
                        </a:rPr>
                        <a:t>Last Month</a:t>
                      </a:r>
                      <a:endParaRPr lang="en-GB" sz="1200">
                        <a:effectLst/>
                        <a:latin typeface="Times New Roman"/>
                        <a:ea typeface="Times New Roman"/>
                      </a:endParaRPr>
                    </a:p>
                  </a:txBody>
                  <a:tcPr marL="36792" marR="36792" marT="0" marB="0" anchor="ctr"/>
                </a:tc>
                <a:tc>
                  <a:txBody>
                    <a:bodyPr/>
                    <a:lstStyle/>
                    <a:p>
                      <a:pPr algn="r">
                        <a:spcAft>
                          <a:spcPts val="0"/>
                        </a:spcAft>
                      </a:pPr>
                      <a:r>
                        <a:rPr lang="en-GB" sz="1200" u="sng">
                          <a:effectLst/>
                        </a:rPr>
                        <a:t>% Variance</a:t>
                      </a:r>
                      <a:endParaRPr lang="en-GB" sz="1200">
                        <a:effectLst/>
                        <a:latin typeface="Times New Roman"/>
                        <a:ea typeface="Times New Roman"/>
                      </a:endParaRPr>
                    </a:p>
                  </a:txBody>
                  <a:tcPr marL="36792" marR="36792" marT="0" marB="0" anchor="ctr"/>
                </a:tc>
                <a:tc>
                  <a:txBody>
                    <a:bodyPr/>
                    <a:lstStyle/>
                    <a:p>
                      <a:pPr algn="r">
                        <a:spcAft>
                          <a:spcPts val="0"/>
                        </a:spcAft>
                      </a:pPr>
                      <a:r>
                        <a:rPr lang="en-GB" sz="1200" u="sng" dirty="0">
                          <a:effectLst/>
                        </a:rPr>
                        <a:t>YTD</a:t>
                      </a:r>
                      <a:endParaRPr lang="en-GB" sz="1200" dirty="0">
                        <a:effectLst/>
                        <a:latin typeface="Times New Roman"/>
                        <a:ea typeface="Times New Roman"/>
                      </a:endParaRPr>
                    </a:p>
                  </a:txBody>
                  <a:tcPr marL="36792" marR="36792" marT="0" marB="0" anchor="ctr"/>
                </a:tc>
                <a:tc>
                  <a:txBody>
                    <a:bodyPr/>
                    <a:lstStyle/>
                    <a:p>
                      <a:pPr algn="r">
                        <a:spcAft>
                          <a:spcPts val="0"/>
                        </a:spcAft>
                      </a:pPr>
                      <a:r>
                        <a:rPr lang="en-GB" sz="1200" u="sng">
                          <a:effectLst/>
                        </a:rPr>
                        <a:t>Current Month</a:t>
                      </a:r>
                      <a:endParaRPr lang="en-GB" sz="1200">
                        <a:effectLst/>
                        <a:latin typeface="Times New Roman"/>
                        <a:ea typeface="Times New Roman"/>
                      </a:endParaRPr>
                    </a:p>
                  </a:txBody>
                  <a:tcPr marL="36792" marR="36792" marT="0" marB="0" anchor="ctr"/>
                </a:tc>
                <a:tc>
                  <a:txBody>
                    <a:bodyPr/>
                    <a:lstStyle/>
                    <a:p>
                      <a:pPr algn="r">
                        <a:spcAft>
                          <a:spcPts val="0"/>
                        </a:spcAft>
                      </a:pPr>
                      <a:r>
                        <a:rPr lang="en-GB" sz="1200" u="sng">
                          <a:effectLst/>
                        </a:rPr>
                        <a:t>Last Month</a:t>
                      </a:r>
                      <a:endParaRPr lang="en-GB" sz="1200">
                        <a:effectLst/>
                        <a:latin typeface="Times New Roman"/>
                        <a:ea typeface="Times New Roman"/>
                      </a:endParaRPr>
                    </a:p>
                  </a:txBody>
                  <a:tcPr marL="36792" marR="36792" marT="0" marB="0" anchor="ctr"/>
                </a:tc>
                <a:tc>
                  <a:txBody>
                    <a:bodyPr/>
                    <a:lstStyle/>
                    <a:p>
                      <a:pPr algn="r">
                        <a:spcAft>
                          <a:spcPts val="0"/>
                        </a:spcAft>
                      </a:pPr>
                      <a:r>
                        <a:rPr lang="en-GB" sz="1200" u="sng">
                          <a:effectLst/>
                        </a:rPr>
                        <a:t>% Variance</a:t>
                      </a:r>
                      <a:endParaRPr lang="en-GB" sz="1200">
                        <a:effectLst/>
                        <a:latin typeface="Times New Roman"/>
                        <a:ea typeface="Times New Roman"/>
                      </a:endParaRPr>
                    </a:p>
                  </a:txBody>
                  <a:tcPr marL="36792" marR="36792" marT="0" marB="0" anchor="ctr"/>
                </a:tc>
                <a:tc>
                  <a:txBody>
                    <a:bodyPr/>
                    <a:lstStyle/>
                    <a:p>
                      <a:pPr algn="r">
                        <a:spcAft>
                          <a:spcPts val="0"/>
                        </a:spcAft>
                      </a:pPr>
                      <a:r>
                        <a:rPr lang="en-GB" sz="1200" u="sng">
                          <a:effectLst/>
                        </a:rPr>
                        <a:t>YTD</a:t>
                      </a:r>
                      <a:endParaRPr lang="en-GB" sz="1200">
                        <a:effectLst/>
                        <a:latin typeface="Times New Roman"/>
                        <a:ea typeface="Times New Roman"/>
                      </a:endParaRPr>
                    </a:p>
                  </a:txBody>
                  <a:tcPr marL="36792" marR="36792" marT="0" marB="0" anchor="ctr"/>
                </a:tc>
              </a:tr>
              <a:tr h="209830">
                <a:tc>
                  <a:txBody>
                    <a:bodyPr/>
                    <a:lstStyle/>
                    <a:p>
                      <a:pPr>
                        <a:spcAft>
                          <a:spcPts val="0"/>
                        </a:spcAft>
                      </a:pPr>
                      <a:r>
                        <a:rPr lang="en-GB" sz="1200" dirty="0" smtClean="0">
                          <a:effectLst/>
                        </a:rPr>
                        <a:t>collaborative </a:t>
                      </a:r>
                      <a:r>
                        <a:rPr lang="en-GB" sz="1200" dirty="0">
                          <a:effectLst/>
                        </a:rPr>
                        <a:t>care team</a:t>
                      </a:r>
                      <a:endParaRPr lang="en-GB" sz="1200" dirty="0">
                        <a:effectLst/>
                        <a:latin typeface="Times New Roman"/>
                        <a:ea typeface="Times New Roman"/>
                      </a:endParaRPr>
                    </a:p>
                  </a:txBody>
                  <a:tcPr marL="36792" marR="36792" marT="0" marB="0" anchor="ctr"/>
                </a:tc>
                <a:tc>
                  <a:txBody>
                    <a:bodyPr/>
                    <a:lstStyle/>
                    <a:p>
                      <a:pPr algn="r">
                        <a:spcAft>
                          <a:spcPts val="0"/>
                        </a:spcAft>
                      </a:pPr>
                      <a:r>
                        <a:rPr lang="en-GB" sz="1200" dirty="0">
                          <a:effectLst/>
                        </a:rPr>
                        <a:t>0 </a:t>
                      </a:r>
                      <a:endParaRPr lang="en-GB" sz="1200" dirty="0">
                        <a:effectLst/>
                        <a:latin typeface="Times New Roman"/>
                        <a:ea typeface="Times New Roman"/>
                      </a:endParaRPr>
                    </a:p>
                  </a:txBody>
                  <a:tcPr marL="36792" marR="36792" marT="0" marB="0" anchor="ctr"/>
                </a:tc>
                <a:tc>
                  <a:txBody>
                    <a:bodyPr/>
                    <a:lstStyle/>
                    <a:p>
                      <a:pPr algn="r">
                        <a:spcAft>
                          <a:spcPts val="0"/>
                        </a:spcAft>
                      </a:pPr>
                      <a:r>
                        <a:rPr lang="en-GB" sz="1200">
                          <a:effectLst/>
                        </a:rPr>
                        <a:t>1 </a:t>
                      </a:r>
                      <a:endParaRPr lang="en-GB" sz="1200">
                        <a:effectLst/>
                        <a:latin typeface="Times New Roman"/>
                        <a:ea typeface="Times New Roman"/>
                      </a:endParaRPr>
                    </a:p>
                  </a:txBody>
                  <a:tcPr marL="36792" marR="36792" marT="0" marB="0" anchor="ctr"/>
                </a:tc>
                <a:tc>
                  <a:txBody>
                    <a:bodyPr/>
                    <a:lstStyle/>
                    <a:p>
                      <a:pPr algn="r">
                        <a:spcAft>
                          <a:spcPts val="0"/>
                        </a:spcAft>
                      </a:pPr>
                      <a:r>
                        <a:rPr lang="en-GB" sz="1200">
                          <a:effectLst/>
                        </a:rPr>
                        <a:t>100% ↓</a:t>
                      </a:r>
                      <a:endParaRPr lang="en-GB" sz="1200">
                        <a:effectLst/>
                        <a:latin typeface="Times New Roman"/>
                        <a:ea typeface="Times New Roman"/>
                      </a:endParaRPr>
                    </a:p>
                  </a:txBody>
                  <a:tcPr marL="36792" marR="36792" marT="0" marB="0" anchor="ctr"/>
                </a:tc>
                <a:tc>
                  <a:txBody>
                    <a:bodyPr/>
                    <a:lstStyle/>
                    <a:p>
                      <a:pPr algn="r">
                        <a:spcAft>
                          <a:spcPts val="0"/>
                        </a:spcAft>
                      </a:pPr>
                      <a:r>
                        <a:rPr lang="en-GB" sz="1200">
                          <a:effectLst/>
                        </a:rPr>
                        <a:t>1 </a:t>
                      </a:r>
                      <a:endParaRPr lang="en-GB" sz="1200">
                        <a:effectLst/>
                        <a:latin typeface="Times New Roman"/>
                        <a:ea typeface="Times New Roman"/>
                      </a:endParaRPr>
                    </a:p>
                  </a:txBody>
                  <a:tcPr marL="36792" marR="36792" marT="0" marB="0" anchor="ctr"/>
                </a:tc>
                <a:tc>
                  <a:txBody>
                    <a:bodyPr/>
                    <a:lstStyle/>
                    <a:p>
                      <a:pPr algn="r">
                        <a:spcAft>
                          <a:spcPts val="0"/>
                        </a:spcAft>
                      </a:pPr>
                      <a:r>
                        <a:rPr lang="en-GB" sz="1200">
                          <a:effectLst/>
                        </a:rPr>
                        <a:t>0 </a:t>
                      </a:r>
                      <a:endParaRPr lang="en-GB" sz="1200">
                        <a:effectLst/>
                        <a:latin typeface="Times New Roman"/>
                        <a:ea typeface="Times New Roman"/>
                      </a:endParaRPr>
                    </a:p>
                  </a:txBody>
                  <a:tcPr marL="36792" marR="36792" marT="0" marB="0" anchor="ctr"/>
                </a:tc>
                <a:tc>
                  <a:txBody>
                    <a:bodyPr/>
                    <a:lstStyle/>
                    <a:p>
                      <a:pPr algn="r">
                        <a:spcAft>
                          <a:spcPts val="0"/>
                        </a:spcAft>
                      </a:pPr>
                      <a:r>
                        <a:rPr lang="en-GB" sz="1200">
                          <a:effectLst/>
                        </a:rPr>
                        <a:t>3 </a:t>
                      </a:r>
                      <a:endParaRPr lang="en-GB" sz="1200">
                        <a:effectLst/>
                        <a:latin typeface="Times New Roman"/>
                        <a:ea typeface="Times New Roman"/>
                      </a:endParaRPr>
                    </a:p>
                  </a:txBody>
                  <a:tcPr marL="36792" marR="36792" marT="0" marB="0" anchor="ctr"/>
                </a:tc>
                <a:tc>
                  <a:txBody>
                    <a:bodyPr/>
                    <a:lstStyle/>
                    <a:p>
                      <a:pPr algn="r">
                        <a:spcAft>
                          <a:spcPts val="0"/>
                        </a:spcAft>
                      </a:pPr>
                      <a:r>
                        <a:rPr lang="en-GB" sz="1200">
                          <a:effectLst/>
                        </a:rPr>
                        <a:t>100% ↓</a:t>
                      </a:r>
                      <a:endParaRPr lang="en-GB" sz="1200">
                        <a:effectLst/>
                        <a:latin typeface="Times New Roman"/>
                        <a:ea typeface="Times New Roman"/>
                      </a:endParaRPr>
                    </a:p>
                  </a:txBody>
                  <a:tcPr marL="36792" marR="36792" marT="0" marB="0" anchor="ctr"/>
                </a:tc>
                <a:tc>
                  <a:txBody>
                    <a:bodyPr/>
                    <a:lstStyle/>
                    <a:p>
                      <a:pPr algn="r">
                        <a:spcAft>
                          <a:spcPts val="0"/>
                        </a:spcAft>
                      </a:pPr>
                      <a:r>
                        <a:rPr lang="en-GB" sz="1200">
                          <a:effectLst/>
                        </a:rPr>
                        <a:t>3 </a:t>
                      </a:r>
                      <a:endParaRPr lang="en-GB" sz="1200">
                        <a:effectLst/>
                        <a:latin typeface="Times New Roman"/>
                        <a:ea typeface="Times New Roman"/>
                      </a:endParaRPr>
                    </a:p>
                  </a:txBody>
                  <a:tcPr marL="36792" marR="36792" marT="0" marB="0" anchor="ctr"/>
                </a:tc>
              </a:tr>
              <a:tr h="209830">
                <a:tc>
                  <a:txBody>
                    <a:bodyPr/>
                    <a:lstStyle/>
                    <a:p>
                      <a:pPr>
                        <a:spcAft>
                          <a:spcPts val="0"/>
                        </a:spcAft>
                      </a:pPr>
                      <a:r>
                        <a:rPr lang="en-GB" sz="1200" dirty="0" smtClean="0">
                          <a:effectLst/>
                        </a:rPr>
                        <a:t>community </a:t>
                      </a:r>
                      <a:r>
                        <a:rPr lang="en-GB" sz="1200" dirty="0">
                          <a:effectLst/>
                        </a:rPr>
                        <a:t>matron</a:t>
                      </a:r>
                      <a:endParaRPr lang="en-GB" sz="1200" dirty="0">
                        <a:effectLst/>
                        <a:latin typeface="Times New Roman"/>
                        <a:ea typeface="Times New Roman"/>
                      </a:endParaRPr>
                    </a:p>
                  </a:txBody>
                  <a:tcPr marL="36792" marR="36792" marT="0" marB="0" anchor="ctr"/>
                </a:tc>
                <a:tc>
                  <a:txBody>
                    <a:bodyPr/>
                    <a:lstStyle/>
                    <a:p>
                      <a:pPr algn="r">
                        <a:spcAft>
                          <a:spcPts val="0"/>
                        </a:spcAft>
                      </a:pPr>
                      <a:r>
                        <a:rPr lang="en-GB" sz="1200">
                          <a:effectLst/>
                        </a:rPr>
                        <a:t>2 </a:t>
                      </a:r>
                      <a:endParaRPr lang="en-GB" sz="1200">
                        <a:effectLst/>
                        <a:latin typeface="Times New Roman"/>
                        <a:ea typeface="Times New Roman"/>
                      </a:endParaRPr>
                    </a:p>
                  </a:txBody>
                  <a:tcPr marL="36792" marR="36792" marT="0" marB="0" anchor="ctr"/>
                </a:tc>
                <a:tc>
                  <a:txBody>
                    <a:bodyPr/>
                    <a:lstStyle/>
                    <a:p>
                      <a:pPr algn="r">
                        <a:spcAft>
                          <a:spcPts val="0"/>
                        </a:spcAft>
                      </a:pPr>
                      <a:r>
                        <a:rPr lang="en-GB" sz="1200">
                          <a:effectLst/>
                        </a:rPr>
                        <a:t>3 </a:t>
                      </a:r>
                      <a:endParaRPr lang="en-GB" sz="1200">
                        <a:effectLst/>
                        <a:latin typeface="Times New Roman"/>
                        <a:ea typeface="Times New Roman"/>
                      </a:endParaRPr>
                    </a:p>
                  </a:txBody>
                  <a:tcPr marL="36792" marR="36792" marT="0" marB="0" anchor="ctr"/>
                </a:tc>
                <a:tc>
                  <a:txBody>
                    <a:bodyPr/>
                    <a:lstStyle/>
                    <a:p>
                      <a:pPr algn="r">
                        <a:spcAft>
                          <a:spcPts val="0"/>
                        </a:spcAft>
                      </a:pPr>
                      <a:r>
                        <a:rPr lang="en-GB" sz="1200">
                          <a:effectLst/>
                        </a:rPr>
                        <a:t>33% ↓</a:t>
                      </a:r>
                      <a:endParaRPr lang="en-GB" sz="1200">
                        <a:effectLst/>
                        <a:latin typeface="Times New Roman"/>
                        <a:ea typeface="Times New Roman"/>
                      </a:endParaRPr>
                    </a:p>
                  </a:txBody>
                  <a:tcPr marL="36792" marR="36792" marT="0" marB="0" anchor="ctr"/>
                </a:tc>
                <a:tc>
                  <a:txBody>
                    <a:bodyPr/>
                    <a:lstStyle/>
                    <a:p>
                      <a:pPr algn="r">
                        <a:spcAft>
                          <a:spcPts val="0"/>
                        </a:spcAft>
                      </a:pPr>
                      <a:r>
                        <a:rPr lang="en-GB" sz="1200">
                          <a:effectLst/>
                        </a:rPr>
                        <a:t>5 </a:t>
                      </a:r>
                      <a:endParaRPr lang="en-GB" sz="1200">
                        <a:effectLst/>
                        <a:latin typeface="Times New Roman"/>
                        <a:ea typeface="Times New Roman"/>
                      </a:endParaRPr>
                    </a:p>
                  </a:txBody>
                  <a:tcPr marL="36792" marR="36792" marT="0" marB="0" anchor="ctr"/>
                </a:tc>
                <a:tc>
                  <a:txBody>
                    <a:bodyPr/>
                    <a:lstStyle/>
                    <a:p>
                      <a:pPr algn="r">
                        <a:spcAft>
                          <a:spcPts val="0"/>
                        </a:spcAft>
                      </a:pPr>
                      <a:r>
                        <a:rPr lang="en-GB" sz="1200">
                          <a:effectLst/>
                        </a:rPr>
                        <a:t>4 </a:t>
                      </a:r>
                      <a:endParaRPr lang="en-GB" sz="1200">
                        <a:effectLst/>
                        <a:latin typeface="Times New Roman"/>
                        <a:ea typeface="Times New Roman"/>
                      </a:endParaRPr>
                    </a:p>
                  </a:txBody>
                  <a:tcPr marL="36792" marR="36792" marT="0" marB="0" anchor="ctr"/>
                </a:tc>
                <a:tc>
                  <a:txBody>
                    <a:bodyPr/>
                    <a:lstStyle/>
                    <a:p>
                      <a:pPr algn="r">
                        <a:spcAft>
                          <a:spcPts val="0"/>
                        </a:spcAft>
                      </a:pPr>
                      <a:r>
                        <a:rPr lang="en-GB" sz="1200">
                          <a:effectLst/>
                        </a:rPr>
                        <a:t>12 </a:t>
                      </a:r>
                      <a:endParaRPr lang="en-GB" sz="1200">
                        <a:effectLst/>
                        <a:latin typeface="Times New Roman"/>
                        <a:ea typeface="Times New Roman"/>
                      </a:endParaRPr>
                    </a:p>
                  </a:txBody>
                  <a:tcPr marL="36792" marR="36792" marT="0" marB="0" anchor="ctr"/>
                </a:tc>
                <a:tc>
                  <a:txBody>
                    <a:bodyPr/>
                    <a:lstStyle/>
                    <a:p>
                      <a:pPr algn="r">
                        <a:spcAft>
                          <a:spcPts val="0"/>
                        </a:spcAft>
                      </a:pPr>
                      <a:r>
                        <a:rPr lang="en-GB" sz="1200">
                          <a:effectLst/>
                        </a:rPr>
                        <a:t>67% ↓</a:t>
                      </a:r>
                      <a:endParaRPr lang="en-GB" sz="1200">
                        <a:effectLst/>
                        <a:latin typeface="Times New Roman"/>
                        <a:ea typeface="Times New Roman"/>
                      </a:endParaRPr>
                    </a:p>
                  </a:txBody>
                  <a:tcPr marL="36792" marR="36792" marT="0" marB="0" anchor="ctr"/>
                </a:tc>
                <a:tc>
                  <a:txBody>
                    <a:bodyPr/>
                    <a:lstStyle/>
                    <a:p>
                      <a:pPr algn="r">
                        <a:spcAft>
                          <a:spcPts val="0"/>
                        </a:spcAft>
                      </a:pPr>
                      <a:r>
                        <a:rPr lang="en-GB" sz="1200">
                          <a:effectLst/>
                        </a:rPr>
                        <a:t>16 </a:t>
                      </a:r>
                      <a:endParaRPr lang="en-GB" sz="1200">
                        <a:effectLst/>
                        <a:latin typeface="Times New Roman"/>
                        <a:ea typeface="Times New Roman"/>
                      </a:endParaRPr>
                    </a:p>
                  </a:txBody>
                  <a:tcPr marL="36792" marR="36792" marT="0" marB="0" anchor="ctr"/>
                </a:tc>
              </a:tr>
              <a:tr h="189886">
                <a:tc>
                  <a:txBody>
                    <a:bodyPr/>
                    <a:lstStyle/>
                    <a:p>
                      <a:pPr>
                        <a:spcAft>
                          <a:spcPts val="0"/>
                        </a:spcAft>
                      </a:pPr>
                      <a:r>
                        <a:rPr lang="en-GB" sz="1200" dirty="0" smtClean="0">
                          <a:effectLst/>
                        </a:rPr>
                        <a:t>district </a:t>
                      </a:r>
                      <a:r>
                        <a:rPr lang="en-GB" sz="1200" dirty="0">
                          <a:effectLst/>
                        </a:rPr>
                        <a:t>nurse</a:t>
                      </a:r>
                      <a:endParaRPr lang="en-GB" sz="1200" dirty="0">
                        <a:effectLst/>
                        <a:latin typeface="Times New Roman"/>
                        <a:ea typeface="Times New Roman"/>
                      </a:endParaRPr>
                    </a:p>
                  </a:txBody>
                  <a:tcPr marL="36792" marR="36792" marT="0" marB="0" anchor="ctr"/>
                </a:tc>
                <a:tc>
                  <a:txBody>
                    <a:bodyPr/>
                    <a:lstStyle/>
                    <a:p>
                      <a:pPr algn="r">
                        <a:spcAft>
                          <a:spcPts val="0"/>
                        </a:spcAft>
                      </a:pPr>
                      <a:r>
                        <a:rPr lang="en-GB" sz="1200">
                          <a:effectLst/>
                        </a:rPr>
                        <a:t>12 </a:t>
                      </a:r>
                      <a:endParaRPr lang="en-GB" sz="1200">
                        <a:effectLst/>
                        <a:latin typeface="Times New Roman"/>
                        <a:ea typeface="Times New Roman"/>
                      </a:endParaRPr>
                    </a:p>
                  </a:txBody>
                  <a:tcPr marL="36792" marR="36792" marT="0" marB="0" anchor="ctr"/>
                </a:tc>
                <a:tc>
                  <a:txBody>
                    <a:bodyPr/>
                    <a:lstStyle/>
                    <a:p>
                      <a:pPr algn="r">
                        <a:spcAft>
                          <a:spcPts val="0"/>
                        </a:spcAft>
                      </a:pPr>
                      <a:r>
                        <a:rPr lang="en-GB" sz="1200">
                          <a:effectLst/>
                        </a:rPr>
                        <a:t>5 </a:t>
                      </a:r>
                      <a:endParaRPr lang="en-GB" sz="1200">
                        <a:effectLst/>
                        <a:latin typeface="Times New Roman"/>
                        <a:ea typeface="Times New Roman"/>
                      </a:endParaRPr>
                    </a:p>
                  </a:txBody>
                  <a:tcPr marL="36792" marR="36792" marT="0" marB="0" anchor="ctr"/>
                </a:tc>
                <a:tc>
                  <a:txBody>
                    <a:bodyPr/>
                    <a:lstStyle/>
                    <a:p>
                      <a:pPr algn="r">
                        <a:spcAft>
                          <a:spcPts val="0"/>
                        </a:spcAft>
                      </a:pPr>
                      <a:r>
                        <a:rPr lang="en-GB" sz="1200">
                          <a:effectLst/>
                        </a:rPr>
                        <a:t>140% ↑</a:t>
                      </a:r>
                      <a:endParaRPr lang="en-GB" sz="1200">
                        <a:effectLst/>
                        <a:latin typeface="Times New Roman"/>
                        <a:ea typeface="Times New Roman"/>
                      </a:endParaRPr>
                    </a:p>
                  </a:txBody>
                  <a:tcPr marL="36792" marR="36792" marT="0" marB="0" anchor="ctr"/>
                </a:tc>
                <a:tc>
                  <a:txBody>
                    <a:bodyPr/>
                    <a:lstStyle/>
                    <a:p>
                      <a:pPr algn="r">
                        <a:spcAft>
                          <a:spcPts val="0"/>
                        </a:spcAft>
                      </a:pPr>
                      <a:r>
                        <a:rPr lang="en-GB" sz="1200">
                          <a:effectLst/>
                        </a:rPr>
                        <a:t>17 </a:t>
                      </a:r>
                      <a:endParaRPr lang="en-GB" sz="1200">
                        <a:effectLst/>
                        <a:latin typeface="Times New Roman"/>
                        <a:ea typeface="Times New Roman"/>
                      </a:endParaRPr>
                    </a:p>
                  </a:txBody>
                  <a:tcPr marL="36792" marR="36792" marT="0" marB="0" anchor="ctr"/>
                </a:tc>
                <a:tc>
                  <a:txBody>
                    <a:bodyPr/>
                    <a:lstStyle/>
                    <a:p>
                      <a:pPr algn="r">
                        <a:spcAft>
                          <a:spcPts val="0"/>
                        </a:spcAft>
                      </a:pPr>
                      <a:r>
                        <a:rPr lang="en-GB" sz="1200">
                          <a:effectLst/>
                        </a:rPr>
                        <a:t>60 </a:t>
                      </a:r>
                      <a:endParaRPr lang="en-GB" sz="1200">
                        <a:effectLst/>
                        <a:latin typeface="Times New Roman"/>
                        <a:ea typeface="Times New Roman"/>
                      </a:endParaRPr>
                    </a:p>
                  </a:txBody>
                  <a:tcPr marL="36792" marR="36792" marT="0" marB="0" anchor="ctr"/>
                </a:tc>
                <a:tc>
                  <a:txBody>
                    <a:bodyPr/>
                    <a:lstStyle/>
                    <a:p>
                      <a:pPr algn="r">
                        <a:spcAft>
                          <a:spcPts val="0"/>
                        </a:spcAft>
                      </a:pPr>
                      <a:r>
                        <a:rPr lang="en-GB" sz="1200">
                          <a:effectLst/>
                        </a:rPr>
                        <a:t>72 </a:t>
                      </a:r>
                      <a:endParaRPr lang="en-GB" sz="1200">
                        <a:effectLst/>
                        <a:latin typeface="Times New Roman"/>
                        <a:ea typeface="Times New Roman"/>
                      </a:endParaRPr>
                    </a:p>
                  </a:txBody>
                  <a:tcPr marL="36792" marR="36792" marT="0" marB="0" anchor="ctr"/>
                </a:tc>
                <a:tc>
                  <a:txBody>
                    <a:bodyPr/>
                    <a:lstStyle/>
                    <a:p>
                      <a:pPr algn="r">
                        <a:spcAft>
                          <a:spcPts val="0"/>
                        </a:spcAft>
                      </a:pPr>
                      <a:r>
                        <a:rPr lang="en-GB" sz="1200">
                          <a:effectLst/>
                        </a:rPr>
                        <a:t>17% ↓</a:t>
                      </a:r>
                      <a:endParaRPr lang="en-GB" sz="1200">
                        <a:effectLst/>
                        <a:latin typeface="Times New Roman"/>
                        <a:ea typeface="Times New Roman"/>
                      </a:endParaRPr>
                    </a:p>
                  </a:txBody>
                  <a:tcPr marL="36792" marR="36792" marT="0" marB="0" anchor="ctr"/>
                </a:tc>
                <a:tc>
                  <a:txBody>
                    <a:bodyPr/>
                    <a:lstStyle/>
                    <a:p>
                      <a:pPr algn="r">
                        <a:spcAft>
                          <a:spcPts val="0"/>
                        </a:spcAft>
                      </a:pPr>
                      <a:r>
                        <a:rPr lang="en-GB" sz="1200">
                          <a:effectLst/>
                        </a:rPr>
                        <a:t>132 </a:t>
                      </a:r>
                      <a:endParaRPr lang="en-GB" sz="1200">
                        <a:effectLst/>
                        <a:latin typeface="Times New Roman"/>
                        <a:ea typeface="Times New Roman"/>
                      </a:endParaRPr>
                    </a:p>
                  </a:txBody>
                  <a:tcPr marL="36792" marR="36792" marT="0" marB="0" anchor="ctr"/>
                </a:tc>
              </a:tr>
              <a:tr h="209830">
                <a:tc>
                  <a:txBody>
                    <a:bodyPr/>
                    <a:lstStyle/>
                    <a:p>
                      <a:pPr>
                        <a:spcAft>
                          <a:spcPts val="0"/>
                        </a:spcAft>
                      </a:pPr>
                      <a:r>
                        <a:rPr lang="en-GB" sz="1200" dirty="0" smtClean="0">
                          <a:effectLst/>
                        </a:rPr>
                        <a:t>palliative </a:t>
                      </a:r>
                      <a:r>
                        <a:rPr lang="en-GB" sz="1200" dirty="0">
                          <a:effectLst/>
                        </a:rPr>
                        <a:t>care service</a:t>
                      </a:r>
                      <a:endParaRPr lang="en-GB" sz="1200" dirty="0">
                        <a:effectLst/>
                        <a:latin typeface="Times New Roman"/>
                        <a:ea typeface="Times New Roman"/>
                      </a:endParaRPr>
                    </a:p>
                  </a:txBody>
                  <a:tcPr marL="36792" marR="36792" marT="0" marB="0" anchor="ctr"/>
                </a:tc>
                <a:tc>
                  <a:txBody>
                    <a:bodyPr/>
                    <a:lstStyle/>
                    <a:p>
                      <a:pPr algn="r">
                        <a:spcAft>
                          <a:spcPts val="0"/>
                        </a:spcAft>
                      </a:pPr>
                      <a:r>
                        <a:rPr lang="en-GB" sz="1200">
                          <a:effectLst/>
                        </a:rPr>
                        <a:t>0 </a:t>
                      </a:r>
                      <a:endParaRPr lang="en-GB" sz="1200">
                        <a:effectLst/>
                        <a:latin typeface="Times New Roman"/>
                        <a:ea typeface="Times New Roman"/>
                      </a:endParaRPr>
                    </a:p>
                  </a:txBody>
                  <a:tcPr marL="36792" marR="36792" marT="0" marB="0" anchor="ctr"/>
                </a:tc>
                <a:tc>
                  <a:txBody>
                    <a:bodyPr/>
                    <a:lstStyle/>
                    <a:p>
                      <a:pPr algn="r">
                        <a:spcAft>
                          <a:spcPts val="0"/>
                        </a:spcAft>
                      </a:pPr>
                      <a:r>
                        <a:rPr lang="en-GB" sz="1200">
                          <a:effectLst/>
                        </a:rPr>
                        <a:t>1 </a:t>
                      </a:r>
                      <a:endParaRPr lang="en-GB" sz="1200">
                        <a:effectLst/>
                        <a:latin typeface="Times New Roman"/>
                        <a:ea typeface="Times New Roman"/>
                      </a:endParaRPr>
                    </a:p>
                  </a:txBody>
                  <a:tcPr marL="36792" marR="36792" marT="0" marB="0" anchor="ctr"/>
                </a:tc>
                <a:tc>
                  <a:txBody>
                    <a:bodyPr/>
                    <a:lstStyle/>
                    <a:p>
                      <a:pPr algn="r">
                        <a:spcAft>
                          <a:spcPts val="0"/>
                        </a:spcAft>
                      </a:pPr>
                      <a:r>
                        <a:rPr lang="en-GB" sz="1200">
                          <a:effectLst/>
                        </a:rPr>
                        <a:t>100% ↓</a:t>
                      </a:r>
                      <a:endParaRPr lang="en-GB" sz="1200">
                        <a:effectLst/>
                        <a:latin typeface="Times New Roman"/>
                        <a:ea typeface="Times New Roman"/>
                      </a:endParaRPr>
                    </a:p>
                  </a:txBody>
                  <a:tcPr marL="36792" marR="36792" marT="0" marB="0" anchor="ctr"/>
                </a:tc>
                <a:tc>
                  <a:txBody>
                    <a:bodyPr/>
                    <a:lstStyle/>
                    <a:p>
                      <a:pPr algn="r">
                        <a:spcAft>
                          <a:spcPts val="0"/>
                        </a:spcAft>
                      </a:pPr>
                      <a:r>
                        <a:rPr lang="en-GB" sz="1200">
                          <a:effectLst/>
                        </a:rPr>
                        <a:t>1 </a:t>
                      </a:r>
                      <a:endParaRPr lang="en-GB" sz="1200">
                        <a:effectLst/>
                        <a:latin typeface="Times New Roman"/>
                        <a:ea typeface="Times New Roman"/>
                      </a:endParaRPr>
                    </a:p>
                  </a:txBody>
                  <a:tcPr marL="36792" marR="36792" marT="0" marB="0" anchor="ctr"/>
                </a:tc>
                <a:tc>
                  <a:txBody>
                    <a:bodyPr/>
                    <a:lstStyle/>
                    <a:p>
                      <a:pPr algn="r">
                        <a:spcAft>
                          <a:spcPts val="0"/>
                        </a:spcAft>
                      </a:pPr>
                      <a:r>
                        <a:rPr lang="en-GB" sz="1200">
                          <a:effectLst/>
                        </a:rPr>
                        <a:t>0 </a:t>
                      </a:r>
                      <a:endParaRPr lang="en-GB" sz="1200">
                        <a:effectLst/>
                        <a:latin typeface="Times New Roman"/>
                        <a:ea typeface="Times New Roman"/>
                      </a:endParaRPr>
                    </a:p>
                  </a:txBody>
                  <a:tcPr marL="36792" marR="36792" marT="0" marB="0" anchor="ctr"/>
                </a:tc>
                <a:tc>
                  <a:txBody>
                    <a:bodyPr/>
                    <a:lstStyle/>
                    <a:p>
                      <a:pPr algn="r">
                        <a:spcAft>
                          <a:spcPts val="0"/>
                        </a:spcAft>
                      </a:pPr>
                      <a:r>
                        <a:rPr lang="en-GB" sz="1200">
                          <a:effectLst/>
                        </a:rPr>
                        <a:t>0 </a:t>
                      </a:r>
                      <a:endParaRPr lang="en-GB" sz="1200">
                        <a:effectLst/>
                        <a:latin typeface="Times New Roman"/>
                        <a:ea typeface="Times New Roman"/>
                      </a:endParaRPr>
                    </a:p>
                  </a:txBody>
                  <a:tcPr marL="36792" marR="36792" marT="0" marB="0" anchor="ctr"/>
                </a:tc>
                <a:tc>
                  <a:txBody>
                    <a:bodyPr/>
                    <a:lstStyle/>
                    <a:p>
                      <a:pPr algn="r">
                        <a:spcAft>
                          <a:spcPts val="0"/>
                        </a:spcAft>
                      </a:pPr>
                      <a:r>
                        <a:rPr lang="en-GB" sz="1200">
                          <a:effectLst/>
                        </a:rPr>
                        <a:t>0 ↔</a:t>
                      </a:r>
                      <a:endParaRPr lang="en-GB" sz="1200">
                        <a:effectLst/>
                        <a:latin typeface="Times New Roman"/>
                        <a:ea typeface="Times New Roman"/>
                      </a:endParaRPr>
                    </a:p>
                  </a:txBody>
                  <a:tcPr marL="36792" marR="36792" marT="0" marB="0" anchor="ctr"/>
                </a:tc>
                <a:tc>
                  <a:txBody>
                    <a:bodyPr/>
                    <a:lstStyle/>
                    <a:p>
                      <a:pPr algn="r">
                        <a:spcAft>
                          <a:spcPts val="0"/>
                        </a:spcAft>
                      </a:pPr>
                      <a:r>
                        <a:rPr lang="en-GB" sz="1200">
                          <a:effectLst/>
                        </a:rPr>
                        <a:t>0 </a:t>
                      </a:r>
                      <a:endParaRPr lang="en-GB" sz="1200">
                        <a:effectLst/>
                        <a:latin typeface="Times New Roman"/>
                        <a:ea typeface="Times New Roman"/>
                      </a:endParaRPr>
                    </a:p>
                  </a:txBody>
                  <a:tcPr marL="36792" marR="36792" marT="0" marB="0" anchor="ctr"/>
                </a:tc>
              </a:tr>
              <a:tr h="209830">
                <a:tc>
                  <a:txBody>
                    <a:bodyPr/>
                    <a:lstStyle/>
                    <a:p>
                      <a:pPr>
                        <a:spcAft>
                          <a:spcPts val="0"/>
                        </a:spcAft>
                      </a:pPr>
                      <a:r>
                        <a:rPr lang="en-GB" sz="1200" dirty="0" smtClean="0">
                          <a:effectLst/>
                        </a:rPr>
                        <a:t>palliative </a:t>
                      </a:r>
                      <a:r>
                        <a:rPr lang="en-GB" sz="1200" dirty="0">
                          <a:effectLst/>
                        </a:rPr>
                        <a:t>care physician</a:t>
                      </a:r>
                      <a:endParaRPr lang="en-GB" sz="1200" dirty="0">
                        <a:effectLst/>
                        <a:latin typeface="Times New Roman"/>
                        <a:ea typeface="Times New Roman"/>
                      </a:endParaRPr>
                    </a:p>
                  </a:txBody>
                  <a:tcPr marL="36792" marR="36792" marT="0" marB="0" anchor="ctr"/>
                </a:tc>
                <a:tc>
                  <a:txBody>
                    <a:bodyPr/>
                    <a:lstStyle/>
                    <a:p>
                      <a:pPr algn="r">
                        <a:spcAft>
                          <a:spcPts val="0"/>
                        </a:spcAft>
                      </a:pPr>
                      <a:r>
                        <a:rPr lang="en-GB" sz="1200">
                          <a:effectLst/>
                        </a:rPr>
                        <a:t>0 </a:t>
                      </a:r>
                      <a:endParaRPr lang="en-GB" sz="1200">
                        <a:effectLst/>
                        <a:latin typeface="Times New Roman"/>
                        <a:ea typeface="Times New Roman"/>
                      </a:endParaRPr>
                    </a:p>
                  </a:txBody>
                  <a:tcPr marL="36792" marR="36792" marT="0" marB="0" anchor="ctr"/>
                </a:tc>
                <a:tc>
                  <a:txBody>
                    <a:bodyPr/>
                    <a:lstStyle/>
                    <a:p>
                      <a:pPr algn="r">
                        <a:spcAft>
                          <a:spcPts val="0"/>
                        </a:spcAft>
                      </a:pPr>
                      <a:r>
                        <a:rPr lang="en-GB" sz="1200">
                          <a:effectLst/>
                        </a:rPr>
                        <a:t>0 </a:t>
                      </a:r>
                      <a:endParaRPr lang="en-GB" sz="1200">
                        <a:effectLst/>
                        <a:latin typeface="Times New Roman"/>
                        <a:ea typeface="Times New Roman"/>
                      </a:endParaRPr>
                    </a:p>
                  </a:txBody>
                  <a:tcPr marL="36792" marR="36792" marT="0" marB="0" anchor="ctr"/>
                </a:tc>
                <a:tc>
                  <a:txBody>
                    <a:bodyPr/>
                    <a:lstStyle/>
                    <a:p>
                      <a:pPr algn="r">
                        <a:spcAft>
                          <a:spcPts val="0"/>
                        </a:spcAft>
                      </a:pPr>
                      <a:r>
                        <a:rPr lang="en-GB" sz="1200">
                          <a:effectLst/>
                        </a:rPr>
                        <a:t>0 ↔</a:t>
                      </a:r>
                      <a:endParaRPr lang="en-GB" sz="1200">
                        <a:effectLst/>
                        <a:latin typeface="Times New Roman"/>
                        <a:ea typeface="Times New Roman"/>
                      </a:endParaRPr>
                    </a:p>
                  </a:txBody>
                  <a:tcPr marL="36792" marR="36792" marT="0" marB="0" anchor="ctr"/>
                </a:tc>
                <a:tc>
                  <a:txBody>
                    <a:bodyPr/>
                    <a:lstStyle/>
                    <a:p>
                      <a:pPr algn="r">
                        <a:spcAft>
                          <a:spcPts val="0"/>
                        </a:spcAft>
                      </a:pPr>
                      <a:r>
                        <a:rPr lang="en-GB" sz="1200">
                          <a:effectLst/>
                        </a:rPr>
                        <a:t>0 </a:t>
                      </a:r>
                      <a:endParaRPr lang="en-GB" sz="1200">
                        <a:effectLst/>
                        <a:latin typeface="Times New Roman"/>
                        <a:ea typeface="Times New Roman"/>
                      </a:endParaRPr>
                    </a:p>
                  </a:txBody>
                  <a:tcPr marL="36792" marR="36792" marT="0" marB="0" anchor="ctr"/>
                </a:tc>
                <a:tc>
                  <a:txBody>
                    <a:bodyPr/>
                    <a:lstStyle/>
                    <a:p>
                      <a:pPr algn="r">
                        <a:spcAft>
                          <a:spcPts val="0"/>
                        </a:spcAft>
                      </a:pPr>
                      <a:r>
                        <a:rPr lang="en-GB" sz="1200">
                          <a:effectLst/>
                        </a:rPr>
                        <a:t>0 </a:t>
                      </a:r>
                      <a:endParaRPr lang="en-GB" sz="1200">
                        <a:effectLst/>
                        <a:latin typeface="Times New Roman"/>
                        <a:ea typeface="Times New Roman"/>
                      </a:endParaRPr>
                    </a:p>
                  </a:txBody>
                  <a:tcPr marL="36792" marR="36792" marT="0" marB="0" anchor="ctr"/>
                </a:tc>
                <a:tc>
                  <a:txBody>
                    <a:bodyPr/>
                    <a:lstStyle/>
                    <a:p>
                      <a:pPr algn="r">
                        <a:spcAft>
                          <a:spcPts val="0"/>
                        </a:spcAft>
                      </a:pPr>
                      <a:r>
                        <a:rPr lang="en-GB" sz="1200">
                          <a:effectLst/>
                        </a:rPr>
                        <a:t>1 </a:t>
                      </a:r>
                      <a:endParaRPr lang="en-GB" sz="1200">
                        <a:effectLst/>
                        <a:latin typeface="Times New Roman"/>
                        <a:ea typeface="Times New Roman"/>
                      </a:endParaRPr>
                    </a:p>
                  </a:txBody>
                  <a:tcPr marL="36792" marR="36792" marT="0" marB="0" anchor="ctr"/>
                </a:tc>
                <a:tc>
                  <a:txBody>
                    <a:bodyPr/>
                    <a:lstStyle/>
                    <a:p>
                      <a:pPr algn="r">
                        <a:spcAft>
                          <a:spcPts val="0"/>
                        </a:spcAft>
                      </a:pPr>
                      <a:r>
                        <a:rPr lang="en-GB" sz="1200">
                          <a:effectLst/>
                        </a:rPr>
                        <a:t>100% ↓</a:t>
                      </a:r>
                      <a:endParaRPr lang="en-GB" sz="1200">
                        <a:effectLst/>
                        <a:latin typeface="Times New Roman"/>
                        <a:ea typeface="Times New Roman"/>
                      </a:endParaRPr>
                    </a:p>
                  </a:txBody>
                  <a:tcPr marL="36792" marR="36792" marT="0" marB="0" anchor="ctr"/>
                </a:tc>
                <a:tc>
                  <a:txBody>
                    <a:bodyPr/>
                    <a:lstStyle/>
                    <a:p>
                      <a:pPr algn="r">
                        <a:spcAft>
                          <a:spcPts val="0"/>
                        </a:spcAft>
                      </a:pPr>
                      <a:r>
                        <a:rPr lang="en-GB" sz="1200">
                          <a:effectLst/>
                        </a:rPr>
                        <a:t>1 </a:t>
                      </a:r>
                      <a:endParaRPr lang="en-GB" sz="1200">
                        <a:effectLst/>
                        <a:latin typeface="Times New Roman"/>
                        <a:ea typeface="Times New Roman"/>
                      </a:endParaRPr>
                    </a:p>
                  </a:txBody>
                  <a:tcPr marL="36792" marR="36792" marT="0" marB="0" anchor="ctr"/>
                </a:tc>
              </a:tr>
              <a:tr h="202016">
                <a:tc>
                  <a:txBody>
                    <a:bodyPr/>
                    <a:lstStyle/>
                    <a:p>
                      <a:pPr>
                        <a:spcAft>
                          <a:spcPts val="0"/>
                        </a:spcAft>
                      </a:pPr>
                      <a:r>
                        <a:rPr lang="en-GB" sz="1200" dirty="0">
                          <a:effectLst/>
                        </a:rPr>
                        <a:t>Referral to social services</a:t>
                      </a:r>
                      <a:endParaRPr lang="en-GB" sz="1200" dirty="0">
                        <a:effectLst/>
                        <a:latin typeface="Times New Roman"/>
                        <a:ea typeface="Times New Roman"/>
                      </a:endParaRPr>
                    </a:p>
                  </a:txBody>
                  <a:tcPr marL="36792" marR="36792" marT="0" marB="0" anchor="ctr"/>
                </a:tc>
                <a:tc>
                  <a:txBody>
                    <a:bodyPr/>
                    <a:lstStyle/>
                    <a:p>
                      <a:pPr algn="r">
                        <a:spcAft>
                          <a:spcPts val="0"/>
                        </a:spcAft>
                      </a:pPr>
                      <a:r>
                        <a:rPr lang="en-GB" sz="1200">
                          <a:effectLst/>
                        </a:rPr>
                        <a:t>0 </a:t>
                      </a:r>
                      <a:endParaRPr lang="en-GB" sz="1200">
                        <a:effectLst/>
                        <a:latin typeface="Times New Roman"/>
                        <a:ea typeface="Times New Roman"/>
                      </a:endParaRPr>
                    </a:p>
                  </a:txBody>
                  <a:tcPr marL="36792" marR="36792" marT="0" marB="0" anchor="ctr"/>
                </a:tc>
                <a:tc>
                  <a:txBody>
                    <a:bodyPr/>
                    <a:lstStyle/>
                    <a:p>
                      <a:pPr algn="r">
                        <a:spcAft>
                          <a:spcPts val="0"/>
                        </a:spcAft>
                      </a:pPr>
                      <a:r>
                        <a:rPr lang="en-GB" sz="1200">
                          <a:effectLst/>
                        </a:rPr>
                        <a:t>1 </a:t>
                      </a:r>
                      <a:endParaRPr lang="en-GB" sz="1200">
                        <a:effectLst/>
                        <a:latin typeface="Times New Roman"/>
                        <a:ea typeface="Times New Roman"/>
                      </a:endParaRPr>
                    </a:p>
                  </a:txBody>
                  <a:tcPr marL="36792" marR="36792" marT="0" marB="0" anchor="ctr"/>
                </a:tc>
                <a:tc>
                  <a:txBody>
                    <a:bodyPr/>
                    <a:lstStyle/>
                    <a:p>
                      <a:pPr algn="r">
                        <a:spcAft>
                          <a:spcPts val="0"/>
                        </a:spcAft>
                      </a:pPr>
                      <a:r>
                        <a:rPr lang="en-GB" sz="1200">
                          <a:effectLst/>
                        </a:rPr>
                        <a:t>100% ↓</a:t>
                      </a:r>
                      <a:endParaRPr lang="en-GB" sz="1200">
                        <a:effectLst/>
                        <a:latin typeface="Times New Roman"/>
                        <a:ea typeface="Times New Roman"/>
                      </a:endParaRPr>
                    </a:p>
                  </a:txBody>
                  <a:tcPr marL="36792" marR="36792" marT="0" marB="0" anchor="ctr"/>
                </a:tc>
                <a:tc>
                  <a:txBody>
                    <a:bodyPr/>
                    <a:lstStyle/>
                    <a:p>
                      <a:pPr algn="r">
                        <a:spcAft>
                          <a:spcPts val="0"/>
                        </a:spcAft>
                      </a:pPr>
                      <a:r>
                        <a:rPr lang="en-GB" sz="1200">
                          <a:effectLst/>
                        </a:rPr>
                        <a:t>1 </a:t>
                      </a:r>
                      <a:endParaRPr lang="en-GB" sz="1200">
                        <a:effectLst/>
                        <a:latin typeface="Times New Roman"/>
                        <a:ea typeface="Times New Roman"/>
                      </a:endParaRPr>
                    </a:p>
                  </a:txBody>
                  <a:tcPr marL="36792" marR="36792" marT="0" marB="0" anchor="ctr"/>
                </a:tc>
                <a:tc>
                  <a:txBody>
                    <a:bodyPr/>
                    <a:lstStyle/>
                    <a:p>
                      <a:pPr algn="r">
                        <a:spcAft>
                          <a:spcPts val="0"/>
                        </a:spcAft>
                      </a:pPr>
                      <a:r>
                        <a:rPr lang="en-GB" sz="1200">
                          <a:effectLst/>
                        </a:rPr>
                        <a:t>0 </a:t>
                      </a:r>
                      <a:endParaRPr lang="en-GB" sz="1200">
                        <a:effectLst/>
                        <a:latin typeface="Times New Roman"/>
                        <a:ea typeface="Times New Roman"/>
                      </a:endParaRPr>
                    </a:p>
                  </a:txBody>
                  <a:tcPr marL="36792" marR="36792" marT="0" marB="0" anchor="ctr"/>
                </a:tc>
                <a:tc>
                  <a:txBody>
                    <a:bodyPr/>
                    <a:lstStyle/>
                    <a:p>
                      <a:pPr algn="r">
                        <a:spcAft>
                          <a:spcPts val="0"/>
                        </a:spcAft>
                      </a:pPr>
                      <a:r>
                        <a:rPr lang="en-GB" sz="1200">
                          <a:effectLst/>
                        </a:rPr>
                        <a:t>0 </a:t>
                      </a:r>
                      <a:endParaRPr lang="en-GB" sz="1200">
                        <a:effectLst/>
                        <a:latin typeface="Times New Roman"/>
                        <a:ea typeface="Times New Roman"/>
                      </a:endParaRPr>
                    </a:p>
                  </a:txBody>
                  <a:tcPr marL="36792" marR="36792" marT="0" marB="0" anchor="ctr"/>
                </a:tc>
                <a:tc>
                  <a:txBody>
                    <a:bodyPr/>
                    <a:lstStyle/>
                    <a:p>
                      <a:pPr algn="r">
                        <a:spcAft>
                          <a:spcPts val="0"/>
                        </a:spcAft>
                      </a:pPr>
                      <a:r>
                        <a:rPr lang="en-GB" sz="1200">
                          <a:effectLst/>
                        </a:rPr>
                        <a:t>0 ↔</a:t>
                      </a:r>
                      <a:endParaRPr lang="en-GB" sz="1200">
                        <a:effectLst/>
                        <a:latin typeface="Times New Roman"/>
                        <a:ea typeface="Times New Roman"/>
                      </a:endParaRPr>
                    </a:p>
                  </a:txBody>
                  <a:tcPr marL="36792" marR="36792" marT="0" marB="0" anchor="ctr"/>
                </a:tc>
                <a:tc>
                  <a:txBody>
                    <a:bodyPr/>
                    <a:lstStyle/>
                    <a:p>
                      <a:pPr algn="r">
                        <a:spcAft>
                          <a:spcPts val="0"/>
                        </a:spcAft>
                      </a:pPr>
                      <a:r>
                        <a:rPr lang="en-GB" sz="1200">
                          <a:effectLst/>
                        </a:rPr>
                        <a:t>0 </a:t>
                      </a:r>
                      <a:endParaRPr lang="en-GB" sz="1200">
                        <a:effectLst/>
                        <a:latin typeface="Times New Roman"/>
                        <a:ea typeface="Times New Roman"/>
                      </a:endParaRPr>
                    </a:p>
                  </a:txBody>
                  <a:tcPr marL="36792" marR="36792" marT="0" marB="0" anchor="ctr"/>
                </a:tc>
              </a:tr>
              <a:tr h="189886">
                <a:tc>
                  <a:txBody>
                    <a:bodyPr/>
                    <a:lstStyle/>
                    <a:p>
                      <a:pPr>
                        <a:spcAft>
                          <a:spcPts val="0"/>
                        </a:spcAft>
                      </a:pPr>
                      <a:r>
                        <a:rPr lang="en-GB" sz="1200" dirty="0">
                          <a:effectLst/>
                        </a:rPr>
                        <a:t>Referral to GP</a:t>
                      </a:r>
                      <a:endParaRPr lang="en-GB" sz="1200" dirty="0">
                        <a:effectLst/>
                        <a:latin typeface="Times New Roman"/>
                        <a:ea typeface="Times New Roman"/>
                      </a:endParaRPr>
                    </a:p>
                  </a:txBody>
                  <a:tcPr marL="36792" marR="36792" marT="0" marB="0" anchor="ctr"/>
                </a:tc>
                <a:tc>
                  <a:txBody>
                    <a:bodyPr/>
                    <a:lstStyle/>
                    <a:p>
                      <a:pPr algn="r">
                        <a:spcAft>
                          <a:spcPts val="0"/>
                        </a:spcAft>
                      </a:pPr>
                      <a:r>
                        <a:rPr lang="en-GB" sz="1200">
                          <a:effectLst/>
                        </a:rPr>
                        <a:t>224 </a:t>
                      </a:r>
                      <a:endParaRPr lang="en-GB" sz="1200">
                        <a:effectLst/>
                        <a:latin typeface="Times New Roman"/>
                        <a:ea typeface="Times New Roman"/>
                      </a:endParaRPr>
                    </a:p>
                  </a:txBody>
                  <a:tcPr marL="36792" marR="36792" marT="0" marB="0" anchor="ctr"/>
                </a:tc>
                <a:tc>
                  <a:txBody>
                    <a:bodyPr/>
                    <a:lstStyle/>
                    <a:p>
                      <a:pPr algn="r">
                        <a:spcAft>
                          <a:spcPts val="0"/>
                        </a:spcAft>
                      </a:pPr>
                      <a:r>
                        <a:rPr lang="en-GB" sz="1200" dirty="0">
                          <a:effectLst/>
                        </a:rPr>
                        <a:t>204 </a:t>
                      </a:r>
                      <a:endParaRPr lang="en-GB" sz="1200" dirty="0">
                        <a:effectLst/>
                        <a:latin typeface="Times New Roman"/>
                        <a:ea typeface="Times New Roman"/>
                      </a:endParaRPr>
                    </a:p>
                  </a:txBody>
                  <a:tcPr marL="36792" marR="36792" marT="0" marB="0" anchor="ctr"/>
                </a:tc>
                <a:tc>
                  <a:txBody>
                    <a:bodyPr/>
                    <a:lstStyle/>
                    <a:p>
                      <a:pPr algn="r">
                        <a:spcAft>
                          <a:spcPts val="0"/>
                        </a:spcAft>
                      </a:pPr>
                      <a:r>
                        <a:rPr lang="en-GB" sz="1200" dirty="0">
                          <a:effectLst/>
                        </a:rPr>
                        <a:t>10% ↑</a:t>
                      </a:r>
                      <a:endParaRPr lang="en-GB" sz="1200" dirty="0">
                        <a:effectLst/>
                        <a:latin typeface="Times New Roman"/>
                        <a:ea typeface="Times New Roman"/>
                      </a:endParaRPr>
                    </a:p>
                  </a:txBody>
                  <a:tcPr marL="36792" marR="36792" marT="0" marB="0" anchor="ctr"/>
                </a:tc>
                <a:tc>
                  <a:txBody>
                    <a:bodyPr/>
                    <a:lstStyle/>
                    <a:p>
                      <a:pPr algn="r">
                        <a:spcAft>
                          <a:spcPts val="0"/>
                        </a:spcAft>
                      </a:pPr>
                      <a:r>
                        <a:rPr lang="en-GB" sz="1200">
                          <a:effectLst/>
                        </a:rPr>
                        <a:t>428 </a:t>
                      </a:r>
                      <a:endParaRPr lang="en-GB" sz="1200">
                        <a:effectLst/>
                        <a:latin typeface="Times New Roman"/>
                        <a:ea typeface="Times New Roman"/>
                      </a:endParaRPr>
                    </a:p>
                  </a:txBody>
                  <a:tcPr marL="36792" marR="36792" marT="0" marB="0" anchor="ctr"/>
                </a:tc>
                <a:tc>
                  <a:txBody>
                    <a:bodyPr/>
                    <a:lstStyle/>
                    <a:p>
                      <a:pPr algn="r">
                        <a:spcAft>
                          <a:spcPts val="0"/>
                        </a:spcAft>
                      </a:pPr>
                      <a:r>
                        <a:rPr lang="en-GB" sz="1200">
                          <a:effectLst/>
                        </a:rPr>
                        <a:t>258 </a:t>
                      </a:r>
                      <a:endParaRPr lang="en-GB" sz="1200">
                        <a:effectLst/>
                        <a:latin typeface="Times New Roman"/>
                        <a:ea typeface="Times New Roman"/>
                      </a:endParaRPr>
                    </a:p>
                  </a:txBody>
                  <a:tcPr marL="36792" marR="36792" marT="0" marB="0" anchor="ctr"/>
                </a:tc>
                <a:tc>
                  <a:txBody>
                    <a:bodyPr/>
                    <a:lstStyle/>
                    <a:p>
                      <a:pPr algn="r">
                        <a:spcAft>
                          <a:spcPts val="0"/>
                        </a:spcAft>
                      </a:pPr>
                      <a:r>
                        <a:rPr lang="en-GB" sz="1200">
                          <a:effectLst/>
                        </a:rPr>
                        <a:t>223 </a:t>
                      </a:r>
                      <a:endParaRPr lang="en-GB" sz="1200">
                        <a:effectLst/>
                        <a:latin typeface="Times New Roman"/>
                        <a:ea typeface="Times New Roman"/>
                      </a:endParaRPr>
                    </a:p>
                  </a:txBody>
                  <a:tcPr marL="36792" marR="36792" marT="0" marB="0" anchor="ctr"/>
                </a:tc>
                <a:tc>
                  <a:txBody>
                    <a:bodyPr/>
                    <a:lstStyle/>
                    <a:p>
                      <a:pPr algn="r">
                        <a:spcAft>
                          <a:spcPts val="0"/>
                        </a:spcAft>
                      </a:pPr>
                      <a:r>
                        <a:rPr lang="en-GB" sz="1200">
                          <a:effectLst/>
                        </a:rPr>
                        <a:t>16% ↑</a:t>
                      </a:r>
                      <a:endParaRPr lang="en-GB" sz="1200">
                        <a:effectLst/>
                        <a:latin typeface="Times New Roman"/>
                        <a:ea typeface="Times New Roman"/>
                      </a:endParaRPr>
                    </a:p>
                  </a:txBody>
                  <a:tcPr marL="36792" marR="36792" marT="0" marB="0" anchor="ctr"/>
                </a:tc>
                <a:tc>
                  <a:txBody>
                    <a:bodyPr/>
                    <a:lstStyle/>
                    <a:p>
                      <a:pPr algn="r">
                        <a:spcAft>
                          <a:spcPts val="0"/>
                        </a:spcAft>
                      </a:pPr>
                      <a:r>
                        <a:rPr lang="en-GB" sz="1200">
                          <a:effectLst/>
                        </a:rPr>
                        <a:t>481 </a:t>
                      </a:r>
                      <a:endParaRPr lang="en-GB" sz="1200">
                        <a:effectLst/>
                        <a:latin typeface="Times New Roman"/>
                        <a:ea typeface="Times New Roman"/>
                      </a:endParaRPr>
                    </a:p>
                  </a:txBody>
                  <a:tcPr marL="36792" marR="36792" marT="0" marB="0" anchor="ctr"/>
                </a:tc>
              </a:tr>
              <a:tr h="263305">
                <a:tc>
                  <a:txBody>
                    <a:bodyPr/>
                    <a:lstStyle/>
                    <a:p>
                      <a:pPr>
                        <a:spcAft>
                          <a:spcPts val="0"/>
                        </a:spcAft>
                      </a:pPr>
                      <a:r>
                        <a:rPr lang="en-GB" sz="1200" dirty="0" smtClean="0">
                          <a:effectLst/>
                        </a:rPr>
                        <a:t>GP </a:t>
                      </a:r>
                      <a:r>
                        <a:rPr lang="en-GB" sz="1200" dirty="0">
                          <a:effectLst/>
                        </a:rPr>
                        <a:t>out of hours service</a:t>
                      </a:r>
                      <a:endParaRPr lang="en-GB" sz="1200" dirty="0">
                        <a:effectLst/>
                        <a:latin typeface="Times New Roman"/>
                        <a:ea typeface="Times New Roman"/>
                      </a:endParaRPr>
                    </a:p>
                  </a:txBody>
                  <a:tcPr marL="36792" marR="36792" marT="0" marB="0" anchor="ctr"/>
                </a:tc>
                <a:tc>
                  <a:txBody>
                    <a:bodyPr/>
                    <a:lstStyle/>
                    <a:p>
                      <a:pPr algn="r">
                        <a:spcAft>
                          <a:spcPts val="0"/>
                        </a:spcAft>
                      </a:pPr>
                      <a:r>
                        <a:rPr lang="en-GB" sz="1200" dirty="0">
                          <a:effectLst/>
                        </a:rPr>
                        <a:t>170 </a:t>
                      </a:r>
                      <a:endParaRPr lang="en-GB" sz="1200" dirty="0">
                        <a:effectLst/>
                        <a:latin typeface="Times New Roman"/>
                        <a:ea typeface="Times New Roman"/>
                      </a:endParaRPr>
                    </a:p>
                  </a:txBody>
                  <a:tcPr marL="36792" marR="36792" marT="0" marB="0" anchor="ctr"/>
                </a:tc>
                <a:tc>
                  <a:txBody>
                    <a:bodyPr/>
                    <a:lstStyle/>
                    <a:p>
                      <a:pPr algn="r">
                        <a:spcAft>
                          <a:spcPts val="0"/>
                        </a:spcAft>
                      </a:pPr>
                      <a:r>
                        <a:rPr lang="en-GB" sz="1200">
                          <a:effectLst/>
                        </a:rPr>
                        <a:t>115 </a:t>
                      </a:r>
                      <a:endParaRPr lang="en-GB" sz="1200">
                        <a:effectLst/>
                        <a:latin typeface="Times New Roman"/>
                        <a:ea typeface="Times New Roman"/>
                      </a:endParaRPr>
                    </a:p>
                  </a:txBody>
                  <a:tcPr marL="36792" marR="36792" marT="0" marB="0" anchor="ctr"/>
                </a:tc>
                <a:tc>
                  <a:txBody>
                    <a:bodyPr/>
                    <a:lstStyle/>
                    <a:p>
                      <a:pPr algn="r">
                        <a:spcAft>
                          <a:spcPts val="0"/>
                        </a:spcAft>
                      </a:pPr>
                      <a:r>
                        <a:rPr lang="en-GB" sz="1200">
                          <a:effectLst/>
                        </a:rPr>
                        <a:t>48% ↑</a:t>
                      </a:r>
                      <a:endParaRPr lang="en-GB" sz="1200">
                        <a:effectLst/>
                        <a:latin typeface="Times New Roman"/>
                        <a:ea typeface="Times New Roman"/>
                      </a:endParaRPr>
                    </a:p>
                  </a:txBody>
                  <a:tcPr marL="36792" marR="36792" marT="0" marB="0" anchor="ctr"/>
                </a:tc>
                <a:tc>
                  <a:txBody>
                    <a:bodyPr/>
                    <a:lstStyle/>
                    <a:p>
                      <a:pPr algn="r">
                        <a:spcAft>
                          <a:spcPts val="0"/>
                        </a:spcAft>
                      </a:pPr>
                      <a:r>
                        <a:rPr lang="en-GB" sz="1200">
                          <a:effectLst/>
                        </a:rPr>
                        <a:t>285 </a:t>
                      </a:r>
                      <a:endParaRPr lang="en-GB" sz="1200">
                        <a:effectLst/>
                        <a:latin typeface="Times New Roman"/>
                        <a:ea typeface="Times New Roman"/>
                      </a:endParaRPr>
                    </a:p>
                  </a:txBody>
                  <a:tcPr marL="36792" marR="36792" marT="0" marB="0" anchor="ctr"/>
                </a:tc>
                <a:tc>
                  <a:txBody>
                    <a:bodyPr/>
                    <a:lstStyle/>
                    <a:p>
                      <a:pPr algn="r">
                        <a:spcAft>
                          <a:spcPts val="0"/>
                        </a:spcAft>
                      </a:pPr>
                      <a:r>
                        <a:rPr lang="en-GB" sz="1200">
                          <a:effectLst/>
                        </a:rPr>
                        <a:t>209 </a:t>
                      </a:r>
                      <a:endParaRPr lang="en-GB" sz="1200">
                        <a:effectLst/>
                        <a:latin typeface="Times New Roman"/>
                        <a:ea typeface="Times New Roman"/>
                      </a:endParaRPr>
                    </a:p>
                  </a:txBody>
                  <a:tcPr marL="36792" marR="36792" marT="0" marB="0" anchor="ctr"/>
                </a:tc>
                <a:tc>
                  <a:txBody>
                    <a:bodyPr/>
                    <a:lstStyle/>
                    <a:p>
                      <a:pPr algn="r">
                        <a:spcAft>
                          <a:spcPts val="0"/>
                        </a:spcAft>
                      </a:pPr>
                      <a:r>
                        <a:rPr lang="en-GB" sz="1200">
                          <a:effectLst/>
                        </a:rPr>
                        <a:t>152 </a:t>
                      </a:r>
                      <a:endParaRPr lang="en-GB" sz="1200">
                        <a:effectLst/>
                        <a:latin typeface="Times New Roman"/>
                        <a:ea typeface="Times New Roman"/>
                      </a:endParaRPr>
                    </a:p>
                  </a:txBody>
                  <a:tcPr marL="36792" marR="36792" marT="0" marB="0" anchor="ctr"/>
                </a:tc>
                <a:tc>
                  <a:txBody>
                    <a:bodyPr/>
                    <a:lstStyle/>
                    <a:p>
                      <a:pPr algn="r">
                        <a:spcAft>
                          <a:spcPts val="0"/>
                        </a:spcAft>
                      </a:pPr>
                      <a:r>
                        <a:rPr lang="en-GB" sz="1200">
                          <a:effectLst/>
                        </a:rPr>
                        <a:t>38% ↑</a:t>
                      </a:r>
                      <a:endParaRPr lang="en-GB" sz="1200">
                        <a:effectLst/>
                        <a:latin typeface="Times New Roman"/>
                        <a:ea typeface="Times New Roman"/>
                      </a:endParaRPr>
                    </a:p>
                  </a:txBody>
                  <a:tcPr marL="36792" marR="36792" marT="0" marB="0" anchor="ctr"/>
                </a:tc>
                <a:tc>
                  <a:txBody>
                    <a:bodyPr/>
                    <a:lstStyle/>
                    <a:p>
                      <a:pPr algn="r">
                        <a:spcAft>
                          <a:spcPts val="0"/>
                        </a:spcAft>
                      </a:pPr>
                      <a:r>
                        <a:rPr lang="en-GB" sz="1200">
                          <a:effectLst/>
                        </a:rPr>
                        <a:t>361 </a:t>
                      </a:r>
                      <a:endParaRPr lang="en-GB" sz="1200">
                        <a:effectLst/>
                        <a:latin typeface="Times New Roman"/>
                        <a:ea typeface="Times New Roman"/>
                      </a:endParaRPr>
                    </a:p>
                  </a:txBody>
                  <a:tcPr marL="36792" marR="36792" marT="0" marB="0" anchor="ctr"/>
                </a:tc>
              </a:tr>
              <a:tr h="392568">
                <a:tc>
                  <a:txBody>
                    <a:bodyPr/>
                    <a:lstStyle/>
                    <a:p>
                      <a:pPr>
                        <a:spcAft>
                          <a:spcPts val="0"/>
                        </a:spcAft>
                      </a:pPr>
                      <a:r>
                        <a:rPr lang="en-GB" sz="2100" dirty="0" smtClean="0">
                          <a:solidFill>
                            <a:srgbClr val="FF0000"/>
                          </a:solidFill>
                          <a:effectLst/>
                        </a:rPr>
                        <a:t>Intention (would have)</a:t>
                      </a:r>
                      <a:endParaRPr lang="en-GB" sz="2100" dirty="0">
                        <a:solidFill>
                          <a:srgbClr val="FF0000"/>
                        </a:solidFill>
                        <a:effectLst/>
                        <a:latin typeface="Times New Roman"/>
                        <a:ea typeface="Times New Roman"/>
                      </a:endParaRPr>
                    </a:p>
                  </a:txBody>
                  <a:tcPr marL="36792" marR="36792" marT="0" marB="0" anchor="ctr"/>
                </a:tc>
                <a:tc>
                  <a:txBody>
                    <a:bodyPr/>
                    <a:lstStyle/>
                    <a:p>
                      <a:pPr algn="r">
                        <a:spcAft>
                          <a:spcPts val="0"/>
                        </a:spcAft>
                      </a:pPr>
                      <a:r>
                        <a:rPr lang="en-GB" sz="1200">
                          <a:effectLst/>
                        </a:rPr>
                        <a:t>Current Month</a:t>
                      </a:r>
                      <a:endParaRPr lang="en-GB" sz="1200">
                        <a:effectLst/>
                        <a:latin typeface="Times New Roman"/>
                        <a:ea typeface="Times New Roman"/>
                      </a:endParaRPr>
                    </a:p>
                  </a:txBody>
                  <a:tcPr marL="36792" marR="36792" marT="0" marB="0" anchor="ctr"/>
                </a:tc>
                <a:tc>
                  <a:txBody>
                    <a:bodyPr/>
                    <a:lstStyle/>
                    <a:p>
                      <a:pPr algn="r">
                        <a:spcAft>
                          <a:spcPts val="0"/>
                        </a:spcAft>
                      </a:pPr>
                      <a:r>
                        <a:rPr lang="en-GB" sz="1200">
                          <a:effectLst/>
                        </a:rPr>
                        <a:t>Last Month</a:t>
                      </a:r>
                      <a:endParaRPr lang="en-GB" sz="1200">
                        <a:effectLst/>
                        <a:latin typeface="Times New Roman"/>
                        <a:ea typeface="Times New Roman"/>
                      </a:endParaRPr>
                    </a:p>
                  </a:txBody>
                  <a:tcPr marL="36792" marR="36792" marT="0" marB="0" anchor="ctr"/>
                </a:tc>
                <a:tc>
                  <a:txBody>
                    <a:bodyPr/>
                    <a:lstStyle/>
                    <a:p>
                      <a:pPr algn="r">
                        <a:spcAft>
                          <a:spcPts val="0"/>
                        </a:spcAft>
                      </a:pPr>
                      <a:r>
                        <a:rPr lang="en-GB" sz="1200">
                          <a:effectLst/>
                        </a:rPr>
                        <a:t>% Variance</a:t>
                      </a:r>
                      <a:endParaRPr lang="en-GB" sz="1200">
                        <a:effectLst/>
                        <a:latin typeface="Times New Roman"/>
                        <a:ea typeface="Times New Roman"/>
                      </a:endParaRPr>
                    </a:p>
                  </a:txBody>
                  <a:tcPr marL="36792" marR="36792" marT="0" marB="0" anchor="ctr"/>
                </a:tc>
                <a:tc>
                  <a:txBody>
                    <a:bodyPr/>
                    <a:lstStyle/>
                    <a:p>
                      <a:pPr algn="r">
                        <a:spcAft>
                          <a:spcPts val="0"/>
                        </a:spcAft>
                      </a:pPr>
                      <a:r>
                        <a:rPr lang="en-GB" sz="1200">
                          <a:effectLst/>
                        </a:rPr>
                        <a:t>YTD</a:t>
                      </a:r>
                      <a:endParaRPr lang="en-GB" sz="1200">
                        <a:effectLst/>
                        <a:latin typeface="Times New Roman"/>
                        <a:ea typeface="Times New Roman"/>
                      </a:endParaRPr>
                    </a:p>
                  </a:txBody>
                  <a:tcPr marL="36792" marR="36792" marT="0" marB="0" anchor="ctr"/>
                </a:tc>
                <a:tc>
                  <a:txBody>
                    <a:bodyPr/>
                    <a:lstStyle/>
                    <a:p>
                      <a:pPr algn="r">
                        <a:spcAft>
                          <a:spcPts val="0"/>
                        </a:spcAft>
                      </a:pPr>
                      <a:r>
                        <a:rPr lang="en-GB" sz="1200">
                          <a:effectLst/>
                        </a:rPr>
                        <a:t>Current Month</a:t>
                      </a:r>
                      <a:endParaRPr lang="en-GB" sz="1200">
                        <a:effectLst/>
                        <a:latin typeface="Times New Roman"/>
                        <a:ea typeface="Times New Roman"/>
                      </a:endParaRPr>
                    </a:p>
                  </a:txBody>
                  <a:tcPr marL="36792" marR="36792" marT="0" marB="0" anchor="ctr"/>
                </a:tc>
                <a:tc>
                  <a:txBody>
                    <a:bodyPr/>
                    <a:lstStyle/>
                    <a:p>
                      <a:pPr algn="r">
                        <a:spcAft>
                          <a:spcPts val="0"/>
                        </a:spcAft>
                      </a:pPr>
                      <a:r>
                        <a:rPr lang="en-GB" sz="1200">
                          <a:effectLst/>
                        </a:rPr>
                        <a:t>Last Month</a:t>
                      </a:r>
                      <a:endParaRPr lang="en-GB" sz="1200">
                        <a:effectLst/>
                        <a:latin typeface="Times New Roman"/>
                        <a:ea typeface="Times New Roman"/>
                      </a:endParaRPr>
                    </a:p>
                  </a:txBody>
                  <a:tcPr marL="36792" marR="36792" marT="0" marB="0" anchor="ctr"/>
                </a:tc>
                <a:tc>
                  <a:txBody>
                    <a:bodyPr/>
                    <a:lstStyle/>
                    <a:p>
                      <a:pPr algn="r">
                        <a:spcAft>
                          <a:spcPts val="0"/>
                        </a:spcAft>
                      </a:pPr>
                      <a:r>
                        <a:rPr lang="en-GB" sz="1200">
                          <a:effectLst/>
                        </a:rPr>
                        <a:t>% Variance</a:t>
                      </a:r>
                      <a:endParaRPr lang="en-GB" sz="1200">
                        <a:effectLst/>
                        <a:latin typeface="Times New Roman"/>
                        <a:ea typeface="Times New Roman"/>
                      </a:endParaRPr>
                    </a:p>
                  </a:txBody>
                  <a:tcPr marL="36792" marR="36792" marT="0" marB="0" anchor="ctr"/>
                </a:tc>
                <a:tc>
                  <a:txBody>
                    <a:bodyPr/>
                    <a:lstStyle/>
                    <a:p>
                      <a:pPr algn="r">
                        <a:spcAft>
                          <a:spcPts val="0"/>
                        </a:spcAft>
                      </a:pPr>
                      <a:r>
                        <a:rPr lang="en-GB" sz="1200">
                          <a:effectLst/>
                        </a:rPr>
                        <a:t>YTD</a:t>
                      </a:r>
                      <a:endParaRPr lang="en-GB" sz="1200">
                        <a:effectLst/>
                        <a:latin typeface="Times New Roman"/>
                        <a:ea typeface="Times New Roman"/>
                      </a:endParaRPr>
                    </a:p>
                  </a:txBody>
                  <a:tcPr marL="36792" marR="36792" marT="0" marB="0" anchor="ctr"/>
                </a:tc>
              </a:tr>
              <a:tr h="252890">
                <a:tc>
                  <a:txBody>
                    <a:bodyPr/>
                    <a:lstStyle/>
                    <a:p>
                      <a:pPr>
                        <a:spcAft>
                          <a:spcPts val="0"/>
                        </a:spcAft>
                      </a:pPr>
                      <a:r>
                        <a:rPr lang="en-GB" sz="1200" dirty="0" smtClean="0">
                          <a:effectLst/>
                        </a:rPr>
                        <a:t>called </a:t>
                      </a:r>
                      <a:r>
                        <a:rPr lang="en-GB" sz="1200" dirty="0">
                          <a:effectLst/>
                        </a:rPr>
                        <a:t>their GP</a:t>
                      </a:r>
                      <a:endParaRPr lang="en-GB" sz="1200" dirty="0">
                        <a:effectLst/>
                        <a:latin typeface="Times New Roman"/>
                        <a:ea typeface="Times New Roman"/>
                      </a:endParaRPr>
                    </a:p>
                  </a:txBody>
                  <a:tcPr marL="36792" marR="36792" marT="0" marB="0" anchor="ctr"/>
                </a:tc>
                <a:tc>
                  <a:txBody>
                    <a:bodyPr/>
                    <a:lstStyle/>
                    <a:p>
                      <a:pPr algn="r">
                        <a:spcAft>
                          <a:spcPts val="0"/>
                        </a:spcAft>
                      </a:pPr>
                      <a:r>
                        <a:rPr lang="en-GB" sz="1200">
                          <a:effectLst/>
                        </a:rPr>
                        <a:t>509 </a:t>
                      </a:r>
                      <a:endParaRPr lang="en-GB" sz="1200">
                        <a:effectLst/>
                        <a:latin typeface="Times New Roman"/>
                        <a:ea typeface="Times New Roman"/>
                      </a:endParaRPr>
                    </a:p>
                  </a:txBody>
                  <a:tcPr marL="36792" marR="36792" marT="0" marB="0" anchor="ctr"/>
                </a:tc>
                <a:tc>
                  <a:txBody>
                    <a:bodyPr/>
                    <a:lstStyle/>
                    <a:p>
                      <a:pPr algn="r">
                        <a:spcAft>
                          <a:spcPts val="0"/>
                        </a:spcAft>
                      </a:pPr>
                      <a:r>
                        <a:rPr lang="en-GB" sz="1200">
                          <a:effectLst/>
                        </a:rPr>
                        <a:t>342 </a:t>
                      </a:r>
                      <a:endParaRPr lang="en-GB" sz="1200">
                        <a:effectLst/>
                        <a:latin typeface="Times New Roman"/>
                        <a:ea typeface="Times New Roman"/>
                      </a:endParaRPr>
                    </a:p>
                  </a:txBody>
                  <a:tcPr marL="36792" marR="36792" marT="0" marB="0" anchor="ctr"/>
                </a:tc>
                <a:tc>
                  <a:txBody>
                    <a:bodyPr/>
                    <a:lstStyle/>
                    <a:p>
                      <a:pPr algn="r">
                        <a:spcAft>
                          <a:spcPts val="0"/>
                        </a:spcAft>
                      </a:pPr>
                      <a:r>
                        <a:rPr lang="en-GB" sz="1200">
                          <a:effectLst/>
                        </a:rPr>
                        <a:t>49% ↑</a:t>
                      </a:r>
                      <a:endParaRPr lang="en-GB" sz="1200">
                        <a:effectLst/>
                        <a:latin typeface="Times New Roman"/>
                        <a:ea typeface="Times New Roman"/>
                      </a:endParaRPr>
                    </a:p>
                  </a:txBody>
                  <a:tcPr marL="36792" marR="36792" marT="0" marB="0" anchor="ctr"/>
                </a:tc>
                <a:tc>
                  <a:txBody>
                    <a:bodyPr/>
                    <a:lstStyle/>
                    <a:p>
                      <a:pPr algn="r">
                        <a:spcAft>
                          <a:spcPts val="0"/>
                        </a:spcAft>
                      </a:pPr>
                      <a:r>
                        <a:rPr lang="en-GB" sz="1200">
                          <a:effectLst/>
                        </a:rPr>
                        <a:t>851 </a:t>
                      </a:r>
                      <a:endParaRPr lang="en-GB" sz="1200">
                        <a:effectLst/>
                        <a:latin typeface="Times New Roman"/>
                        <a:ea typeface="Times New Roman"/>
                      </a:endParaRPr>
                    </a:p>
                  </a:txBody>
                  <a:tcPr marL="36792" marR="36792" marT="0" marB="0" anchor="ctr"/>
                </a:tc>
                <a:tc>
                  <a:txBody>
                    <a:bodyPr/>
                    <a:lstStyle/>
                    <a:p>
                      <a:pPr algn="r">
                        <a:spcAft>
                          <a:spcPts val="0"/>
                        </a:spcAft>
                      </a:pPr>
                      <a:r>
                        <a:rPr lang="en-GB" sz="1200">
                          <a:effectLst/>
                        </a:rPr>
                        <a:t>721 </a:t>
                      </a:r>
                      <a:endParaRPr lang="en-GB" sz="1200">
                        <a:effectLst/>
                        <a:latin typeface="Times New Roman"/>
                        <a:ea typeface="Times New Roman"/>
                      </a:endParaRPr>
                    </a:p>
                  </a:txBody>
                  <a:tcPr marL="36792" marR="36792" marT="0" marB="0" anchor="ctr"/>
                </a:tc>
                <a:tc>
                  <a:txBody>
                    <a:bodyPr/>
                    <a:lstStyle/>
                    <a:p>
                      <a:pPr algn="r">
                        <a:spcAft>
                          <a:spcPts val="0"/>
                        </a:spcAft>
                      </a:pPr>
                      <a:r>
                        <a:rPr lang="en-GB" sz="1200">
                          <a:effectLst/>
                        </a:rPr>
                        <a:t>509 </a:t>
                      </a:r>
                      <a:endParaRPr lang="en-GB" sz="1200">
                        <a:effectLst/>
                        <a:latin typeface="Times New Roman"/>
                        <a:ea typeface="Times New Roman"/>
                      </a:endParaRPr>
                    </a:p>
                  </a:txBody>
                  <a:tcPr marL="36792" marR="36792" marT="0" marB="0" anchor="ctr"/>
                </a:tc>
                <a:tc>
                  <a:txBody>
                    <a:bodyPr/>
                    <a:lstStyle/>
                    <a:p>
                      <a:pPr algn="r">
                        <a:spcAft>
                          <a:spcPts val="0"/>
                        </a:spcAft>
                      </a:pPr>
                      <a:r>
                        <a:rPr lang="en-GB" sz="1200">
                          <a:effectLst/>
                        </a:rPr>
                        <a:t>42% ↑</a:t>
                      </a:r>
                      <a:endParaRPr lang="en-GB" sz="1200">
                        <a:effectLst/>
                        <a:latin typeface="Times New Roman"/>
                        <a:ea typeface="Times New Roman"/>
                      </a:endParaRPr>
                    </a:p>
                  </a:txBody>
                  <a:tcPr marL="36792" marR="36792" marT="0" marB="0" anchor="ctr"/>
                </a:tc>
                <a:tc>
                  <a:txBody>
                    <a:bodyPr/>
                    <a:lstStyle/>
                    <a:p>
                      <a:pPr algn="r">
                        <a:spcAft>
                          <a:spcPts val="0"/>
                        </a:spcAft>
                      </a:pPr>
                      <a:r>
                        <a:rPr lang="en-GB" sz="1200">
                          <a:effectLst/>
                        </a:rPr>
                        <a:t>1,230 </a:t>
                      </a:r>
                      <a:endParaRPr lang="en-GB" sz="1200">
                        <a:effectLst/>
                        <a:latin typeface="Times New Roman"/>
                        <a:ea typeface="Times New Roman"/>
                      </a:endParaRPr>
                    </a:p>
                  </a:txBody>
                  <a:tcPr marL="36792" marR="36792" marT="0" marB="0" anchor="ctr"/>
                </a:tc>
              </a:tr>
              <a:tr h="314743">
                <a:tc>
                  <a:txBody>
                    <a:bodyPr/>
                    <a:lstStyle/>
                    <a:p>
                      <a:pPr>
                        <a:spcAft>
                          <a:spcPts val="0"/>
                        </a:spcAft>
                      </a:pPr>
                      <a:r>
                        <a:rPr lang="en-GB" sz="1200" dirty="0" smtClean="0">
                          <a:effectLst/>
                        </a:rPr>
                        <a:t>attended </a:t>
                      </a:r>
                      <a:r>
                        <a:rPr lang="en-GB" sz="1200" dirty="0">
                          <a:effectLst/>
                        </a:rPr>
                        <a:t>A&amp;E or called an ambulance</a:t>
                      </a:r>
                      <a:endParaRPr lang="en-GB" sz="1200" dirty="0">
                        <a:effectLst/>
                        <a:latin typeface="Times New Roman"/>
                        <a:ea typeface="Times New Roman"/>
                      </a:endParaRPr>
                    </a:p>
                  </a:txBody>
                  <a:tcPr marL="36792" marR="36792" marT="0" marB="0" anchor="ctr"/>
                </a:tc>
                <a:tc>
                  <a:txBody>
                    <a:bodyPr/>
                    <a:lstStyle/>
                    <a:p>
                      <a:pPr algn="r">
                        <a:spcAft>
                          <a:spcPts val="0"/>
                        </a:spcAft>
                      </a:pPr>
                      <a:r>
                        <a:rPr lang="en-GB" sz="1200">
                          <a:effectLst/>
                        </a:rPr>
                        <a:t>56 </a:t>
                      </a:r>
                      <a:endParaRPr lang="en-GB" sz="1200">
                        <a:effectLst/>
                        <a:latin typeface="Times New Roman"/>
                        <a:ea typeface="Times New Roman"/>
                      </a:endParaRPr>
                    </a:p>
                  </a:txBody>
                  <a:tcPr marL="36792" marR="36792" marT="0" marB="0" anchor="ctr"/>
                </a:tc>
                <a:tc>
                  <a:txBody>
                    <a:bodyPr/>
                    <a:lstStyle/>
                    <a:p>
                      <a:pPr algn="r">
                        <a:spcAft>
                          <a:spcPts val="0"/>
                        </a:spcAft>
                      </a:pPr>
                      <a:r>
                        <a:rPr lang="en-GB" sz="1200">
                          <a:effectLst/>
                        </a:rPr>
                        <a:t>38 </a:t>
                      </a:r>
                      <a:endParaRPr lang="en-GB" sz="1200">
                        <a:effectLst/>
                        <a:latin typeface="Times New Roman"/>
                        <a:ea typeface="Times New Roman"/>
                      </a:endParaRPr>
                    </a:p>
                  </a:txBody>
                  <a:tcPr marL="36792" marR="36792" marT="0" marB="0" anchor="ctr"/>
                </a:tc>
                <a:tc>
                  <a:txBody>
                    <a:bodyPr/>
                    <a:lstStyle/>
                    <a:p>
                      <a:pPr algn="r">
                        <a:spcAft>
                          <a:spcPts val="0"/>
                        </a:spcAft>
                      </a:pPr>
                      <a:r>
                        <a:rPr lang="en-GB" sz="1200" dirty="0">
                          <a:effectLst/>
                        </a:rPr>
                        <a:t>47% ↑</a:t>
                      </a:r>
                      <a:endParaRPr lang="en-GB" sz="1200" dirty="0">
                        <a:effectLst/>
                        <a:latin typeface="Times New Roman"/>
                        <a:ea typeface="Times New Roman"/>
                      </a:endParaRPr>
                    </a:p>
                  </a:txBody>
                  <a:tcPr marL="36792" marR="36792" marT="0" marB="0" anchor="ctr"/>
                </a:tc>
                <a:tc>
                  <a:txBody>
                    <a:bodyPr/>
                    <a:lstStyle/>
                    <a:p>
                      <a:pPr algn="r">
                        <a:spcAft>
                          <a:spcPts val="0"/>
                        </a:spcAft>
                      </a:pPr>
                      <a:r>
                        <a:rPr lang="en-GB" sz="1200">
                          <a:effectLst/>
                        </a:rPr>
                        <a:t>94 </a:t>
                      </a:r>
                      <a:endParaRPr lang="en-GB" sz="1200">
                        <a:effectLst/>
                        <a:latin typeface="Times New Roman"/>
                        <a:ea typeface="Times New Roman"/>
                      </a:endParaRPr>
                    </a:p>
                  </a:txBody>
                  <a:tcPr marL="36792" marR="36792" marT="0" marB="0" anchor="ctr"/>
                </a:tc>
                <a:tc>
                  <a:txBody>
                    <a:bodyPr/>
                    <a:lstStyle/>
                    <a:p>
                      <a:pPr algn="r">
                        <a:spcAft>
                          <a:spcPts val="0"/>
                        </a:spcAft>
                      </a:pPr>
                      <a:r>
                        <a:rPr lang="en-GB" sz="1200" dirty="0">
                          <a:effectLst/>
                        </a:rPr>
                        <a:t>85 </a:t>
                      </a:r>
                      <a:endParaRPr lang="en-GB" sz="1200" dirty="0">
                        <a:effectLst/>
                        <a:latin typeface="Times New Roman"/>
                        <a:ea typeface="Times New Roman"/>
                      </a:endParaRPr>
                    </a:p>
                  </a:txBody>
                  <a:tcPr marL="36792" marR="36792" marT="0" marB="0" anchor="ctr"/>
                </a:tc>
                <a:tc>
                  <a:txBody>
                    <a:bodyPr/>
                    <a:lstStyle/>
                    <a:p>
                      <a:pPr algn="r">
                        <a:spcAft>
                          <a:spcPts val="0"/>
                        </a:spcAft>
                      </a:pPr>
                      <a:r>
                        <a:rPr lang="en-GB" sz="1200">
                          <a:effectLst/>
                        </a:rPr>
                        <a:t>68 </a:t>
                      </a:r>
                      <a:endParaRPr lang="en-GB" sz="1200">
                        <a:effectLst/>
                        <a:latin typeface="Times New Roman"/>
                        <a:ea typeface="Times New Roman"/>
                      </a:endParaRPr>
                    </a:p>
                  </a:txBody>
                  <a:tcPr marL="36792" marR="36792" marT="0" marB="0" anchor="ctr"/>
                </a:tc>
                <a:tc>
                  <a:txBody>
                    <a:bodyPr/>
                    <a:lstStyle/>
                    <a:p>
                      <a:pPr algn="r">
                        <a:spcAft>
                          <a:spcPts val="0"/>
                        </a:spcAft>
                      </a:pPr>
                      <a:r>
                        <a:rPr lang="en-GB" sz="1200">
                          <a:effectLst/>
                        </a:rPr>
                        <a:t>25% ↑</a:t>
                      </a:r>
                      <a:endParaRPr lang="en-GB" sz="1200">
                        <a:effectLst/>
                        <a:latin typeface="Times New Roman"/>
                        <a:ea typeface="Times New Roman"/>
                      </a:endParaRPr>
                    </a:p>
                  </a:txBody>
                  <a:tcPr marL="36792" marR="36792" marT="0" marB="0" anchor="ctr"/>
                </a:tc>
                <a:tc>
                  <a:txBody>
                    <a:bodyPr/>
                    <a:lstStyle/>
                    <a:p>
                      <a:pPr algn="r">
                        <a:spcAft>
                          <a:spcPts val="0"/>
                        </a:spcAft>
                      </a:pPr>
                      <a:r>
                        <a:rPr lang="en-GB" sz="1200" dirty="0">
                          <a:effectLst/>
                        </a:rPr>
                        <a:t>153 </a:t>
                      </a:r>
                      <a:endParaRPr lang="en-GB" sz="1200" dirty="0">
                        <a:effectLst/>
                        <a:latin typeface="Times New Roman"/>
                        <a:ea typeface="Times New Roman"/>
                      </a:endParaRPr>
                    </a:p>
                  </a:txBody>
                  <a:tcPr marL="36792" marR="36792" marT="0" marB="0" anchor="ctr"/>
                </a:tc>
              </a:tr>
              <a:tr h="314743">
                <a:tc>
                  <a:txBody>
                    <a:bodyPr/>
                    <a:lstStyle/>
                    <a:p>
                      <a:pPr>
                        <a:spcAft>
                          <a:spcPts val="0"/>
                        </a:spcAft>
                      </a:pPr>
                      <a:r>
                        <a:rPr lang="en-GB" sz="1200" dirty="0" smtClean="0">
                          <a:effectLst/>
                        </a:rPr>
                        <a:t>contacted </a:t>
                      </a:r>
                      <a:r>
                        <a:rPr lang="en-GB" sz="1200" dirty="0">
                          <a:effectLst/>
                        </a:rPr>
                        <a:t>community nursing </a:t>
                      </a:r>
                      <a:endParaRPr lang="en-GB" sz="1200" dirty="0">
                        <a:effectLst/>
                        <a:latin typeface="Times New Roman"/>
                        <a:ea typeface="Times New Roman"/>
                      </a:endParaRPr>
                    </a:p>
                  </a:txBody>
                  <a:tcPr marL="36792" marR="36792" marT="0" marB="0" anchor="ctr"/>
                </a:tc>
                <a:tc>
                  <a:txBody>
                    <a:bodyPr/>
                    <a:lstStyle/>
                    <a:p>
                      <a:pPr algn="r">
                        <a:spcAft>
                          <a:spcPts val="0"/>
                        </a:spcAft>
                      </a:pPr>
                      <a:r>
                        <a:rPr lang="en-GB" sz="1200">
                          <a:effectLst/>
                        </a:rPr>
                        <a:t>8 </a:t>
                      </a:r>
                      <a:endParaRPr lang="en-GB" sz="1200">
                        <a:effectLst/>
                        <a:latin typeface="Times New Roman"/>
                        <a:ea typeface="Times New Roman"/>
                      </a:endParaRPr>
                    </a:p>
                  </a:txBody>
                  <a:tcPr marL="36792" marR="36792" marT="0" marB="0" anchor="ctr"/>
                </a:tc>
                <a:tc>
                  <a:txBody>
                    <a:bodyPr/>
                    <a:lstStyle/>
                    <a:p>
                      <a:pPr algn="r">
                        <a:spcAft>
                          <a:spcPts val="0"/>
                        </a:spcAft>
                      </a:pPr>
                      <a:r>
                        <a:rPr lang="en-GB" sz="1200">
                          <a:effectLst/>
                        </a:rPr>
                        <a:t>9 </a:t>
                      </a:r>
                      <a:endParaRPr lang="en-GB" sz="1200">
                        <a:effectLst/>
                        <a:latin typeface="Times New Roman"/>
                        <a:ea typeface="Times New Roman"/>
                      </a:endParaRPr>
                    </a:p>
                  </a:txBody>
                  <a:tcPr marL="36792" marR="36792" marT="0" marB="0" anchor="ctr"/>
                </a:tc>
                <a:tc>
                  <a:txBody>
                    <a:bodyPr/>
                    <a:lstStyle/>
                    <a:p>
                      <a:pPr algn="r">
                        <a:spcAft>
                          <a:spcPts val="0"/>
                        </a:spcAft>
                      </a:pPr>
                      <a:r>
                        <a:rPr lang="en-GB" sz="1200">
                          <a:effectLst/>
                        </a:rPr>
                        <a:t>11% ↓</a:t>
                      </a:r>
                      <a:endParaRPr lang="en-GB" sz="1200">
                        <a:effectLst/>
                        <a:latin typeface="Times New Roman"/>
                        <a:ea typeface="Times New Roman"/>
                      </a:endParaRPr>
                    </a:p>
                  </a:txBody>
                  <a:tcPr marL="36792" marR="36792" marT="0" marB="0" anchor="ctr"/>
                </a:tc>
                <a:tc>
                  <a:txBody>
                    <a:bodyPr/>
                    <a:lstStyle/>
                    <a:p>
                      <a:pPr algn="r">
                        <a:spcAft>
                          <a:spcPts val="0"/>
                        </a:spcAft>
                      </a:pPr>
                      <a:r>
                        <a:rPr lang="en-GB" sz="1200" dirty="0">
                          <a:effectLst/>
                        </a:rPr>
                        <a:t>17 </a:t>
                      </a:r>
                      <a:endParaRPr lang="en-GB" sz="1200" dirty="0">
                        <a:effectLst/>
                        <a:latin typeface="Times New Roman"/>
                        <a:ea typeface="Times New Roman"/>
                      </a:endParaRPr>
                    </a:p>
                  </a:txBody>
                  <a:tcPr marL="36792" marR="36792" marT="0" marB="0" anchor="ctr"/>
                </a:tc>
                <a:tc>
                  <a:txBody>
                    <a:bodyPr/>
                    <a:lstStyle/>
                    <a:p>
                      <a:pPr algn="r">
                        <a:spcAft>
                          <a:spcPts val="0"/>
                        </a:spcAft>
                      </a:pPr>
                      <a:r>
                        <a:rPr lang="en-GB" sz="1200">
                          <a:effectLst/>
                        </a:rPr>
                        <a:t>69 </a:t>
                      </a:r>
                      <a:endParaRPr lang="en-GB" sz="1200">
                        <a:effectLst/>
                        <a:latin typeface="Times New Roman"/>
                        <a:ea typeface="Times New Roman"/>
                      </a:endParaRPr>
                    </a:p>
                  </a:txBody>
                  <a:tcPr marL="36792" marR="36792" marT="0" marB="0" anchor="ctr"/>
                </a:tc>
                <a:tc>
                  <a:txBody>
                    <a:bodyPr/>
                    <a:lstStyle/>
                    <a:p>
                      <a:pPr algn="r">
                        <a:spcAft>
                          <a:spcPts val="0"/>
                        </a:spcAft>
                      </a:pPr>
                      <a:r>
                        <a:rPr lang="en-GB" sz="1200">
                          <a:effectLst/>
                        </a:rPr>
                        <a:t>58 </a:t>
                      </a:r>
                      <a:endParaRPr lang="en-GB" sz="1200">
                        <a:effectLst/>
                        <a:latin typeface="Times New Roman"/>
                        <a:ea typeface="Times New Roman"/>
                      </a:endParaRPr>
                    </a:p>
                  </a:txBody>
                  <a:tcPr marL="36792" marR="36792" marT="0" marB="0" anchor="ctr"/>
                </a:tc>
                <a:tc>
                  <a:txBody>
                    <a:bodyPr/>
                    <a:lstStyle/>
                    <a:p>
                      <a:pPr algn="r">
                        <a:spcAft>
                          <a:spcPts val="0"/>
                        </a:spcAft>
                      </a:pPr>
                      <a:r>
                        <a:rPr lang="en-GB" sz="1200">
                          <a:effectLst/>
                        </a:rPr>
                        <a:t>19% ↑</a:t>
                      </a:r>
                      <a:endParaRPr lang="en-GB" sz="1200">
                        <a:effectLst/>
                        <a:latin typeface="Times New Roman"/>
                        <a:ea typeface="Times New Roman"/>
                      </a:endParaRPr>
                    </a:p>
                  </a:txBody>
                  <a:tcPr marL="36792" marR="36792" marT="0" marB="0" anchor="ctr"/>
                </a:tc>
                <a:tc>
                  <a:txBody>
                    <a:bodyPr/>
                    <a:lstStyle/>
                    <a:p>
                      <a:pPr algn="r">
                        <a:spcAft>
                          <a:spcPts val="0"/>
                        </a:spcAft>
                      </a:pPr>
                      <a:r>
                        <a:rPr lang="en-GB" sz="1200">
                          <a:effectLst/>
                        </a:rPr>
                        <a:t>127 </a:t>
                      </a:r>
                      <a:endParaRPr lang="en-GB" sz="1200">
                        <a:effectLst/>
                        <a:latin typeface="Times New Roman"/>
                        <a:ea typeface="Times New Roman"/>
                      </a:endParaRPr>
                    </a:p>
                  </a:txBody>
                  <a:tcPr marL="36792" marR="36792" marT="0" marB="0" anchor="ctr"/>
                </a:tc>
              </a:tr>
              <a:tr h="419657">
                <a:tc>
                  <a:txBody>
                    <a:bodyPr/>
                    <a:lstStyle/>
                    <a:p>
                      <a:pPr>
                        <a:spcAft>
                          <a:spcPts val="0"/>
                        </a:spcAft>
                      </a:pPr>
                      <a:r>
                        <a:rPr lang="en-GB" sz="1200" dirty="0" smtClean="0">
                          <a:effectLst/>
                        </a:rPr>
                        <a:t>Not </a:t>
                      </a:r>
                      <a:r>
                        <a:rPr lang="en-GB" sz="1200" dirty="0">
                          <a:effectLst/>
                        </a:rPr>
                        <a:t>have contacted an alternative healthcare provider</a:t>
                      </a:r>
                      <a:endParaRPr lang="en-GB" sz="1200" dirty="0">
                        <a:effectLst/>
                        <a:latin typeface="Times New Roman"/>
                        <a:ea typeface="Times New Roman"/>
                      </a:endParaRPr>
                    </a:p>
                  </a:txBody>
                  <a:tcPr marL="36792" marR="36792" marT="0" marB="0" anchor="ctr"/>
                </a:tc>
                <a:tc>
                  <a:txBody>
                    <a:bodyPr/>
                    <a:lstStyle/>
                    <a:p>
                      <a:pPr algn="r">
                        <a:spcAft>
                          <a:spcPts val="0"/>
                        </a:spcAft>
                      </a:pPr>
                      <a:r>
                        <a:rPr lang="en-GB" sz="1200">
                          <a:effectLst/>
                        </a:rPr>
                        <a:t>20 </a:t>
                      </a:r>
                      <a:endParaRPr lang="en-GB" sz="1200">
                        <a:effectLst/>
                        <a:latin typeface="Times New Roman"/>
                        <a:ea typeface="Times New Roman"/>
                      </a:endParaRPr>
                    </a:p>
                  </a:txBody>
                  <a:tcPr marL="36792" marR="36792" marT="0" marB="0" anchor="ctr"/>
                </a:tc>
                <a:tc>
                  <a:txBody>
                    <a:bodyPr/>
                    <a:lstStyle/>
                    <a:p>
                      <a:pPr algn="r">
                        <a:spcAft>
                          <a:spcPts val="0"/>
                        </a:spcAft>
                      </a:pPr>
                      <a:r>
                        <a:rPr lang="en-GB" sz="1200">
                          <a:effectLst/>
                        </a:rPr>
                        <a:t>6 </a:t>
                      </a:r>
                      <a:endParaRPr lang="en-GB" sz="1200">
                        <a:effectLst/>
                        <a:latin typeface="Times New Roman"/>
                        <a:ea typeface="Times New Roman"/>
                      </a:endParaRPr>
                    </a:p>
                  </a:txBody>
                  <a:tcPr marL="36792" marR="36792" marT="0" marB="0" anchor="ctr"/>
                </a:tc>
                <a:tc>
                  <a:txBody>
                    <a:bodyPr/>
                    <a:lstStyle/>
                    <a:p>
                      <a:pPr algn="r">
                        <a:spcAft>
                          <a:spcPts val="0"/>
                        </a:spcAft>
                      </a:pPr>
                      <a:r>
                        <a:rPr lang="en-GB" sz="1200">
                          <a:effectLst/>
                        </a:rPr>
                        <a:t>233% ↑</a:t>
                      </a:r>
                      <a:endParaRPr lang="en-GB" sz="1200">
                        <a:effectLst/>
                        <a:latin typeface="Times New Roman"/>
                        <a:ea typeface="Times New Roman"/>
                      </a:endParaRPr>
                    </a:p>
                  </a:txBody>
                  <a:tcPr marL="36792" marR="36792" marT="0" marB="0" anchor="ctr"/>
                </a:tc>
                <a:tc>
                  <a:txBody>
                    <a:bodyPr/>
                    <a:lstStyle/>
                    <a:p>
                      <a:pPr algn="r">
                        <a:spcAft>
                          <a:spcPts val="0"/>
                        </a:spcAft>
                      </a:pPr>
                      <a:r>
                        <a:rPr lang="en-GB" sz="1200">
                          <a:effectLst/>
                        </a:rPr>
                        <a:t>26 </a:t>
                      </a:r>
                      <a:endParaRPr lang="en-GB" sz="1200">
                        <a:effectLst/>
                        <a:latin typeface="Times New Roman"/>
                        <a:ea typeface="Times New Roman"/>
                      </a:endParaRPr>
                    </a:p>
                  </a:txBody>
                  <a:tcPr marL="36792" marR="36792" marT="0" marB="0" anchor="ctr"/>
                </a:tc>
                <a:tc>
                  <a:txBody>
                    <a:bodyPr/>
                    <a:lstStyle/>
                    <a:p>
                      <a:pPr algn="r">
                        <a:spcAft>
                          <a:spcPts val="0"/>
                        </a:spcAft>
                      </a:pPr>
                      <a:r>
                        <a:rPr lang="en-GB" sz="1200">
                          <a:effectLst/>
                        </a:rPr>
                        <a:t>32 </a:t>
                      </a:r>
                      <a:endParaRPr lang="en-GB" sz="1200">
                        <a:effectLst/>
                        <a:latin typeface="Times New Roman"/>
                        <a:ea typeface="Times New Roman"/>
                      </a:endParaRPr>
                    </a:p>
                  </a:txBody>
                  <a:tcPr marL="36792" marR="36792" marT="0" marB="0" anchor="ctr"/>
                </a:tc>
                <a:tc>
                  <a:txBody>
                    <a:bodyPr/>
                    <a:lstStyle/>
                    <a:p>
                      <a:pPr algn="r">
                        <a:spcAft>
                          <a:spcPts val="0"/>
                        </a:spcAft>
                      </a:pPr>
                      <a:r>
                        <a:rPr lang="en-GB" sz="1200">
                          <a:effectLst/>
                        </a:rPr>
                        <a:t>18 </a:t>
                      </a:r>
                      <a:endParaRPr lang="en-GB" sz="1200">
                        <a:effectLst/>
                        <a:latin typeface="Times New Roman"/>
                        <a:ea typeface="Times New Roman"/>
                      </a:endParaRPr>
                    </a:p>
                  </a:txBody>
                  <a:tcPr marL="36792" marR="36792" marT="0" marB="0" anchor="ctr"/>
                </a:tc>
                <a:tc>
                  <a:txBody>
                    <a:bodyPr/>
                    <a:lstStyle/>
                    <a:p>
                      <a:pPr algn="r">
                        <a:spcAft>
                          <a:spcPts val="0"/>
                        </a:spcAft>
                      </a:pPr>
                      <a:r>
                        <a:rPr lang="en-GB" sz="1200">
                          <a:effectLst/>
                        </a:rPr>
                        <a:t>78% ↑</a:t>
                      </a:r>
                      <a:endParaRPr lang="en-GB" sz="1200">
                        <a:effectLst/>
                        <a:latin typeface="Times New Roman"/>
                        <a:ea typeface="Times New Roman"/>
                      </a:endParaRPr>
                    </a:p>
                  </a:txBody>
                  <a:tcPr marL="36792" marR="36792" marT="0" marB="0" anchor="ctr"/>
                </a:tc>
                <a:tc>
                  <a:txBody>
                    <a:bodyPr/>
                    <a:lstStyle/>
                    <a:p>
                      <a:pPr algn="r">
                        <a:spcAft>
                          <a:spcPts val="0"/>
                        </a:spcAft>
                      </a:pPr>
                      <a:r>
                        <a:rPr lang="en-GB" sz="1200">
                          <a:effectLst/>
                        </a:rPr>
                        <a:t>50 </a:t>
                      </a:r>
                      <a:endParaRPr lang="en-GB" sz="1200">
                        <a:effectLst/>
                        <a:latin typeface="Times New Roman"/>
                        <a:ea typeface="Times New Roman"/>
                      </a:endParaRPr>
                    </a:p>
                  </a:txBody>
                  <a:tcPr marL="36792" marR="36792" marT="0" marB="0" anchor="ctr"/>
                </a:tc>
              </a:tr>
              <a:tr h="259704">
                <a:tc>
                  <a:txBody>
                    <a:bodyPr/>
                    <a:lstStyle/>
                    <a:p>
                      <a:pPr>
                        <a:spcAft>
                          <a:spcPts val="0"/>
                        </a:spcAft>
                      </a:pPr>
                      <a:r>
                        <a:rPr lang="en-GB" sz="1200">
                          <a:effectLst/>
                        </a:rPr>
                        <a:t>Not applicable</a:t>
                      </a:r>
                      <a:endParaRPr lang="en-GB" sz="1200">
                        <a:effectLst/>
                        <a:latin typeface="Times New Roman"/>
                        <a:ea typeface="Times New Roman"/>
                      </a:endParaRPr>
                    </a:p>
                  </a:txBody>
                  <a:tcPr marL="36792" marR="36792" marT="0" marB="0" anchor="ctr"/>
                </a:tc>
                <a:tc>
                  <a:txBody>
                    <a:bodyPr/>
                    <a:lstStyle/>
                    <a:p>
                      <a:pPr algn="r">
                        <a:spcAft>
                          <a:spcPts val="0"/>
                        </a:spcAft>
                      </a:pPr>
                      <a:r>
                        <a:rPr lang="en-GB" sz="1200" dirty="0">
                          <a:effectLst/>
                        </a:rPr>
                        <a:t>57 </a:t>
                      </a:r>
                      <a:endParaRPr lang="en-GB" sz="1200" dirty="0">
                        <a:effectLst/>
                        <a:latin typeface="Times New Roman"/>
                        <a:ea typeface="Times New Roman"/>
                      </a:endParaRPr>
                    </a:p>
                  </a:txBody>
                  <a:tcPr marL="36792" marR="36792" marT="0" marB="0" anchor="ctr"/>
                </a:tc>
                <a:tc>
                  <a:txBody>
                    <a:bodyPr/>
                    <a:lstStyle/>
                    <a:p>
                      <a:pPr algn="r">
                        <a:spcAft>
                          <a:spcPts val="0"/>
                        </a:spcAft>
                      </a:pPr>
                      <a:r>
                        <a:rPr lang="en-GB" sz="1200">
                          <a:effectLst/>
                        </a:rPr>
                        <a:t>56 </a:t>
                      </a:r>
                      <a:endParaRPr lang="en-GB" sz="1200">
                        <a:effectLst/>
                        <a:latin typeface="Times New Roman"/>
                        <a:ea typeface="Times New Roman"/>
                      </a:endParaRPr>
                    </a:p>
                  </a:txBody>
                  <a:tcPr marL="36792" marR="36792" marT="0" marB="0" anchor="ctr"/>
                </a:tc>
                <a:tc>
                  <a:txBody>
                    <a:bodyPr/>
                    <a:lstStyle/>
                    <a:p>
                      <a:pPr algn="r">
                        <a:spcAft>
                          <a:spcPts val="0"/>
                        </a:spcAft>
                      </a:pPr>
                      <a:r>
                        <a:rPr lang="en-GB" sz="1200">
                          <a:effectLst/>
                        </a:rPr>
                        <a:t>2% ↑</a:t>
                      </a:r>
                      <a:endParaRPr lang="en-GB" sz="1200">
                        <a:effectLst/>
                        <a:latin typeface="Times New Roman"/>
                        <a:ea typeface="Times New Roman"/>
                      </a:endParaRPr>
                    </a:p>
                  </a:txBody>
                  <a:tcPr marL="36792" marR="36792" marT="0" marB="0" anchor="ctr"/>
                </a:tc>
                <a:tc>
                  <a:txBody>
                    <a:bodyPr/>
                    <a:lstStyle/>
                    <a:p>
                      <a:pPr algn="r">
                        <a:spcAft>
                          <a:spcPts val="0"/>
                        </a:spcAft>
                      </a:pPr>
                      <a:r>
                        <a:rPr lang="en-GB" sz="1200">
                          <a:effectLst/>
                        </a:rPr>
                        <a:t>113 </a:t>
                      </a:r>
                      <a:endParaRPr lang="en-GB" sz="1200">
                        <a:effectLst/>
                        <a:latin typeface="Times New Roman"/>
                        <a:ea typeface="Times New Roman"/>
                      </a:endParaRPr>
                    </a:p>
                  </a:txBody>
                  <a:tcPr marL="36792" marR="36792" marT="0" marB="0" anchor="ctr"/>
                </a:tc>
                <a:tc>
                  <a:txBody>
                    <a:bodyPr/>
                    <a:lstStyle/>
                    <a:p>
                      <a:pPr algn="r">
                        <a:spcAft>
                          <a:spcPts val="0"/>
                        </a:spcAft>
                      </a:pPr>
                      <a:r>
                        <a:rPr lang="en-GB" sz="1200">
                          <a:effectLst/>
                        </a:rPr>
                        <a:t>137 </a:t>
                      </a:r>
                      <a:endParaRPr lang="en-GB" sz="1200">
                        <a:effectLst/>
                        <a:latin typeface="Times New Roman"/>
                        <a:ea typeface="Times New Roman"/>
                      </a:endParaRPr>
                    </a:p>
                  </a:txBody>
                  <a:tcPr marL="36792" marR="36792" marT="0" marB="0" anchor="ctr"/>
                </a:tc>
                <a:tc>
                  <a:txBody>
                    <a:bodyPr/>
                    <a:lstStyle/>
                    <a:p>
                      <a:pPr algn="r">
                        <a:spcAft>
                          <a:spcPts val="0"/>
                        </a:spcAft>
                      </a:pPr>
                      <a:r>
                        <a:rPr lang="en-GB" sz="1200">
                          <a:effectLst/>
                        </a:rPr>
                        <a:t>76 </a:t>
                      </a:r>
                      <a:endParaRPr lang="en-GB" sz="1200">
                        <a:effectLst/>
                        <a:latin typeface="Times New Roman"/>
                        <a:ea typeface="Times New Roman"/>
                      </a:endParaRPr>
                    </a:p>
                  </a:txBody>
                  <a:tcPr marL="36792" marR="36792" marT="0" marB="0" anchor="ctr"/>
                </a:tc>
                <a:tc>
                  <a:txBody>
                    <a:bodyPr/>
                    <a:lstStyle/>
                    <a:p>
                      <a:pPr algn="r">
                        <a:spcAft>
                          <a:spcPts val="0"/>
                        </a:spcAft>
                      </a:pPr>
                      <a:r>
                        <a:rPr lang="en-GB" sz="1200">
                          <a:effectLst/>
                        </a:rPr>
                        <a:t>80% ↑</a:t>
                      </a:r>
                      <a:endParaRPr lang="en-GB" sz="1200">
                        <a:effectLst/>
                        <a:latin typeface="Times New Roman"/>
                        <a:ea typeface="Times New Roman"/>
                      </a:endParaRPr>
                    </a:p>
                  </a:txBody>
                  <a:tcPr marL="36792" marR="36792" marT="0" marB="0" anchor="ctr"/>
                </a:tc>
                <a:tc>
                  <a:txBody>
                    <a:bodyPr/>
                    <a:lstStyle/>
                    <a:p>
                      <a:pPr algn="r">
                        <a:spcAft>
                          <a:spcPts val="0"/>
                        </a:spcAft>
                      </a:pPr>
                      <a:r>
                        <a:rPr lang="en-GB" sz="1200">
                          <a:effectLst/>
                        </a:rPr>
                        <a:t>213 </a:t>
                      </a:r>
                      <a:endParaRPr lang="en-GB" sz="1200">
                        <a:effectLst/>
                        <a:latin typeface="Times New Roman"/>
                        <a:ea typeface="Times New Roman"/>
                      </a:endParaRPr>
                    </a:p>
                  </a:txBody>
                  <a:tcPr marL="36792" marR="36792" marT="0" marB="0" anchor="ctr"/>
                </a:tc>
              </a:tr>
              <a:tr h="286871">
                <a:tc>
                  <a:txBody>
                    <a:bodyPr/>
                    <a:lstStyle/>
                    <a:p>
                      <a:pPr>
                        <a:spcAft>
                          <a:spcPts val="0"/>
                        </a:spcAft>
                      </a:pPr>
                      <a:r>
                        <a:rPr lang="en-GB" sz="2100" dirty="0">
                          <a:effectLst/>
                        </a:rPr>
                        <a:t>Outcome</a:t>
                      </a:r>
                      <a:endParaRPr lang="en-GB" sz="2100" dirty="0">
                        <a:effectLst/>
                        <a:latin typeface="Times New Roman"/>
                        <a:ea typeface="Times New Roman"/>
                      </a:endParaRPr>
                    </a:p>
                  </a:txBody>
                  <a:tcPr marL="36792" marR="36792" marT="0" marB="0" anchor="ctr"/>
                </a:tc>
                <a:tc>
                  <a:txBody>
                    <a:bodyPr/>
                    <a:lstStyle/>
                    <a:p>
                      <a:pPr algn="r">
                        <a:spcAft>
                          <a:spcPts val="0"/>
                        </a:spcAft>
                      </a:pPr>
                      <a:r>
                        <a:rPr lang="en-GB" sz="1200">
                          <a:effectLst/>
                        </a:rPr>
                        <a:t>Current Month</a:t>
                      </a:r>
                      <a:endParaRPr lang="en-GB" sz="1200">
                        <a:effectLst/>
                        <a:latin typeface="Times New Roman"/>
                        <a:ea typeface="Times New Roman"/>
                      </a:endParaRPr>
                    </a:p>
                  </a:txBody>
                  <a:tcPr marL="36792" marR="36792" marT="0" marB="0" anchor="ctr"/>
                </a:tc>
                <a:tc>
                  <a:txBody>
                    <a:bodyPr/>
                    <a:lstStyle/>
                    <a:p>
                      <a:pPr algn="r">
                        <a:spcAft>
                          <a:spcPts val="0"/>
                        </a:spcAft>
                      </a:pPr>
                      <a:r>
                        <a:rPr lang="en-GB" sz="1200">
                          <a:effectLst/>
                        </a:rPr>
                        <a:t>Last Month</a:t>
                      </a:r>
                      <a:endParaRPr lang="en-GB" sz="1200">
                        <a:effectLst/>
                        <a:latin typeface="Times New Roman"/>
                        <a:ea typeface="Times New Roman"/>
                      </a:endParaRPr>
                    </a:p>
                  </a:txBody>
                  <a:tcPr marL="36792" marR="36792" marT="0" marB="0" anchor="ctr"/>
                </a:tc>
                <a:tc>
                  <a:txBody>
                    <a:bodyPr/>
                    <a:lstStyle/>
                    <a:p>
                      <a:pPr algn="r">
                        <a:spcAft>
                          <a:spcPts val="0"/>
                        </a:spcAft>
                      </a:pPr>
                      <a:r>
                        <a:rPr lang="en-GB" sz="1200">
                          <a:effectLst/>
                        </a:rPr>
                        <a:t>% Variance</a:t>
                      </a:r>
                      <a:endParaRPr lang="en-GB" sz="1200">
                        <a:effectLst/>
                        <a:latin typeface="Times New Roman"/>
                        <a:ea typeface="Times New Roman"/>
                      </a:endParaRPr>
                    </a:p>
                  </a:txBody>
                  <a:tcPr marL="36792" marR="36792" marT="0" marB="0" anchor="ctr"/>
                </a:tc>
                <a:tc>
                  <a:txBody>
                    <a:bodyPr/>
                    <a:lstStyle/>
                    <a:p>
                      <a:pPr algn="r">
                        <a:spcAft>
                          <a:spcPts val="0"/>
                        </a:spcAft>
                      </a:pPr>
                      <a:r>
                        <a:rPr lang="en-GB" sz="1200">
                          <a:effectLst/>
                        </a:rPr>
                        <a:t>YTD</a:t>
                      </a:r>
                      <a:endParaRPr lang="en-GB" sz="1200">
                        <a:effectLst/>
                        <a:latin typeface="Times New Roman"/>
                        <a:ea typeface="Times New Roman"/>
                      </a:endParaRPr>
                    </a:p>
                  </a:txBody>
                  <a:tcPr marL="36792" marR="36792" marT="0" marB="0" anchor="ctr"/>
                </a:tc>
                <a:tc>
                  <a:txBody>
                    <a:bodyPr/>
                    <a:lstStyle/>
                    <a:p>
                      <a:pPr algn="r">
                        <a:spcAft>
                          <a:spcPts val="0"/>
                        </a:spcAft>
                      </a:pPr>
                      <a:r>
                        <a:rPr lang="en-GB" sz="1200">
                          <a:effectLst/>
                        </a:rPr>
                        <a:t>Current Month</a:t>
                      </a:r>
                      <a:endParaRPr lang="en-GB" sz="1200">
                        <a:effectLst/>
                        <a:latin typeface="Times New Roman"/>
                        <a:ea typeface="Times New Roman"/>
                      </a:endParaRPr>
                    </a:p>
                  </a:txBody>
                  <a:tcPr marL="36792" marR="36792" marT="0" marB="0" anchor="ctr"/>
                </a:tc>
                <a:tc>
                  <a:txBody>
                    <a:bodyPr/>
                    <a:lstStyle/>
                    <a:p>
                      <a:pPr algn="r">
                        <a:spcAft>
                          <a:spcPts val="0"/>
                        </a:spcAft>
                      </a:pPr>
                      <a:r>
                        <a:rPr lang="en-GB" sz="1200">
                          <a:effectLst/>
                        </a:rPr>
                        <a:t>Last Month</a:t>
                      </a:r>
                      <a:endParaRPr lang="en-GB" sz="1200">
                        <a:effectLst/>
                        <a:latin typeface="Times New Roman"/>
                        <a:ea typeface="Times New Roman"/>
                      </a:endParaRPr>
                    </a:p>
                  </a:txBody>
                  <a:tcPr marL="36792" marR="36792" marT="0" marB="0" anchor="ctr"/>
                </a:tc>
                <a:tc>
                  <a:txBody>
                    <a:bodyPr/>
                    <a:lstStyle/>
                    <a:p>
                      <a:pPr algn="r">
                        <a:spcAft>
                          <a:spcPts val="0"/>
                        </a:spcAft>
                      </a:pPr>
                      <a:r>
                        <a:rPr lang="en-GB" sz="1200">
                          <a:effectLst/>
                        </a:rPr>
                        <a:t>% Variance</a:t>
                      </a:r>
                      <a:endParaRPr lang="en-GB" sz="1200">
                        <a:effectLst/>
                        <a:latin typeface="Times New Roman"/>
                        <a:ea typeface="Times New Roman"/>
                      </a:endParaRPr>
                    </a:p>
                  </a:txBody>
                  <a:tcPr marL="36792" marR="36792" marT="0" marB="0" anchor="ctr"/>
                </a:tc>
                <a:tc>
                  <a:txBody>
                    <a:bodyPr/>
                    <a:lstStyle/>
                    <a:p>
                      <a:pPr algn="r">
                        <a:spcAft>
                          <a:spcPts val="0"/>
                        </a:spcAft>
                      </a:pPr>
                      <a:r>
                        <a:rPr lang="en-GB" sz="1200">
                          <a:effectLst/>
                        </a:rPr>
                        <a:t>YTD</a:t>
                      </a:r>
                      <a:endParaRPr lang="en-GB" sz="1200">
                        <a:effectLst/>
                        <a:latin typeface="Times New Roman"/>
                        <a:ea typeface="Times New Roman"/>
                      </a:endParaRPr>
                    </a:p>
                  </a:txBody>
                  <a:tcPr marL="36792" marR="36792" marT="0" marB="0" anchor="ctr"/>
                </a:tc>
              </a:tr>
              <a:tr h="252805">
                <a:tc>
                  <a:txBody>
                    <a:bodyPr/>
                    <a:lstStyle/>
                    <a:p>
                      <a:pPr>
                        <a:spcAft>
                          <a:spcPts val="0"/>
                        </a:spcAft>
                      </a:pPr>
                      <a:r>
                        <a:rPr lang="en-GB" sz="1200">
                          <a:effectLst/>
                        </a:rPr>
                        <a:t>Patient remained in place of residence</a:t>
                      </a:r>
                      <a:endParaRPr lang="en-GB" sz="1200">
                        <a:effectLst/>
                        <a:latin typeface="Times New Roman"/>
                        <a:ea typeface="Times New Roman"/>
                      </a:endParaRPr>
                    </a:p>
                  </a:txBody>
                  <a:tcPr marL="36792" marR="36792" marT="0" marB="0" anchor="ctr"/>
                </a:tc>
                <a:tc>
                  <a:txBody>
                    <a:bodyPr/>
                    <a:lstStyle/>
                    <a:p>
                      <a:pPr algn="r">
                        <a:spcAft>
                          <a:spcPts val="0"/>
                        </a:spcAft>
                      </a:pPr>
                      <a:r>
                        <a:rPr lang="en-GB" sz="1200">
                          <a:effectLst/>
                        </a:rPr>
                        <a:t>618 </a:t>
                      </a:r>
                      <a:endParaRPr lang="en-GB" sz="1200">
                        <a:effectLst/>
                        <a:latin typeface="Times New Roman"/>
                        <a:ea typeface="Times New Roman"/>
                      </a:endParaRPr>
                    </a:p>
                  </a:txBody>
                  <a:tcPr marL="36792" marR="36792" marT="0" marB="0" anchor="ctr"/>
                </a:tc>
                <a:tc>
                  <a:txBody>
                    <a:bodyPr/>
                    <a:lstStyle/>
                    <a:p>
                      <a:pPr algn="r">
                        <a:spcAft>
                          <a:spcPts val="0"/>
                        </a:spcAft>
                      </a:pPr>
                      <a:r>
                        <a:rPr lang="en-GB" sz="1200" dirty="0">
                          <a:effectLst/>
                        </a:rPr>
                        <a:t>527 </a:t>
                      </a:r>
                      <a:endParaRPr lang="en-GB" sz="1200" dirty="0">
                        <a:effectLst/>
                        <a:latin typeface="Times New Roman"/>
                        <a:ea typeface="Times New Roman"/>
                      </a:endParaRPr>
                    </a:p>
                  </a:txBody>
                  <a:tcPr marL="36792" marR="36792" marT="0" marB="0" anchor="ctr"/>
                </a:tc>
                <a:tc>
                  <a:txBody>
                    <a:bodyPr/>
                    <a:lstStyle/>
                    <a:p>
                      <a:pPr algn="r">
                        <a:spcAft>
                          <a:spcPts val="0"/>
                        </a:spcAft>
                      </a:pPr>
                      <a:r>
                        <a:rPr lang="en-GB" sz="1200">
                          <a:effectLst/>
                        </a:rPr>
                        <a:t>17% ↑</a:t>
                      </a:r>
                      <a:endParaRPr lang="en-GB" sz="1200">
                        <a:effectLst/>
                        <a:latin typeface="Times New Roman"/>
                        <a:ea typeface="Times New Roman"/>
                      </a:endParaRPr>
                    </a:p>
                  </a:txBody>
                  <a:tcPr marL="36792" marR="36792" marT="0" marB="0" anchor="ctr"/>
                </a:tc>
                <a:tc>
                  <a:txBody>
                    <a:bodyPr/>
                    <a:lstStyle/>
                    <a:p>
                      <a:pPr algn="r">
                        <a:spcAft>
                          <a:spcPts val="0"/>
                        </a:spcAft>
                      </a:pPr>
                      <a:r>
                        <a:rPr lang="en-GB" sz="1200">
                          <a:effectLst/>
                        </a:rPr>
                        <a:t>1,145 </a:t>
                      </a:r>
                      <a:endParaRPr lang="en-GB" sz="1200">
                        <a:effectLst/>
                        <a:latin typeface="Times New Roman"/>
                        <a:ea typeface="Times New Roman"/>
                      </a:endParaRPr>
                    </a:p>
                  </a:txBody>
                  <a:tcPr marL="36792" marR="36792" marT="0" marB="0" anchor="ctr"/>
                </a:tc>
                <a:tc>
                  <a:txBody>
                    <a:bodyPr/>
                    <a:lstStyle/>
                    <a:p>
                      <a:pPr algn="r">
                        <a:spcAft>
                          <a:spcPts val="0"/>
                        </a:spcAft>
                      </a:pPr>
                      <a:r>
                        <a:rPr lang="en-GB" sz="1200">
                          <a:effectLst/>
                        </a:rPr>
                        <a:t>1,018 </a:t>
                      </a:r>
                      <a:endParaRPr lang="en-GB" sz="1200">
                        <a:effectLst/>
                        <a:latin typeface="Times New Roman"/>
                        <a:ea typeface="Times New Roman"/>
                      </a:endParaRPr>
                    </a:p>
                  </a:txBody>
                  <a:tcPr marL="36792" marR="36792" marT="0" marB="0" anchor="ctr"/>
                </a:tc>
                <a:tc>
                  <a:txBody>
                    <a:bodyPr/>
                    <a:lstStyle/>
                    <a:p>
                      <a:pPr algn="r">
                        <a:spcAft>
                          <a:spcPts val="0"/>
                        </a:spcAft>
                      </a:pPr>
                      <a:r>
                        <a:rPr lang="en-GB" sz="1200">
                          <a:effectLst/>
                        </a:rPr>
                        <a:t>779 </a:t>
                      </a:r>
                      <a:endParaRPr lang="en-GB" sz="1200">
                        <a:effectLst/>
                        <a:latin typeface="Times New Roman"/>
                        <a:ea typeface="Times New Roman"/>
                      </a:endParaRPr>
                    </a:p>
                  </a:txBody>
                  <a:tcPr marL="36792" marR="36792" marT="0" marB="0" anchor="ctr"/>
                </a:tc>
                <a:tc>
                  <a:txBody>
                    <a:bodyPr/>
                    <a:lstStyle/>
                    <a:p>
                      <a:pPr algn="r">
                        <a:spcAft>
                          <a:spcPts val="0"/>
                        </a:spcAft>
                      </a:pPr>
                      <a:r>
                        <a:rPr lang="en-GB" sz="1200">
                          <a:effectLst/>
                        </a:rPr>
                        <a:t>31% ↑</a:t>
                      </a:r>
                      <a:endParaRPr lang="en-GB" sz="1200">
                        <a:effectLst/>
                        <a:latin typeface="Times New Roman"/>
                        <a:ea typeface="Times New Roman"/>
                      </a:endParaRPr>
                    </a:p>
                  </a:txBody>
                  <a:tcPr marL="36792" marR="36792" marT="0" marB="0" anchor="ctr"/>
                </a:tc>
                <a:tc>
                  <a:txBody>
                    <a:bodyPr/>
                    <a:lstStyle/>
                    <a:p>
                      <a:pPr algn="r">
                        <a:spcAft>
                          <a:spcPts val="0"/>
                        </a:spcAft>
                      </a:pPr>
                      <a:r>
                        <a:rPr lang="en-GB" sz="1200">
                          <a:effectLst/>
                        </a:rPr>
                        <a:t>1,797 </a:t>
                      </a:r>
                      <a:endParaRPr lang="en-GB" sz="1200">
                        <a:effectLst/>
                        <a:latin typeface="Times New Roman"/>
                        <a:ea typeface="Times New Roman"/>
                      </a:endParaRPr>
                    </a:p>
                  </a:txBody>
                  <a:tcPr marL="36792" marR="36792" marT="0" marB="0" anchor="ctr"/>
                </a:tc>
              </a:tr>
              <a:tr h="268941">
                <a:tc>
                  <a:txBody>
                    <a:bodyPr/>
                    <a:lstStyle/>
                    <a:p>
                      <a:pPr>
                        <a:spcAft>
                          <a:spcPts val="0"/>
                        </a:spcAft>
                      </a:pPr>
                      <a:r>
                        <a:rPr lang="en-GB" sz="1200">
                          <a:effectLst/>
                        </a:rPr>
                        <a:t>Ambulance request for patient</a:t>
                      </a:r>
                      <a:endParaRPr lang="en-GB" sz="1200">
                        <a:effectLst/>
                        <a:latin typeface="Times New Roman"/>
                        <a:ea typeface="Times New Roman"/>
                      </a:endParaRPr>
                    </a:p>
                  </a:txBody>
                  <a:tcPr marL="36792" marR="36792" marT="0" marB="0" anchor="ctr"/>
                </a:tc>
                <a:tc>
                  <a:txBody>
                    <a:bodyPr/>
                    <a:lstStyle/>
                    <a:p>
                      <a:pPr algn="r">
                        <a:spcAft>
                          <a:spcPts val="0"/>
                        </a:spcAft>
                      </a:pPr>
                      <a:r>
                        <a:rPr lang="en-GB" sz="1200">
                          <a:effectLst/>
                        </a:rPr>
                        <a:t>83 </a:t>
                      </a:r>
                      <a:endParaRPr lang="en-GB" sz="1200">
                        <a:effectLst/>
                        <a:latin typeface="Times New Roman"/>
                        <a:ea typeface="Times New Roman"/>
                      </a:endParaRPr>
                    </a:p>
                  </a:txBody>
                  <a:tcPr marL="36792" marR="36792" marT="0" marB="0" anchor="ctr"/>
                </a:tc>
                <a:tc>
                  <a:txBody>
                    <a:bodyPr/>
                    <a:lstStyle/>
                    <a:p>
                      <a:pPr algn="r">
                        <a:spcAft>
                          <a:spcPts val="0"/>
                        </a:spcAft>
                      </a:pPr>
                      <a:r>
                        <a:rPr lang="en-GB" sz="1200">
                          <a:effectLst/>
                        </a:rPr>
                        <a:t>65 </a:t>
                      </a:r>
                      <a:endParaRPr lang="en-GB" sz="1200">
                        <a:effectLst/>
                        <a:latin typeface="Times New Roman"/>
                        <a:ea typeface="Times New Roman"/>
                      </a:endParaRPr>
                    </a:p>
                  </a:txBody>
                  <a:tcPr marL="36792" marR="36792" marT="0" marB="0" anchor="ctr"/>
                </a:tc>
                <a:tc>
                  <a:txBody>
                    <a:bodyPr/>
                    <a:lstStyle/>
                    <a:p>
                      <a:pPr algn="r">
                        <a:spcAft>
                          <a:spcPts val="0"/>
                        </a:spcAft>
                      </a:pPr>
                      <a:r>
                        <a:rPr lang="en-GB" sz="1200">
                          <a:effectLst/>
                        </a:rPr>
                        <a:t>28% ↑</a:t>
                      </a:r>
                      <a:endParaRPr lang="en-GB" sz="1200">
                        <a:effectLst/>
                        <a:latin typeface="Times New Roman"/>
                        <a:ea typeface="Times New Roman"/>
                      </a:endParaRPr>
                    </a:p>
                  </a:txBody>
                  <a:tcPr marL="36792" marR="36792" marT="0" marB="0" anchor="ctr"/>
                </a:tc>
                <a:tc>
                  <a:txBody>
                    <a:bodyPr/>
                    <a:lstStyle/>
                    <a:p>
                      <a:pPr algn="r">
                        <a:spcAft>
                          <a:spcPts val="0"/>
                        </a:spcAft>
                      </a:pPr>
                      <a:r>
                        <a:rPr lang="en-GB" sz="1200">
                          <a:effectLst/>
                        </a:rPr>
                        <a:t>148 </a:t>
                      </a:r>
                      <a:endParaRPr lang="en-GB" sz="1200">
                        <a:effectLst/>
                        <a:latin typeface="Times New Roman"/>
                        <a:ea typeface="Times New Roman"/>
                      </a:endParaRPr>
                    </a:p>
                  </a:txBody>
                  <a:tcPr marL="36792" marR="36792" marT="0" marB="0" anchor="ctr"/>
                </a:tc>
                <a:tc>
                  <a:txBody>
                    <a:bodyPr/>
                    <a:lstStyle/>
                    <a:p>
                      <a:pPr algn="r">
                        <a:spcAft>
                          <a:spcPts val="0"/>
                        </a:spcAft>
                      </a:pPr>
                      <a:r>
                        <a:rPr lang="en-GB" sz="1200">
                          <a:effectLst/>
                        </a:rPr>
                        <a:t>123 </a:t>
                      </a:r>
                      <a:endParaRPr lang="en-GB" sz="1200">
                        <a:effectLst/>
                        <a:latin typeface="Times New Roman"/>
                        <a:ea typeface="Times New Roman"/>
                      </a:endParaRPr>
                    </a:p>
                  </a:txBody>
                  <a:tcPr marL="36792" marR="36792" marT="0" marB="0" anchor="ctr"/>
                </a:tc>
                <a:tc>
                  <a:txBody>
                    <a:bodyPr/>
                    <a:lstStyle/>
                    <a:p>
                      <a:pPr algn="r">
                        <a:spcAft>
                          <a:spcPts val="0"/>
                        </a:spcAft>
                      </a:pPr>
                      <a:r>
                        <a:rPr lang="en-GB" sz="1200">
                          <a:effectLst/>
                        </a:rPr>
                        <a:t>110 </a:t>
                      </a:r>
                      <a:endParaRPr lang="en-GB" sz="1200">
                        <a:effectLst/>
                        <a:latin typeface="Times New Roman"/>
                        <a:ea typeface="Times New Roman"/>
                      </a:endParaRPr>
                    </a:p>
                  </a:txBody>
                  <a:tcPr marL="36792" marR="36792" marT="0" marB="0" anchor="ctr"/>
                </a:tc>
                <a:tc>
                  <a:txBody>
                    <a:bodyPr/>
                    <a:lstStyle/>
                    <a:p>
                      <a:pPr algn="r">
                        <a:spcAft>
                          <a:spcPts val="0"/>
                        </a:spcAft>
                      </a:pPr>
                      <a:r>
                        <a:rPr lang="en-GB" sz="1200">
                          <a:effectLst/>
                        </a:rPr>
                        <a:t>12% ↑</a:t>
                      </a:r>
                      <a:endParaRPr lang="en-GB" sz="1200">
                        <a:effectLst/>
                        <a:latin typeface="Times New Roman"/>
                        <a:ea typeface="Times New Roman"/>
                      </a:endParaRPr>
                    </a:p>
                  </a:txBody>
                  <a:tcPr marL="36792" marR="36792" marT="0" marB="0" anchor="ctr"/>
                </a:tc>
                <a:tc>
                  <a:txBody>
                    <a:bodyPr/>
                    <a:lstStyle/>
                    <a:p>
                      <a:pPr algn="r">
                        <a:spcAft>
                          <a:spcPts val="0"/>
                        </a:spcAft>
                      </a:pPr>
                      <a:r>
                        <a:rPr lang="en-GB" sz="1200">
                          <a:effectLst/>
                        </a:rPr>
                        <a:t>233 </a:t>
                      </a:r>
                      <a:endParaRPr lang="en-GB" sz="1200">
                        <a:effectLst/>
                        <a:latin typeface="Times New Roman"/>
                        <a:ea typeface="Times New Roman"/>
                      </a:endParaRPr>
                    </a:p>
                  </a:txBody>
                  <a:tcPr marL="36792" marR="36792" marT="0" marB="0" anchor="ctr"/>
                </a:tc>
              </a:tr>
              <a:tr h="224118">
                <a:tc>
                  <a:txBody>
                    <a:bodyPr/>
                    <a:lstStyle/>
                    <a:p>
                      <a:pPr>
                        <a:spcAft>
                          <a:spcPts val="0"/>
                        </a:spcAft>
                      </a:pPr>
                      <a:r>
                        <a:rPr lang="en-GB" sz="1200">
                          <a:effectLst/>
                        </a:rPr>
                        <a:t>Hospital notified of death</a:t>
                      </a:r>
                      <a:endParaRPr lang="en-GB" sz="1200">
                        <a:effectLst/>
                        <a:latin typeface="Times New Roman"/>
                        <a:ea typeface="Times New Roman"/>
                      </a:endParaRPr>
                    </a:p>
                  </a:txBody>
                  <a:tcPr marL="36792" marR="36792" marT="0" marB="0" anchor="ctr"/>
                </a:tc>
                <a:tc>
                  <a:txBody>
                    <a:bodyPr/>
                    <a:lstStyle/>
                    <a:p>
                      <a:pPr algn="r">
                        <a:spcAft>
                          <a:spcPts val="0"/>
                        </a:spcAft>
                      </a:pPr>
                      <a:r>
                        <a:rPr lang="en-GB" sz="1200">
                          <a:effectLst/>
                        </a:rPr>
                        <a:t>7 </a:t>
                      </a:r>
                      <a:endParaRPr lang="en-GB" sz="1200">
                        <a:effectLst/>
                        <a:latin typeface="Times New Roman"/>
                        <a:ea typeface="Times New Roman"/>
                      </a:endParaRPr>
                    </a:p>
                  </a:txBody>
                  <a:tcPr marL="36792" marR="36792" marT="0" marB="0" anchor="ctr"/>
                </a:tc>
                <a:tc>
                  <a:txBody>
                    <a:bodyPr/>
                    <a:lstStyle/>
                    <a:p>
                      <a:pPr algn="r">
                        <a:spcAft>
                          <a:spcPts val="0"/>
                        </a:spcAft>
                      </a:pPr>
                      <a:r>
                        <a:rPr lang="en-GB" sz="1200">
                          <a:effectLst/>
                        </a:rPr>
                        <a:t>2 </a:t>
                      </a:r>
                      <a:endParaRPr lang="en-GB" sz="1200">
                        <a:effectLst/>
                        <a:latin typeface="Times New Roman"/>
                        <a:ea typeface="Times New Roman"/>
                      </a:endParaRPr>
                    </a:p>
                  </a:txBody>
                  <a:tcPr marL="36792" marR="36792" marT="0" marB="0" anchor="ctr"/>
                </a:tc>
                <a:tc>
                  <a:txBody>
                    <a:bodyPr/>
                    <a:lstStyle/>
                    <a:p>
                      <a:pPr algn="r">
                        <a:spcAft>
                          <a:spcPts val="0"/>
                        </a:spcAft>
                      </a:pPr>
                      <a:r>
                        <a:rPr lang="en-GB" sz="1200">
                          <a:effectLst/>
                        </a:rPr>
                        <a:t>250% ↑</a:t>
                      </a:r>
                      <a:endParaRPr lang="en-GB" sz="1200">
                        <a:effectLst/>
                        <a:latin typeface="Times New Roman"/>
                        <a:ea typeface="Times New Roman"/>
                      </a:endParaRPr>
                    </a:p>
                  </a:txBody>
                  <a:tcPr marL="36792" marR="36792" marT="0" marB="0" anchor="ctr"/>
                </a:tc>
                <a:tc>
                  <a:txBody>
                    <a:bodyPr/>
                    <a:lstStyle/>
                    <a:p>
                      <a:pPr algn="r">
                        <a:spcAft>
                          <a:spcPts val="0"/>
                        </a:spcAft>
                      </a:pPr>
                      <a:r>
                        <a:rPr lang="en-GB" sz="1200">
                          <a:effectLst/>
                        </a:rPr>
                        <a:t>9 </a:t>
                      </a:r>
                      <a:endParaRPr lang="en-GB" sz="1200">
                        <a:effectLst/>
                        <a:latin typeface="Times New Roman"/>
                        <a:ea typeface="Times New Roman"/>
                      </a:endParaRPr>
                    </a:p>
                  </a:txBody>
                  <a:tcPr marL="36792" marR="36792" marT="0" marB="0" anchor="ctr"/>
                </a:tc>
                <a:tc>
                  <a:txBody>
                    <a:bodyPr/>
                    <a:lstStyle/>
                    <a:p>
                      <a:pPr algn="r">
                        <a:spcAft>
                          <a:spcPts val="0"/>
                        </a:spcAft>
                      </a:pPr>
                      <a:r>
                        <a:rPr lang="en-GB" sz="1200">
                          <a:effectLst/>
                        </a:rPr>
                        <a:t>9 </a:t>
                      </a:r>
                      <a:endParaRPr lang="en-GB" sz="1200">
                        <a:effectLst/>
                        <a:latin typeface="Times New Roman"/>
                        <a:ea typeface="Times New Roman"/>
                      </a:endParaRPr>
                    </a:p>
                  </a:txBody>
                  <a:tcPr marL="36792" marR="36792" marT="0" marB="0" anchor="ctr"/>
                </a:tc>
                <a:tc>
                  <a:txBody>
                    <a:bodyPr/>
                    <a:lstStyle/>
                    <a:p>
                      <a:pPr algn="r">
                        <a:spcAft>
                          <a:spcPts val="0"/>
                        </a:spcAft>
                      </a:pPr>
                      <a:r>
                        <a:rPr lang="en-GB" sz="1200">
                          <a:effectLst/>
                        </a:rPr>
                        <a:t>9 </a:t>
                      </a:r>
                      <a:endParaRPr lang="en-GB" sz="1200">
                        <a:effectLst/>
                        <a:latin typeface="Times New Roman"/>
                        <a:ea typeface="Times New Roman"/>
                      </a:endParaRPr>
                    </a:p>
                  </a:txBody>
                  <a:tcPr marL="36792" marR="36792" marT="0" marB="0" anchor="ctr"/>
                </a:tc>
                <a:tc>
                  <a:txBody>
                    <a:bodyPr/>
                    <a:lstStyle/>
                    <a:p>
                      <a:pPr algn="r">
                        <a:spcAft>
                          <a:spcPts val="0"/>
                        </a:spcAft>
                      </a:pPr>
                      <a:r>
                        <a:rPr lang="en-GB" sz="1200">
                          <a:effectLst/>
                        </a:rPr>
                        <a:t>0 ↔</a:t>
                      </a:r>
                      <a:endParaRPr lang="en-GB" sz="1200">
                        <a:effectLst/>
                        <a:latin typeface="Times New Roman"/>
                        <a:ea typeface="Times New Roman"/>
                      </a:endParaRPr>
                    </a:p>
                  </a:txBody>
                  <a:tcPr marL="36792" marR="36792" marT="0" marB="0" anchor="ctr"/>
                </a:tc>
                <a:tc>
                  <a:txBody>
                    <a:bodyPr/>
                    <a:lstStyle/>
                    <a:p>
                      <a:pPr algn="r">
                        <a:spcAft>
                          <a:spcPts val="0"/>
                        </a:spcAft>
                      </a:pPr>
                      <a:r>
                        <a:rPr lang="en-GB" sz="1200" dirty="0">
                          <a:effectLst/>
                        </a:rPr>
                        <a:t>18 </a:t>
                      </a:r>
                      <a:endParaRPr lang="en-GB" sz="1200" dirty="0">
                        <a:effectLst/>
                        <a:latin typeface="Times New Roman"/>
                        <a:ea typeface="Times New Roman"/>
                      </a:endParaRPr>
                    </a:p>
                  </a:txBody>
                  <a:tcPr marL="36792" marR="36792" marT="0" marB="0" anchor="ctr"/>
                </a:tc>
              </a:tr>
            </a:tbl>
          </a:graphicData>
        </a:graphic>
      </p:graphicFrame>
      <p:sp>
        <p:nvSpPr>
          <p:cNvPr id="6" name="Oval 5"/>
          <p:cNvSpPr/>
          <p:nvPr/>
        </p:nvSpPr>
        <p:spPr>
          <a:xfrm>
            <a:off x="3680415" y="2846467"/>
            <a:ext cx="643987" cy="62742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3680415" y="3734686"/>
            <a:ext cx="643987" cy="62742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p:cNvSpPr/>
          <p:nvPr/>
        </p:nvSpPr>
        <p:spPr>
          <a:xfrm>
            <a:off x="6257365" y="2846467"/>
            <a:ext cx="647143" cy="62742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p:cNvSpPr/>
          <p:nvPr/>
        </p:nvSpPr>
        <p:spPr>
          <a:xfrm>
            <a:off x="6257365" y="3734686"/>
            <a:ext cx="647141" cy="62742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p:cNvSpPr/>
          <p:nvPr/>
        </p:nvSpPr>
        <p:spPr>
          <a:xfrm>
            <a:off x="6257366" y="5617473"/>
            <a:ext cx="647142" cy="8460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p:cNvSpPr/>
          <p:nvPr/>
        </p:nvSpPr>
        <p:spPr>
          <a:xfrm>
            <a:off x="3680415" y="5617473"/>
            <a:ext cx="712291" cy="8460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32357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would you have done?</a:t>
            </a:r>
          </a:p>
        </p:txBody>
      </p:sp>
      <p:graphicFrame>
        <p:nvGraphicFramePr>
          <p:cNvPr id="4" name="Content Placeholder 3"/>
          <p:cNvGraphicFramePr>
            <a:graphicFrameLocks/>
          </p:cNvGraphicFramePr>
          <p:nvPr>
            <p:extLst>
              <p:ext uri="{D42A27DB-BD31-4B8C-83A1-F6EECF244321}">
                <p14:modId xmlns:p14="http://schemas.microsoft.com/office/powerpoint/2010/main" val="4056295550"/>
              </p:ext>
            </p:extLst>
          </p:nvPr>
        </p:nvGraphicFramePr>
        <p:xfrm>
          <a:off x="228429" y="1072438"/>
          <a:ext cx="8642350" cy="525621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474519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dirty="0"/>
              <a:t>Actual GP </a:t>
            </a:r>
            <a:r>
              <a:rPr lang="es-ES_tradnl" dirty="0" err="1"/>
              <a:t>referrals</a:t>
            </a:r>
            <a:r>
              <a:rPr lang="es-ES_tradnl" dirty="0"/>
              <a:t/>
            </a:r>
            <a:br>
              <a:rPr lang="es-ES_tradnl" dirty="0"/>
            </a:br>
            <a:endParaRPr lang="en-US" dirty="0"/>
          </a:p>
        </p:txBody>
      </p:sp>
      <p:graphicFrame>
        <p:nvGraphicFramePr>
          <p:cNvPr id="4" name="Content Placeholder 3"/>
          <p:cNvGraphicFramePr>
            <a:graphicFrameLocks/>
          </p:cNvGraphicFramePr>
          <p:nvPr>
            <p:extLst>
              <p:ext uri="{D42A27DB-BD31-4B8C-83A1-F6EECF244321}">
                <p14:modId xmlns:p14="http://schemas.microsoft.com/office/powerpoint/2010/main" val="1339751958"/>
              </p:ext>
            </p:extLst>
          </p:nvPr>
        </p:nvGraphicFramePr>
        <p:xfrm>
          <a:off x="457201" y="1610835"/>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452456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5777"/>
            <a:ext cx="4385488" cy="4659557"/>
          </a:xfrm>
        </p:spPr>
        <p:txBody>
          <a:bodyPr/>
          <a:lstStyle/>
          <a:p>
            <a:pPr>
              <a:buClr>
                <a:srgbClr val="105AA9"/>
              </a:buClr>
              <a:buFont typeface="Wingdings" charset="2"/>
              <a:buChar char="§"/>
            </a:pPr>
            <a:r>
              <a:rPr lang="en-US" sz="2800" dirty="0"/>
              <a:t>Clinical assessment by Hub </a:t>
            </a:r>
            <a:r>
              <a:rPr lang="en-US" sz="2800" dirty="0" smtClean="0"/>
              <a:t>nurse</a:t>
            </a:r>
            <a:endParaRPr lang="en-US" sz="2800" dirty="0"/>
          </a:p>
          <a:p>
            <a:pPr>
              <a:buClr>
                <a:srgbClr val="105AA9"/>
              </a:buClr>
              <a:buFont typeface="Wingdings" charset="2"/>
              <a:buChar char="§"/>
            </a:pPr>
            <a:r>
              <a:rPr lang="en-US" sz="2800" dirty="0"/>
              <a:t>Onward refer if required to HCP for home </a:t>
            </a:r>
            <a:r>
              <a:rPr lang="en-US" sz="2800" dirty="0" smtClean="0"/>
              <a:t>visit</a:t>
            </a:r>
            <a:endParaRPr lang="en-US" sz="2800" dirty="0"/>
          </a:p>
          <a:p>
            <a:pPr>
              <a:buClr>
                <a:srgbClr val="105AA9"/>
              </a:buClr>
              <a:buFont typeface="Wingdings" charset="2"/>
              <a:buChar char="§"/>
            </a:pPr>
            <a:r>
              <a:rPr lang="en-US" sz="2800" dirty="0"/>
              <a:t>Request </a:t>
            </a:r>
            <a:r>
              <a:rPr lang="en-US" sz="2800" dirty="0" smtClean="0"/>
              <a:t>prescription</a:t>
            </a:r>
            <a:endParaRPr lang="en-US" sz="2800" dirty="0"/>
          </a:p>
          <a:p>
            <a:pPr>
              <a:buClr>
                <a:srgbClr val="105AA9"/>
              </a:buClr>
              <a:buFont typeface="Wingdings" charset="2"/>
              <a:buChar char="§"/>
            </a:pPr>
            <a:r>
              <a:rPr lang="en-US" sz="2800" dirty="0"/>
              <a:t>GP surgery informed by NHS secure mail</a:t>
            </a:r>
          </a:p>
        </p:txBody>
      </p:sp>
      <p:sp>
        <p:nvSpPr>
          <p:cNvPr id="3" name="Title 2"/>
          <p:cNvSpPr>
            <a:spLocks noGrp="1"/>
          </p:cNvSpPr>
          <p:nvPr>
            <p:ph type="title"/>
          </p:nvPr>
        </p:nvSpPr>
        <p:spPr/>
        <p:txBody>
          <a:bodyPr/>
          <a:lstStyle/>
          <a:p>
            <a:r>
              <a:rPr lang="en-US" dirty="0"/>
              <a:t>GP triage</a:t>
            </a:r>
          </a:p>
        </p:txBody>
      </p:sp>
      <p:pic>
        <p:nvPicPr>
          <p:cNvPr id="6" name="Picture 5" descr="IMG_301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9453" y="3471827"/>
            <a:ext cx="3710872" cy="2591720"/>
          </a:xfrm>
          <a:prstGeom prst="rect">
            <a:avLst/>
          </a:prstGeom>
        </p:spPr>
      </p:pic>
    </p:spTree>
    <p:extLst>
      <p:ext uri="{BB962C8B-B14F-4D97-AF65-F5344CB8AC3E}">
        <p14:creationId xmlns:p14="http://schemas.microsoft.com/office/powerpoint/2010/main" val="5681654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Clr>
                <a:srgbClr val="105AA9"/>
              </a:buClr>
              <a:buSzPct val="100000"/>
              <a:buFont typeface="Wingdings" charset="2"/>
              <a:buChar char="§"/>
            </a:pPr>
            <a:r>
              <a:rPr lang="ro-RO" sz="2800" dirty="0" smtClean="0"/>
              <a:t>Telecare</a:t>
            </a:r>
            <a:endParaRPr lang="ro-RO" sz="2800" dirty="0"/>
          </a:p>
          <a:p>
            <a:pPr>
              <a:buClr>
                <a:srgbClr val="105AA9"/>
              </a:buClr>
              <a:buSzPct val="100000"/>
              <a:buFont typeface="Wingdings" charset="2"/>
              <a:buChar char="§"/>
            </a:pPr>
            <a:r>
              <a:rPr lang="ro-RO" sz="2800" dirty="0" smtClean="0"/>
              <a:t>Telecoaching</a:t>
            </a:r>
            <a:endParaRPr lang="ro-RO" sz="2800" dirty="0"/>
          </a:p>
          <a:p>
            <a:pPr>
              <a:buClr>
                <a:srgbClr val="105AA9"/>
              </a:buClr>
              <a:buSzPct val="100000"/>
              <a:buFont typeface="Wingdings" charset="2"/>
              <a:buChar char="§"/>
            </a:pPr>
            <a:r>
              <a:rPr lang="ro-RO" sz="2800" dirty="0" smtClean="0"/>
              <a:t>Telemonitoring</a:t>
            </a:r>
            <a:endParaRPr lang="ro-RO" sz="2800" dirty="0"/>
          </a:p>
          <a:p>
            <a:pPr marL="0" indent="0">
              <a:buClr>
                <a:srgbClr val="105AA9"/>
              </a:buClr>
              <a:buSzPct val="100000"/>
              <a:buNone/>
            </a:pPr>
            <a:r>
              <a:rPr lang="ro-RO" sz="2800" dirty="0"/>
              <a:t>    Teleconsultation</a:t>
            </a:r>
            <a:endParaRPr lang="en-US" sz="2800" dirty="0"/>
          </a:p>
        </p:txBody>
      </p:sp>
      <p:sp>
        <p:nvSpPr>
          <p:cNvPr id="3" name="Title 2"/>
          <p:cNvSpPr>
            <a:spLocks noGrp="1"/>
          </p:cNvSpPr>
          <p:nvPr>
            <p:ph type="title"/>
          </p:nvPr>
        </p:nvSpPr>
        <p:spPr/>
        <p:txBody>
          <a:bodyPr/>
          <a:lstStyle/>
          <a:p>
            <a:r>
              <a:rPr lang="en-US" dirty="0"/>
              <a:t>Digital Health</a:t>
            </a:r>
          </a:p>
        </p:txBody>
      </p:sp>
      <p:pic>
        <p:nvPicPr>
          <p:cNvPr id="4" name="Picture 6" descr="Green Check Mark Clip 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358" y="3253348"/>
            <a:ext cx="319254" cy="346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telemedicine20doctor20head20tv"/>
          <p:cNvPicPr>
            <a:picLocks noChangeAspect="1" noChangeArrowheads="1"/>
          </p:cNvPicPr>
          <p:nvPr/>
        </p:nvPicPr>
        <p:blipFill>
          <a:blip r:embed="rId3">
            <a:extLst>
              <a:ext uri="{28A0092B-C50C-407E-A947-70E740481C1C}">
                <a14:useLocalDpi xmlns:a14="http://schemas.microsoft.com/office/drawing/2010/main" val="0"/>
              </a:ext>
            </a:extLst>
          </a:blip>
          <a:srcRect l="5663" t="13651" r="6384"/>
          <a:stretch>
            <a:fillRect/>
          </a:stretch>
        </p:blipFill>
        <p:spPr bwMode="auto">
          <a:xfrm>
            <a:off x="5272792" y="1435860"/>
            <a:ext cx="3614737" cy="466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42024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338915"/>
            <a:ext cx="8229600" cy="3846420"/>
          </a:xfrm>
        </p:spPr>
        <p:txBody>
          <a:bodyPr/>
          <a:lstStyle/>
          <a:p>
            <a:pPr marL="0" indent="0">
              <a:buNone/>
            </a:pPr>
            <a:r>
              <a:rPr lang="en-US" sz="2800" b="1" i="1" dirty="0">
                <a:solidFill>
                  <a:srgbClr val="13B5ED"/>
                </a:solidFill>
              </a:rPr>
              <a:t>"Of all the changes in the 15 years I have been working this is the greatest change which has reduced workload I can remember. I don't mind the extra "late" duty doc visit as this is more than made up in the drop in other visits. A big thank you to all involved."</a:t>
            </a:r>
          </a:p>
        </p:txBody>
      </p:sp>
      <p:sp>
        <p:nvSpPr>
          <p:cNvPr id="3" name="Title 2"/>
          <p:cNvSpPr>
            <a:spLocks noGrp="1"/>
          </p:cNvSpPr>
          <p:nvPr>
            <p:ph type="title"/>
          </p:nvPr>
        </p:nvSpPr>
        <p:spPr/>
        <p:txBody>
          <a:bodyPr/>
          <a:lstStyle/>
          <a:p>
            <a:r>
              <a:rPr lang="en-US" dirty="0"/>
              <a:t>GP feedback</a:t>
            </a:r>
          </a:p>
        </p:txBody>
      </p:sp>
    </p:spTree>
    <p:extLst>
      <p:ext uri="{BB962C8B-B14F-4D97-AF65-F5344CB8AC3E}">
        <p14:creationId xmlns:p14="http://schemas.microsoft.com/office/powerpoint/2010/main" val="19855064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338915"/>
            <a:ext cx="8229600" cy="3846420"/>
          </a:xfrm>
        </p:spPr>
        <p:txBody>
          <a:bodyPr/>
          <a:lstStyle/>
          <a:p>
            <a:pPr marL="0" indent="0">
              <a:buNone/>
            </a:pPr>
            <a:r>
              <a:rPr lang="en-US" sz="2800" b="1" i="1" dirty="0">
                <a:solidFill>
                  <a:srgbClr val="13B5ED"/>
                </a:solidFill>
              </a:rPr>
              <a:t>“The innovation that telemedicine promises is not just doing the same thing remotely that used to be done face to face, but awakening us to the many things that we thought required face to face contact, but actually do not.</a:t>
            </a:r>
            <a:r>
              <a:rPr lang="en-US" sz="2800" b="1" i="1" dirty="0" smtClean="0">
                <a:solidFill>
                  <a:srgbClr val="13B5ED"/>
                </a:solidFill>
              </a:rPr>
              <a:t>”</a:t>
            </a:r>
          </a:p>
          <a:p>
            <a:pPr marL="0" indent="0" algn="r">
              <a:buNone/>
            </a:pPr>
            <a:r>
              <a:rPr lang="en-US" dirty="0">
                <a:solidFill>
                  <a:srgbClr val="000000"/>
                </a:solidFill>
              </a:rPr>
              <a:t>David D Asch MD, MBA, </a:t>
            </a:r>
            <a:br>
              <a:rPr lang="en-US" dirty="0">
                <a:solidFill>
                  <a:srgbClr val="000000"/>
                </a:solidFill>
              </a:rPr>
            </a:br>
            <a:r>
              <a:rPr lang="en-US" dirty="0">
                <a:solidFill>
                  <a:srgbClr val="000000"/>
                </a:solidFill>
              </a:rPr>
              <a:t>Perelman School of Medicine, University of Pennsylvania </a:t>
            </a:r>
          </a:p>
        </p:txBody>
      </p:sp>
      <p:sp>
        <p:nvSpPr>
          <p:cNvPr id="3" name="Title 2"/>
          <p:cNvSpPr>
            <a:spLocks noGrp="1"/>
          </p:cNvSpPr>
          <p:nvPr>
            <p:ph type="title"/>
          </p:nvPr>
        </p:nvSpPr>
        <p:spPr/>
        <p:txBody>
          <a:bodyPr/>
          <a:lstStyle/>
          <a:p>
            <a:r>
              <a:rPr lang="en-US" dirty="0"/>
              <a:t>Innovation potential</a:t>
            </a:r>
          </a:p>
        </p:txBody>
      </p:sp>
    </p:spTree>
    <p:extLst>
      <p:ext uri="{BB962C8B-B14F-4D97-AF65-F5344CB8AC3E}">
        <p14:creationId xmlns:p14="http://schemas.microsoft.com/office/powerpoint/2010/main" val="25879243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5777"/>
            <a:ext cx="3581419" cy="4659557"/>
          </a:xfrm>
        </p:spPr>
        <p:txBody>
          <a:bodyPr/>
          <a:lstStyle/>
          <a:p>
            <a:pPr marL="0" indent="0">
              <a:buClr>
                <a:srgbClr val="105AA9"/>
              </a:buClr>
              <a:buNone/>
            </a:pPr>
            <a:r>
              <a:rPr lang="en-US" sz="2800" b="1" dirty="0">
                <a:solidFill>
                  <a:srgbClr val="13B5ED"/>
                </a:solidFill>
              </a:rPr>
              <a:t>What will the future look like</a:t>
            </a:r>
            <a:r>
              <a:rPr lang="en-US" sz="2800" b="1" dirty="0" smtClean="0">
                <a:solidFill>
                  <a:srgbClr val="13B5ED"/>
                </a:solidFill>
              </a:rPr>
              <a:t>?</a:t>
            </a:r>
          </a:p>
          <a:p>
            <a:pPr marL="0" indent="0">
              <a:buNone/>
            </a:pPr>
            <a:r>
              <a:rPr lang="en-US" sz="2400" b="1" dirty="0" smtClean="0"/>
              <a:t>New </a:t>
            </a:r>
            <a:r>
              <a:rPr lang="en-US" sz="2400" b="1" dirty="0"/>
              <a:t>models of care</a:t>
            </a:r>
            <a:r>
              <a:rPr lang="en-US" sz="2400" b="1" dirty="0" smtClean="0"/>
              <a:t>:</a:t>
            </a:r>
            <a:endParaRPr lang="en-US" sz="2400" b="1" dirty="0"/>
          </a:p>
          <a:p>
            <a:pPr marL="0" indent="0">
              <a:buNone/>
            </a:pPr>
            <a:r>
              <a:rPr lang="en-US" sz="2400" i="1" dirty="0"/>
              <a:t>“…in some places the future is already emerging, for example in Airedale…</a:t>
            </a:r>
            <a:r>
              <a:rPr lang="en-US" sz="2400" i="1" dirty="0" smtClean="0"/>
              <a:t>”</a:t>
            </a:r>
            <a:endParaRPr lang="en-US" sz="2400" i="1" dirty="0"/>
          </a:p>
        </p:txBody>
      </p:sp>
      <p:sp>
        <p:nvSpPr>
          <p:cNvPr id="3" name="Title 2"/>
          <p:cNvSpPr>
            <a:spLocks noGrp="1"/>
          </p:cNvSpPr>
          <p:nvPr>
            <p:ph type="title"/>
          </p:nvPr>
        </p:nvSpPr>
        <p:spPr/>
        <p:txBody>
          <a:bodyPr/>
          <a:lstStyle/>
          <a:p>
            <a:r>
              <a:rPr lang="en-US" dirty="0"/>
              <a:t>Building on our innovation</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6624" y="1237334"/>
            <a:ext cx="3876503" cy="4975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51298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1" y="1525777"/>
            <a:ext cx="4093098" cy="4659557"/>
          </a:xfrm>
        </p:spPr>
        <p:txBody>
          <a:bodyPr/>
          <a:lstStyle/>
          <a:p>
            <a:pPr>
              <a:buClr>
                <a:srgbClr val="105AA9"/>
              </a:buClr>
              <a:buFont typeface="Wingdings" charset="2"/>
              <a:buChar char="§"/>
            </a:pPr>
            <a:r>
              <a:rPr lang="en-US" sz="2400" dirty="0"/>
              <a:t>Support for care home staff using the VTR</a:t>
            </a:r>
          </a:p>
          <a:p>
            <a:pPr>
              <a:buClr>
                <a:srgbClr val="105AA9"/>
              </a:buClr>
              <a:buFont typeface="Wingdings" charset="2"/>
              <a:buChar char="§"/>
            </a:pPr>
            <a:r>
              <a:rPr lang="en-US" sz="2400" dirty="0"/>
              <a:t>Support for DNs and community teams – do they need to attend?</a:t>
            </a:r>
          </a:p>
          <a:p>
            <a:pPr>
              <a:buClr>
                <a:srgbClr val="105AA9"/>
              </a:buClr>
              <a:buFont typeface="Wingdings" charset="2"/>
              <a:buChar char="§"/>
            </a:pPr>
            <a:r>
              <a:rPr lang="en-US" sz="2400" dirty="0"/>
              <a:t>Overview and clinical support of care home staff developing  enhanced </a:t>
            </a:r>
            <a:r>
              <a:rPr lang="en-US" sz="2400" dirty="0" smtClean="0"/>
              <a:t>roles</a:t>
            </a:r>
            <a:endParaRPr lang="en-US" sz="2400" dirty="0"/>
          </a:p>
          <a:p>
            <a:pPr>
              <a:buClr>
                <a:srgbClr val="105AA9"/>
              </a:buClr>
              <a:buFont typeface="Wingdings" charset="2"/>
              <a:buChar char="§"/>
            </a:pPr>
            <a:r>
              <a:rPr lang="en-US" sz="2400" dirty="0"/>
              <a:t>Remote </a:t>
            </a:r>
            <a:r>
              <a:rPr lang="en-US" sz="2400" dirty="0" smtClean="0"/>
              <a:t>outpatient </a:t>
            </a:r>
            <a:r>
              <a:rPr lang="en-US" sz="2400" dirty="0"/>
              <a:t>clinics</a:t>
            </a:r>
          </a:p>
        </p:txBody>
      </p:sp>
      <p:sp>
        <p:nvSpPr>
          <p:cNvPr id="3" name="Title 2"/>
          <p:cNvSpPr>
            <a:spLocks noGrp="1"/>
          </p:cNvSpPr>
          <p:nvPr>
            <p:ph type="title"/>
          </p:nvPr>
        </p:nvSpPr>
        <p:spPr/>
        <p:txBody>
          <a:bodyPr/>
          <a:lstStyle/>
          <a:p>
            <a:r>
              <a:rPr lang="en-US" dirty="0"/>
              <a:t>Remote training and </a:t>
            </a:r>
            <a:r>
              <a:rPr lang="en-US" dirty="0" smtClean="0"/>
              <a:t/>
            </a:r>
            <a:br>
              <a:rPr lang="en-US" dirty="0" smtClean="0"/>
            </a:br>
            <a:r>
              <a:rPr lang="en-US" dirty="0" smtClean="0"/>
              <a:t>clinical </a:t>
            </a:r>
            <a:r>
              <a:rPr lang="en-US" dirty="0"/>
              <a:t>support</a:t>
            </a:r>
          </a:p>
        </p:txBody>
      </p:sp>
      <p:pic>
        <p:nvPicPr>
          <p:cNvPr id="4" name="Content Placeholder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63808" y="3510896"/>
            <a:ext cx="3905519" cy="2592288"/>
          </a:xfrm>
          <a:prstGeom prst="rect">
            <a:avLst/>
          </a:prstGeom>
        </p:spPr>
      </p:pic>
    </p:spTree>
    <p:extLst>
      <p:ext uri="{BB962C8B-B14F-4D97-AF65-F5344CB8AC3E}">
        <p14:creationId xmlns:p14="http://schemas.microsoft.com/office/powerpoint/2010/main" val="38628589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946050"/>
            <a:ext cx="8229600" cy="4239284"/>
          </a:xfrm>
        </p:spPr>
        <p:txBody>
          <a:bodyPr/>
          <a:lstStyle/>
          <a:p>
            <a:pPr marL="0" indent="0">
              <a:buNone/>
            </a:pPr>
            <a:r>
              <a:rPr lang="en-US" sz="3600" b="1" i="1" dirty="0">
                <a:solidFill>
                  <a:srgbClr val="13B5ED"/>
                </a:solidFill>
              </a:rPr>
              <a:t>Technology Enabled Health </a:t>
            </a:r>
            <a:r>
              <a:rPr lang="en-US" sz="3600" b="1" i="1" dirty="0" smtClean="0">
                <a:solidFill>
                  <a:srgbClr val="13B5ED"/>
                </a:solidFill>
              </a:rPr>
              <a:t/>
            </a:r>
            <a:br>
              <a:rPr lang="en-US" sz="3600" b="1" i="1" dirty="0" smtClean="0">
                <a:solidFill>
                  <a:srgbClr val="13B5ED"/>
                </a:solidFill>
              </a:rPr>
            </a:br>
            <a:r>
              <a:rPr lang="en-US" sz="3600" b="1" i="1" dirty="0" smtClean="0">
                <a:solidFill>
                  <a:srgbClr val="13B5ED"/>
                </a:solidFill>
              </a:rPr>
              <a:t>– </a:t>
            </a:r>
            <a:r>
              <a:rPr lang="en-US" sz="3600" b="1" i="1" dirty="0">
                <a:solidFill>
                  <a:srgbClr val="13B5ED"/>
                </a:solidFill>
              </a:rPr>
              <a:t>the art of the possible…</a:t>
            </a:r>
          </a:p>
        </p:txBody>
      </p:sp>
      <p:sp>
        <p:nvSpPr>
          <p:cNvPr id="3" name="Title 2"/>
          <p:cNvSpPr>
            <a:spLocks noGrp="1"/>
          </p:cNvSpPr>
          <p:nvPr>
            <p:ph type="title"/>
          </p:nvPr>
        </p:nvSpPr>
        <p:spPr/>
        <p:txBody>
          <a:bodyPr/>
          <a:lstStyle/>
          <a:p>
            <a:r>
              <a:rPr lang="it-IT" dirty="0" err="1"/>
              <a:t>Questions</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430" y="3807903"/>
            <a:ext cx="2955242" cy="1941711"/>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8822" y="3771469"/>
            <a:ext cx="2640926" cy="1978145"/>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71233" y="3798176"/>
            <a:ext cx="2663171" cy="1944216"/>
          </a:xfrm>
          <a:prstGeom prst="rect">
            <a:avLst/>
          </a:prstGeom>
        </p:spPr>
      </p:pic>
    </p:spTree>
    <p:extLst>
      <p:ext uri="{BB962C8B-B14F-4D97-AF65-F5344CB8AC3E}">
        <p14:creationId xmlns:p14="http://schemas.microsoft.com/office/powerpoint/2010/main" val="37270572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system designed by default</a:t>
            </a:r>
          </a:p>
        </p:txBody>
      </p:sp>
      <p:sp>
        <p:nvSpPr>
          <p:cNvPr id="3" name="Rectangle 2"/>
          <p:cNvSpPr/>
          <p:nvPr/>
        </p:nvSpPr>
        <p:spPr>
          <a:xfrm>
            <a:off x="5244721" y="4193601"/>
            <a:ext cx="2807767" cy="1107995"/>
          </a:xfrm>
          <a:prstGeom prst="rect">
            <a:avLst/>
          </a:prstGeom>
        </p:spPr>
        <p:txBody>
          <a:bodyPr wrap="square" lIns="0" tIns="0" rIns="0" bIns="0">
            <a:noAutofit/>
          </a:bodyPr>
          <a:lstStyle/>
          <a:p>
            <a:r>
              <a:rPr lang="en-US" sz="2400" dirty="0"/>
              <a:t>Some people seem to do </a:t>
            </a:r>
            <a:r>
              <a:rPr lang="en-US" sz="2400" b="1" i="1" dirty="0"/>
              <a:t>quite</a:t>
            </a:r>
            <a:r>
              <a:rPr lang="en-US" sz="2400" dirty="0"/>
              <a:t> well without waiting for healthcare support…</a:t>
            </a:r>
          </a:p>
        </p:txBody>
      </p:sp>
      <p:pic>
        <p:nvPicPr>
          <p:cNvPr id="4" name="Picture 3" descr="ambulance queu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80069" y="1599531"/>
            <a:ext cx="3289474" cy="19254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7" descr="waitingroom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44721" y="1599531"/>
            <a:ext cx="2807767" cy="19637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Picture 8" descr="RCRMC-PatientDischargeLounge_2.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57745" y="3845421"/>
            <a:ext cx="3311798" cy="22067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8818492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old-people-stuff_old-age-is-a-gift-227x300.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26445" y="1190161"/>
            <a:ext cx="3761631" cy="49693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3068749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pPr marL="0" indent="0">
              <a:buClr>
                <a:srgbClr val="105AA9"/>
              </a:buClr>
              <a:buNone/>
            </a:pPr>
            <a:r>
              <a:rPr lang="en-US" sz="2800" b="1" dirty="0" err="1" smtClean="0">
                <a:solidFill>
                  <a:srgbClr val="13B5ED"/>
                </a:solidFill>
              </a:rPr>
              <a:t>Teleconsultation</a:t>
            </a:r>
            <a:endParaRPr lang="en-US" sz="2800" b="1" dirty="0">
              <a:solidFill>
                <a:srgbClr val="13B5ED"/>
              </a:solidFill>
            </a:endParaRPr>
          </a:p>
          <a:p>
            <a:pPr>
              <a:buClr>
                <a:srgbClr val="105AA9"/>
              </a:buClr>
              <a:buFont typeface="Wingdings" charset="2"/>
              <a:buChar char="§"/>
            </a:pPr>
            <a:r>
              <a:rPr lang="en-US" sz="2000" dirty="0"/>
              <a:t>Prison health </a:t>
            </a:r>
            <a:r>
              <a:rPr lang="en-US" sz="2000" dirty="0" smtClean="0"/>
              <a:t>care</a:t>
            </a:r>
            <a:endParaRPr lang="en-US" sz="2000" dirty="0"/>
          </a:p>
          <a:p>
            <a:pPr>
              <a:buClr>
                <a:srgbClr val="105AA9"/>
              </a:buClr>
              <a:buFont typeface="Wingdings" charset="2"/>
              <a:buChar char="§"/>
            </a:pPr>
            <a:r>
              <a:rPr lang="en-US" sz="2000" dirty="0"/>
              <a:t>Care at </a:t>
            </a:r>
            <a:r>
              <a:rPr lang="en-US" sz="2000" dirty="0" smtClean="0"/>
              <a:t>home</a:t>
            </a:r>
            <a:endParaRPr lang="en-US" sz="2000" dirty="0"/>
          </a:p>
          <a:p>
            <a:pPr>
              <a:buClr>
                <a:srgbClr val="105AA9"/>
              </a:buClr>
              <a:buFont typeface="Wingdings" charset="2"/>
              <a:buChar char="§"/>
            </a:pPr>
            <a:r>
              <a:rPr lang="en-US" sz="2000" dirty="0"/>
              <a:t>Nursing &amp; residential care </a:t>
            </a:r>
          </a:p>
          <a:p>
            <a:pPr>
              <a:buClr>
                <a:srgbClr val="105AA9"/>
              </a:buClr>
              <a:buFont typeface="Wingdings" charset="2"/>
              <a:buChar char="§"/>
            </a:pPr>
            <a:r>
              <a:rPr lang="en-US" sz="2000" dirty="0"/>
              <a:t>Supporting end of life </a:t>
            </a:r>
            <a:r>
              <a:rPr lang="en-US" sz="2000" dirty="0" smtClean="0"/>
              <a:t>patients</a:t>
            </a:r>
          </a:p>
          <a:p>
            <a:pPr marL="0" indent="0">
              <a:buClr>
                <a:srgbClr val="105AA9"/>
              </a:buClr>
              <a:buNone/>
            </a:pPr>
            <a:r>
              <a:rPr lang="en-US" sz="2000" dirty="0"/>
              <a:t> </a:t>
            </a:r>
            <a:r>
              <a:rPr lang="en-US" sz="2000" dirty="0" smtClean="0"/>
              <a:t>      </a:t>
            </a:r>
            <a:r>
              <a:rPr lang="en-US" sz="2000" dirty="0"/>
              <a:t>24/7 clinical </a:t>
            </a:r>
            <a:r>
              <a:rPr lang="en-US" sz="2000" dirty="0" smtClean="0"/>
              <a:t>hub</a:t>
            </a:r>
            <a:endParaRPr lang="en-US" sz="2000" dirty="0"/>
          </a:p>
          <a:p>
            <a:pPr marL="0" indent="0">
              <a:buClr>
                <a:srgbClr val="105AA9"/>
              </a:buClr>
              <a:buNone/>
            </a:pPr>
            <a:r>
              <a:rPr lang="en-US" sz="2000" dirty="0"/>
              <a:t>       improving patient </a:t>
            </a:r>
            <a:r>
              <a:rPr lang="en-US" sz="2000" dirty="0" smtClean="0"/>
              <a:t>experience</a:t>
            </a:r>
            <a:endParaRPr lang="en-US" sz="2000" dirty="0"/>
          </a:p>
          <a:p>
            <a:pPr marL="0" indent="0">
              <a:buClr>
                <a:srgbClr val="105AA9"/>
              </a:buClr>
              <a:buNone/>
            </a:pPr>
            <a:r>
              <a:rPr lang="en-US" sz="2000" dirty="0"/>
              <a:t>       changing patient </a:t>
            </a:r>
            <a:r>
              <a:rPr lang="en-US" sz="2000" dirty="0" smtClean="0"/>
              <a:t>flow</a:t>
            </a:r>
            <a:endParaRPr lang="en-US" sz="2000" dirty="0"/>
          </a:p>
          <a:p>
            <a:pPr marL="0" indent="0">
              <a:buClr>
                <a:srgbClr val="105AA9"/>
              </a:buClr>
              <a:buNone/>
            </a:pPr>
            <a:r>
              <a:rPr lang="en-US" sz="2000" dirty="0"/>
              <a:t>       reducing costs</a:t>
            </a:r>
          </a:p>
        </p:txBody>
      </p:sp>
      <p:sp>
        <p:nvSpPr>
          <p:cNvPr id="3" name="Content Placeholder 2"/>
          <p:cNvSpPr>
            <a:spLocks noGrp="1"/>
          </p:cNvSpPr>
          <p:nvPr>
            <p:ph sz="half" idx="2"/>
          </p:nvPr>
        </p:nvSpPr>
        <p:spPr/>
        <p:txBody>
          <a:bodyPr/>
          <a:lstStyle/>
          <a:p>
            <a:pPr marL="0" indent="0">
              <a:buClr>
                <a:srgbClr val="105AA9"/>
              </a:buClr>
              <a:buNone/>
            </a:pPr>
            <a:r>
              <a:rPr lang="en-US" sz="2800" b="1" dirty="0">
                <a:solidFill>
                  <a:srgbClr val="13B5ED"/>
                </a:solidFill>
              </a:rPr>
              <a:t>Electronic shared </a:t>
            </a:r>
            <a:r>
              <a:rPr lang="en-US" sz="2800" b="1" dirty="0" smtClean="0">
                <a:solidFill>
                  <a:srgbClr val="13B5ED"/>
                </a:solidFill>
              </a:rPr>
              <a:t>record</a:t>
            </a:r>
          </a:p>
          <a:p>
            <a:pPr marL="400050" lvl="1" indent="0">
              <a:buNone/>
            </a:pPr>
            <a:r>
              <a:rPr lang="en-US" sz="2000" dirty="0"/>
              <a:t>connecting primary &amp; secondary care </a:t>
            </a:r>
            <a:r>
              <a:rPr lang="en-US" sz="2000" dirty="0" smtClean="0"/>
              <a:t>now</a:t>
            </a:r>
            <a:endParaRPr lang="en-US" sz="2000" dirty="0"/>
          </a:p>
          <a:p>
            <a:pPr marL="400050" lvl="1" indent="0">
              <a:buNone/>
            </a:pPr>
            <a:r>
              <a:rPr lang="en-US" sz="2000" dirty="0"/>
              <a:t>connecting whole health &amp; social care economy </a:t>
            </a:r>
            <a:r>
              <a:rPr lang="en-US" sz="2000" dirty="0" smtClean="0"/>
              <a:t>tomorrow</a:t>
            </a:r>
            <a:endParaRPr lang="en-US" sz="2000" dirty="0"/>
          </a:p>
        </p:txBody>
      </p:sp>
      <p:sp>
        <p:nvSpPr>
          <p:cNvPr id="4" name="Title 3"/>
          <p:cNvSpPr>
            <a:spLocks noGrp="1"/>
          </p:cNvSpPr>
          <p:nvPr>
            <p:ph type="title"/>
          </p:nvPr>
        </p:nvSpPr>
        <p:spPr/>
        <p:txBody>
          <a:bodyPr/>
          <a:lstStyle/>
          <a:p>
            <a:r>
              <a:rPr lang="en-US" i="1" dirty="0"/>
              <a:t>right care </a:t>
            </a:r>
            <a:r>
              <a:rPr lang="en-US" u="sng" dirty="0"/>
              <a:t>today</a:t>
            </a:r>
          </a:p>
        </p:txBody>
      </p:sp>
      <p:pic>
        <p:nvPicPr>
          <p:cNvPr id="5" name="Picture 6" descr="Green Check Mark Clip 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5180" y="3404261"/>
            <a:ext cx="240154" cy="260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Green Check Mark Clip 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5180" y="3746968"/>
            <a:ext cx="240154" cy="260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Green Check Mark Clip 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5180" y="4052183"/>
            <a:ext cx="240154" cy="260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Green Check Mark Clip 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036" y="4357399"/>
            <a:ext cx="240154" cy="260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descr="Green Check Mark Clip 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761203"/>
            <a:ext cx="240154" cy="260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descr="Green Check Mark Clip 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2358016"/>
            <a:ext cx="240154" cy="260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l="6647" t="7451" r="7449" b="6645"/>
          <a:stretch>
            <a:fillRect/>
          </a:stretch>
        </p:blipFill>
        <p:spPr bwMode="auto">
          <a:xfrm>
            <a:off x="6946266" y="5145351"/>
            <a:ext cx="1930400" cy="112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7065" y="5145351"/>
            <a:ext cx="1943100" cy="112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descr="V:\Department Shares\Business Development\PHOTOS FOR ANN-EXPO\Hub1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79067" y="5107240"/>
            <a:ext cx="2114550" cy="1194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7950" y="5321089"/>
            <a:ext cx="2225628" cy="8700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38265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marL="0" indent="0">
              <a:buNone/>
            </a:pPr>
            <a:r>
              <a:rPr lang="en-US" dirty="0">
                <a:hlinkClick r:id="rId2" tooltip="http://www.airedale-trust.nhs.uk/services/telemedicine/"/>
              </a:rPr>
              <a:t>http://www.airedale-trust.nhs.uk/services/telemedicine/</a:t>
            </a:r>
            <a:endParaRPr lang="en-US" dirty="0"/>
          </a:p>
        </p:txBody>
      </p:sp>
      <p:sp>
        <p:nvSpPr>
          <p:cNvPr id="2" name="Title 1"/>
          <p:cNvSpPr>
            <a:spLocks noGrp="1"/>
          </p:cNvSpPr>
          <p:nvPr>
            <p:ph type="title"/>
          </p:nvPr>
        </p:nvSpPr>
        <p:spPr/>
        <p:txBody>
          <a:bodyPr/>
          <a:lstStyle/>
          <a:p>
            <a:r>
              <a:rPr lang="en-US" dirty="0"/>
              <a:t>Video insight into our Telemedicine Service</a:t>
            </a:r>
          </a:p>
        </p:txBody>
      </p:sp>
      <p:pic>
        <p:nvPicPr>
          <p:cNvPr id="5" name="Picture 4" descr="Screen Shot 2016-08-04 at 12.10.45 copy.png">
            <a:hlinkClick r:id="rId2" tooltip="http://www.airedale-trust.nhs.uk/services/telemedicine/"/>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369" y="2111192"/>
            <a:ext cx="7099300" cy="3987800"/>
          </a:xfrm>
          <a:prstGeom prst="rect">
            <a:avLst/>
          </a:prstGeom>
        </p:spPr>
      </p:pic>
    </p:spTree>
    <p:extLst>
      <p:ext uri="{BB962C8B-B14F-4D97-AF65-F5344CB8AC3E}">
        <p14:creationId xmlns:p14="http://schemas.microsoft.com/office/powerpoint/2010/main" val="29744063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right time </a:t>
            </a:r>
            <a:r>
              <a:rPr lang="en-US" dirty="0" smtClean="0"/>
              <a:t>– </a:t>
            </a:r>
            <a:r>
              <a:rPr lang="en-US" dirty="0"/>
              <a:t>care anywhere</a:t>
            </a:r>
          </a:p>
        </p:txBody>
      </p:sp>
      <p:pic>
        <p:nvPicPr>
          <p:cNvPr id="3" name="Picture 2" descr="http://static.panoramio.com/photos/original/283988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0256" y="1460617"/>
            <a:ext cx="7523489" cy="4580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30113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right place </a:t>
            </a:r>
            <a:r>
              <a:rPr lang="en-US" dirty="0"/>
              <a:t>- replicable model</a:t>
            </a:r>
          </a:p>
        </p:txBody>
      </p:sp>
      <p:sp>
        <p:nvSpPr>
          <p:cNvPr id="3" name="Rectangle 2"/>
          <p:cNvSpPr/>
          <p:nvPr/>
        </p:nvSpPr>
        <p:spPr>
          <a:xfrm>
            <a:off x="4024432" y="1417637"/>
            <a:ext cx="4856875" cy="1268461"/>
          </a:xfrm>
          <a:prstGeom prst="rect">
            <a:avLst/>
          </a:prstGeom>
        </p:spPr>
        <p:txBody>
          <a:bodyPr tIns="0" rIns="0" bIns="0">
            <a:noAutofit/>
          </a:bodyPr>
          <a:lstStyle/>
          <a:p>
            <a:pPr marL="285750" indent="-285750">
              <a:buClr>
                <a:srgbClr val="105AA9"/>
              </a:buClr>
              <a:buFont typeface="Wingdings" charset="2"/>
              <a:buChar char="§"/>
            </a:pPr>
            <a:r>
              <a:rPr lang="en-US" sz="2400" dirty="0"/>
              <a:t>475 Nursing/Residential Care Homes + 50 in </a:t>
            </a:r>
            <a:r>
              <a:rPr lang="en-US" sz="2400" dirty="0" smtClean="0"/>
              <a:t>implementation</a:t>
            </a:r>
          </a:p>
          <a:p>
            <a:pPr marL="285750" indent="-285750">
              <a:buClr>
                <a:srgbClr val="105AA9"/>
              </a:buClr>
              <a:buFont typeface="Wingdings" charset="2"/>
              <a:buChar char="§"/>
            </a:pPr>
            <a:r>
              <a:rPr lang="en-US" sz="2400" b="1" dirty="0" smtClean="0"/>
              <a:t>Supporting </a:t>
            </a:r>
            <a:r>
              <a:rPr lang="en-US" sz="2400" b="1" dirty="0"/>
              <a:t>&gt; </a:t>
            </a:r>
            <a:r>
              <a:rPr lang="en-US" sz="2400" b="1" dirty="0" smtClean="0"/>
              <a:t>18,000 </a:t>
            </a:r>
            <a:r>
              <a:rPr lang="en-US" sz="2400" b="1" dirty="0"/>
              <a:t>residents</a:t>
            </a:r>
          </a:p>
        </p:txBody>
      </p:sp>
      <p:pic>
        <p:nvPicPr>
          <p:cNvPr id="5" name="Picture 4"/>
          <p:cNvPicPr>
            <a:picLocks noChangeAspect="1"/>
          </p:cNvPicPr>
          <p:nvPr/>
        </p:nvPicPr>
        <p:blipFill>
          <a:blip r:embed="rId2"/>
          <a:stretch>
            <a:fillRect/>
          </a:stretch>
        </p:blipFill>
        <p:spPr>
          <a:xfrm>
            <a:off x="722178" y="1242189"/>
            <a:ext cx="3126012" cy="4915714"/>
          </a:xfrm>
          <a:prstGeom prst="rect">
            <a:avLst/>
          </a:prstGeom>
        </p:spPr>
      </p:pic>
      <p:pic>
        <p:nvPicPr>
          <p:cNvPr id="7"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00301" y="3069826"/>
            <a:ext cx="3274903" cy="2200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94343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Clr>
                <a:srgbClr val="105AA9"/>
              </a:buClr>
              <a:buFont typeface="Wingdings" charset="2"/>
              <a:buChar char="§"/>
            </a:pPr>
            <a:r>
              <a:rPr lang="en-US" sz="3200" dirty="0"/>
              <a:t>Provide, safe, effective high standards of </a:t>
            </a:r>
            <a:r>
              <a:rPr lang="en-US" sz="3200" dirty="0" smtClean="0"/>
              <a:t>care</a:t>
            </a:r>
            <a:endParaRPr lang="en-US" sz="3200" dirty="0"/>
          </a:p>
          <a:p>
            <a:pPr>
              <a:buClr>
                <a:srgbClr val="105AA9"/>
              </a:buClr>
              <a:buFont typeface="Wingdings" charset="2"/>
              <a:buChar char="§"/>
            </a:pPr>
            <a:r>
              <a:rPr lang="en-US" sz="3200" dirty="0"/>
              <a:t>To support residents to stay at </a:t>
            </a:r>
            <a:r>
              <a:rPr lang="en-US" sz="3200" dirty="0" smtClean="0"/>
              <a:t>home</a:t>
            </a:r>
            <a:endParaRPr lang="en-US" sz="3200" dirty="0"/>
          </a:p>
          <a:p>
            <a:pPr>
              <a:buClr>
                <a:srgbClr val="105AA9"/>
              </a:buClr>
              <a:buFont typeface="Wingdings" charset="2"/>
              <a:buChar char="§"/>
            </a:pPr>
            <a:r>
              <a:rPr lang="en-US" sz="3200" dirty="0"/>
              <a:t>Support residents/nurses</a:t>
            </a:r>
            <a:r>
              <a:rPr lang="en-US" sz="3200" dirty="0" smtClean="0"/>
              <a:t>/</a:t>
            </a:r>
          </a:p>
          <a:p>
            <a:pPr marL="0" indent="0">
              <a:buClr>
                <a:srgbClr val="105AA9"/>
              </a:buClr>
              <a:buNone/>
            </a:pPr>
            <a:r>
              <a:rPr lang="en-US" sz="3200" dirty="0" err="1" smtClean="0"/>
              <a:t>carers</a:t>
            </a:r>
            <a:r>
              <a:rPr lang="en-US" sz="3200" dirty="0" smtClean="0"/>
              <a:t> </a:t>
            </a:r>
            <a:r>
              <a:rPr lang="en-US" sz="3200" dirty="0"/>
              <a:t>in the </a:t>
            </a:r>
            <a:r>
              <a:rPr lang="en-US" sz="3200" dirty="0" smtClean="0"/>
              <a:t>planning</a:t>
            </a:r>
          </a:p>
          <a:p>
            <a:pPr marL="0" indent="0">
              <a:buClr>
                <a:srgbClr val="105AA9"/>
              </a:buClr>
              <a:buNone/>
            </a:pPr>
            <a:r>
              <a:rPr lang="en-US" sz="3200" dirty="0" smtClean="0"/>
              <a:t>and </a:t>
            </a:r>
            <a:r>
              <a:rPr lang="en-US" sz="3200" dirty="0"/>
              <a:t>delivery of care </a:t>
            </a:r>
          </a:p>
          <a:p>
            <a:pPr>
              <a:buClr>
                <a:srgbClr val="105AA9"/>
              </a:buClr>
              <a:buFont typeface="Wingdings" charset="2"/>
              <a:buChar char="§"/>
            </a:pPr>
            <a:r>
              <a:rPr lang="en-US" sz="3200" dirty="0"/>
              <a:t>Escalate to community </a:t>
            </a:r>
            <a:endParaRPr lang="en-US" sz="3200" dirty="0" smtClean="0"/>
          </a:p>
          <a:p>
            <a:pPr marL="0" indent="0">
              <a:buClr>
                <a:srgbClr val="105AA9"/>
              </a:buClr>
              <a:buNone/>
            </a:pPr>
            <a:r>
              <a:rPr lang="en-US" sz="3200" dirty="0" smtClean="0"/>
              <a:t>teams </a:t>
            </a:r>
            <a:r>
              <a:rPr lang="en-US" sz="3200" dirty="0"/>
              <a:t>out of </a:t>
            </a:r>
            <a:r>
              <a:rPr lang="en-US" sz="3200" dirty="0" smtClean="0"/>
              <a:t>hours</a:t>
            </a:r>
            <a:endParaRPr lang="en-US" sz="3200" dirty="0"/>
          </a:p>
        </p:txBody>
      </p:sp>
      <p:sp>
        <p:nvSpPr>
          <p:cNvPr id="3" name="Title 2"/>
          <p:cNvSpPr>
            <a:spLocks noGrp="1"/>
          </p:cNvSpPr>
          <p:nvPr>
            <p:ph type="title"/>
          </p:nvPr>
        </p:nvSpPr>
        <p:spPr/>
        <p:txBody>
          <a:bodyPr/>
          <a:lstStyle/>
          <a:p>
            <a:r>
              <a:rPr lang="en-US" dirty="0"/>
              <a:t>Aims of the service</a:t>
            </a:r>
          </a:p>
        </p:txBody>
      </p:sp>
      <p:pic>
        <p:nvPicPr>
          <p:cNvPr id="7" name="Picture 6" descr="IMG_307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5277" y="3415362"/>
            <a:ext cx="4179600" cy="2846940"/>
          </a:xfrm>
          <a:prstGeom prst="rect">
            <a:avLst/>
          </a:prstGeom>
        </p:spPr>
      </p:pic>
    </p:spTree>
    <p:extLst>
      <p:ext uri="{BB962C8B-B14F-4D97-AF65-F5344CB8AC3E}">
        <p14:creationId xmlns:p14="http://schemas.microsoft.com/office/powerpoint/2010/main" val="49658143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420</TotalTime>
  <Words>1390</Words>
  <Application>Microsoft Office PowerPoint</Application>
  <PresentationFormat>On-screen Show (4:3)</PresentationFormat>
  <Paragraphs>683</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The how, why and what of telemedicine in care homes</vt:lpstr>
      <vt:lpstr>Digital Health</vt:lpstr>
      <vt:lpstr>A system designed by default</vt:lpstr>
      <vt:lpstr>PowerPoint Presentation</vt:lpstr>
      <vt:lpstr>right care today</vt:lpstr>
      <vt:lpstr>Video insight into our Telemedicine Service</vt:lpstr>
      <vt:lpstr>right time – care anywhere</vt:lpstr>
      <vt:lpstr>right place - replicable model</vt:lpstr>
      <vt:lpstr>Aims of the service</vt:lpstr>
      <vt:lpstr>Other services delivered from the digital care hub</vt:lpstr>
      <vt:lpstr>Video insight into our  Gold Line Service </vt:lpstr>
      <vt:lpstr>Data from End of Life Care Profiles PHE and district wide reporting (CSU)</vt:lpstr>
      <vt:lpstr>Call sheet</vt:lpstr>
      <vt:lpstr>Reporting</vt:lpstr>
      <vt:lpstr>Reason for call</vt:lpstr>
      <vt:lpstr>Outcome of calls</vt:lpstr>
      <vt:lpstr>What would you have done?</vt:lpstr>
      <vt:lpstr>Actual GP referrals </vt:lpstr>
      <vt:lpstr>GP triage</vt:lpstr>
      <vt:lpstr>GP feedback</vt:lpstr>
      <vt:lpstr>Innovation potential</vt:lpstr>
      <vt:lpstr>Building on our innovation</vt:lpstr>
      <vt:lpstr>Remote training and  clinical support</vt:lpstr>
      <vt:lpstr>Questions</vt:lpstr>
    </vt:vector>
  </TitlesOfParts>
  <Company>Hairy Goat Design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Debbie McKay</dc:creator>
  <cp:lastModifiedBy>Jillian Oxley</cp:lastModifiedBy>
  <cp:revision>95</cp:revision>
  <cp:lastPrinted>2016-08-25T10:47:18Z</cp:lastPrinted>
  <dcterms:created xsi:type="dcterms:W3CDTF">2016-03-15T14:03:52Z</dcterms:created>
  <dcterms:modified xsi:type="dcterms:W3CDTF">2016-12-13T12:43:15Z</dcterms:modified>
</cp:coreProperties>
</file>