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3"/>
  </p:notesMasterIdLst>
  <p:handoutMasterIdLst>
    <p:handoutMasterId r:id="rId24"/>
  </p:handoutMasterIdLst>
  <p:sldIdLst>
    <p:sldId id="265" r:id="rId5"/>
    <p:sldId id="264" r:id="rId6"/>
    <p:sldId id="267" r:id="rId7"/>
    <p:sldId id="268" r:id="rId8"/>
    <p:sldId id="269" r:id="rId9"/>
    <p:sldId id="271" r:id="rId10"/>
    <p:sldId id="270" r:id="rId11"/>
    <p:sldId id="280" r:id="rId12"/>
    <p:sldId id="272" r:id="rId13"/>
    <p:sldId id="273" r:id="rId14"/>
    <p:sldId id="274" r:id="rId15"/>
    <p:sldId id="275" r:id="rId16"/>
    <p:sldId id="276" r:id="rId17"/>
    <p:sldId id="277" r:id="rId18"/>
    <p:sldId id="282" r:id="rId19"/>
    <p:sldId id="281" r:id="rId20"/>
    <p:sldId id="278" r:id="rId21"/>
    <p:sldId id="27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22" autoAdjust="0"/>
    <p:restoredTop sz="94674" autoAdjust="0"/>
  </p:normalViewPr>
  <p:slideViewPr>
    <p:cSldViewPr snapToGrid="0" snapToObjects="1">
      <p:cViewPr varScale="1">
        <p:scale>
          <a:sx n="114" d="100"/>
          <a:sy n="114" d="100"/>
        </p:scale>
        <p:origin x="1242"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8" d="100"/>
          <a:sy n="88" d="100"/>
        </p:scale>
        <p:origin x="-387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C7BFE2-FB69-4CD4-BDC1-F6DF97C32949}" type="doc">
      <dgm:prSet loTypeId="urn:microsoft.com/office/officeart/2005/8/layout/process5" loCatId="process" qsTypeId="urn:microsoft.com/office/officeart/2005/8/quickstyle/simple1" qsCatId="simple" csTypeId="urn:microsoft.com/office/officeart/2005/8/colors/accent1_2" csCatId="accent1" phldr="1"/>
      <dgm:spPr/>
    </dgm:pt>
    <dgm:pt modelId="{A261F6B0-231F-4BA7-BE03-75D7E4B664DA}">
      <dgm:prSet phldrT="[Text]"/>
      <dgm:spPr/>
      <dgm:t>
        <a:bodyPr/>
        <a:lstStyle/>
        <a:p>
          <a:r>
            <a:rPr lang="en-GB" dirty="0"/>
            <a:t>Pharmacies briefed on upcoming campaign by NHS South</a:t>
          </a:r>
        </a:p>
      </dgm:t>
    </dgm:pt>
    <dgm:pt modelId="{E860B4CA-92B0-47A7-8F51-1BE9E7C1FCC7}" type="parTrans" cxnId="{F237859E-7C44-4237-A5AA-88D2BCF70494}">
      <dgm:prSet/>
      <dgm:spPr/>
      <dgm:t>
        <a:bodyPr/>
        <a:lstStyle/>
        <a:p>
          <a:endParaRPr lang="en-GB"/>
        </a:p>
      </dgm:t>
    </dgm:pt>
    <dgm:pt modelId="{90C8B31B-96C2-4652-A615-71F3D2F69B08}" type="sibTrans" cxnId="{F237859E-7C44-4237-A5AA-88D2BCF70494}">
      <dgm:prSet/>
      <dgm:spPr/>
      <dgm:t>
        <a:bodyPr/>
        <a:lstStyle/>
        <a:p>
          <a:endParaRPr lang="en-GB" dirty="0"/>
        </a:p>
      </dgm:t>
    </dgm:pt>
    <dgm:pt modelId="{F647B3BE-81B0-4A66-B563-610680BE5C8E}">
      <dgm:prSet phldrT="[Text]"/>
      <dgm:spPr/>
      <dgm:t>
        <a:bodyPr/>
        <a:lstStyle/>
        <a:p>
          <a:r>
            <a:rPr lang="en-GB" dirty="0"/>
            <a:t>National Campaign Resources distributed</a:t>
          </a:r>
        </a:p>
      </dgm:t>
    </dgm:pt>
    <dgm:pt modelId="{BB7E0A22-3AFB-4AA2-A3EA-E26E055DE323}" type="parTrans" cxnId="{2DA3D1D4-673A-4AB3-9E3D-A34C49C1F824}">
      <dgm:prSet/>
      <dgm:spPr/>
      <dgm:t>
        <a:bodyPr/>
        <a:lstStyle/>
        <a:p>
          <a:endParaRPr lang="en-GB"/>
        </a:p>
      </dgm:t>
    </dgm:pt>
    <dgm:pt modelId="{FAFD1AF9-62BA-4687-A9F2-CB15847196DA}" type="sibTrans" cxnId="{2DA3D1D4-673A-4AB3-9E3D-A34C49C1F824}">
      <dgm:prSet/>
      <dgm:spPr/>
      <dgm:t>
        <a:bodyPr/>
        <a:lstStyle/>
        <a:p>
          <a:endParaRPr lang="en-GB" dirty="0"/>
        </a:p>
      </dgm:t>
    </dgm:pt>
    <dgm:pt modelId="{F24957D6-4E95-45F8-8504-7B65ABB39000}">
      <dgm:prSet phldrT="[Text]"/>
      <dgm:spPr/>
      <dgm:t>
        <a:bodyPr/>
        <a:lstStyle/>
        <a:p>
          <a:r>
            <a:rPr lang="en-GB" dirty="0"/>
            <a:t>Campaign takes place</a:t>
          </a:r>
        </a:p>
      </dgm:t>
    </dgm:pt>
    <dgm:pt modelId="{99717C8E-74D3-4312-9341-44D795D8B3A4}" type="parTrans" cxnId="{F7BC4422-7BC2-4F3D-BF6D-529F71C2F0BD}">
      <dgm:prSet/>
      <dgm:spPr/>
      <dgm:t>
        <a:bodyPr/>
        <a:lstStyle/>
        <a:p>
          <a:endParaRPr lang="en-GB"/>
        </a:p>
      </dgm:t>
    </dgm:pt>
    <dgm:pt modelId="{D5AF7FF0-AE69-4CF7-AD6F-165EEDD5C408}" type="sibTrans" cxnId="{F7BC4422-7BC2-4F3D-BF6D-529F71C2F0BD}">
      <dgm:prSet/>
      <dgm:spPr/>
      <dgm:t>
        <a:bodyPr/>
        <a:lstStyle/>
        <a:p>
          <a:endParaRPr lang="en-GB" dirty="0"/>
        </a:p>
      </dgm:t>
    </dgm:pt>
    <dgm:pt modelId="{F924F35E-1DDC-42E2-8728-5610789E1FCF}">
      <dgm:prSet/>
      <dgm:spPr/>
      <dgm:t>
        <a:bodyPr/>
        <a:lstStyle/>
        <a:p>
          <a:r>
            <a:rPr lang="en-GB" dirty="0"/>
            <a:t>NHS South share data and PHE South analyse for the evaluation report</a:t>
          </a:r>
        </a:p>
      </dgm:t>
    </dgm:pt>
    <dgm:pt modelId="{0D345748-B7D4-4A0C-A24C-A4C65076079F}" type="parTrans" cxnId="{FFE2CE96-CB3A-40B6-9D8B-3B614DD8455E}">
      <dgm:prSet/>
      <dgm:spPr/>
      <dgm:t>
        <a:bodyPr/>
        <a:lstStyle/>
        <a:p>
          <a:endParaRPr lang="en-GB"/>
        </a:p>
      </dgm:t>
    </dgm:pt>
    <dgm:pt modelId="{F6695254-4318-4037-9362-AF35347076A3}" type="sibTrans" cxnId="{FFE2CE96-CB3A-40B6-9D8B-3B614DD8455E}">
      <dgm:prSet/>
      <dgm:spPr/>
      <dgm:t>
        <a:bodyPr/>
        <a:lstStyle/>
        <a:p>
          <a:endParaRPr lang="en-GB"/>
        </a:p>
      </dgm:t>
    </dgm:pt>
    <dgm:pt modelId="{040A280B-B7A1-4EBB-86C5-4060890D8FBF}">
      <dgm:prSet/>
      <dgm:spPr/>
      <dgm:t>
        <a:bodyPr/>
        <a:lstStyle/>
        <a:p>
          <a:r>
            <a:rPr lang="en-GB" dirty="0"/>
            <a:t>Pharmacy briefing and evaluation form distributed by NHS South</a:t>
          </a:r>
        </a:p>
      </dgm:t>
    </dgm:pt>
    <dgm:pt modelId="{013A9BBD-CDB8-4ABF-AD2D-F19155ED70D6}" type="parTrans" cxnId="{ED2102F7-B737-4B79-9AD5-1A204D7731E1}">
      <dgm:prSet/>
      <dgm:spPr/>
      <dgm:t>
        <a:bodyPr/>
        <a:lstStyle/>
        <a:p>
          <a:endParaRPr lang="en-GB"/>
        </a:p>
      </dgm:t>
    </dgm:pt>
    <dgm:pt modelId="{0DF97F4A-F5F8-4E38-926B-CB720835D955}" type="sibTrans" cxnId="{ED2102F7-B737-4B79-9AD5-1A204D7731E1}">
      <dgm:prSet/>
      <dgm:spPr/>
      <dgm:t>
        <a:bodyPr/>
        <a:lstStyle/>
        <a:p>
          <a:endParaRPr lang="en-GB" dirty="0"/>
        </a:p>
      </dgm:t>
    </dgm:pt>
    <dgm:pt modelId="{B9C22A03-52E3-497D-8F41-2E1F1CA6044E}">
      <dgm:prSet/>
      <dgm:spPr/>
      <dgm:t>
        <a:bodyPr/>
        <a:lstStyle/>
        <a:p>
          <a:r>
            <a:rPr lang="en-GB" dirty="0"/>
            <a:t>Pharmacies return evaluation to NHS South</a:t>
          </a:r>
        </a:p>
      </dgm:t>
    </dgm:pt>
    <dgm:pt modelId="{4BA72FB6-B465-49AC-BBB3-FF4AC7096B87}" type="parTrans" cxnId="{A768E6C4-B5CF-47CC-9727-1124A473E16A}">
      <dgm:prSet/>
      <dgm:spPr/>
      <dgm:t>
        <a:bodyPr/>
        <a:lstStyle/>
        <a:p>
          <a:endParaRPr lang="en-GB"/>
        </a:p>
      </dgm:t>
    </dgm:pt>
    <dgm:pt modelId="{F06CD114-DEED-4773-8FF5-CB040CDF228C}" type="sibTrans" cxnId="{A768E6C4-B5CF-47CC-9727-1124A473E16A}">
      <dgm:prSet/>
      <dgm:spPr/>
      <dgm:t>
        <a:bodyPr/>
        <a:lstStyle/>
        <a:p>
          <a:endParaRPr lang="en-GB" dirty="0"/>
        </a:p>
      </dgm:t>
    </dgm:pt>
    <dgm:pt modelId="{FE22BCE5-1D84-410D-A781-3462A5315ECB}">
      <dgm:prSet/>
      <dgm:spPr/>
      <dgm:t>
        <a:bodyPr/>
        <a:lstStyle/>
        <a:p>
          <a:r>
            <a:rPr lang="en-GB" dirty="0"/>
            <a:t>Feedback on campaign success  &amp; best practice  via evaluation reports  to Pharmacies</a:t>
          </a:r>
        </a:p>
      </dgm:t>
    </dgm:pt>
    <dgm:pt modelId="{AF5B992E-C90B-4F80-A4C2-18D2ECC39636}" type="parTrans" cxnId="{951D5079-3408-4042-A2E2-11EF8E7089B8}">
      <dgm:prSet/>
      <dgm:spPr/>
      <dgm:t>
        <a:bodyPr/>
        <a:lstStyle/>
        <a:p>
          <a:endParaRPr lang="en-GB"/>
        </a:p>
      </dgm:t>
    </dgm:pt>
    <dgm:pt modelId="{B7EF0A8B-5419-462F-A242-7D56FDF30FAF}" type="sibTrans" cxnId="{951D5079-3408-4042-A2E2-11EF8E7089B8}">
      <dgm:prSet/>
      <dgm:spPr/>
      <dgm:t>
        <a:bodyPr/>
        <a:lstStyle/>
        <a:p>
          <a:endParaRPr lang="en-GB"/>
        </a:p>
      </dgm:t>
    </dgm:pt>
    <dgm:pt modelId="{59548FCD-8D32-4FCA-8220-D91C91812DFB}">
      <dgm:prSet/>
      <dgm:spPr/>
      <dgm:t>
        <a:bodyPr/>
        <a:lstStyle/>
        <a:p>
          <a:r>
            <a:rPr lang="en-GB" dirty="0"/>
            <a:t>PHE South &amp; NHS South sign off reports</a:t>
          </a:r>
        </a:p>
      </dgm:t>
    </dgm:pt>
    <dgm:pt modelId="{E54D3B7C-61FC-4F89-BEF6-03572B76E9CC}" type="sibTrans" cxnId="{B406112C-009B-4D4E-A7FF-9FBA3C9C0112}">
      <dgm:prSet/>
      <dgm:spPr/>
      <dgm:t>
        <a:bodyPr/>
        <a:lstStyle/>
        <a:p>
          <a:endParaRPr lang="en-GB"/>
        </a:p>
      </dgm:t>
    </dgm:pt>
    <dgm:pt modelId="{7CFDDC4C-B686-4160-9B66-2BA8E1277AEC}" type="parTrans" cxnId="{B406112C-009B-4D4E-A7FF-9FBA3C9C0112}">
      <dgm:prSet/>
      <dgm:spPr/>
      <dgm:t>
        <a:bodyPr/>
        <a:lstStyle/>
        <a:p>
          <a:endParaRPr lang="en-GB"/>
        </a:p>
      </dgm:t>
    </dgm:pt>
    <dgm:pt modelId="{C0F1D6ED-A725-4791-8374-88B211916D7F}" type="pres">
      <dgm:prSet presAssocID="{8BC7BFE2-FB69-4CD4-BDC1-F6DF97C32949}" presName="diagram" presStyleCnt="0">
        <dgm:presLayoutVars>
          <dgm:dir/>
          <dgm:resizeHandles val="exact"/>
        </dgm:presLayoutVars>
      </dgm:prSet>
      <dgm:spPr/>
    </dgm:pt>
    <dgm:pt modelId="{AA5A556C-5720-47FB-8BE6-B5F0929A93F1}" type="pres">
      <dgm:prSet presAssocID="{A261F6B0-231F-4BA7-BE03-75D7E4B664DA}" presName="node" presStyleLbl="node1" presStyleIdx="0" presStyleCnt="8">
        <dgm:presLayoutVars>
          <dgm:bulletEnabled val="1"/>
        </dgm:presLayoutVars>
      </dgm:prSet>
      <dgm:spPr/>
    </dgm:pt>
    <dgm:pt modelId="{5FF1D3E6-712D-4AD3-8353-D295A7455BA6}" type="pres">
      <dgm:prSet presAssocID="{90C8B31B-96C2-4652-A615-71F3D2F69B08}" presName="sibTrans" presStyleLbl="sibTrans2D1" presStyleIdx="0" presStyleCnt="7"/>
      <dgm:spPr/>
    </dgm:pt>
    <dgm:pt modelId="{9AF60807-7561-46BD-BB4D-0AB9E5B60A14}" type="pres">
      <dgm:prSet presAssocID="{90C8B31B-96C2-4652-A615-71F3D2F69B08}" presName="connectorText" presStyleLbl="sibTrans2D1" presStyleIdx="0" presStyleCnt="7"/>
      <dgm:spPr/>
    </dgm:pt>
    <dgm:pt modelId="{53DE1951-78A2-48B3-B908-BCA6FC6557B8}" type="pres">
      <dgm:prSet presAssocID="{040A280B-B7A1-4EBB-86C5-4060890D8FBF}" presName="node" presStyleLbl="node1" presStyleIdx="1" presStyleCnt="8">
        <dgm:presLayoutVars>
          <dgm:bulletEnabled val="1"/>
        </dgm:presLayoutVars>
      </dgm:prSet>
      <dgm:spPr/>
    </dgm:pt>
    <dgm:pt modelId="{F18AD3A5-107E-4F51-824D-C41B5DA72610}" type="pres">
      <dgm:prSet presAssocID="{0DF97F4A-F5F8-4E38-926B-CB720835D955}" presName="sibTrans" presStyleLbl="sibTrans2D1" presStyleIdx="1" presStyleCnt="7"/>
      <dgm:spPr/>
    </dgm:pt>
    <dgm:pt modelId="{5D68EE77-75EA-4E7C-9A62-3D6D4F72CEED}" type="pres">
      <dgm:prSet presAssocID="{0DF97F4A-F5F8-4E38-926B-CB720835D955}" presName="connectorText" presStyleLbl="sibTrans2D1" presStyleIdx="1" presStyleCnt="7"/>
      <dgm:spPr/>
    </dgm:pt>
    <dgm:pt modelId="{833751CB-22BB-4686-A146-90C0F542F0D2}" type="pres">
      <dgm:prSet presAssocID="{F647B3BE-81B0-4A66-B563-610680BE5C8E}" presName="node" presStyleLbl="node1" presStyleIdx="2" presStyleCnt="8">
        <dgm:presLayoutVars>
          <dgm:bulletEnabled val="1"/>
        </dgm:presLayoutVars>
      </dgm:prSet>
      <dgm:spPr/>
    </dgm:pt>
    <dgm:pt modelId="{F9CEE043-1299-4616-9E7E-B0BE98F4205E}" type="pres">
      <dgm:prSet presAssocID="{FAFD1AF9-62BA-4687-A9F2-CB15847196DA}" presName="sibTrans" presStyleLbl="sibTrans2D1" presStyleIdx="2" presStyleCnt="7"/>
      <dgm:spPr/>
    </dgm:pt>
    <dgm:pt modelId="{7F9B36A8-E116-4635-9104-577414EFC1AA}" type="pres">
      <dgm:prSet presAssocID="{FAFD1AF9-62BA-4687-A9F2-CB15847196DA}" presName="connectorText" presStyleLbl="sibTrans2D1" presStyleIdx="2" presStyleCnt="7"/>
      <dgm:spPr/>
    </dgm:pt>
    <dgm:pt modelId="{F3A13A53-7FF7-4793-BF68-F3AAFE721CE2}" type="pres">
      <dgm:prSet presAssocID="{F24957D6-4E95-45F8-8504-7B65ABB39000}" presName="node" presStyleLbl="node1" presStyleIdx="3" presStyleCnt="8">
        <dgm:presLayoutVars>
          <dgm:bulletEnabled val="1"/>
        </dgm:presLayoutVars>
      </dgm:prSet>
      <dgm:spPr/>
    </dgm:pt>
    <dgm:pt modelId="{82B33ABE-77EF-4976-A0C6-67128059FFB4}" type="pres">
      <dgm:prSet presAssocID="{D5AF7FF0-AE69-4CF7-AD6F-165EEDD5C408}" presName="sibTrans" presStyleLbl="sibTrans2D1" presStyleIdx="3" presStyleCnt="7"/>
      <dgm:spPr/>
    </dgm:pt>
    <dgm:pt modelId="{B172DC9E-3705-4327-A377-7D354E6FCF40}" type="pres">
      <dgm:prSet presAssocID="{D5AF7FF0-AE69-4CF7-AD6F-165EEDD5C408}" presName="connectorText" presStyleLbl="sibTrans2D1" presStyleIdx="3" presStyleCnt="7"/>
      <dgm:spPr/>
    </dgm:pt>
    <dgm:pt modelId="{1A4C6ABB-4D30-4516-A255-50EE140578C4}" type="pres">
      <dgm:prSet presAssocID="{B9C22A03-52E3-497D-8F41-2E1F1CA6044E}" presName="node" presStyleLbl="node1" presStyleIdx="4" presStyleCnt="8">
        <dgm:presLayoutVars>
          <dgm:bulletEnabled val="1"/>
        </dgm:presLayoutVars>
      </dgm:prSet>
      <dgm:spPr/>
    </dgm:pt>
    <dgm:pt modelId="{4DF445D2-EFBB-4B14-88C6-3C958634EA6D}" type="pres">
      <dgm:prSet presAssocID="{F06CD114-DEED-4773-8FF5-CB040CDF228C}" presName="sibTrans" presStyleLbl="sibTrans2D1" presStyleIdx="4" presStyleCnt="7"/>
      <dgm:spPr/>
    </dgm:pt>
    <dgm:pt modelId="{6409C049-1037-4D96-A272-1B2E133392BE}" type="pres">
      <dgm:prSet presAssocID="{F06CD114-DEED-4773-8FF5-CB040CDF228C}" presName="connectorText" presStyleLbl="sibTrans2D1" presStyleIdx="4" presStyleCnt="7"/>
      <dgm:spPr/>
    </dgm:pt>
    <dgm:pt modelId="{2D2C6E85-7BE1-468A-BAC1-B7666A759F19}" type="pres">
      <dgm:prSet presAssocID="{F924F35E-1DDC-42E2-8728-5610789E1FCF}" presName="node" presStyleLbl="node1" presStyleIdx="5" presStyleCnt="8">
        <dgm:presLayoutVars>
          <dgm:bulletEnabled val="1"/>
        </dgm:presLayoutVars>
      </dgm:prSet>
      <dgm:spPr/>
    </dgm:pt>
    <dgm:pt modelId="{369891A7-A261-42E5-9672-AA964ADD28D9}" type="pres">
      <dgm:prSet presAssocID="{F6695254-4318-4037-9362-AF35347076A3}" presName="sibTrans" presStyleLbl="sibTrans2D1" presStyleIdx="5" presStyleCnt="7"/>
      <dgm:spPr/>
    </dgm:pt>
    <dgm:pt modelId="{041257B3-3C11-4F7E-9824-E834F1211E09}" type="pres">
      <dgm:prSet presAssocID="{F6695254-4318-4037-9362-AF35347076A3}" presName="connectorText" presStyleLbl="sibTrans2D1" presStyleIdx="5" presStyleCnt="7"/>
      <dgm:spPr/>
    </dgm:pt>
    <dgm:pt modelId="{184F427C-1721-48E2-82AC-6924847ADE2F}" type="pres">
      <dgm:prSet presAssocID="{59548FCD-8D32-4FCA-8220-D91C91812DFB}" presName="node" presStyleLbl="node1" presStyleIdx="6" presStyleCnt="8">
        <dgm:presLayoutVars>
          <dgm:bulletEnabled val="1"/>
        </dgm:presLayoutVars>
      </dgm:prSet>
      <dgm:spPr/>
    </dgm:pt>
    <dgm:pt modelId="{5AD9B9F4-CB3F-4B05-9FD3-C0B203BE8259}" type="pres">
      <dgm:prSet presAssocID="{E54D3B7C-61FC-4F89-BEF6-03572B76E9CC}" presName="sibTrans" presStyleLbl="sibTrans2D1" presStyleIdx="6" presStyleCnt="7"/>
      <dgm:spPr/>
    </dgm:pt>
    <dgm:pt modelId="{FD84E26D-D330-4E09-9F98-55ACBF69A2A6}" type="pres">
      <dgm:prSet presAssocID="{E54D3B7C-61FC-4F89-BEF6-03572B76E9CC}" presName="connectorText" presStyleLbl="sibTrans2D1" presStyleIdx="6" presStyleCnt="7"/>
      <dgm:spPr/>
    </dgm:pt>
    <dgm:pt modelId="{8E8F9ECB-06AC-4268-AE50-814DFBEDCBDC}" type="pres">
      <dgm:prSet presAssocID="{FE22BCE5-1D84-410D-A781-3462A5315ECB}" presName="node" presStyleLbl="node1" presStyleIdx="7" presStyleCnt="8">
        <dgm:presLayoutVars>
          <dgm:bulletEnabled val="1"/>
        </dgm:presLayoutVars>
      </dgm:prSet>
      <dgm:spPr/>
    </dgm:pt>
  </dgm:ptLst>
  <dgm:cxnLst>
    <dgm:cxn modelId="{DED7E806-ECC6-48A8-935A-B7131881A0DC}" type="presOf" srcId="{F924F35E-1DDC-42E2-8728-5610789E1FCF}" destId="{2D2C6E85-7BE1-468A-BAC1-B7666A759F19}" srcOrd="0" destOrd="0" presId="urn:microsoft.com/office/officeart/2005/8/layout/process5"/>
    <dgm:cxn modelId="{F5FB350B-20C4-464C-8F9E-DF829F792B90}" type="presOf" srcId="{D5AF7FF0-AE69-4CF7-AD6F-165EEDD5C408}" destId="{B172DC9E-3705-4327-A377-7D354E6FCF40}" srcOrd="1" destOrd="0" presId="urn:microsoft.com/office/officeart/2005/8/layout/process5"/>
    <dgm:cxn modelId="{7751A213-52C8-4BCB-B92A-1FD927FA26EB}" type="presOf" srcId="{90C8B31B-96C2-4652-A615-71F3D2F69B08}" destId="{5FF1D3E6-712D-4AD3-8353-D295A7455BA6}" srcOrd="0" destOrd="0" presId="urn:microsoft.com/office/officeart/2005/8/layout/process5"/>
    <dgm:cxn modelId="{2ACDCA18-FB6D-4398-97E9-905248D9575A}" type="presOf" srcId="{F24957D6-4E95-45F8-8504-7B65ABB39000}" destId="{F3A13A53-7FF7-4793-BF68-F3AAFE721CE2}" srcOrd="0" destOrd="0" presId="urn:microsoft.com/office/officeart/2005/8/layout/process5"/>
    <dgm:cxn modelId="{409A8F1D-91C4-4E4F-9857-38CD64A2CC8C}" type="presOf" srcId="{90C8B31B-96C2-4652-A615-71F3D2F69B08}" destId="{9AF60807-7561-46BD-BB4D-0AB9E5B60A14}" srcOrd="1" destOrd="0" presId="urn:microsoft.com/office/officeart/2005/8/layout/process5"/>
    <dgm:cxn modelId="{F7BC4422-7BC2-4F3D-BF6D-529F71C2F0BD}" srcId="{8BC7BFE2-FB69-4CD4-BDC1-F6DF97C32949}" destId="{F24957D6-4E95-45F8-8504-7B65ABB39000}" srcOrd="3" destOrd="0" parTransId="{99717C8E-74D3-4312-9341-44D795D8B3A4}" sibTransId="{D5AF7FF0-AE69-4CF7-AD6F-165EEDD5C408}"/>
    <dgm:cxn modelId="{B406112C-009B-4D4E-A7FF-9FBA3C9C0112}" srcId="{8BC7BFE2-FB69-4CD4-BDC1-F6DF97C32949}" destId="{59548FCD-8D32-4FCA-8220-D91C91812DFB}" srcOrd="6" destOrd="0" parTransId="{7CFDDC4C-B686-4160-9B66-2BA8E1277AEC}" sibTransId="{E54D3B7C-61FC-4F89-BEF6-03572B76E9CC}"/>
    <dgm:cxn modelId="{F2B7F65F-68F5-400A-ACF7-1367BD7FDD14}" type="presOf" srcId="{F06CD114-DEED-4773-8FF5-CB040CDF228C}" destId="{6409C049-1037-4D96-A272-1B2E133392BE}" srcOrd="1" destOrd="0" presId="urn:microsoft.com/office/officeart/2005/8/layout/process5"/>
    <dgm:cxn modelId="{9BC88846-D427-49C5-88D2-801A8106EF55}" type="presOf" srcId="{A261F6B0-231F-4BA7-BE03-75D7E4B664DA}" destId="{AA5A556C-5720-47FB-8BE6-B5F0929A93F1}" srcOrd="0" destOrd="0" presId="urn:microsoft.com/office/officeart/2005/8/layout/process5"/>
    <dgm:cxn modelId="{39D49973-AF45-49C9-8341-F901453E8FF3}" type="presOf" srcId="{E54D3B7C-61FC-4F89-BEF6-03572B76E9CC}" destId="{FD84E26D-D330-4E09-9F98-55ACBF69A2A6}" srcOrd="1" destOrd="0" presId="urn:microsoft.com/office/officeart/2005/8/layout/process5"/>
    <dgm:cxn modelId="{A5971D59-010B-4EC9-889F-3220A8F5C0B4}" type="presOf" srcId="{0DF97F4A-F5F8-4E38-926B-CB720835D955}" destId="{F18AD3A5-107E-4F51-824D-C41B5DA72610}" srcOrd="0" destOrd="0" presId="urn:microsoft.com/office/officeart/2005/8/layout/process5"/>
    <dgm:cxn modelId="{951D5079-3408-4042-A2E2-11EF8E7089B8}" srcId="{8BC7BFE2-FB69-4CD4-BDC1-F6DF97C32949}" destId="{FE22BCE5-1D84-410D-A781-3462A5315ECB}" srcOrd="7" destOrd="0" parTransId="{AF5B992E-C90B-4F80-A4C2-18D2ECC39636}" sibTransId="{B7EF0A8B-5419-462F-A242-7D56FDF30FAF}"/>
    <dgm:cxn modelId="{5B2D7759-3D0B-4D05-B173-A2725C4E82AD}" type="presOf" srcId="{FAFD1AF9-62BA-4687-A9F2-CB15847196DA}" destId="{F9CEE043-1299-4616-9E7E-B0BE98F4205E}" srcOrd="0" destOrd="0" presId="urn:microsoft.com/office/officeart/2005/8/layout/process5"/>
    <dgm:cxn modelId="{16A3E984-DD4C-4C61-A512-B36561A29046}" type="presOf" srcId="{D5AF7FF0-AE69-4CF7-AD6F-165EEDD5C408}" destId="{82B33ABE-77EF-4976-A0C6-67128059FFB4}" srcOrd="0" destOrd="0" presId="urn:microsoft.com/office/officeart/2005/8/layout/process5"/>
    <dgm:cxn modelId="{20D52292-136C-477C-8802-AA8EDD04942E}" type="presOf" srcId="{FE22BCE5-1D84-410D-A781-3462A5315ECB}" destId="{8E8F9ECB-06AC-4268-AE50-814DFBEDCBDC}" srcOrd="0" destOrd="0" presId="urn:microsoft.com/office/officeart/2005/8/layout/process5"/>
    <dgm:cxn modelId="{FFE2CE96-CB3A-40B6-9D8B-3B614DD8455E}" srcId="{8BC7BFE2-FB69-4CD4-BDC1-F6DF97C32949}" destId="{F924F35E-1DDC-42E2-8728-5610789E1FCF}" srcOrd="5" destOrd="0" parTransId="{0D345748-B7D4-4A0C-A24C-A4C65076079F}" sibTransId="{F6695254-4318-4037-9362-AF35347076A3}"/>
    <dgm:cxn modelId="{E476129E-960E-4BD3-ADD2-84AF0A2C1979}" type="presOf" srcId="{F6695254-4318-4037-9362-AF35347076A3}" destId="{041257B3-3C11-4F7E-9824-E834F1211E09}" srcOrd="1" destOrd="0" presId="urn:microsoft.com/office/officeart/2005/8/layout/process5"/>
    <dgm:cxn modelId="{F237859E-7C44-4237-A5AA-88D2BCF70494}" srcId="{8BC7BFE2-FB69-4CD4-BDC1-F6DF97C32949}" destId="{A261F6B0-231F-4BA7-BE03-75D7E4B664DA}" srcOrd="0" destOrd="0" parTransId="{E860B4CA-92B0-47A7-8F51-1BE9E7C1FCC7}" sibTransId="{90C8B31B-96C2-4652-A615-71F3D2F69B08}"/>
    <dgm:cxn modelId="{1AC7A1A1-2DB0-401B-BCDB-D4067A573811}" type="presOf" srcId="{59548FCD-8D32-4FCA-8220-D91C91812DFB}" destId="{184F427C-1721-48E2-82AC-6924847ADE2F}" srcOrd="0" destOrd="0" presId="urn:microsoft.com/office/officeart/2005/8/layout/process5"/>
    <dgm:cxn modelId="{D1DAEEA3-BCE5-41A4-8FF0-4B460F7169F1}" type="presOf" srcId="{F06CD114-DEED-4773-8FF5-CB040CDF228C}" destId="{4DF445D2-EFBB-4B14-88C6-3C958634EA6D}" srcOrd="0" destOrd="0" presId="urn:microsoft.com/office/officeart/2005/8/layout/process5"/>
    <dgm:cxn modelId="{FB6ABDA6-43FF-4A18-8689-48CD058B10AB}" type="presOf" srcId="{B9C22A03-52E3-497D-8F41-2E1F1CA6044E}" destId="{1A4C6ABB-4D30-4516-A255-50EE140578C4}" srcOrd="0" destOrd="0" presId="urn:microsoft.com/office/officeart/2005/8/layout/process5"/>
    <dgm:cxn modelId="{17B5DAA9-7052-4765-93DE-65ACF049CD4F}" type="presOf" srcId="{E54D3B7C-61FC-4F89-BEF6-03572B76E9CC}" destId="{5AD9B9F4-CB3F-4B05-9FD3-C0B203BE8259}" srcOrd="0" destOrd="0" presId="urn:microsoft.com/office/officeart/2005/8/layout/process5"/>
    <dgm:cxn modelId="{4192FFAF-C7A2-4DC8-AA16-EE3778F82380}" type="presOf" srcId="{FAFD1AF9-62BA-4687-A9F2-CB15847196DA}" destId="{7F9B36A8-E116-4635-9104-577414EFC1AA}" srcOrd="1" destOrd="0" presId="urn:microsoft.com/office/officeart/2005/8/layout/process5"/>
    <dgm:cxn modelId="{E1E033BB-B2B7-423C-A235-7DAD8F1E7383}" type="presOf" srcId="{8BC7BFE2-FB69-4CD4-BDC1-F6DF97C32949}" destId="{C0F1D6ED-A725-4791-8374-88B211916D7F}" srcOrd="0" destOrd="0" presId="urn:microsoft.com/office/officeart/2005/8/layout/process5"/>
    <dgm:cxn modelId="{1719AABD-E198-4D70-B4BF-A8BC38676062}" type="presOf" srcId="{F647B3BE-81B0-4A66-B563-610680BE5C8E}" destId="{833751CB-22BB-4686-A146-90C0F542F0D2}" srcOrd="0" destOrd="0" presId="urn:microsoft.com/office/officeart/2005/8/layout/process5"/>
    <dgm:cxn modelId="{B46C0CC0-9319-4491-BED2-E9DC7DD5221E}" type="presOf" srcId="{F6695254-4318-4037-9362-AF35347076A3}" destId="{369891A7-A261-42E5-9672-AA964ADD28D9}" srcOrd="0" destOrd="0" presId="urn:microsoft.com/office/officeart/2005/8/layout/process5"/>
    <dgm:cxn modelId="{A768E6C4-B5CF-47CC-9727-1124A473E16A}" srcId="{8BC7BFE2-FB69-4CD4-BDC1-F6DF97C32949}" destId="{B9C22A03-52E3-497D-8F41-2E1F1CA6044E}" srcOrd="4" destOrd="0" parTransId="{4BA72FB6-B465-49AC-BBB3-FF4AC7096B87}" sibTransId="{F06CD114-DEED-4773-8FF5-CB040CDF228C}"/>
    <dgm:cxn modelId="{B0ADC6D4-7674-4F74-8958-2339DD591FC2}" type="presOf" srcId="{0DF97F4A-F5F8-4E38-926B-CB720835D955}" destId="{5D68EE77-75EA-4E7C-9A62-3D6D4F72CEED}" srcOrd="1" destOrd="0" presId="urn:microsoft.com/office/officeart/2005/8/layout/process5"/>
    <dgm:cxn modelId="{2DA3D1D4-673A-4AB3-9E3D-A34C49C1F824}" srcId="{8BC7BFE2-FB69-4CD4-BDC1-F6DF97C32949}" destId="{F647B3BE-81B0-4A66-B563-610680BE5C8E}" srcOrd="2" destOrd="0" parTransId="{BB7E0A22-3AFB-4AA2-A3EA-E26E055DE323}" sibTransId="{FAFD1AF9-62BA-4687-A9F2-CB15847196DA}"/>
    <dgm:cxn modelId="{95B876D7-6A4A-49CA-A768-7C244E616227}" type="presOf" srcId="{040A280B-B7A1-4EBB-86C5-4060890D8FBF}" destId="{53DE1951-78A2-48B3-B908-BCA6FC6557B8}" srcOrd="0" destOrd="0" presId="urn:microsoft.com/office/officeart/2005/8/layout/process5"/>
    <dgm:cxn modelId="{ED2102F7-B737-4B79-9AD5-1A204D7731E1}" srcId="{8BC7BFE2-FB69-4CD4-BDC1-F6DF97C32949}" destId="{040A280B-B7A1-4EBB-86C5-4060890D8FBF}" srcOrd="1" destOrd="0" parTransId="{013A9BBD-CDB8-4ABF-AD2D-F19155ED70D6}" sibTransId="{0DF97F4A-F5F8-4E38-926B-CB720835D955}"/>
    <dgm:cxn modelId="{A376BB02-0C76-451C-B809-D1F54F3EFBE7}" type="presParOf" srcId="{C0F1D6ED-A725-4791-8374-88B211916D7F}" destId="{AA5A556C-5720-47FB-8BE6-B5F0929A93F1}" srcOrd="0" destOrd="0" presId="urn:microsoft.com/office/officeart/2005/8/layout/process5"/>
    <dgm:cxn modelId="{85C5E3BD-C826-4DBD-AE0E-5DCDEA3E9E46}" type="presParOf" srcId="{C0F1D6ED-A725-4791-8374-88B211916D7F}" destId="{5FF1D3E6-712D-4AD3-8353-D295A7455BA6}" srcOrd="1" destOrd="0" presId="urn:microsoft.com/office/officeart/2005/8/layout/process5"/>
    <dgm:cxn modelId="{C89315B6-257B-4604-A6CA-9A9EC9E2D031}" type="presParOf" srcId="{5FF1D3E6-712D-4AD3-8353-D295A7455BA6}" destId="{9AF60807-7561-46BD-BB4D-0AB9E5B60A14}" srcOrd="0" destOrd="0" presId="urn:microsoft.com/office/officeart/2005/8/layout/process5"/>
    <dgm:cxn modelId="{BCA00EF1-1C5F-407E-AE73-DE44B2CDF215}" type="presParOf" srcId="{C0F1D6ED-A725-4791-8374-88B211916D7F}" destId="{53DE1951-78A2-48B3-B908-BCA6FC6557B8}" srcOrd="2" destOrd="0" presId="urn:microsoft.com/office/officeart/2005/8/layout/process5"/>
    <dgm:cxn modelId="{B94B3E18-717A-4BF9-9422-AEC5CAC6CE05}" type="presParOf" srcId="{C0F1D6ED-A725-4791-8374-88B211916D7F}" destId="{F18AD3A5-107E-4F51-824D-C41B5DA72610}" srcOrd="3" destOrd="0" presId="urn:microsoft.com/office/officeart/2005/8/layout/process5"/>
    <dgm:cxn modelId="{DC3042C3-3224-46BC-A9F3-7E85FD35C074}" type="presParOf" srcId="{F18AD3A5-107E-4F51-824D-C41B5DA72610}" destId="{5D68EE77-75EA-4E7C-9A62-3D6D4F72CEED}" srcOrd="0" destOrd="0" presId="urn:microsoft.com/office/officeart/2005/8/layout/process5"/>
    <dgm:cxn modelId="{0C5C699D-5409-4364-8B0F-422210035F58}" type="presParOf" srcId="{C0F1D6ED-A725-4791-8374-88B211916D7F}" destId="{833751CB-22BB-4686-A146-90C0F542F0D2}" srcOrd="4" destOrd="0" presId="urn:microsoft.com/office/officeart/2005/8/layout/process5"/>
    <dgm:cxn modelId="{37B30CC8-CF5C-4890-AE28-60C9E5B5A40B}" type="presParOf" srcId="{C0F1D6ED-A725-4791-8374-88B211916D7F}" destId="{F9CEE043-1299-4616-9E7E-B0BE98F4205E}" srcOrd="5" destOrd="0" presId="urn:microsoft.com/office/officeart/2005/8/layout/process5"/>
    <dgm:cxn modelId="{7EF6799F-E4D1-4E6F-AC13-E4914A6E436C}" type="presParOf" srcId="{F9CEE043-1299-4616-9E7E-B0BE98F4205E}" destId="{7F9B36A8-E116-4635-9104-577414EFC1AA}" srcOrd="0" destOrd="0" presId="urn:microsoft.com/office/officeart/2005/8/layout/process5"/>
    <dgm:cxn modelId="{E52808AC-CF4D-4638-B655-417479CDB4B5}" type="presParOf" srcId="{C0F1D6ED-A725-4791-8374-88B211916D7F}" destId="{F3A13A53-7FF7-4793-BF68-F3AAFE721CE2}" srcOrd="6" destOrd="0" presId="urn:microsoft.com/office/officeart/2005/8/layout/process5"/>
    <dgm:cxn modelId="{E92D5E36-F4CE-4E85-896F-6D6A61F0E3BF}" type="presParOf" srcId="{C0F1D6ED-A725-4791-8374-88B211916D7F}" destId="{82B33ABE-77EF-4976-A0C6-67128059FFB4}" srcOrd="7" destOrd="0" presId="urn:microsoft.com/office/officeart/2005/8/layout/process5"/>
    <dgm:cxn modelId="{6FE3219B-E73C-4382-BAC5-4F910E5BC811}" type="presParOf" srcId="{82B33ABE-77EF-4976-A0C6-67128059FFB4}" destId="{B172DC9E-3705-4327-A377-7D354E6FCF40}" srcOrd="0" destOrd="0" presId="urn:microsoft.com/office/officeart/2005/8/layout/process5"/>
    <dgm:cxn modelId="{B7320B4F-7C4E-44E0-975C-97AB293AC6E6}" type="presParOf" srcId="{C0F1D6ED-A725-4791-8374-88B211916D7F}" destId="{1A4C6ABB-4D30-4516-A255-50EE140578C4}" srcOrd="8" destOrd="0" presId="urn:microsoft.com/office/officeart/2005/8/layout/process5"/>
    <dgm:cxn modelId="{A4A8E44D-BA14-4B23-B1EA-94ADC7E40625}" type="presParOf" srcId="{C0F1D6ED-A725-4791-8374-88B211916D7F}" destId="{4DF445D2-EFBB-4B14-88C6-3C958634EA6D}" srcOrd="9" destOrd="0" presId="urn:microsoft.com/office/officeart/2005/8/layout/process5"/>
    <dgm:cxn modelId="{255D6B61-0761-4208-A7B7-F35079F6E591}" type="presParOf" srcId="{4DF445D2-EFBB-4B14-88C6-3C958634EA6D}" destId="{6409C049-1037-4D96-A272-1B2E133392BE}" srcOrd="0" destOrd="0" presId="urn:microsoft.com/office/officeart/2005/8/layout/process5"/>
    <dgm:cxn modelId="{8CD33F83-34E3-48C6-9170-B676DEC0768C}" type="presParOf" srcId="{C0F1D6ED-A725-4791-8374-88B211916D7F}" destId="{2D2C6E85-7BE1-468A-BAC1-B7666A759F19}" srcOrd="10" destOrd="0" presId="urn:microsoft.com/office/officeart/2005/8/layout/process5"/>
    <dgm:cxn modelId="{5F347E19-2E4A-4B6A-8D16-299DB5525A08}" type="presParOf" srcId="{C0F1D6ED-A725-4791-8374-88B211916D7F}" destId="{369891A7-A261-42E5-9672-AA964ADD28D9}" srcOrd="11" destOrd="0" presId="urn:microsoft.com/office/officeart/2005/8/layout/process5"/>
    <dgm:cxn modelId="{00653679-A402-427F-A827-78238AE0FD91}" type="presParOf" srcId="{369891A7-A261-42E5-9672-AA964ADD28D9}" destId="{041257B3-3C11-4F7E-9824-E834F1211E09}" srcOrd="0" destOrd="0" presId="urn:microsoft.com/office/officeart/2005/8/layout/process5"/>
    <dgm:cxn modelId="{6C625E9B-37F9-43FE-878D-5C065B8A967C}" type="presParOf" srcId="{C0F1D6ED-A725-4791-8374-88B211916D7F}" destId="{184F427C-1721-48E2-82AC-6924847ADE2F}" srcOrd="12" destOrd="0" presId="urn:microsoft.com/office/officeart/2005/8/layout/process5"/>
    <dgm:cxn modelId="{76FB863E-274B-4C5C-9C91-85850EB55751}" type="presParOf" srcId="{C0F1D6ED-A725-4791-8374-88B211916D7F}" destId="{5AD9B9F4-CB3F-4B05-9FD3-C0B203BE8259}" srcOrd="13" destOrd="0" presId="urn:microsoft.com/office/officeart/2005/8/layout/process5"/>
    <dgm:cxn modelId="{079E2C0D-9ECD-483B-A589-1E578C3AB318}" type="presParOf" srcId="{5AD9B9F4-CB3F-4B05-9FD3-C0B203BE8259}" destId="{FD84E26D-D330-4E09-9F98-55ACBF69A2A6}" srcOrd="0" destOrd="0" presId="urn:microsoft.com/office/officeart/2005/8/layout/process5"/>
    <dgm:cxn modelId="{A47A17DA-BFFC-4AE1-9425-7D27609E57EA}" type="presParOf" srcId="{C0F1D6ED-A725-4791-8374-88B211916D7F}" destId="{8E8F9ECB-06AC-4268-AE50-814DFBEDCBDC}" srcOrd="1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5A556C-5720-47FB-8BE6-B5F0929A93F1}">
      <dsp:nvSpPr>
        <dsp:cNvPr id="0" name=""/>
        <dsp:cNvSpPr/>
      </dsp:nvSpPr>
      <dsp:spPr>
        <a:xfrm>
          <a:off x="427807" y="114"/>
          <a:ext cx="1402809" cy="8416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Pharmacies briefed on upcoming campaign by NHS South</a:t>
          </a:r>
        </a:p>
      </dsp:txBody>
      <dsp:txXfrm>
        <a:off x="452459" y="24766"/>
        <a:ext cx="1353505" cy="792381"/>
      </dsp:txXfrm>
    </dsp:sp>
    <dsp:sp modelId="{5FF1D3E6-712D-4AD3-8353-D295A7455BA6}">
      <dsp:nvSpPr>
        <dsp:cNvPr id="0" name=""/>
        <dsp:cNvSpPr/>
      </dsp:nvSpPr>
      <dsp:spPr>
        <a:xfrm>
          <a:off x="1954064" y="247009"/>
          <a:ext cx="297395" cy="3478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dirty="0"/>
        </a:p>
      </dsp:txBody>
      <dsp:txXfrm>
        <a:off x="1954064" y="316588"/>
        <a:ext cx="208177" cy="208738"/>
      </dsp:txXfrm>
    </dsp:sp>
    <dsp:sp modelId="{53DE1951-78A2-48B3-B908-BCA6FC6557B8}">
      <dsp:nvSpPr>
        <dsp:cNvPr id="0" name=""/>
        <dsp:cNvSpPr/>
      </dsp:nvSpPr>
      <dsp:spPr>
        <a:xfrm>
          <a:off x="2391740" y="114"/>
          <a:ext cx="1402809" cy="8416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Pharmacy briefing and evaluation form distributed by NHS South</a:t>
          </a:r>
        </a:p>
      </dsp:txBody>
      <dsp:txXfrm>
        <a:off x="2416392" y="24766"/>
        <a:ext cx="1353505" cy="792381"/>
      </dsp:txXfrm>
    </dsp:sp>
    <dsp:sp modelId="{F18AD3A5-107E-4F51-824D-C41B5DA72610}">
      <dsp:nvSpPr>
        <dsp:cNvPr id="0" name=""/>
        <dsp:cNvSpPr/>
      </dsp:nvSpPr>
      <dsp:spPr>
        <a:xfrm>
          <a:off x="3917997" y="247009"/>
          <a:ext cx="297395" cy="3478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dirty="0"/>
        </a:p>
      </dsp:txBody>
      <dsp:txXfrm>
        <a:off x="3917997" y="316588"/>
        <a:ext cx="208177" cy="208738"/>
      </dsp:txXfrm>
    </dsp:sp>
    <dsp:sp modelId="{833751CB-22BB-4686-A146-90C0F542F0D2}">
      <dsp:nvSpPr>
        <dsp:cNvPr id="0" name=""/>
        <dsp:cNvSpPr/>
      </dsp:nvSpPr>
      <dsp:spPr>
        <a:xfrm>
          <a:off x="4355674" y="114"/>
          <a:ext cx="1402809" cy="8416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National Campaign Resources distributed</a:t>
          </a:r>
        </a:p>
      </dsp:txBody>
      <dsp:txXfrm>
        <a:off x="4380326" y="24766"/>
        <a:ext cx="1353505" cy="792381"/>
      </dsp:txXfrm>
    </dsp:sp>
    <dsp:sp modelId="{F9CEE043-1299-4616-9E7E-B0BE98F4205E}">
      <dsp:nvSpPr>
        <dsp:cNvPr id="0" name=""/>
        <dsp:cNvSpPr/>
      </dsp:nvSpPr>
      <dsp:spPr>
        <a:xfrm>
          <a:off x="5881931" y="247009"/>
          <a:ext cx="297395" cy="3478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dirty="0"/>
        </a:p>
      </dsp:txBody>
      <dsp:txXfrm>
        <a:off x="5881931" y="316588"/>
        <a:ext cx="208177" cy="208738"/>
      </dsp:txXfrm>
    </dsp:sp>
    <dsp:sp modelId="{F3A13A53-7FF7-4793-BF68-F3AAFE721CE2}">
      <dsp:nvSpPr>
        <dsp:cNvPr id="0" name=""/>
        <dsp:cNvSpPr/>
      </dsp:nvSpPr>
      <dsp:spPr>
        <a:xfrm>
          <a:off x="6319608" y="114"/>
          <a:ext cx="1402809" cy="8416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Campaign takes place</a:t>
          </a:r>
        </a:p>
      </dsp:txBody>
      <dsp:txXfrm>
        <a:off x="6344260" y="24766"/>
        <a:ext cx="1353505" cy="792381"/>
      </dsp:txXfrm>
    </dsp:sp>
    <dsp:sp modelId="{82B33ABE-77EF-4976-A0C6-67128059FFB4}">
      <dsp:nvSpPr>
        <dsp:cNvPr id="0" name=""/>
        <dsp:cNvSpPr/>
      </dsp:nvSpPr>
      <dsp:spPr>
        <a:xfrm rot="5400000">
          <a:off x="6872315" y="939997"/>
          <a:ext cx="297395" cy="3478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dirty="0"/>
        </a:p>
      </dsp:txBody>
      <dsp:txXfrm rot="-5400000">
        <a:off x="6916644" y="965247"/>
        <a:ext cx="208738" cy="208177"/>
      </dsp:txXfrm>
    </dsp:sp>
    <dsp:sp modelId="{1A4C6ABB-4D30-4516-A255-50EE140578C4}">
      <dsp:nvSpPr>
        <dsp:cNvPr id="0" name=""/>
        <dsp:cNvSpPr/>
      </dsp:nvSpPr>
      <dsp:spPr>
        <a:xfrm>
          <a:off x="6319608" y="1402924"/>
          <a:ext cx="1402809" cy="8416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Pharmacies return evaluation to NHS South</a:t>
          </a:r>
        </a:p>
      </dsp:txBody>
      <dsp:txXfrm>
        <a:off x="6344260" y="1427576"/>
        <a:ext cx="1353505" cy="792381"/>
      </dsp:txXfrm>
    </dsp:sp>
    <dsp:sp modelId="{4DF445D2-EFBB-4B14-88C6-3C958634EA6D}">
      <dsp:nvSpPr>
        <dsp:cNvPr id="0" name=""/>
        <dsp:cNvSpPr/>
      </dsp:nvSpPr>
      <dsp:spPr>
        <a:xfrm rot="10800000">
          <a:off x="5898765" y="1649818"/>
          <a:ext cx="297395" cy="3478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dirty="0"/>
        </a:p>
      </dsp:txBody>
      <dsp:txXfrm rot="10800000">
        <a:off x="5987983" y="1719397"/>
        <a:ext cx="208177" cy="208738"/>
      </dsp:txXfrm>
    </dsp:sp>
    <dsp:sp modelId="{2D2C6E85-7BE1-468A-BAC1-B7666A759F19}">
      <dsp:nvSpPr>
        <dsp:cNvPr id="0" name=""/>
        <dsp:cNvSpPr/>
      </dsp:nvSpPr>
      <dsp:spPr>
        <a:xfrm>
          <a:off x="4355674" y="1402924"/>
          <a:ext cx="1402809" cy="8416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NHS South share data and PHE South analyse for the evaluation report</a:t>
          </a:r>
        </a:p>
      </dsp:txBody>
      <dsp:txXfrm>
        <a:off x="4380326" y="1427576"/>
        <a:ext cx="1353505" cy="792381"/>
      </dsp:txXfrm>
    </dsp:sp>
    <dsp:sp modelId="{369891A7-A261-42E5-9672-AA964ADD28D9}">
      <dsp:nvSpPr>
        <dsp:cNvPr id="0" name=""/>
        <dsp:cNvSpPr/>
      </dsp:nvSpPr>
      <dsp:spPr>
        <a:xfrm rot="10800000">
          <a:off x="3934831" y="1649818"/>
          <a:ext cx="297395" cy="3478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10800000">
        <a:off x="4024049" y="1719397"/>
        <a:ext cx="208177" cy="208738"/>
      </dsp:txXfrm>
    </dsp:sp>
    <dsp:sp modelId="{184F427C-1721-48E2-82AC-6924847ADE2F}">
      <dsp:nvSpPr>
        <dsp:cNvPr id="0" name=""/>
        <dsp:cNvSpPr/>
      </dsp:nvSpPr>
      <dsp:spPr>
        <a:xfrm>
          <a:off x="2391740" y="1402924"/>
          <a:ext cx="1402809" cy="8416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PHE South &amp; NHS South sign off reports</a:t>
          </a:r>
        </a:p>
      </dsp:txBody>
      <dsp:txXfrm>
        <a:off x="2416392" y="1427576"/>
        <a:ext cx="1353505" cy="792381"/>
      </dsp:txXfrm>
    </dsp:sp>
    <dsp:sp modelId="{5AD9B9F4-CB3F-4B05-9FD3-C0B203BE8259}">
      <dsp:nvSpPr>
        <dsp:cNvPr id="0" name=""/>
        <dsp:cNvSpPr/>
      </dsp:nvSpPr>
      <dsp:spPr>
        <a:xfrm rot="10800000">
          <a:off x="1970897" y="1649818"/>
          <a:ext cx="297395" cy="3478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10800000">
        <a:off x="2060115" y="1719397"/>
        <a:ext cx="208177" cy="208738"/>
      </dsp:txXfrm>
    </dsp:sp>
    <dsp:sp modelId="{8E8F9ECB-06AC-4268-AE50-814DFBEDCBDC}">
      <dsp:nvSpPr>
        <dsp:cNvPr id="0" name=""/>
        <dsp:cNvSpPr/>
      </dsp:nvSpPr>
      <dsp:spPr>
        <a:xfrm>
          <a:off x="427807" y="1402924"/>
          <a:ext cx="1402809" cy="8416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Feedback on campaign success  &amp; best practice  via evaluation reports  to Pharmacies</a:t>
          </a:r>
        </a:p>
      </dsp:txBody>
      <dsp:txXfrm>
        <a:off x="452459" y="1427576"/>
        <a:ext cx="1353505" cy="792381"/>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90A331-7ADD-4391-8CA5-606C9BFD26F5}" type="datetimeFigureOut">
              <a:rPr lang="en-GB" smtClean="0"/>
              <a:t>16/08/2019</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AE16CE-1862-465F-9912-D0001C1A0F9A}" type="slidenum">
              <a:rPr lang="en-GB" smtClean="0"/>
              <a:t>‹#›</a:t>
            </a:fld>
            <a:endParaRPr lang="en-GB"/>
          </a:p>
        </p:txBody>
      </p:sp>
    </p:spTree>
    <p:extLst>
      <p:ext uri="{BB962C8B-B14F-4D97-AF65-F5344CB8AC3E}">
        <p14:creationId xmlns:p14="http://schemas.microsoft.com/office/powerpoint/2010/main" val="85506748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2AE991-F138-4FD8-982E-957F3CA6A0F6}" type="datetimeFigureOut">
              <a:rPr lang="en-GB" smtClean="0"/>
              <a:t>16/08/2019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90AB7D-FC04-41BF-88F7-E47891A06283}" type="slidenum">
              <a:rPr lang="en-GB" smtClean="0"/>
              <a:t>‹#›</a:t>
            </a:fld>
            <a:endParaRPr lang="en-GB"/>
          </a:p>
        </p:txBody>
      </p:sp>
    </p:spTree>
    <p:extLst>
      <p:ext uri="{BB962C8B-B14F-4D97-AF65-F5344CB8AC3E}">
        <p14:creationId xmlns:p14="http://schemas.microsoft.com/office/powerpoint/2010/main" val="118901105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449539" y="3660487"/>
            <a:ext cx="78867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dirty="0"/>
              <a:t>Presentation title</a:t>
            </a:r>
          </a:p>
        </p:txBody>
      </p:sp>
      <p:sp>
        <p:nvSpPr>
          <p:cNvPr id="11" name="Subtitle 2"/>
          <p:cNvSpPr>
            <a:spLocks noGrp="1"/>
          </p:cNvSpPr>
          <p:nvPr>
            <p:ph type="subTitle" idx="1" hasCustomPrompt="1"/>
          </p:nvPr>
        </p:nvSpPr>
        <p:spPr>
          <a:xfrm>
            <a:off x="449539" y="4364955"/>
            <a:ext cx="6858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pic>
        <p:nvPicPr>
          <p:cNvPr id="9" name="Picture 8" descr="A picture containing clipart&#10;&#10;Description generated with very high confidence">
            <a:extLst>
              <a:ext uri="{FF2B5EF4-FFF2-40B4-BE49-F238E27FC236}">
                <a16:creationId xmlns:a16="http://schemas.microsoft.com/office/drawing/2014/main" id="{97959884-1B4F-43C5-92F7-E44DF373C9BF}"/>
              </a:ext>
            </a:extLst>
          </p:cNvPr>
          <p:cNvPicPr>
            <a:picLocks noChangeAspect="1"/>
          </p:cNvPicPr>
          <p:nvPr userDrawn="1"/>
        </p:nvPicPr>
        <p:blipFill>
          <a:blip r:embed="rId2"/>
          <a:stretch>
            <a:fillRect/>
          </a:stretch>
        </p:blipFill>
        <p:spPr>
          <a:xfrm>
            <a:off x="7696159" y="293024"/>
            <a:ext cx="1080655" cy="436418"/>
          </a:xfrm>
          <a:prstGeom prst="rect">
            <a:avLst/>
          </a:prstGeom>
        </p:spPr>
      </p:pic>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3"/>
          <a:stretch>
            <a:fillRect/>
          </a:stretch>
        </p:blipFill>
        <p:spPr>
          <a:xfrm>
            <a:off x="0" y="6345236"/>
            <a:ext cx="9144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2575560" y="5792942"/>
            <a:ext cx="399288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5180" y="1649628"/>
            <a:ext cx="7737674"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461190" y="854464"/>
            <a:ext cx="6567055"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7696159" y="293024"/>
            <a:ext cx="1080655" cy="43641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spTree>
    <p:extLst>
      <p:ext uri="{BB962C8B-B14F-4D97-AF65-F5344CB8AC3E}">
        <p14:creationId xmlns:p14="http://schemas.microsoft.com/office/powerpoint/2010/main" val="266261087"/>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7E3F34-30BE-468C-A244-2EA973770E8C}"/>
              </a:ext>
            </a:extLst>
          </p:cNvPr>
          <p:cNvPicPr>
            <a:picLocks noChangeAspect="1"/>
          </p:cNvPicPr>
          <p:nvPr/>
        </p:nvPicPr>
        <p:blipFill>
          <a:blip r:embed="rId2"/>
          <a:stretch>
            <a:fillRect/>
          </a:stretch>
        </p:blipFill>
        <p:spPr>
          <a:xfrm>
            <a:off x="6355305" y="2160947"/>
            <a:ext cx="2615411" cy="2731245"/>
          </a:xfrm>
          <a:prstGeom prst="rect">
            <a:avLst/>
          </a:prstGeom>
        </p:spPr>
      </p:pic>
      <p:sp>
        <p:nvSpPr>
          <p:cNvPr id="2" name="Title 1">
            <a:extLst>
              <a:ext uri="{FF2B5EF4-FFF2-40B4-BE49-F238E27FC236}">
                <a16:creationId xmlns:a16="http://schemas.microsoft.com/office/drawing/2014/main" id="{B732EF51-A59B-49D8-B145-C6D2C372DEBA}"/>
              </a:ext>
            </a:extLst>
          </p:cNvPr>
          <p:cNvSpPr>
            <a:spLocks noGrp="1"/>
          </p:cNvSpPr>
          <p:nvPr>
            <p:ph type="title"/>
          </p:nvPr>
        </p:nvSpPr>
        <p:spPr>
          <a:xfrm>
            <a:off x="449539" y="1662805"/>
            <a:ext cx="7886700" cy="1487669"/>
          </a:xfrm>
        </p:spPr>
        <p:txBody>
          <a:bodyPr/>
          <a:lstStyle/>
          <a:p>
            <a:r>
              <a:rPr lang="en-GB" dirty="0"/>
              <a:t>Prevention at scale: </a:t>
            </a:r>
            <a:br>
              <a:rPr lang="en-GB" dirty="0"/>
            </a:br>
            <a:r>
              <a:rPr lang="en-GB" dirty="0"/>
              <a:t>Pharmacy Campaigns South of England Evaluation Report</a:t>
            </a:r>
          </a:p>
        </p:txBody>
      </p:sp>
      <p:sp>
        <p:nvSpPr>
          <p:cNvPr id="3" name="Subtitle 2">
            <a:extLst>
              <a:ext uri="{FF2B5EF4-FFF2-40B4-BE49-F238E27FC236}">
                <a16:creationId xmlns:a16="http://schemas.microsoft.com/office/drawing/2014/main" id="{31608A49-3EB9-493C-B378-62279B28580E}"/>
              </a:ext>
            </a:extLst>
          </p:cNvPr>
          <p:cNvSpPr>
            <a:spLocks noGrp="1"/>
          </p:cNvSpPr>
          <p:nvPr>
            <p:ph type="subTitle" idx="1"/>
          </p:nvPr>
        </p:nvSpPr>
        <p:spPr>
          <a:xfrm>
            <a:off x="449539" y="4697053"/>
            <a:ext cx="7691975" cy="982293"/>
          </a:xfrm>
        </p:spPr>
        <p:txBody>
          <a:bodyPr/>
          <a:lstStyle/>
          <a:p>
            <a:pPr algn="just"/>
            <a:r>
              <a:rPr lang="en-GB" dirty="0"/>
              <a:t>NHS England &amp; Public Health England pilot to deliver and evaluate the  “Children's Oral Health Campaign” which was run in Pharmacies in South of England 2019 from 13</a:t>
            </a:r>
            <a:r>
              <a:rPr lang="en-GB" baseline="30000" dirty="0"/>
              <a:t>th</a:t>
            </a:r>
            <a:r>
              <a:rPr lang="en-GB" dirty="0"/>
              <a:t> May – 13</a:t>
            </a:r>
            <a:r>
              <a:rPr lang="en-GB" baseline="30000" dirty="0"/>
              <a:t>th</a:t>
            </a:r>
            <a:r>
              <a:rPr lang="en-GB" dirty="0"/>
              <a:t> June 2019.</a:t>
            </a:r>
          </a:p>
          <a:p>
            <a:endParaRPr lang="en-GB" dirty="0"/>
          </a:p>
        </p:txBody>
      </p:sp>
      <p:pic>
        <p:nvPicPr>
          <p:cNvPr id="4" name="Picture 3">
            <a:extLst>
              <a:ext uri="{FF2B5EF4-FFF2-40B4-BE49-F238E27FC236}">
                <a16:creationId xmlns:a16="http://schemas.microsoft.com/office/drawing/2014/main" id="{641A7515-BF9B-4362-9041-2132AB4C6B70}"/>
              </a:ext>
            </a:extLst>
          </p:cNvPr>
          <p:cNvPicPr>
            <a:picLocks noChangeAspect="1"/>
          </p:cNvPicPr>
          <p:nvPr/>
        </p:nvPicPr>
        <p:blipFill>
          <a:blip r:embed="rId3"/>
          <a:stretch>
            <a:fillRect/>
          </a:stretch>
        </p:blipFill>
        <p:spPr>
          <a:xfrm>
            <a:off x="173284" y="0"/>
            <a:ext cx="2846754" cy="1414802"/>
          </a:xfrm>
          <a:prstGeom prst="rect">
            <a:avLst/>
          </a:prstGeom>
        </p:spPr>
      </p:pic>
      <p:pic>
        <p:nvPicPr>
          <p:cNvPr id="6" name="Picture 5">
            <a:extLst>
              <a:ext uri="{FF2B5EF4-FFF2-40B4-BE49-F238E27FC236}">
                <a16:creationId xmlns:a16="http://schemas.microsoft.com/office/drawing/2014/main" id="{51AB5D69-0097-4A3D-A456-AC0AD42D7661}"/>
              </a:ext>
            </a:extLst>
          </p:cNvPr>
          <p:cNvPicPr>
            <a:picLocks noChangeAspect="1"/>
          </p:cNvPicPr>
          <p:nvPr/>
        </p:nvPicPr>
        <p:blipFill>
          <a:blip r:embed="rId4"/>
          <a:stretch>
            <a:fillRect/>
          </a:stretch>
        </p:blipFill>
        <p:spPr>
          <a:xfrm>
            <a:off x="6734254" y="794777"/>
            <a:ext cx="2236462" cy="1487669"/>
          </a:xfrm>
          <a:prstGeom prst="rect">
            <a:avLst/>
          </a:prstGeom>
        </p:spPr>
      </p:pic>
    </p:spTree>
    <p:extLst>
      <p:ext uri="{BB962C8B-B14F-4D97-AF65-F5344CB8AC3E}">
        <p14:creationId xmlns:p14="http://schemas.microsoft.com/office/powerpoint/2010/main" val="52934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1189" y="926826"/>
            <a:ext cx="6567055" cy="611649"/>
          </a:xfrm>
        </p:spPr>
        <p:txBody>
          <a:bodyPr/>
          <a:lstStyle/>
          <a:p>
            <a:r>
              <a:rPr lang="en-US" dirty="0"/>
              <a:t>Engagement overview</a:t>
            </a:r>
            <a:endParaRPr lang="en-GB" dirty="0"/>
          </a:p>
        </p:txBody>
      </p:sp>
      <p:sp>
        <p:nvSpPr>
          <p:cNvPr id="4" name="Footer Placeholder 3"/>
          <p:cNvSpPr>
            <a:spLocks noGrp="1"/>
          </p:cNvSpPr>
          <p:nvPr>
            <p:ph type="ftr" sz="quarter" idx="3"/>
          </p:nvPr>
        </p:nvSpPr>
        <p:spPr/>
        <p:txBody>
          <a:bodyPr/>
          <a:lstStyle/>
          <a:p>
            <a:r>
              <a:rPr lang="en-GB" dirty="0"/>
              <a:t>Pharmacy – Help Us to Help You Campaign </a:t>
            </a:r>
          </a:p>
        </p:txBody>
      </p:sp>
      <p:sp>
        <p:nvSpPr>
          <p:cNvPr id="5" name="TextBox 4">
            <a:extLst>
              <a:ext uri="{FF2B5EF4-FFF2-40B4-BE49-F238E27FC236}">
                <a16:creationId xmlns:a16="http://schemas.microsoft.com/office/drawing/2014/main" id="{101825EB-78C4-4706-B917-2211B7C4E095}"/>
              </a:ext>
            </a:extLst>
          </p:cNvPr>
          <p:cNvSpPr txBox="1"/>
          <p:nvPr/>
        </p:nvSpPr>
        <p:spPr>
          <a:xfrm>
            <a:off x="461189" y="1592334"/>
            <a:ext cx="8150375" cy="523220"/>
          </a:xfrm>
          <a:prstGeom prst="rect">
            <a:avLst/>
          </a:prstGeom>
          <a:noFill/>
        </p:spPr>
        <p:txBody>
          <a:bodyPr wrap="square" rtlCol="0">
            <a:spAutoFit/>
          </a:bodyPr>
          <a:lstStyle/>
          <a:p>
            <a:r>
              <a:rPr lang="en-GB" sz="1400" dirty="0"/>
              <a:t>*The report captures only  those pharmacies that returned the evaluation form, it should be remembered that many pharmacies may have displayed the resources without returning the forms. </a:t>
            </a:r>
          </a:p>
        </p:txBody>
      </p:sp>
      <p:pic>
        <p:nvPicPr>
          <p:cNvPr id="8" name="Picture 7">
            <a:extLst>
              <a:ext uri="{FF2B5EF4-FFF2-40B4-BE49-F238E27FC236}">
                <a16:creationId xmlns:a16="http://schemas.microsoft.com/office/drawing/2014/main" id="{CABC4E93-76F7-4044-AB2A-7B58E76BEE53}"/>
              </a:ext>
            </a:extLst>
          </p:cNvPr>
          <p:cNvPicPr>
            <a:picLocks noChangeAspect="1"/>
          </p:cNvPicPr>
          <p:nvPr/>
        </p:nvPicPr>
        <p:blipFill>
          <a:blip r:embed="rId2"/>
          <a:stretch>
            <a:fillRect/>
          </a:stretch>
        </p:blipFill>
        <p:spPr>
          <a:xfrm>
            <a:off x="461189" y="2410177"/>
            <a:ext cx="7793372" cy="1835653"/>
          </a:xfrm>
          <a:prstGeom prst="rect">
            <a:avLst/>
          </a:prstGeom>
        </p:spPr>
      </p:pic>
      <p:sp>
        <p:nvSpPr>
          <p:cNvPr id="9" name="TextBox 8">
            <a:extLst>
              <a:ext uri="{FF2B5EF4-FFF2-40B4-BE49-F238E27FC236}">
                <a16:creationId xmlns:a16="http://schemas.microsoft.com/office/drawing/2014/main" id="{9D9D5D4E-613E-489B-99BF-CCCA0C70B9BA}"/>
              </a:ext>
            </a:extLst>
          </p:cNvPr>
          <p:cNvSpPr txBox="1"/>
          <p:nvPr/>
        </p:nvSpPr>
        <p:spPr>
          <a:xfrm>
            <a:off x="461188" y="4543379"/>
            <a:ext cx="8150375" cy="307777"/>
          </a:xfrm>
          <a:prstGeom prst="rect">
            <a:avLst/>
          </a:prstGeom>
          <a:noFill/>
        </p:spPr>
        <p:txBody>
          <a:bodyPr wrap="square" rtlCol="0">
            <a:spAutoFit/>
          </a:bodyPr>
          <a:lstStyle/>
          <a:p>
            <a:r>
              <a:rPr lang="en-GB" sz="1400" dirty="0"/>
              <a:t>**To note Dorset and BGSW now included with SW and Thames Valley included in SE.</a:t>
            </a:r>
          </a:p>
        </p:txBody>
      </p:sp>
    </p:spTree>
    <p:extLst>
      <p:ext uri="{BB962C8B-B14F-4D97-AF65-F5344CB8AC3E}">
        <p14:creationId xmlns:p14="http://schemas.microsoft.com/office/powerpoint/2010/main" val="43568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EE74A3-12E1-479F-AEC2-013A47F901A2}"/>
              </a:ext>
            </a:extLst>
          </p:cNvPr>
          <p:cNvPicPr>
            <a:picLocks noChangeAspect="1"/>
          </p:cNvPicPr>
          <p:nvPr/>
        </p:nvPicPr>
        <p:blipFill>
          <a:blip r:embed="rId2"/>
          <a:stretch>
            <a:fillRect/>
          </a:stretch>
        </p:blipFill>
        <p:spPr>
          <a:xfrm>
            <a:off x="3146848" y="2101821"/>
            <a:ext cx="2615411" cy="2731245"/>
          </a:xfrm>
          <a:prstGeom prst="rect">
            <a:avLst/>
          </a:prstGeom>
        </p:spPr>
      </p:pic>
      <p:sp>
        <p:nvSpPr>
          <p:cNvPr id="2" name="Content Placeholder 1"/>
          <p:cNvSpPr>
            <a:spLocks noGrp="1"/>
          </p:cNvSpPr>
          <p:nvPr>
            <p:ph sz="quarter" idx="10"/>
          </p:nvPr>
        </p:nvSpPr>
        <p:spPr>
          <a:xfrm>
            <a:off x="461189" y="2101821"/>
            <a:ext cx="8150375" cy="3472865"/>
          </a:xfrm>
        </p:spPr>
        <p:txBody>
          <a:bodyPr/>
          <a:lstStyle/>
          <a:p>
            <a:pPr algn="just">
              <a:buClr>
                <a:srgbClr val="005EB8"/>
              </a:buClr>
            </a:pPr>
            <a:r>
              <a:rPr lang="en-GB" sz="1600" dirty="0"/>
              <a:t>A total of 56% of pharmacies completed the evaluation survey, which is an increase of 17% from the last campaign.</a:t>
            </a:r>
          </a:p>
          <a:p>
            <a:pPr algn="just">
              <a:buClr>
                <a:srgbClr val="005EB8"/>
              </a:buClr>
            </a:pPr>
            <a:r>
              <a:rPr lang="en-GB" sz="1600" dirty="0"/>
              <a:t>A total of 21,277 Conversations with patients undertaken in the campaign for the South:</a:t>
            </a:r>
          </a:p>
          <a:p>
            <a:pPr algn="just">
              <a:buClr>
                <a:srgbClr val="005EB8"/>
              </a:buClr>
            </a:pPr>
            <a:r>
              <a:rPr lang="en-GB" sz="1600" dirty="0"/>
              <a:t>10.25% of these occurred through a MUR/NMS</a:t>
            </a:r>
          </a:p>
          <a:p>
            <a:pPr algn="just">
              <a:buClr>
                <a:srgbClr val="005EB8"/>
              </a:buClr>
            </a:pPr>
            <a:r>
              <a:rPr lang="en-GB" sz="1600" dirty="0"/>
              <a:t>1618 people were advised by pharmacists to seek appropriate medical care .</a:t>
            </a:r>
          </a:p>
          <a:p>
            <a:pPr algn="just">
              <a:buClr>
                <a:srgbClr val="005EB8"/>
              </a:buClr>
            </a:pPr>
            <a:r>
              <a:rPr lang="en-GB" sz="1600" dirty="0"/>
              <a:t>Events and Online Media:	</a:t>
            </a:r>
          </a:p>
          <a:p>
            <a:pPr algn="just">
              <a:buClr>
                <a:srgbClr val="005EB8"/>
              </a:buClr>
            </a:pPr>
            <a:r>
              <a:rPr lang="en-GB" sz="1600" dirty="0"/>
              <a:t>44 Social Media Campaigns were undertaken</a:t>
            </a:r>
          </a:p>
          <a:p>
            <a:pPr algn="just">
              <a:buClr>
                <a:srgbClr val="005EB8"/>
              </a:buClr>
            </a:pPr>
            <a:r>
              <a:rPr lang="en-GB" sz="1600" dirty="0"/>
              <a:t>194 Special Pharmacy Events were undertaken for the period, which was an increase from the 79 events undertaken for Help us to Help you Campaign.</a:t>
            </a:r>
          </a:p>
          <a:p>
            <a:pPr>
              <a:buClr>
                <a:srgbClr val="005EB8"/>
              </a:buClr>
            </a:pPr>
            <a:endParaRPr lang="en-GB" dirty="0"/>
          </a:p>
        </p:txBody>
      </p:sp>
      <p:sp>
        <p:nvSpPr>
          <p:cNvPr id="3" name="Title 2"/>
          <p:cNvSpPr>
            <a:spLocks noGrp="1"/>
          </p:cNvSpPr>
          <p:nvPr>
            <p:ph type="title"/>
          </p:nvPr>
        </p:nvSpPr>
        <p:spPr>
          <a:xfrm>
            <a:off x="461189" y="926826"/>
            <a:ext cx="6567055" cy="611649"/>
          </a:xfrm>
        </p:spPr>
        <p:txBody>
          <a:bodyPr/>
          <a:lstStyle/>
          <a:p>
            <a:r>
              <a:rPr lang="en-US" dirty="0"/>
              <a:t>Engagement Trends &amp; Analysis</a:t>
            </a:r>
            <a:endParaRPr lang="en-GB" dirty="0"/>
          </a:p>
        </p:txBody>
      </p:sp>
      <p:sp>
        <p:nvSpPr>
          <p:cNvPr id="4" name="Footer Placeholder 3"/>
          <p:cNvSpPr>
            <a:spLocks noGrp="1"/>
          </p:cNvSpPr>
          <p:nvPr>
            <p:ph type="ftr" sz="quarter" idx="3"/>
          </p:nvPr>
        </p:nvSpPr>
        <p:spPr/>
        <p:txBody>
          <a:bodyPr/>
          <a:lstStyle/>
          <a:p>
            <a:r>
              <a:rPr lang="en-GB" dirty="0"/>
              <a:t>Pharmacy – Help Us to Help You Campaign </a:t>
            </a:r>
          </a:p>
        </p:txBody>
      </p:sp>
    </p:spTree>
    <p:extLst>
      <p:ext uri="{BB962C8B-B14F-4D97-AF65-F5344CB8AC3E}">
        <p14:creationId xmlns:p14="http://schemas.microsoft.com/office/powerpoint/2010/main" val="241884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727581" y="795130"/>
            <a:ext cx="5047708" cy="824628"/>
          </a:xfrm>
          <a:ln>
            <a:noFill/>
          </a:ln>
        </p:spPr>
        <p:txBody>
          <a:bodyPr vert="horz" lIns="91440" tIns="45720" rIns="91440" bIns="45720" rtlCol="0" anchor="ctr">
            <a:normAutofit fontScale="90000"/>
          </a:bodyPr>
          <a:lstStyle/>
          <a:p>
            <a:r>
              <a:rPr lang="en-US" sz="4200" kern="1200">
                <a:solidFill>
                  <a:schemeClr val="tx1"/>
                </a:solidFill>
                <a:latin typeface="+mj-lt"/>
                <a:ea typeface="+mj-ea"/>
                <a:cs typeface="+mj-cs"/>
              </a:rPr>
              <a:t>Case study  Children’s Oral Health</a:t>
            </a:r>
            <a:endParaRPr lang="en-US" sz="4200" kern="1200" dirty="0">
              <a:solidFill>
                <a:schemeClr val="tx1"/>
              </a:solidFill>
              <a:latin typeface="+mj-lt"/>
              <a:ea typeface="+mj-ea"/>
              <a:cs typeface="+mj-cs"/>
            </a:endParaRPr>
          </a:p>
        </p:txBody>
      </p:sp>
      <p:pic>
        <p:nvPicPr>
          <p:cNvPr id="10" name="Picture 9">
            <a:extLst>
              <a:ext uri="{FF2B5EF4-FFF2-40B4-BE49-F238E27FC236}">
                <a16:creationId xmlns:a16="http://schemas.microsoft.com/office/drawing/2014/main" id="{22222E2E-0841-4995-AE77-9A475C062258}"/>
              </a:ext>
            </a:extLst>
          </p:cNvPr>
          <p:cNvPicPr>
            <a:picLocks noChangeAspect="1"/>
          </p:cNvPicPr>
          <p:nvPr/>
        </p:nvPicPr>
        <p:blipFill rotWithShape="1">
          <a:blip r:embed="rId2"/>
          <a:srcRect t="1934" r="-1" b="38475"/>
          <a:stretch/>
        </p:blipFill>
        <p:spPr>
          <a:xfrm>
            <a:off x="20" y="10"/>
            <a:ext cx="2749569" cy="1828790"/>
          </a:xfrm>
          <a:prstGeom prst="rect">
            <a:avLst/>
          </a:prstGeom>
        </p:spPr>
      </p:pic>
      <p:pic>
        <p:nvPicPr>
          <p:cNvPr id="5" name="Picture 4">
            <a:extLst>
              <a:ext uri="{FF2B5EF4-FFF2-40B4-BE49-F238E27FC236}">
                <a16:creationId xmlns:a16="http://schemas.microsoft.com/office/drawing/2014/main" id="{1263E67D-AE97-4622-A804-4FCF23FCCE2F}"/>
              </a:ext>
            </a:extLst>
          </p:cNvPr>
          <p:cNvPicPr>
            <a:picLocks noChangeAspect="1"/>
          </p:cNvPicPr>
          <p:nvPr/>
        </p:nvPicPr>
        <p:blipFill rotWithShape="1">
          <a:blip r:embed="rId3"/>
          <a:srcRect t="3945" r="4" b="1135"/>
          <a:stretch/>
        </p:blipFill>
        <p:spPr>
          <a:xfrm>
            <a:off x="-10450" y="1828800"/>
            <a:ext cx="2770468" cy="1828791"/>
          </a:xfrm>
          <a:prstGeom prst="rect">
            <a:avLst/>
          </a:prstGeom>
        </p:spPr>
      </p:pic>
      <p:pic>
        <p:nvPicPr>
          <p:cNvPr id="6" name="Picture 5">
            <a:extLst>
              <a:ext uri="{FF2B5EF4-FFF2-40B4-BE49-F238E27FC236}">
                <a16:creationId xmlns:a16="http://schemas.microsoft.com/office/drawing/2014/main" id="{2B4BD2C8-C099-4FCE-817A-DCCCE388A93D}"/>
              </a:ext>
            </a:extLst>
          </p:cNvPr>
          <p:cNvPicPr>
            <a:picLocks noChangeAspect="1"/>
          </p:cNvPicPr>
          <p:nvPr/>
        </p:nvPicPr>
        <p:blipFill rotWithShape="1">
          <a:blip r:embed="rId4"/>
          <a:srcRect t="8886" r="3" b="3325"/>
          <a:stretch/>
        </p:blipFill>
        <p:spPr>
          <a:xfrm>
            <a:off x="-10451" y="3657591"/>
            <a:ext cx="2770469" cy="1821806"/>
          </a:xfrm>
          <a:prstGeom prst="rect">
            <a:avLst/>
          </a:prstGeom>
        </p:spPr>
      </p:pic>
      <p:sp>
        <p:nvSpPr>
          <p:cNvPr id="7" name="Content Placeholder 9">
            <a:extLst>
              <a:ext uri="{FF2B5EF4-FFF2-40B4-BE49-F238E27FC236}">
                <a16:creationId xmlns:a16="http://schemas.microsoft.com/office/drawing/2014/main" id="{34998099-0125-4A76-90DC-FFFF3FA27746}"/>
              </a:ext>
            </a:extLst>
          </p:cNvPr>
          <p:cNvSpPr txBox="1">
            <a:spLocks/>
          </p:cNvSpPr>
          <p:nvPr/>
        </p:nvSpPr>
        <p:spPr>
          <a:xfrm>
            <a:off x="2928730" y="1727198"/>
            <a:ext cx="5989983" cy="4234942"/>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a:r>
              <a:rPr lang="en-US" sz="3500" dirty="0"/>
              <a:t>“Lot of parents got to know the importance of oral care in children from the young age and to limit the sugar intakes for the children. As we mainly have elderly community in our village and less of the parents with children under the age of 5, which limited the number of parents we could approach.”.</a:t>
            </a:r>
          </a:p>
          <a:p>
            <a:pPr marL="114300"/>
            <a:r>
              <a:rPr lang="en-US" sz="3500" dirty="0"/>
              <a:t>“Linking the campaign to the online virtual outcomes training all staff had already completed was a great idea as staff members really felt engaged and knowledgeable about the topic. - in regards to the materials it was a little confusing having them branded this year as previously we have been told as a HLP to not use branded materials for our campaigns.”</a:t>
            </a:r>
          </a:p>
          <a:p>
            <a:pPr marL="114300"/>
            <a:r>
              <a:rPr lang="en-US" sz="3500" dirty="0"/>
              <a:t>“The toothbrushing charts were a real conversation starter. The information on the website was great for training the team on oral health.”.  </a:t>
            </a:r>
          </a:p>
          <a:p>
            <a:pPr marL="114300"/>
            <a:r>
              <a:rPr lang="en-US" sz="3500" dirty="0"/>
              <a:t>“It was easy to approach families and tell about the campaign. However, improving children's oral health often involves changes in lifestyle including healthier eating habits that may be difficult to change”.  </a:t>
            </a:r>
          </a:p>
          <a:p>
            <a:pPr marL="114300"/>
            <a:r>
              <a:rPr lang="en-US" sz="3500" dirty="0"/>
              <a:t>Bright leaflets and inviting campaign materials worked well as children picked up the leaflets themselves and we could initiate conversations with them and parents. We also created a "healthy mouth" and an "unhealthy mouth" baskets and laminated some pictures of healthy and unhealthy foods for children to put in the healthy or unhealthy mouths. This worked well as while the children were playing we could talk to them about why the food wasn't good for their teeth and how they can make sure they are brushing properly and taking care of their teeth.</a:t>
            </a:r>
          </a:p>
          <a:p>
            <a:pPr marL="114300"/>
            <a:endParaRPr lang="en-US" sz="900" dirty="0"/>
          </a:p>
          <a:p>
            <a:pPr marL="114300"/>
            <a:endParaRPr lang="en-US" sz="900" dirty="0"/>
          </a:p>
        </p:txBody>
      </p:sp>
      <p:sp>
        <p:nvSpPr>
          <p:cNvPr id="4" name="Footer Placeholder 3"/>
          <p:cNvSpPr>
            <a:spLocks noGrp="1"/>
          </p:cNvSpPr>
          <p:nvPr>
            <p:ph type="ftr" sz="quarter" idx="3"/>
          </p:nvPr>
        </p:nvSpPr>
        <p:spPr>
          <a:xfrm>
            <a:off x="3727581" y="6356350"/>
            <a:ext cx="3966237" cy="365125"/>
          </a:xfrm>
        </p:spPr>
        <p:txBody>
          <a:bodyPr vert="horz" lIns="91440" tIns="45720" rIns="91440" bIns="45720" rtlCol="0" anchor="ctr">
            <a:normAutofit/>
          </a:bodyPr>
          <a:lstStyle/>
          <a:p>
            <a:pPr>
              <a:spcAft>
                <a:spcPts val="600"/>
              </a:spcAft>
            </a:pPr>
            <a:r>
              <a:rPr lang="en-US" sz="1000" kern="1200">
                <a:solidFill>
                  <a:schemeClr val="tx1">
                    <a:alpha val="80000"/>
                  </a:schemeClr>
                </a:solidFill>
                <a:latin typeface="+mn-lt"/>
                <a:ea typeface="+mn-ea"/>
                <a:cs typeface="+mn-cs"/>
              </a:rPr>
              <a:t>Pharmacy – Help Us to Help You Campaign </a:t>
            </a:r>
          </a:p>
        </p:txBody>
      </p:sp>
      <p:pic>
        <p:nvPicPr>
          <p:cNvPr id="11" name="Picture 10">
            <a:extLst>
              <a:ext uri="{FF2B5EF4-FFF2-40B4-BE49-F238E27FC236}">
                <a16:creationId xmlns:a16="http://schemas.microsoft.com/office/drawing/2014/main" id="{BB5C99AB-A790-4775-90BD-0180D9D661CE}"/>
              </a:ext>
            </a:extLst>
          </p:cNvPr>
          <p:cNvPicPr>
            <a:picLocks noChangeAspect="1"/>
          </p:cNvPicPr>
          <p:nvPr/>
        </p:nvPicPr>
        <p:blipFill>
          <a:blip r:embed="rId5"/>
          <a:stretch>
            <a:fillRect/>
          </a:stretch>
        </p:blipFill>
        <p:spPr>
          <a:xfrm>
            <a:off x="7693818" y="5476434"/>
            <a:ext cx="1307705" cy="1365622"/>
          </a:xfrm>
          <a:prstGeom prst="rect">
            <a:avLst/>
          </a:prstGeom>
        </p:spPr>
      </p:pic>
    </p:spTree>
    <p:extLst>
      <p:ext uri="{BB962C8B-B14F-4D97-AF65-F5344CB8AC3E}">
        <p14:creationId xmlns:p14="http://schemas.microsoft.com/office/powerpoint/2010/main" val="2054894469"/>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82CA9A-89C8-4220-BCE0-858763D67B96}"/>
              </a:ext>
            </a:extLst>
          </p:cNvPr>
          <p:cNvPicPr>
            <a:picLocks noChangeAspect="1"/>
          </p:cNvPicPr>
          <p:nvPr/>
        </p:nvPicPr>
        <p:blipFill>
          <a:blip r:embed="rId2"/>
          <a:stretch>
            <a:fillRect/>
          </a:stretch>
        </p:blipFill>
        <p:spPr>
          <a:xfrm>
            <a:off x="518239" y="775824"/>
            <a:ext cx="8292080" cy="5759934"/>
          </a:xfrm>
          <a:prstGeom prst="rect">
            <a:avLst/>
          </a:prstGeom>
        </p:spPr>
      </p:pic>
      <p:sp>
        <p:nvSpPr>
          <p:cNvPr id="3" name="Title 2"/>
          <p:cNvSpPr>
            <a:spLocks noGrp="1"/>
          </p:cNvSpPr>
          <p:nvPr>
            <p:ph type="title"/>
          </p:nvPr>
        </p:nvSpPr>
        <p:spPr>
          <a:xfrm>
            <a:off x="461189" y="775824"/>
            <a:ext cx="7734855" cy="611649"/>
          </a:xfrm>
        </p:spPr>
        <p:txBody>
          <a:bodyPr/>
          <a:lstStyle/>
          <a:p>
            <a:r>
              <a:rPr lang="en-GB" dirty="0"/>
              <a:t>Case Study Evaluation of Campaign Materials </a:t>
            </a:r>
          </a:p>
        </p:txBody>
      </p:sp>
      <p:sp>
        <p:nvSpPr>
          <p:cNvPr id="4" name="Footer Placeholder 3"/>
          <p:cNvSpPr>
            <a:spLocks noGrp="1"/>
          </p:cNvSpPr>
          <p:nvPr>
            <p:ph type="ftr" sz="quarter" idx="3"/>
          </p:nvPr>
        </p:nvSpPr>
        <p:spPr/>
        <p:txBody>
          <a:bodyPr/>
          <a:lstStyle/>
          <a:p>
            <a:r>
              <a:rPr lang="en-GB" dirty="0"/>
              <a:t>Pharmacy – Help Us to Help You Campaign </a:t>
            </a:r>
          </a:p>
        </p:txBody>
      </p:sp>
      <p:sp>
        <p:nvSpPr>
          <p:cNvPr id="7" name="Content Placeholder 2">
            <a:extLst>
              <a:ext uri="{FF2B5EF4-FFF2-40B4-BE49-F238E27FC236}">
                <a16:creationId xmlns:a16="http://schemas.microsoft.com/office/drawing/2014/main" id="{BDBB5171-EE6F-44E2-8381-F04237412AF5}"/>
              </a:ext>
            </a:extLst>
          </p:cNvPr>
          <p:cNvSpPr txBox="1">
            <a:spLocks/>
          </p:cNvSpPr>
          <p:nvPr/>
        </p:nvSpPr>
        <p:spPr>
          <a:xfrm>
            <a:off x="167574" y="1951913"/>
            <a:ext cx="4496705" cy="4381526"/>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More interactive support materials (like toothbrushing chart)</a:t>
            </a:r>
          </a:p>
          <a:p>
            <a:r>
              <a:rPr lang="en-GB" dirty="0">
                <a:latin typeface="Arial" panose="020B0604020202020204" pitchFamily="34" charset="0"/>
                <a:cs typeface="Arial" panose="020B0604020202020204" pitchFamily="34" charset="0"/>
              </a:rPr>
              <a:t>The materials provided were relevant for the targeted age group . Children were eager to take on the challenge of the tracker to monitor their tooth brushing activity . This was helpful to indicate how easy this is and for parents to motivate the children.</a:t>
            </a:r>
          </a:p>
          <a:p>
            <a:r>
              <a:rPr lang="en-GB" dirty="0">
                <a:latin typeface="Arial" panose="020B0604020202020204" pitchFamily="34" charset="0"/>
                <a:cs typeface="Arial" panose="020B0604020202020204" pitchFamily="34" charset="0"/>
              </a:rPr>
              <a:t>Parents very happy with promotional material as they thought it would help promote their child's oral health care.</a:t>
            </a:r>
          </a:p>
          <a:p>
            <a:r>
              <a:rPr lang="en-GB" dirty="0">
                <a:latin typeface="Arial" panose="020B0604020202020204" pitchFamily="34" charset="0"/>
                <a:cs typeface="Arial" panose="020B0604020202020204" pitchFamily="34" charset="0"/>
              </a:rPr>
              <a:t>The children loved having a chart to take away , the smiles on the children's faces made the campaign worthwhile.</a:t>
            </a:r>
          </a:p>
          <a:p>
            <a:r>
              <a:rPr lang="en-GB" dirty="0">
                <a:latin typeface="Arial" panose="020B0604020202020204" pitchFamily="34" charset="0"/>
                <a:cs typeface="Arial" panose="020B0604020202020204" pitchFamily="34" charset="0"/>
              </a:rPr>
              <a:t>The leaflet was quite educative and the children really loved the toothbrush challenge.   More parents still need to be educated on the important of booking appointment with dentist and ensuring children brush twice a day.</a:t>
            </a:r>
          </a:p>
          <a:p>
            <a:r>
              <a:rPr lang="en-GB" dirty="0">
                <a:latin typeface="Arial" panose="020B0604020202020204" pitchFamily="34" charset="0"/>
                <a:cs typeface="Arial" panose="020B0604020202020204" pitchFamily="34" charset="0"/>
              </a:rPr>
              <a:t>We purchased our own "teeth" and got children to clean them  </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8" name="Content Placeholder 7">
            <a:extLst>
              <a:ext uri="{FF2B5EF4-FFF2-40B4-BE49-F238E27FC236}">
                <a16:creationId xmlns:a16="http://schemas.microsoft.com/office/drawing/2014/main" id="{FCDAA972-99D8-425F-A55D-725B575B1153}"/>
              </a:ext>
            </a:extLst>
          </p:cNvPr>
          <p:cNvSpPr txBox="1">
            <a:spLocks/>
          </p:cNvSpPr>
          <p:nvPr/>
        </p:nvSpPr>
        <p:spPr>
          <a:xfrm>
            <a:off x="4777440" y="1905279"/>
            <a:ext cx="4253971" cy="4266187"/>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500" dirty="0">
                <a:latin typeface="Arial" panose="020B0604020202020204" pitchFamily="34" charset="0"/>
                <a:cs typeface="Arial" panose="020B0604020202020204" pitchFamily="34" charset="0"/>
              </a:rPr>
              <a:t>We didn't get the promotional material until a week into a week into the campaign, so did not have the full amount of time to prepare, was all quite rushed. The children loved the activity chart with the teeth cleaning chart on it as well, was bright and caught their </a:t>
            </a:r>
            <a:r>
              <a:rPr lang="en-GB" sz="1500" dirty="0" err="1">
                <a:latin typeface="Arial" panose="020B0604020202020204" pitchFamily="34" charset="0"/>
                <a:cs typeface="Arial" panose="020B0604020202020204" pitchFamily="34" charset="0"/>
              </a:rPr>
              <a:t>attention.The</a:t>
            </a:r>
            <a:r>
              <a:rPr lang="en-GB" sz="1500" dirty="0">
                <a:latin typeface="Arial" panose="020B0604020202020204" pitchFamily="34" charset="0"/>
                <a:cs typeface="Arial" panose="020B0604020202020204" pitchFamily="34" charset="0"/>
              </a:rPr>
              <a:t> campaign was good but I feel it should stay on a bit longer.</a:t>
            </a:r>
          </a:p>
          <a:p>
            <a:r>
              <a:rPr lang="en-GB" sz="1500" dirty="0">
                <a:latin typeface="Arial" panose="020B0604020202020204" pitchFamily="34" charset="0"/>
                <a:cs typeface="Arial" panose="020B0604020202020204" pitchFamily="34" charset="0"/>
              </a:rPr>
              <a:t>It was not always possible to engage with patients as they were children (target audience) and hence the conversation was held primarily with parents or indeed grandparents.</a:t>
            </a:r>
          </a:p>
          <a:p>
            <a:r>
              <a:rPr lang="en-GB" sz="1500" dirty="0">
                <a:latin typeface="Arial" panose="020B0604020202020204" pitchFamily="34" charset="0"/>
                <a:cs typeface="Arial" panose="020B0604020202020204" pitchFamily="34" charset="0"/>
              </a:rPr>
              <a:t>A lot of Pharmacies mentioned the delay in campaign materials but did not have enough.</a:t>
            </a:r>
          </a:p>
          <a:p>
            <a:r>
              <a:rPr lang="en-GB" sz="1500" dirty="0">
                <a:latin typeface="Arial" panose="020B0604020202020204" pitchFamily="34" charset="0"/>
                <a:cs typeface="Arial" panose="020B0604020202020204" pitchFamily="34" charset="0"/>
              </a:rPr>
              <a:t>Colgate campaign materials were very weak. The "little monster" poster was inappropriate, although we did use the "Protecting your child's smile“</a:t>
            </a:r>
          </a:p>
          <a:p>
            <a:r>
              <a:rPr lang="en-GB" sz="1500" dirty="0">
                <a:latin typeface="Arial" panose="020B0604020202020204" pitchFamily="34" charset="0"/>
                <a:cs typeface="Arial" panose="020B0604020202020204" pitchFamily="34" charset="0"/>
              </a:rPr>
              <a:t>646 Pharmacies suggested Online Training or Webinars would be useful.</a:t>
            </a:r>
          </a:p>
          <a:p>
            <a:endParaRPr lang="en-GB" sz="1500" dirty="0">
              <a:latin typeface="Arial" panose="020B0604020202020204" pitchFamily="34" charset="0"/>
              <a:cs typeface="Arial" panose="020B0604020202020204" pitchFamily="34" charset="0"/>
            </a:endParaRPr>
          </a:p>
          <a:p>
            <a:endParaRPr lang="en-GB" dirty="0"/>
          </a:p>
          <a:p>
            <a:endParaRPr lang="en-GB" dirty="0"/>
          </a:p>
        </p:txBody>
      </p:sp>
    </p:spTree>
    <p:extLst>
      <p:ext uri="{BB962C8B-B14F-4D97-AF65-F5344CB8AC3E}">
        <p14:creationId xmlns:p14="http://schemas.microsoft.com/office/powerpoint/2010/main" val="3212750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0B410C-A43F-4336-B654-C24474972ABF}"/>
              </a:ext>
            </a:extLst>
          </p:cNvPr>
          <p:cNvPicPr>
            <a:picLocks noChangeAspect="1"/>
          </p:cNvPicPr>
          <p:nvPr/>
        </p:nvPicPr>
        <p:blipFill>
          <a:blip r:embed="rId2"/>
          <a:stretch>
            <a:fillRect/>
          </a:stretch>
        </p:blipFill>
        <p:spPr>
          <a:xfrm>
            <a:off x="3046077" y="2356992"/>
            <a:ext cx="2615411" cy="2731245"/>
          </a:xfrm>
          <a:prstGeom prst="rect">
            <a:avLst/>
          </a:prstGeom>
        </p:spPr>
      </p:pic>
      <p:sp>
        <p:nvSpPr>
          <p:cNvPr id="3" name="Title 2"/>
          <p:cNvSpPr>
            <a:spLocks noGrp="1"/>
          </p:cNvSpPr>
          <p:nvPr>
            <p:ph type="title"/>
          </p:nvPr>
        </p:nvSpPr>
        <p:spPr>
          <a:xfrm>
            <a:off x="461189" y="926826"/>
            <a:ext cx="7785189" cy="611649"/>
          </a:xfrm>
        </p:spPr>
        <p:txBody>
          <a:bodyPr/>
          <a:lstStyle/>
          <a:p>
            <a:r>
              <a:rPr lang="en-US" dirty="0"/>
              <a:t>The Campaign Feedback </a:t>
            </a:r>
            <a:endParaRPr lang="en-GB" dirty="0"/>
          </a:p>
        </p:txBody>
      </p:sp>
      <p:sp>
        <p:nvSpPr>
          <p:cNvPr id="4" name="Footer Placeholder 3"/>
          <p:cNvSpPr>
            <a:spLocks noGrp="1"/>
          </p:cNvSpPr>
          <p:nvPr>
            <p:ph type="ftr" sz="quarter" idx="3"/>
          </p:nvPr>
        </p:nvSpPr>
        <p:spPr>
          <a:xfrm>
            <a:off x="696467" y="6333439"/>
            <a:ext cx="5723164" cy="365125"/>
          </a:xfrm>
        </p:spPr>
        <p:txBody>
          <a:bodyPr/>
          <a:lstStyle/>
          <a:p>
            <a:r>
              <a:rPr lang="en-US" dirty="0"/>
              <a:t>Pharmacy - Help Us to Help You Campaign </a:t>
            </a:r>
          </a:p>
        </p:txBody>
      </p:sp>
      <p:sp>
        <p:nvSpPr>
          <p:cNvPr id="7" name="Content Placeholder 2">
            <a:extLst>
              <a:ext uri="{FF2B5EF4-FFF2-40B4-BE49-F238E27FC236}">
                <a16:creationId xmlns:a16="http://schemas.microsoft.com/office/drawing/2014/main" id="{D7A8CA34-AA8B-4FD6-9237-C1743A8D3068}"/>
              </a:ext>
            </a:extLst>
          </p:cNvPr>
          <p:cNvSpPr txBox="1">
            <a:spLocks/>
          </p:cNvSpPr>
          <p:nvPr/>
        </p:nvSpPr>
        <p:spPr>
          <a:xfrm>
            <a:off x="315986" y="1683828"/>
            <a:ext cx="4105013" cy="4247346"/>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a:p>
            <a:r>
              <a:rPr lang="en-GB" sz="3300" dirty="0"/>
              <a:t>Late Campaign Materials was an overwhelming feedback comment.</a:t>
            </a:r>
          </a:p>
          <a:p>
            <a:r>
              <a:rPr lang="en-GB" sz="3300" dirty="0"/>
              <a:t>Child friendly resources especially the colouring charts were popular. </a:t>
            </a:r>
          </a:p>
          <a:p>
            <a:r>
              <a:rPr lang="en-GB" sz="3300" dirty="0"/>
              <a:t> </a:t>
            </a:r>
          </a:p>
          <a:p>
            <a:endParaRPr lang="en-GB" sz="3300" dirty="0"/>
          </a:p>
        </p:txBody>
      </p:sp>
      <p:sp>
        <p:nvSpPr>
          <p:cNvPr id="8" name="Content Placeholder 8">
            <a:extLst>
              <a:ext uri="{FF2B5EF4-FFF2-40B4-BE49-F238E27FC236}">
                <a16:creationId xmlns:a16="http://schemas.microsoft.com/office/drawing/2014/main" id="{9485B097-D639-4A09-B9EE-4A8CE64EF474}"/>
              </a:ext>
            </a:extLst>
          </p:cNvPr>
          <p:cNvSpPr txBox="1">
            <a:spLocks/>
          </p:cNvSpPr>
          <p:nvPr/>
        </p:nvSpPr>
        <p:spPr>
          <a:xfrm>
            <a:off x="4723003" y="1940740"/>
            <a:ext cx="4105011" cy="399043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Pharmacies felt that the link between the CPPE training was really successful.</a:t>
            </a:r>
          </a:p>
          <a:p>
            <a:r>
              <a:rPr lang="en-GB" dirty="0"/>
              <a:t>Overall a successful campaign </a:t>
            </a:r>
          </a:p>
          <a:p>
            <a:r>
              <a:rPr lang="en-GB" dirty="0"/>
              <a:t>Very good Case Studies back which have been reported in next section.</a:t>
            </a:r>
          </a:p>
          <a:p>
            <a:endParaRPr lang="en-GB" dirty="0"/>
          </a:p>
        </p:txBody>
      </p:sp>
    </p:spTree>
    <p:extLst>
      <p:ext uri="{BB962C8B-B14F-4D97-AF65-F5344CB8AC3E}">
        <p14:creationId xmlns:p14="http://schemas.microsoft.com/office/powerpoint/2010/main" val="399410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E62397A-DD2D-41EC-B886-EB42645E74C5}"/>
              </a:ext>
            </a:extLst>
          </p:cNvPr>
          <p:cNvSpPr>
            <a:spLocks noGrp="1"/>
          </p:cNvSpPr>
          <p:nvPr>
            <p:ph type="ftr" sz="quarter" idx="3"/>
          </p:nvPr>
        </p:nvSpPr>
        <p:spPr/>
        <p:txBody>
          <a:bodyPr/>
          <a:lstStyle/>
          <a:p>
            <a:r>
              <a:rPr lang="en-US"/>
              <a:t>Presentation title</a:t>
            </a:r>
            <a:endParaRPr lang="en-US" dirty="0"/>
          </a:p>
        </p:txBody>
      </p:sp>
      <p:pic>
        <p:nvPicPr>
          <p:cNvPr id="5" name="Picture 4">
            <a:extLst>
              <a:ext uri="{FF2B5EF4-FFF2-40B4-BE49-F238E27FC236}">
                <a16:creationId xmlns:a16="http://schemas.microsoft.com/office/drawing/2014/main" id="{3842569E-1FF6-4269-85BB-791C02787849}"/>
              </a:ext>
            </a:extLst>
          </p:cNvPr>
          <p:cNvPicPr>
            <a:picLocks noChangeAspect="1"/>
          </p:cNvPicPr>
          <p:nvPr/>
        </p:nvPicPr>
        <p:blipFill>
          <a:blip r:embed="rId2"/>
          <a:stretch>
            <a:fillRect/>
          </a:stretch>
        </p:blipFill>
        <p:spPr>
          <a:xfrm>
            <a:off x="690676" y="1147431"/>
            <a:ext cx="7793600" cy="5368570"/>
          </a:xfrm>
          <a:prstGeom prst="rect">
            <a:avLst/>
          </a:prstGeom>
        </p:spPr>
      </p:pic>
    </p:spTree>
    <p:extLst>
      <p:ext uri="{BB962C8B-B14F-4D97-AF65-F5344CB8AC3E}">
        <p14:creationId xmlns:p14="http://schemas.microsoft.com/office/powerpoint/2010/main" val="2122889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6C812C9-BC00-47B0-BF9C-65D2DBCC4FF8}"/>
              </a:ext>
            </a:extLst>
          </p:cNvPr>
          <p:cNvPicPr>
            <a:picLocks noGrp="1" noChangeAspect="1"/>
          </p:cNvPicPr>
          <p:nvPr>
            <p:ph sz="quarter" idx="10"/>
          </p:nvPr>
        </p:nvPicPr>
        <p:blipFill>
          <a:blip r:embed="rId2"/>
          <a:stretch>
            <a:fillRect/>
          </a:stretch>
        </p:blipFill>
        <p:spPr>
          <a:xfrm>
            <a:off x="544902" y="1033867"/>
            <a:ext cx="7712140" cy="5182932"/>
          </a:xfrm>
          <a:prstGeom prst="rect">
            <a:avLst/>
          </a:prstGeom>
        </p:spPr>
      </p:pic>
      <p:sp>
        <p:nvSpPr>
          <p:cNvPr id="4" name="Footer Placeholder 3"/>
          <p:cNvSpPr>
            <a:spLocks noGrp="1"/>
          </p:cNvSpPr>
          <p:nvPr>
            <p:ph type="ftr" sz="quarter" idx="3"/>
          </p:nvPr>
        </p:nvSpPr>
        <p:spPr/>
        <p:txBody>
          <a:bodyPr/>
          <a:lstStyle/>
          <a:p>
            <a:r>
              <a:rPr lang="en-GB" dirty="0"/>
              <a:t>Pharmacy – Help Us to Help You Campaign </a:t>
            </a:r>
          </a:p>
        </p:txBody>
      </p:sp>
    </p:spTree>
    <p:extLst>
      <p:ext uri="{BB962C8B-B14F-4D97-AF65-F5344CB8AC3E}">
        <p14:creationId xmlns:p14="http://schemas.microsoft.com/office/powerpoint/2010/main" val="4091545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14296" y="311306"/>
            <a:ext cx="4790327" cy="1325563"/>
          </a:xfrm>
        </p:spPr>
        <p:txBody>
          <a:bodyPr vert="horz" lIns="91440" tIns="45720" rIns="91440" bIns="45720" rtlCol="0" anchor="ctr">
            <a:normAutofit/>
          </a:bodyPr>
          <a:lstStyle/>
          <a:p>
            <a:r>
              <a:rPr lang="en-US" sz="4400" dirty="0">
                <a:solidFill>
                  <a:schemeClr val="tx1"/>
                </a:solidFill>
                <a:latin typeface="+mj-lt"/>
                <a:cs typeface="+mj-cs"/>
              </a:rPr>
              <a:t>Feedback</a:t>
            </a:r>
          </a:p>
        </p:txBody>
      </p:sp>
      <p:sp>
        <p:nvSpPr>
          <p:cNvPr id="2" name="Content Placeholder 1"/>
          <p:cNvSpPr>
            <a:spLocks noGrp="1"/>
          </p:cNvSpPr>
          <p:nvPr>
            <p:ph sz="quarter" idx="10"/>
          </p:nvPr>
        </p:nvSpPr>
        <p:spPr>
          <a:xfrm>
            <a:off x="235945" y="1619717"/>
            <a:ext cx="5005641" cy="4019309"/>
          </a:xfrm>
        </p:spPr>
        <p:txBody>
          <a:bodyPr vert="horz" lIns="91440" tIns="45720" rIns="91440" bIns="45720" rtlCol="0" anchor="t">
            <a:noAutofit/>
          </a:bodyPr>
          <a:lstStyle/>
          <a:p>
            <a:pPr algn="just">
              <a:buClr>
                <a:srgbClr val="005EB8"/>
              </a:buClr>
            </a:pPr>
            <a:r>
              <a:rPr lang="en-US" dirty="0">
                <a:latin typeface="+mn-lt"/>
                <a:cs typeface="+mn-cs"/>
              </a:rPr>
              <a:t>A parent with three young children came back to for more charts as it was very useful and the children loved it. They were fighting over the two she had previously taken.  She came back for 3 more as her friends also wanted them for their children.</a:t>
            </a:r>
          </a:p>
          <a:p>
            <a:pPr algn="just">
              <a:buClr>
                <a:srgbClr val="005EB8"/>
              </a:buClr>
            </a:pPr>
            <a:r>
              <a:rPr lang="en-US" dirty="0">
                <a:latin typeface="+mn-lt"/>
                <a:cs typeface="+mn-cs"/>
              </a:rPr>
              <a:t>A 10 year old child came in complaining of tooth pain, their mother said that they struggle to clean their teeth thoroughly. We referred to the dentist and they then came back with a prescription for toothpaste and was booked in to see the dentist again in one months time for a check up. When handing out the prescription we gave an activity pack to the child.</a:t>
            </a:r>
          </a:p>
          <a:p>
            <a:pPr algn="just">
              <a:buClr>
                <a:srgbClr val="005EB8"/>
              </a:buClr>
            </a:pPr>
            <a:r>
              <a:rPr lang="en-US" dirty="0">
                <a:latin typeface="+mn-lt"/>
                <a:cs typeface="+mn-cs"/>
              </a:rPr>
              <a:t>A lady from a care group asked for more of the tooth brushing charts to get the kids more involved and was very keen on setting the kids up in life for a good daily routine.</a:t>
            </a:r>
          </a:p>
          <a:p>
            <a:pPr algn="just">
              <a:buClr>
                <a:srgbClr val="005EB8"/>
              </a:buClr>
            </a:pPr>
            <a:r>
              <a:rPr lang="en-US" dirty="0">
                <a:latin typeface="+mn-lt"/>
                <a:cs typeface="+mn-cs"/>
              </a:rPr>
              <a:t>An 8 year old child, who had abscess in her mouth was very scared of getting infections in her mouth and had heard stories of people dying from infections.  After discussing some helpful tips about brushing and sugar intake she was referred to see her dentist  and got prescribed oral antibiotics.  She seemed relieved and promised she would take more care of keeping oral hygiene to prevent any infections in future.</a:t>
            </a:r>
          </a:p>
        </p:txBody>
      </p:sp>
      <p:sp>
        <p:nvSpPr>
          <p:cNvPr id="4" name="Footer Placeholder 3"/>
          <p:cNvSpPr>
            <a:spLocks noGrp="1"/>
          </p:cNvSpPr>
          <p:nvPr>
            <p:ph type="ftr" sz="quarter" idx="3"/>
          </p:nvPr>
        </p:nvSpPr>
        <p:spPr>
          <a:xfrm>
            <a:off x="603504" y="6199632"/>
            <a:ext cx="3754752" cy="365125"/>
          </a:xfrm>
        </p:spPr>
        <p:txBody>
          <a:bodyPr vert="horz" lIns="91440" tIns="45720" rIns="91440" bIns="45720" rtlCol="0" anchor="ctr">
            <a:normAutofit/>
          </a:bodyPr>
          <a:lstStyle/>
          <a:p>
            <a:pPr>
              <a:spcAft>
                <a:spcPts val="600"/>
              </a:spcAft>
            </a:pPr>
            <a:r>
              <a:rPr lang="en-US" sz="1000" kern="1200">
                <a:solidFill>
                  <a:schemeClr val="tx1">
                    <a:alpha val="80000"/>
                  </a:schemeClr>
                </a:solidFill>
                <a:latin typeface="+mn-lt"/>
                <a:ea typeface="+mn-ea"/>
                <a:cs typeface="+mn-cs"/>
              </a:rPr>
              <a:t>Pharmacy – Help Us to Help You Campaign </a:t>
            </a:r>
          </a:p>
        </p:txBody>
      </p:sp>
      <p:sp>
        <p:nvSpPr>
          <p:cNvPr id="28" name="Rectangle 27">
            <a:extLst>
              <a:ext uri="{FF2B5EF4-FFF2-40B4-BE49-F238E27FC236}">
                <a16:creationId xmlns:a16="http://schemas.microsoft.com/office/drawing/2014/main" id="{61445B8C-D724-4F73-AB77-3CCE4E822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20963"/>
            <a:ext cx="3493009" cy="6816065"/>
          </a:xfrm>
          <a:prstGeom prst="rect">
            <a:avLst/>
          </a:prstGeom>
          <a:solidFill>
            <a:schemeClr val="bg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8FD4645-1217-4F0B-AC55-0FA954A00281}"/>
              </a:ext>
            </a:extLst>
          </p:cNvPr>
          <p:cNvPicPr>
            <a:picLocks noChangeAspect="1"/>
          </p:cNvPicPr>
          <p:nvPr/>
        </p:nvPicPr>
        <p:blipFill>
          <a:blip r:embed="rId2"/>
          <a:stretch>
            <a:fillRect/>
          </a:stretch>
        </p:blipFill>
        <p:spPr>
          <a:xfrm>
            <a:off x="6073517" y="342696"/>
            <a:ext cx="2661078" cy="2779875"/>
          </a:xfrm>
          <a:prstGeom prst="rect">
            <a:avLst/>
          </a:prstGeom>
        </p:spPr>
      </p:pic>
      <p:cxnSp>
        <p:nvCxnSpPr>
          <p:cNvPr id="30" name="Straight Connector 29">
            <a:extLst>
              <a:ext uri="{FF2B5EF4-FFF2-40B4-BE49-F238E27FC236}">
                <a16:creationId xmlns:a16="http://schemas.microsoft.com/office/drawing/2014/main" id="{99905336-A7CD-4C75-9E77-C704674F40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10" y="3429000"/>
            <a:ext cx="1198092" cy="0"/>
          </a:xfrm>
          <a:prstGeom prst="line">
            <a:avLst/>
          </a:prstGeom>
          <a:ln w="50800">
            <a:solidFill>
              <a:schemeClr val="bg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40D27ACE-B80B-4A23-AD59-D6A1056CCB54}"/>
              </a:ext>
            </a:extLst>
          </p:cNvPr>
          <p:cNvPicPr>
            <a:picLocks noChangeAspect="1"/>
          </p:cNvPicPr>
          <p:nvPr/>
        </p:nvPicPr>
        <p:blipFill>
          <a:blip r:embed="rId3"/>
          <a:stretch>
            <a:fillRect/>
          </a:stretch>
        </p:blipFill>
        <p:spPr>
          <a:xfrm>
            <a:off x="6444999" y="3735414"/>
            <a:ext cx="1918113" cy="2779874"/>
          </a:xfrm>
          <a:prstGeom prst="rect">
            <a:avLst/>
          </a:prstGeom>
        </p:spPr>
      </p:pic>
    </p:spTree>
    <p:extLst>
      <p:ext uri="{BB962C8B-B14F-4D97-AF65-F5344CB8AC3E}">
        <p14:creationId xmlns:p14="http://schemas.microsoft.com/office/powerpoint/2010/main" val="1382421567"/>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14296" y="342696"/>
            <a:ext cx="4790327" cy="1325563"/>
          </a:xfrm>
        </p:spPr>
        <p:txBody>
          <a:bodyPr vert="horz" lIns="91440" tIns="45720" rIns="91440" bIns="45720" rtlCol="0" anchor="ctr">
            <a:normAutofit/>
          </a:bodyPr>
          <a:lstStyle/>
          <a:p>
            <a:r>
              <a:rPr lang="en-US" sz="4400" dirty="0">
                <a:solidFill>
                  <a:schemeClr val="tx1"/>
                </a:solidFill>
                <a:latin typeface="+mj-lt"/>
                <a:cs typeface="+mj-cs"/>
              </a:rPr>
              <a:t>Feedback</a:t>
            </a:r>
          </a:p>
        </p:txBody>
      </p:sp>
      <p:sp>
        <p:nvSpPr>
          <p:cNvPr id="2" name="Content Placeholder 1"/>
          <p:cNvSpPr>
            <a:spLocks noGrp="1"/>
          </p:cNvSpPr>
          <p:nvPr>
            <p:ph sz="quarter" idx="10"/>
          </p:nvPr>
        </p:nvSpPr>
        <p:spPr>
          <a:xfrm>
            <a:off x="214296" y="1749287"/>
            <a:ext cx="5039603" cy="3977704"/>
          </a:xfrm>
        </p:spPr>
        <p:txBody>
          <a:bodyPr vert="horz" lIns="91440" tIns="45720" rIns="91440" bIns="45720" rtlCol="0" anchor="t">
            <a:normAutofit/>
          </a:bodyPr>
          <a:lstStyle/>
          <a:p>
            <a:pPr algn="just">
              <a:buClr>
                <a:srgbClr val="005EB8"/>
              </a:buClr>
            </a:pPr>
            <a:r>
              <a:rPr lang="en-US" dirty="0">
                <a:latin typeface="+mn-lt"/>
                <a:cs typeface="+mn-cs"/>
              </a:rPr>
              <a:t>I helped a mum chose the correct toothbrush and toothpaste for their child and her and showed the child good brushing techniques.   I also told the child she should brush her teeth alongside her favorite song.</a:t>
            </a:r>
          </a:p>
          <a:p>
            <a:pPr algn="just">
              <a:buClr>
                <a:srgbClr val="005EB8"/>
              </a:buClr>
            </a:pPr>
            <a:r>
              <a:rPr lang="en-US" dirty="0">
                <a:latin typeface="+mn-lt"/>
                <a:cs typeface="+mn-cs"/>
              </a:rPr>
              <a:t>I had one referral of a patient to a Dentist for further treatment. The patient returned to thank me for pushing her to make another appointment.</a:t>
            </a:r>
          </a:p>
          <a:p>
            <a:pPr algn="just">
              <a:buClr>
                <a:srgbClr val="005EB8"/>
              </a:buClr>
            </a:pPr>
            <a:r>
              <a:rPr lang="en-US" dirty="0">
                <a:latin typeface="+mn-lt"/>
                <a:cs typeface="+mn-cs"/>
              </a:rPr>
              <a:t>I had one referral of a patient to a Dentist for further treatment. The patient returned to thank me for pushing her to make another appointment.</a:t>
            </a:r>
          </a:p>
          <a:p>
            <a:pPr algn="just">
              <a:buClr>
                <a:srgbClr val="005EB8"/>
              </a:buClr>
            </a:pPr>
            <a:r>
              <a:rPr lang="en-US" dirty="0">
                <a:latin typeface="+mn-lt"/>
                <a:cs typeface="+mn-cs"/>
              </a:rPr>
              <a:t>A mum who returned to get a second chart for her other child and one for her friends child as they wanted to use one themselves.  It made brushing teeth fun and frequent for the kids.</a:t>
            </a:r>
          </a:p>
        </p:txBody>
      </p:sp>
      <p:sp>
        <p:nvSpPr>
          <p:cNvPr id="4" name="Footer Placeholder 3"/>
          <p:cNvSpPr>
            <a:spLocks noGrp="1"/>
          </p:cNvSpPr>
          <p:nvPr>
            <p:ph type="ftr" sz="quarter" idx="3"/>
          </p:nvPr>
        </p:nvSpPr>
        <p:spPr>
          <a:xfrm>
            <a:off x="603504" y="6199632"/>
            <a:ext cx="3754752" cy="365125"/>
          </a:xfrm>
        </p:spPr>
        <p:txBody>
          <a:bodyPr vert="horz" lIns="91440" tIns="45720" rIns="91440" bIns="45720" rtlCol="0" anchor="ctr">
            <a:normAutofit/>
          </a:bodyPr>
          <a:lstStyle/>
          <a:p>
            <a:pPr>
              <a:spcAft>
                <a:spcPts val="600"/>
              </a:spcAft>
            </a:pPr>
            <a:r>
              <a:rPr lang="en-US" sz="1000" kern="1200">
                <a:solidFill>
                  <a:schemeClr val="tx1">
                    <a:alpha val="80000"/>
                  </a:schemeClr>
                </a:solidFill>
                <a:latin typeface="+mn-lt"/>
                <a:ea typeface="+mn-ea"/>
                <a:cs typeface="+mn-cs"/>
              </a:rPr>
              <a:t>Pharmacy – Help Us to Help You Campaign </a:t>
            </a:r>
          </a:p>
        </p:txBody>
      </p:sp>
      <p:sp>
        <p:nvSpPr>
          <p:cNvPr id="12" name="Rectangle 11">
            <a:extLst>
              <a:ext uri="{FF2B5EF4-FFF2-40B4-BE49-F238E27FC236}">
                <a16:creationId xmlns:a16="http://schemas.microsoft.com/office/drawing/2014/main" id="{61445B8C-D724-4F73-AB77-3CCE4E822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20963"/>
            <a:ext cx="3493009" cy="6816065"/>
          </a:xfrm>
          <a:prstGeom prst="rect">
            <a:avLst/>
          </a:prstGeom>
          <a:solidFill>
            <a:schemeClr val="bg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31BCB687-7562-49D7-B348-BFBEA179BA80}"/>
              </a:ext>
            </a:extLst>
          </p:cNvPr>
          <p:cNvPicPr>
            <a:picLocks noChangeAspect="1"/>
          </p:cNvPicPr>
          <p:nvPr/>
        </p:nvPicPr>
        <p:blipFill>
          <a:blip r:embed="rId2"/>
          <a:stretch>
            <a:fillRect/>
          </a:stretch>
        </p:blipFill>
        <p:spPr>
          <a:xfrm>
            <a:off x="6072642" y="342696"/>
            <a:ext cx="2662827" cy="2779875"/>
          </a:xfrm>
          <a:prstGeom prst="rect">
            <a:avLst/>
          </a:prstGeom>
        </p:spPr>
      </p:pic>
      <p:cxnSp>
        <p:nvCxnSpPr>
          <p:cNvPr id="14" name="Straight Connector 13">
            <a:extLst>
              <a:ext uri="{FF2B5EF4-FFF2-40B4-BE49-F238E27FC236}">
                <a16:creationId xmlns:a16="http://schemas.microsoft.com/office/drawing/2014/main" id="{99905336-A7CD-4C75-9E77-C704674F40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10" y="3429000"/>
            <a:ext cx="1198092" cy="0"/>
          </a:xfrm>
          <a:prstGeom prst="line">
            <a:avLst/>
          </a:prstGeom>
          <a:ln w="50800">
            <a:solidFill>
              <a:schemeClr val="bg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422051AB-DCC9-4015-B870-D2A383126501}"/>
              </a:ext>
            </a:extLst>
          </p:cNvPr>
          <p:cNvPicPr>
            <a:picLocks noChangeAspect="1"/>
          </p:cNvPicPr>
          <p:nvPr/>
        </p:nvPicPr>
        <p:blipFill>
          <a:blip r:embed="rId3"/>
          <a:stretch>
            <a:fillRect/>
          </a:stretch>
        </p:blipFill>
        <p:spPr>
          <a:xfrm>
            <a:off x="6445175" y="3735414"/>
            <a:ext cx="1917761" cy="2779874"/>
          </a:xfrm>
          <a:prstGeom prst="rect">
            <a:avLst/>
          </a:prstGeom>
        </p:spPr>
      </p:pic>
    </p:spTree>
    <p:extLst>
      <p:ext uri="{BB962C8B-B14F-4D97-AF65-F5344CB8AC3E}">
        <p14:creationId xmlns:p14="http://schemas.microsoft.com/office/powerpoint/2010/main" val="194427182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61189" y="1745086"/>
            <a:ext cx="8150375" cy="2759801"/>
          </a:xfrm>
        </p:spPr>
        <p:txBody>
          <a:bodyPr/>
          <a:lstStyle/>
          <a:p>
            <a:pPr>
              <a:buClr>
                <a:srgbClr val="005EB8"/>
              </a:buClr>
            </a:pPr>
            <a:r>
              <a:rPr lang="en-GB" sz="1800" dirty="0"/>
              <a:t>Background </a:t>
            </a:r>
          </a:p>
          <a:p>
            <a:pPr>
              <a:buClr>
                <a:srgbClr val="005EB8"/>
              </a:buClr>
            </a:pPr>
            <a:r>
              <a:rPr lang="en-GB" sz="1800" dirty="0"/>
              <a:t>Geography</a:t>
            </a:r>
          </a:p>
          <a:p>
            <a:pPr>
              <a:buClr>
                <a:srgbClr val="005EB8"/>
              </a:buClr>
            </a:pPr>
            <a:r>
              <a:rPr lang="en-GB" sz="1800" dirty="0"/>
              <a:t>Aims</a:t>
            </a:r>
          </a:p>
          <a:p>
            <a:pPr>
              <a:buClr>
                <a:srgbClr val="005EB8"/>
              </a:buClr>
            </a:pPr>
            <a:r>
              <a:rPr lang="en-GB" sz="1800" dirty="0"/>
              <a:t>The Campaign</a:t>
            </a:r>
          </a:p>
          <a:p>
            <a:pPr>
              <a:buClr>
                <a:srgbClr val="005EB8"/>
              </a:buClr>
            </a:pPr>
            <a:r>
              <a:rPr lang="en-GB" sz="1800" dirty="0"/>
              <a:t>The Process</a:t>
            </a:r>
          </a:p>
          <a:p>
            <a:pPr>
              <a:buClr>
                <a:srgbClr val="005EB8"/>
              </a:buClr>
            </a:pPr>
            <a:r>
              <a:rPr lang="en-GB" sz="1800" dirty="0"/>
              <a:t>Evaluation</a:t>
            </a:r>
          </a:p>
          <a:p>
            <a:pPr>
              <a:buClr>
                <a:srgbClr val="005EB8"/>
              </a:buClr>
            </a:pPr>
            <a:r>
              <a:rPr lang="en-GB" sz="1800" dirty="0"/>
              <a:t>Engagement</a:t>
            </a:r>
          </a:p>
          <a:p>
            <a:pPr>
              <a:buClr>
                <a:srgbClr val="005EB8"/>
              </a:buClr>
            </a:pPr>
            <a:r>
              <a:rPr lang="en-GB" sz="1800" dirty="0"/>
              <a:t>Case Studies from Feedback </a:t>
            </a:r>
          </a:p>
          <a:p>
            <a:pPr>
              <a:buClr>
                <a:srgbClr val="005EB8"/>
              </a:buClr>
            </a:pPr>
            <a:endParaRPr lang="en-GB" sz="1800" dirty="0"/>
          </a:p>
          <a:p>
            <a:pPr marL="0" indent="0">
              <a:buClr>
                <a:srgbClr val="005EB8"/>
              </a:buClr>
              <a:buNone/>
            </a:pPr>
            <a:endParaRPr lang="en-GB" dirty="0"/>
          </a:p>
        </p:txBody>
      </p:sp>
      <p:sp>
        <p:nvSpPr>
          <p:cNvPr id="3" name="Title 2"/>
          <p:cNvSpPr>
            <a:spLocks noGrp="1"/>
          </p:cNvSpPr>
          <p:nvPr>
            <p:ph type="title"/>
          </p:nvPr>
        </p:nvSpPr>
        <p:spPr>
          <a:xfrm>
            <a:off x="461189" y="926826"/>
            <a:ext cx="6567055" cy="611649"/>
          </a:xfrm>
        </p:spPr>
        <p:txBody>
          <a:bodyPr/>
          <a:lstStyle/>
          <a:p>
            <a:r>
              <a:rPr lang="en-US" dirty="0"/>
              <a:t>Contents</a:t>
            </a:r>
            <a:endParaRPr lang="en-GB" dirty="0"/>
          </a:p>
        </p:txBody>
      </p:sp>
      <p:sp>
        <p:nvSpPr>
          <p:cNvPr id="4" name="Footer Placeholder 3"/>
          <p:cNvSpPr>
            <a:spLocks noGrp="1"/>
          </p:cNvSpPr>
          <p:nvPr>
            <p:ph type="ftr" sz="quarter" idx="3"/>
          </p:nvPr>
        </p:nvSpPr>
        <p:spPr/>
        <p:txBody>
          <a:bodyPr/>
          <a:lstStyle/>
          <a:p>
            <a:r>
              <a:rPr lang="en-US" dirty="0"/>
              <a:t>Pharmacy – Help Us to Help You Campaign </a:t>
            </a:r>
          </a:p>
        </p:txBody>
      </p:sp>
    </p:spTree>
    <p:extLst>
      <p:ext uri="{BB962C8B-B14F-4D97-AF65-F5344CB8AC3E}">
        <p14:creationId xmlns:p14="http://schemas.microsoft.com/office/powerpoint/2010/main" val="1362901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61189" y="1745087"/>
            <a:ext cx="8150375" cy="2244128"/>
          </a:xfrm>
        </p:spPr>
        <p:txBody>
          <a:bodyPr/>
          <a:lstStyle/>
          <a:p>
            <a:pPr algn="just">
              <a:buClr>
                <a:srgbClr val="005EB8"/>
              </a:buClr>
            </a:pPr>
            <a:r>
              <a:rPr lang="en-GB" sz="1600" dirty="0"/>
              <a:t>Annually pharmacies are required to participate in up to six public health campaigns at the request of NHS England as part of the NHS Community Pharmacy Contractual Framework. NHS England is the accountable body for coordinating the Public Health Campaigns. </a:t>
            </a:r>
          </a:p>
          <a:p>
            <a:pPr algn="just">
              <a:buClr>
                <a:srgbClr val="005EB8"/>
              </a:buClr>
            </a:pPr>
            <a:r>
              <a:rPr lang="en-GB" sz="1600" dirty="0"/>
              <a:t>Over the last two years PHE South has been working in partnership with NHSE (South) South West to coordinate public health campaign communications, resource delivery and campaign evaluations. </a:t>
            </a:r>
          </a:p>
          <a:p>
            <a:pPr algn="just">
              <a:buClr>
                <a:srgbClr val="005EB8"/>
              </a:buClr>
            </a:pPr>
            <a:r>
              <a:rPr lang="en-GB" sz="1600" dirty="0"/>
              <a:t>Pharmacies are often asked to run campaigns by many organisations local and national and in a fast-paced environment Public Health England campaigns can be confused with other organisations. </a:t>
            </a:r>
          </a:p>
          <a:p>
            <a:pPr algn="just">
              <a:buClr>
                <a:srgbClr val="005EB8"/>
              </a:buClr>
            </a:pPr>
            <a:r>
              <a:rPr lang="en-GB" sz="1600" dirty="0"/>
              <a:t>Therefore rationale for this pilot was that if all community pharmacies are involved in delivering campaigns in a coordinated manner, the campaign messages would have greater exposure to the target groups. This in turn would bring both increased public benefit and administrative efficiencies for NHS England and the local public health system. The standardised process was designed to offer improved clarity to pharmacies on PHE campaigns, and identify opportunities for sharing of training, learning and campaign best practice with and amongst pharmacies.</a:t>
            </a:r>
          </a:p>
          <a:p>
            <a:pPr>
              <a:buClr>
                <a:srgbClr val="005EB8"/>
              </a:buClr>
            </a:pPr>
            <a:endParaRPr lang="en-GB" dirty="0"/>
          </a:p>
        </p:txBody>
      </p:sp>
      <p:sp>
        <p:nvSpPr>
          <p:cNvPr id="3" name="Title 2"/>
          <p:cNvSpPr>
            <a:spLocks noGrp="1"/>
          </p:cNvSpPr>
          <p:nvPr>
            <p:ph type="title"/>
          </p:nvPr>
        </p:nvSpPr>
        <p:spPr>
          <a:xfrm>
            <a:off x="461189" y="926826"/>
            <a:ext cx="6567055" cy="611649"/>
          </a:xfrm>
        </p:spPr>
        <p:txBody>
          <a:bodyPr/>
          <a:lstStyle/>
          <a:p>
            <a:r>
              <a:rPr lang="en-US" dirty="0"/>
              <a:t>Background</a:t>
            </a:r>
            <a:endParaRPr lang="en-GB" dirty="0"/>
          </a:p>
        </p:txBody>
      </p:sp>
      <p:sp>
        <p:nvSpPr>
          <p:cNvPr id="4" name="Footer Placeholder 3"/>
          <p:cNvSpPr>
            <a:spLocks noGrp="1"/>
          </p:cNvSpPr>
          <p:nvPr>
            <p:ph type="ftr" sz="quarter" idx="3"/>
          </p:nvPr>
        </p:nvSpPr>
        <p:spPr/>
        <p:txBody>
          <a:bodyPr/>
          <a:lstStyle/>
          <a:p>
            <a:r>
              <a:rPr lang="en-GB" dirty="0"/>
              <a:t>Pharmacy – Help Us to Help You Campaign </a:t>
            </a:r>
          </a:p>
        </p:txBody>
      </p:sp>
    </p:spTree>
    <p:extLst>
      <p:ext uri="{BB962C8B-B14F-4D97-AF65-F5344CB8AC3E}">
        <p14:creationId xmlns:p14="http://schemas.microsoft.com/office/powerpoint/2010/main" val="3857227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1189" y="499105"/>
            <a:ext cx="6567055" cy="611649"/>
          </a:xfrm>
        </p:spPr>
        <p:txBody>
          <a:bodyPr/>
          <a:lstStyle/>
          <a:p>
            <a:r>
              <a:rPr lang="en-US" dirty="0"/>
              <a:t>Geography </a:t>
            </a:r>
            <a:endParaRPr lang="en-GB" dirty="0"/>
          </a:p>
        </p:txBody>
      </p:sp>
      <p:sp>
        <p:nvSpPr>
          <p:cNvPr id="4" name="Footer Placeholder 3"/>
          <p:cNvSpPr>
            <a:spLocks noGrp="1"/>
          </p:cNvSpPr>
          <p:nvPr>
            <p:ph type="ftr" sz="quarter" idx="3"/>
          </p:nvPr>
        </p:nvSpPr>
        <p:spPr>
          <a:xfrm>
            <a:off x="690676" y="6333439"/>
            <a:ext cx="5723164" cy="365125"/>
          </a:xfrm>
        </p:spPr>
        <p:txBody>
          <a:bodyPr/>
          <a:lstStyle/>
          <a:p>
            <a:r>
              <a:rPr lang="en-GB" dirty="0"/>
              <a:t>Pharmacy – Help Us to Help You Campaign </a:t>
            </a:r>
          </a:p>
        </p:txBody>
      </p:sp>
      <p:pic>
        <p:nvPicPr>
          <p:cNvPr id="6" name="Picture 5">
            <a:extLst>
              <a:ext uri="{FF2B5EF4-FFF2-40B4-BE49-F238E27FC236}">
                <a16:creationId xmlns:a16="http://schemas.microsoft.com/office/drawing/2014/main" id="{A0EB9A97-3495-4804-88C8-443908DCBCD2}"/>
              </a:ext>
            </a:extLst>
          </p:cNvPr>
          <p:cNvPicPr>
            <a:picLocks noChangeAspect="1"/>
          </p:cNvPicPr>
          <p:nvPr/>
        </p:nvPicPr>
        <p:blipFill>
          <a:blip r:embed="rId2"/>
          <a:stretch>
            <a:fillRect/>
          </a:stretch>
        </p:blipFill>
        <p:spPr>
          <a:xfrm>
            <a:off x="603843" y="1499874"/>
            <a:ext cx="8150375" cy="3962317"/>
          </a:xfrm>
          <a:prstGeom prst="rect">
            <a:avLst/>
          </a:prstGeom>
        </p:spPr>
      </p:pic>
      <p:pic>
        <p:nvPicPr>
          <p:cNvPr id="9" name="Picture 8">
            <a:extLst>
              <a:ext uri="{FF2B5EF4-FFF2-40B4-BE49-F238E27FC236}">
                <a16:creationId xmlns:a16="http://schemas.microsoft.com/office/drawing/2014/main" id="{C5EABD84-6796-4E62-B359-1F83ADAF17B1}"/>
              </a:ext>
            </a:extLst>
          </p:cNvPr>
          <p:cNvPicPr>
            <a:picLocks noChangeAspect="1"/>
          </p:cNvPicPr>
          <p:nvPr/>
        </p:nvPicPr>
        <p:blipFill>
          <a:blip r:embed="rId3"/>
          <a:stretch>
            <a:fillRect/>
          </a:stretch>
        </p:blipFill>
        <p:spPr>
          <a:xfrm>
            <a:off x="286158" y="5108587"/>
            <a:ext cx="3450635" cy="1493649"/>
          </a:xfrm>
          <a:prstGeom prst="rect">
            <a:avLst/>
          </a:prstGeom>
        </p:spPr>
      </p:pic>
      <p:pic>
        <p:nvPicPr>
          <p:cNvPr id="10" name="Picture 9">
            <a:extLst>
              <a:ext uri="{FF2B5EF4-FFF2-40B4-BE49-F238E27FC236}">
                <a16:creationId xmlns:a16="http://schemas.microsoft.com/office/drawing/2014/main" id="{9A2E3BAC-A756-4BB7-BE41-4D4DAE6148FC}"/>
              </a:ext>
            </a:extLst>
          </p:cNvPr>
          <p:cNvPicPr>
            <a:picLocks noChangeAspect="1"/>
          </p:cNvPicPr>
          <p:nvPr/>
        </p:nvPicPr>
        <p:blipFill>
          <a:blip r:embed="rId4"/>
          <a:stretch>
            <a:fillRect/>
          </a:stretch>
        </p:blipFill>
        <p:spPr>
          <a:xfrm>
            <a:off x="6552503" y="5468242"/>
            <a:ext cx="2029024" cy="1133994"/>
          </a:xfrm>
          <a:prstGeom prst="rect">
            <a:avLst/>
          </a:prstGeom>
        </p:spPr>
      </p:pic>
      <p:sp>
        <p:nvSpPr>
          <p:cNvPr id="12" name="Content Placeholder 1">
            <a:extLst>
              <a:ext uri="{FF2B5EF4-FFF2-40B4-BE49-F238E27FC236}">
                <a16:creationId xmlns:a16="http://schemas.microsoft.com/office/drawing/2014/main" id="{C6004093-68CB-49C1-BB38-303652F08FCB}"/>
              </a:ext>
            </a:extLst>
          </p:cNvPr>
          <p:cNvSpPr txBox="1">
            <a:spLocks/>
          </p:cNvSpPr>
          <p:nvPr/>
        </p:nvSpPr>
        <p:spPr>
          <a:xfrm>
            <a:off x="690676" y="1240553"/>
            <a:ext cx="8150375" cy="3474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5EB8"/>
              </a:buClr>
              <a:buNone/>
            </a:pPr>
            <a:r>
              <a:rPr lang="en-GB" dirty="0"/>
              <a:t>Old Geography of NHS England – New areas indicated in </a:t>
            </a:r>
            <a:r>
              <a:rPr lang="en-GB"/>
              <a:t>Pink - South </a:t>
            </a:r>
            <a:r>
              <a:rPr lang="en-GB" dirty="0"/>
              <a:t>West and South East.  </a:t>
            </a:r>
          </a:p>
          <a:p>
            <a:pPr marL="0" indent="0">
              <a:buClr>
                <a:srgbClr val="005EB8"/>
              </a:buClr>
              <a:buFont typeface="Arial" panose="020B0604020202020204" pitchFamily="34" charset="0"/>
              <a:buNone/>
            </a:pPr>
            <a:endParaRPr lang="en-GB" dirty="0"/>
          </a:p>
        </p:txBody>
      </p:sp>
    </p:spTree>
    <p:extLst>
      <p:ext uri="{BB962C8B-B14F-4D97-AF65-F5344CB8AC3E}">
        <p14:creationId xmlns:p14="http://schemas.microsoft.com/office/powerpoint/2010/main" val="3854664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61189" y="1745087"/>
            <a:ext cx="8150375" cy="2244128"/>
          </a:xfrm>
        </p:spPr>
        <p:txBody>
          <a:bodyPr/>
          <a:lstStyle/>
          <a:p>
            <a:pPr algn="just">
              <a:buClr>
                <a:srgbClr val="005EB8"/>
              </a:buClr>
            </a:pPr>
            <a:r>
              <a:rPr lang="en-GB" sz="1600" dirty="0"/>
              <a:t>The rationale for this pilot is that if all community pharmacies are involved in campaigns in a coordinated manner, the campaign messages would have greater exposure to the target groups. This in turn would bring both increased public benefit and administrative efficiencies for NHS England and the local public health system. The standardised process also offers improved clarity to pharmacies on the campaigns, and identifies opportunities for sharing of training, learning and campaign best practice with and amongst pharmacies. </a:t>
            </a:r>
          </a:p>
          <a:p>
            <a:pPr algn="just">
              <a:buClr>
                <a:srgbClr val="005EB8"/>
              </a:buClr>
            </a:pPr>
            <a:endParaRPr lang="en-GB" sz="1600" dirty="0"/>
          </a:p>
          <a:p>
            <a:pPr algn="just">
              <a:buClr>
                <a:srgbClr val="005EB8"/>
              </a:buClr>
            </a:pPr>
            <a:r>
              <a:rPr lang="en-GB" sz="1600" dirty="0"/>
              <a:t>Engage pharmacies across the South, in the campaigns and provide clarity.</a:t>
            </a:r>
          </a:p>
          <a:p>
            <a:pPr algn="just">
              <a:buClr>
                <a:srgbClr val="005EB8"/>
              </a:buClr>
            </a:pPr>
            <a:r>
              <a:rPr lang="en-GB" sz="1600" dirty="0"/>
              <a:t>Evaluate National Campaigns which have never been done before.  </a:t>
            </a:r>
          </a:p>
          <a:p>
            <a:pPr algn="just">
              <a:buClr>
                <a:srgbClr val="005EB8"/>
              </a:buClr>
            </a:pPr>
            <a:r>
              <a:rPr lang="en-GB" sz="1600" dirty="0"/>
              <a:t>Coordinate and increase administrative efficiencies for NHS teams and local public health system. </a:t>
            </a:r>
          </a:p>
          <a:p>
            <a:pPr algn="just">
              <a:buClr>
                <a:srgbClr val="005EB8"/>
              </a:buClr>
            </a:pPr>
            <a:r>
              <a:rPr lang="en-GB" sz="1600" dirty="0"/>
              <a:t>Create opportunities for sharing of training, learning and campaign best practice amongst pharmacies.</a:t>
            </a:r>
          </a:p>
          <a:p>
            <a:pPr algn="just">
              <a:buClr>
                <a:srgbClr val="005EB8"/>
              </a:buClr>
            </a:pPr>
            <a:r>
              <a:rPr lang="en-GB" sz="1600" dirty="0"/>
              <a:t>Deliver greater exposure of campaign messages that improves outcomes for people.</a:t>
            </a:r>
          </a:p>
          <a:p>
            <a:pPr algn="just">
              <a:buClr>
                <a:srgbClr val="005EB8"/>
              </a:buClr>
            </a:pPr>
            <a:r>
              <a:rPr lang="en-GB" sz="1600" dirty="0"/>
              <a:t>Evaluate National Campaigns in the same way.</a:t>
            </a:r>
          </a:p>
          <a:p>
            <a:pPr>
              <a:buClr>
                <a:srgbClr val="005EB8"/>
              </a:buClr>
            </a:pPr>
            <a:endParaRPr lang="en-GB" dirty="0"/>
          </a:p>
        </p:txBody>
      </p:sp>
      <p:sp>
        <p:nvSpPr>
          <p:cNvPr id="3" name="Title 2"/>
          <p:cNvSpPr>
            <a:spLocks noGrp="1"/>
          </p:cNvSpPr>
          <p:nvPr>
            <p:ph type="title"/>
          </p:nvPr>
        </p:nvSpPr>
        <p:spPr>
          <a:xfrm>
            <a:off x="461189" y="926826"/>
            <a:ext cx="6567055" cy="611649"/>
          </a:xfrm>
        </p:spPr>
        <p:txBody>
          <a:bodyPr/>
          <a:lstStyle/>
          <a:p>
            <a:r>
              <a:rPr lang="en-US" dirty="0"/>
              <a:t>Pilot aims</a:t>
            </a:r>
            <a:endParaRPr lang="en-GB" dirty="0"/>
          </a:p>
        </p:txBody>
      </p:sp>
      <p:sp>
        <p:nvSpPr>
          <p:cNvPr id="4" name="Footer Placeholder 3"/>
          <p:cNvSpPr>
            <a:spLocks noGrp="1"/>
          </p:cNvSpPr>
          <p:nvPr>
            <p:ph type="ftr" sz="quarter" idx="3"/>
          </p:nvPr>
        </p:nvSpPr>
        <p:spPr/>
        <p:txBody>
          <a:bodyPr/>
          <a:lstStyle/>
          <a:p>
            <a:r>
              <a:rPr lang="en-GB" dirty="0"/>
              <a:t>Pharmacy – Help Us to Help You Campaign </a:t>
            </a:r>
          </a:p>
        </p:txBody>
      </p:sp>
    </p:spTree>
    <p:extLst>
      <p:ext uri="{BB962C8B-B14F-4D97-AF65-F5344CB8AC3E}">
        <p14:creationId xmlns:p14="http://schemas.microsoft.com/office/powerpoint/2010/main" val="2907545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1189" y="926826"/>
            <a:ext cx="7709688" cy="611649"/>
          </a:xfrm>
        </p:spPr>
        <p:txBody>
          <a:bodyPr/>
          <a:lstStyle/>
          <a:p>
            <a:r>
              <a:rPr lang="en-GB" dirty="0"/>
              <a:t>The pilot process (per campaign)	</a:t>
            </a:r>
          </a:p>
        </p:txBody>
      </p:sp>
      <p:sp>
        <p:nvSpPr>
          <p:cNvPr id="4" name="Footer Placeholder 3"/>
          <p:cNvSpPr>
            <a:spLocks noGrp="1"/>
          </p:cNvSpPr>
          <p:nvPr>
            <p:ph type="ftr" sz="quarter" idx="3"/>
          </p:nvPr>
        </p:nvSpPr>
        <p:spPr/>
        <p:txBody>
          <a:bodyPr/>
          <a:lstStyle/>
          <a:p>
            <a:r>
              <a:rPr lang="en-US"/>
              <a:t>Presentation title</a:t>
            </a:r>
            <a:endParaRPr lang="en-US" dirty="0"/>
          </a:p>
        </p:txBody>
      </p:sp>
      <p:graphicFrame>
        <p:nvGraphicFramePr>
          <p:cNvPr id="5" name="Content Placeholder 3">
            <a:extLst>
              <a:ext uri="{FF2B5EF4-FFF2-40B4-BE49-F238E27FC236}">
                <a16:creationId xmlns:a16="http://schemas.microsoft.com/office/drawing/2014/main" id="{3B73A4E4-1D65-435D-BB88-F3E66AC10718}"/>
              </a:ext>
            </a:extLst>
          </p:cNvPr>
          <p:cNvGraphicFramePr>
            <a:graphicFrameLocks noGrp="1"/>
          </p:cNvGraphicFramePr>
          <p:nvPr>
            <p:ph sz="quarter" idx="10"/>
            <p:extLst>
              <p:ext uri="{D42A27DB-BD31-4B8C-83A1-F6EECF244321}">
                <p14:modId xmlns:p14="http://schemas.microsoft.com/office/powerpoint/2010/main" val="162481895"/>
              </p:ext>
            </p:extLst>
          </p:nvPr>
        </p:nvGraphicFramePr>
        <p:xfrm>
          <a:off x="461963" y="2038277"/>
          <a:ext cx="8150225" cy="2244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8390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61189" y="1745087"/>
            <a:ext cx="8263361" cy="3053416"/>
          </a:xfrm>
        </p:spPr>
        <p:txBody>
          <a:bodyPr/>
          <a:lstStyle/>
          <a:p>
            <a:pPr algn="just">
              <a:buClr>
                <a:srgbClr val="005EB8"/>
              </a:buClr>
            </a:pPr>
            <a:r>
              <a:rPr lang="en-GB" sz="1600" dirty="0"/>
              <a:t>The aim of the campaign was to encourage conversations with parents and carers to improve the awareness of children's oral health across the South of England.  </a:t>
            </a:r>
          </a:p>
          <a:p>
            <a:pPr algn="just">
              <a:buClr>
                <a:srgbClr val="005EB8"/>
              </a:buClr>
            </a:pPr>
            <a:r>
              <a:rPr lang="en-GB" sz="1600" dirty="0"/>
              <a:t>The campaign coincided with National Smile Month. The community pharmacy campaign was targeted at the parents or carers of children under the age of five.  The Children’s Oral Health Campaign involved advertising partnerships, PR, and social media (Facebook, Twitter, Instagram).</a:t>
            </a:r>
          </a:p>
          <a:p>
            <a:pPr algn="just">
              <a:buClr>
                <a:srgbClr val="005EB8"/>
              </a:buClr>
            </a:pPr>
            <a:r>
              <a:rPr lang="en-GB" sz="1600" dirty="0"/>
              <a:t>The Campaign ran from 13</a:t>
            </a:r>
            <a:r>
              <a:rPr lang="en-GB" sz="1600" baseline="30000" dirty="0"/>
              <a:t>th</a:t>
            </a:r>
            <a:r>
              <a:rPr lang="en-GB" sz="1600" dirty="0"/>
              <a:t> May – 13 June 2019. </a:t>
            </a:r>
          </a:p>
          <a:p>
            <a:pPr algn="just">
              <a:buClr>
                <a:srgbClr val="005EB8"/>
              </a:buClr>
            </a:pPr>
            <a:r>
              <a:rPr lang="en-GB" sz="1600" dirty="0"/>
              <a:t>Resource packs were distributed to the Pharmacies which were a little late but there were online and delivered packs including interactive materials for children.  </a:t>
            </a:r>
          </a:p>
          <a:p>
            <a:pPr marL="0" indent="0" algn="just">
              <a:buClr>
                <a:srgbClr val="005EB8"/>
              </a:buClr>
              <a:buNone/>
            </a:pPr>
            <a:r>
              <a:rPr lang="en-GB" sz="1600" dirty="0"/>
              <a:t>  </a:t>
            </a:r>
          </a:p>
          <a:p>
            <a:pPr>
              <a:buClr>
                <a:srgbClr val="005EB8"/>
              </a:buClr>
            </a:pPr>
            <a:endParaRPr lang="en-GB" dirty="0"/>
          </a:p>
        </p:txBody>
      </p:sp>
      <p:sp>
        <p:nvSpPr>
          <p:cNvPr id="3" name="Title 2"/>
          <p:cNvSpPr>
            <a:spLocks noGrp="1"/>
          </p:cNvSpPr>
          <p:nvPr>
            <p:ph type="title"/>
          </p:nvPr>
        </p:nvSpPr>
        <p:spPr>
          <a:xfrm>
            <a:off x="461189" y="926826"/>
            <a:ext cx="7776800" cy="611649"/>
          </a:xfrm>
        </p:spPr>
        <p:txBody>
          <a:bodyPr/>
          <a:lstStyle/>
          <a:p>
            <a:r>
              <a:rPr lang="en-GB" dirty="0"/>
              <a:t>Children’s Oral Health Campaign</a:t>
            </a:r>
          </a:p>
        </p:txBody>
      </p:sp>
      <p:sp>
        <p:nvSpPr>
          <p:cNvPr id="4" name="Footer Placeholder 3"/>
          <p:cNvSpPr>
            <a:spLocks noGrp="1"/>
          </p:cNvSpPr>
          <p:nvPr>
            <p:ph type="ftr" sz="quarter" idx="3"/>
          </p:nvPr>
        </p:nvSpPr>
        <p:spPr/>
        <p:txBody>
          <a:bodyPr/>
          <a:lstStyle/>
          <a:p>
            <a:r>
              <a:rPr lang="en-GB" dirty="0"/>
              <a:t>Pharmacy – Help Us to Help You Campaign </a:t>
            </a:r>
          </a:p>
        </p:txBody>
      </p:sp>
    </p:spTree>
    <p:extLst>
      <p:ext uri="{BB962C8B-B14F-4D97-AF65-F5344CB8AC3E}">
        <p14:creationId xmlns:p14="http://schemas.microsoft.com/office/powerpoint/2010/main" val="1749641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61189" y="2306936"/>
            <a:ext cx="8263361" cy="2244128"/>
          </a:xfrm>
        </p:spPr>
        <p:txBody>
          <a:bodyPr/>
          <a:lstStyle/>
          <a:p>
            <a:pPr marL="0" indent="0">
              <a:buClr>
                <a:srgbClr val="005EB8"/>
              </a:buClr>
              <a:buNone/>
            </a:pPr>
            <a:r>
              <a:rPr lang="en-GB" sz="4400" dirty="0"/>
              <a:t>“The children loved having a chart to take away , the smiles on the children's faces made the campaign worthwhile”.</a:t>
            </a:r>
          </a:p>
          <a:p>
            <a:pPr>
              <a:buClr>
                <a:srgbClr val="005EB8"/>
              </a:buClr>
            </a:pPr>
            <a:endParaRPr lang="en-GB" dirty="0"/>
          </a:p>
        </p:txBody>
      </p:sp>
      <p:sp>
        <p:nvSpPr>
          <p:cNvPr id="3" name="Title 2"/>
          <p:cNvSpPr>
            <a:spLocks noGrp="1"/>
          </p:cNvSpPr>
          <p:nvPr>
            <p:ph type="title"/>
          </p:nvPr>
        </p:nvSpPr>
        <p:spPr>
          <a:xfrm>
            <a:off x="461189" y="926826"/>
            <a:ext cx="7776800" cy="611649"/>
          </a:xfrm>
        </p:spPr>
        <p:txBody>
          <a:bodyPr/>
          <a:lstStyle/>
          <a:p>
            <a:r>
              <a:rPr lang="en-GB" dirty="0"/>
              <a:t>Children’s Oral Health Campaign</a:t>
            </a:r>
          </a:p>
        </p:txBody>
      </p:sp>
      <p:sp>
        <p:nvSpPr>
          <p:cNvPr id="4" name="Footer Placeholder 3"/>
          <p:cNvSpPr>
            <a:spLocks noGrp="1"/>
          </p:cNvSpPr>
          <p:nvPr>
            <p:ph type="ftr" sz="quarter" idx="3"/>
          </p:nvPr>
        </p:nvSpPr>
        <p:spPr/>
        <p:txBody>
          <a:bodyPr/>
          <a:lstStyle/>
          <a:p>
            <a:r>
              <a:rPr lang="en-GB" dirty="0"/>
              <a:t>Pharmacy – Help Us to Help You Campaign </a:t>
            </a:r>
          </a:p>
        </p:txBody>
      </p:sp>
    </p:spTree>
    <p:extLst>
      <p:ext uri="{BB962C8B-B14F-4D97-AF65-F5344CB8AC3E}">
        <p14:creationId xmlns:p14="http://schemas.microsoft.com/office/powerpoint/2010/main" val="1648719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61189" y="1745087"/>
            <a:ext cx="8150375" cy="2244128"/>
          </a:xfrm>
        </p:spPr>
        <p:txBody>
          <a:bodyPr/>
          <a:lstStyle/>
          <a:p>
            <a:pPr marL="0" indent="0" algn="just">
              <a:buClr>
                <a:srgbClr val="005EB8"/>
              </a:buClr>
              <a:buNone/>
            </a:pPr>
            <a:r>
              <a:rPr lang="en-GB" sz="1600" dirty="0"/>
              <a:t>Campaign Based: </a:t>
            </a:r>
          </a:p>
          <a:p>
            <a:pPr marL="0" indent="0" algn="just">
              <a:buClr>
                <a:srgbClr val="005EB8"/>
              </a:buClr>
              <a:buNone/>
            </a:pPr>
            <a:endParaRPr lang="en-GB" sz="1600" dirty="0"/>
          </a:p>
          <a:p>
            <a:pPr algn="just">
              <a:buClr>
                <a:srgbClr val="005EB8"/>
              </a:buClr>
            </a:pPr>
            <a:r>
              <a:rPr lang="en-GB" sz="1600" dirty="0"/>
              <a:t>Evaluation was a  the core of the campaign and iterative learning was encouraged throughout via the campaign reports.  These reports captured the data that pharmacies were asked to report back on including:</a:t>
            </a:r>
          </a:p>
          <a:p>
            <a:pPr algn="just">
              <a:buClr>
                <a:srgbClr val="005EB8"/>
              </a:buClr>
            </a:pPr>
            <a:r>
              <a:rPr lang="en-GB" sz="1600" dirty="0"/>
              <a:t>Number of conversations with consumers</a:t>
            </a:r>
          </a:p>
          <a:p>
            <a:pPr algn="just">
              <a:buClr>
                <a:srgbClr val="005EB8"/>
              </a:buClr>
            </a:pPr>
            <a:r>
              <a:rPr lang="en-GB" sz="1600" dirty="0"/>
              <a:t>Number of conversations within medicines reviews</a:t>
            </a:r>
          </a:p>
          <a:p>
            <a:pPr algn="just">
              <a:buClr>
                <a:srgbClr val="005EB8"/>
              </a:buClr>
            </a:pPr>
            <a:r>
              <a:rPr lang="en-GB" sz="1600" dirty="0"/>
              <a:t>If social media was used or special events took place</a:t>
            </a:r>
          </a:p>
          <a:p>
            <a:pPr algn="just">
              <a:buClr>
                <a:srgbClr val="005EB8"/>
              </a:buClr>
            </a:pPr>
            <a:r>
              <a:rPr lang="en-GB" sz="1600" dirty="0"/>
              <a:t>Any case studies </a:t>
            </a:r>
          </a:p>
          <a:p>
            <a:pPr algn="just">
              <a:buClr>
                <a:srgbClr val="005EB8"/>
              </a:buClr>
            </a:pPr>
            <a:r>
              <a:rPr lang="en-GB" sz="1600" dirty="0"/>
              <a:t>Training requirements</a:t>
            </a:r>
          </a:p>
          <a:p>
            <a:pPr algn="just">
              <a:buClr>
                <a:srgbClr val="005EB8"/>
              </a:buClr>
            </a:pPr>
            <a:r>
              <a:rPr lang="en-GB" sz="1600" dirty="0"/>
              <a:t>Feedback on campaign resources</a:t>
            </a:r>
          </a:p>
          <a:p>
            <a:pPr>
              <a:buClr>
                <a:srgbClr val="005EB8"/>
              </a:buClr>
            </a:pPr>
            <a:endParaRPr lang="en-GB" dirty="0"/>
          </a:p>
        </p:txBody>
      </p:sp>
      <p:sp>
        <p:nvSpPr>
          <p:cNvPr id="3" name="Title 2"/>
          <p:cNvSpPr>
            <a:spLocks noGrp="1"/>
          </p:cNvSpPr>
          <p:nvPr>
            <p:ph type="title"/>
          </p:nvPr>
        </p:nvSpPr>
        <p:spPr>
          <a:xfrm>
            <a:off x="461189" y="926826"/>
            <a:ext cx="6567055" cy="611649"/>
          </a:xfrm>
        </p:spPr>
        <p:txBody>
          <a:bodyPr/>
          <a:lstStyle/>
          <a:p>
            <a:r>
              <a:rPr lang="en-US" dirty="0"/>
              <a:t>Evaluation</a:t>
            </a:r>
            <a:endParaRPr lang="en-GB" dirty="0"/>
          </a:p>
        </p:txBody>
      </p:sp>
      <p:sp>
        <p:nvSpPr>
          <p:cNvPr id="4" name="Footer Placeholder 3"/>
          <p:cNvSpPr>
            <a:spLocks noGrp="1"/>
          </p:cNvSpPr>
          <p:nvPr>
            <p:ph type="ftr" sz="quarter" idx="3"/>
          </p:nvPr>
        </p:nvSpPr>
        <p:spPr/>
        <p:txBody>
          <a:bodyPr/>
          <a:lstStyle/>
          <a:p>
            <a:r>
              <a:rPr lang="en-GB" dirty="0"/>
              <a:t>Pharmacy – Help Us to Help You Campaign </a:t>
            </a:r>
          </a:p>
        </p:txBody>
      </p:sp>
    </p:spTree>
    <p:extLst>
      <p:ext uri="{BB962C8B-B14F-4D97-AF65-F5344CB8AC3E}">
        <p14:creationId xmlns:p14="http://schemas.microsoft.com/office/powerpoint/2010/main" val="277309601"/>
      </p:ext>
    </p:extLst>
  </p:cSld>
  <p:clrMapOvr>
    <a:masterClrMapping/>
  </p:clrMapOvr>
</p:sld>
</file>

<file path=ppt/theme/theme1.xml><?xml version="1.0" encoding="utf-8"?>
<a:theme xmlns:a="http://schemas.openxmlformats.org/drawingml/2006/main" name="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f90e7bc6-a3db-487f-b513-bfabef5bed32">
      <Terms xmlns="http://schemas.microsoft.com/office/infopath/2007/PartnerControls"/>
    </TaxKeywordTaxHTField>
    <template xmlns="5d66da30-c57e-467e-bd92-94ce3dcc2d9c">Presentation</template>
    <TaxCatchAll xmlns="cccaf3ac-2de9-44d4-aa31-54302fceb5f7"/>
    <SharedWithUsers xmlns="f90e7bc6-a3db-487f-b513-bfabef5bed32">
      <UserInfo>
        <DisplayName>Nicola Pollard</DisplayName>
        <AccountId>2842</AccountId>
        <AccountType/>
      </UserInfo>
      <UserInfo>
        <DisplayName>Shahin Alam</DisplayName>
        <AccountId>4938</AccountId>
        <AccountType/>
      </UserInfo>
      <UserInfo>
        <DisplayName>Lisa King</DisplayName>
        <AccountId>48</AccountId>
        <AccountType/>
      </UserInfo>
      <UserInfo>
        <DisplayName>Sade Cross</DisplayName>
        <AccountId>6199</AccountId>
        <AccountType/>
      </UserInfo>
      <UserInfo>
        <DisplayName>Roger Durack</DisplayName>
        <AccountId>2106</AccountId>
        <AccountType/>
      </UserInfo>
      <UserInfo>
        <DisplayName>Sarah Cooper</DisplayName>
        <AccountId>1135</AccountId>
        <AccountType/>
      </UserInfo>
    </SharedWithUsers>
    <Date xmlns="5d66da30-c57e-467e-bd92-94ce3dcc2d9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54A07F297CB714AA444711BE03C57E6" ma:contentTypeVersion="9" ma:contentTypeDescription="Create a new document." ma:contentTypeScope="" ma:versionID="8169ffbeba509925200f3a3d0b494290">
  <xsd:schema xmlns:xsd="http://www.w3.org/2001/XMLSchema" xmlns:xs="http://www.w3.org/2001/XMLSchema" xmlns:p="http://schemas.microsoft.com/office/2006/metadata/properties" xmlns:ns2="f90e7bc6-a3db-487f-b513-bfabef5bed32" xmlns:ns3="cccaf3ac-2de9-44d4-aa31-54302fceb5f7" xmlns:ns4="5d66da30-c57e-467e-bd92-94ce3dcc2d9c" targetNamespace="http://schemas.microsoft.com/office/2006/metadata/properties" ma:root="true" ma:fieldsID="96a69e71d600c1e148d8985e5128b887" ns2:_="" ns3:_="" ns4:_="">
    <xsd:import namespace="f90e7bc6-a3db-487f-b513-bfabef5bed32"/>
    <xsd:import namespace="cccaf3ac-2de9-44d4-aa31-54302fceb5f7"/>
    <xsd:import namespace="5d66da30-c57e-467e-bd92-94ce3dcc2d9c"/>
    <xsd:element name="properties">
      <xsd:complexType>
        <xsd:sequence>
          <xsd:element name="documentManagement">
            <xsd:complexType>
              <xsd:all>
                <xsd:element ref="ns2:TaxKeywordTaxHTField" minOccurs="0"/>
                <xsd:element ref="ns3:TaxCatchAll" minOccurs="0"/>
                <xsd:element ref="ns4:MediaServiceMetadata" minOccurs="0"/>
                <xsd:element ref="ns4:MediaServiceFastMetadata" minOccurs="0"/>
                <xsd:element ref="ns4:template" minOccurs="0"/>
                <xsd:element ref="ns2:SharedWithUsers" minOccurs="0"/>
                <xsd:element ref="ns2:SharedWithDetails" minOccurs="0"/>
                <xsd:element ref="ns4: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0e7bc6-a3db-487f-b513-bfabef5bed32"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443b0bdb-28a8-4814-9fb9-624c17c095fc" ma:termSetId="00000000-0000-0000-0000-000000000000" ma:anchorId="00000000-0000-0000-0000-000000000000" ma:open="true" ma:isKeyword="true">
      <xsd:complexType>
        <xsd:sequence>
          <xsd:element ref="pc:Terms" minOccurs="0" maxOccurs="1"/>
        </xsd:sequence>
      </xsd:complexType>
    </xsd:element>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9149f758-a6f2-4b74-bc3e-e8922073796b}" ma:internalName="TaxCatchAll" ma:showField="CatchAllData" ma:web="f90e7bc6-a3db-487f-b513-bfabef5bed3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d66da30-c57e-467e-bd92-94ce3dcc2d9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template" ma:index="13" nillable="true" ma:displayName="template" ma:format="Dropdown" ma:internalName="template">
      <xsd:simpleType>
        <xsd:restriction base="dms:Text">
          <xsd:maxLength value="255"/>
        </xsd:restriction>
      </xsd:simpleType>
    </xsd:element>
    <xsd:element name="Date" ma:index="16" nillable="true" ma:displayName="Date" ma:format="DateTime"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D9FD49-C1C5-400A-B04D-90A236984D1F}">
  <ds:schemaRefs>
    <ds:schemaRef ds:uri="http://purl.org/dc/elements/1.1/"/>
    <ds:schemaRef ds:uri="http://schemas.microsoft.com/office/2006/metadata/properties"/>
    <ds:schemaRef ds:uri="f90e7bc6-a3db-487f-b513-bfabef5bed32"/>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5d66da30-c57e-467e-bd92-94ce3dcc2d9c"/>
    <ds:schemaRef ds:uri="cccaf3ac-2de9-44d4-aa31-54302fceb5f7"/>
    <ds:schemaRef ds:uri="http://www.w3.org/XML/1998/namespace"/>
    <ds:schemaRef ds:uri="http://purl.org/dc/dcmitype/"/>
  </ds:schemaRefs>
</ds:datastoreItem>
</file>

<file path=customXml/itemProps2.xml><?xml version="1.0" encoding="utf-8"?>
<ds:datastoreItem xmlns:ds="http://schemas.openxmlformats.org/officeDocument/2006/customXml" ds:itemID="{4F5F6AE1-20AA-4C25-A564-3A6BB29819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0e7bc6-a3db-487f-b513-bfabef5bed32"/>
    <ds:schemaRef ds:uri="cccaf3ac-2de9-44d4-aa31-54302fceb5f7"/>
    <ds:schemaRef ds:uri="5d66da30-c57e-467e-bd92-94ce3dcc2d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6333066-D95F-4DC9-8F45-8431A5C3C7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320</TotalTime>
  <Words>1962</Words>
  <Application>Microsoft Office PowerPoint</Application>
  <PresentationFormat>On-screen Show (4:3)</PresentationFormat>
  <Paragraphs>119</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Prevention at scale:  Pharmacy Campaigns South of England Evaluation Report</vt:lpstr>
      <vt:lpstr>Contents</vt:lpstr>
      <vt:lpstr>Background</vt:lpstr>
      <vt:lpstr>Geography </vt:lpstr>
      <vt:lpstr>Pilot aims</vt:lpstr>
      <vt:lpstr>The pilot process (per campaign) </vt:lpstr>
      <vt:lpstr>Children’s Oral Health Campaign</vt:lpstr>
      <vt:lpstr>Children’s Oral Health Campaign</vt:lpstr>
      <vt:lpstr>Evaluation</vt:lpstr>
      <vt:lpstr>Engagement overview</vt:lpstr>
      <vt:lpstr>Engagement Trends &amp; Analysis</vt:lpstr>
      <vt:lpstr>Case study  Children’s Oral Health</vt:lpstr>
      <vt:lpstr>Case Study Evaluation of Campaign Materials </vt:lpstr>
      <vt:lpstr>The Campaign Feedback </vt:lpstr>
      <vt:lpstr>PowerPoint Presentation</vt:lpstr>
      <vt:lpstr>PowerPoint Presentation</vt:lpstr>
      <vt:lpstr>Feedback</vt:lpstr>
      <vt:lpstr>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Prevention at scale:  Pharmacy Campaigns South of England Evaluation Report</dc:title>
  <dc:creator>Sharon Greaves</dc:creator>
  <cp:lastModifiedBy>Sharon Greaves</cp:lastModifiedBy>
  <cp:revision>7</cp:revision>
  <dcterms:created xsi:type="dcterms:W3CDTF">2019-08-13T13:22:47Z</dcterms:created>
  <dcterms:modified xsi:type="dcterms:W3CDTF">2019-08-16T16:32:05Z</dcterms:modified>
</cp:coreProperties>
</file>