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91" r:id="rId6"/>
    <p:sldMasterId id="2147483703" r:id="rId7"/>
  </p:sldMasterIdLst>
  <p:notesMasterIdLst>
    <p:notesMasterId r:id="rId36"/>
  </p:notesMasterIdLst>
  <p:sldIdLst>
    <p:sldId id="257" r:id="rId8"/>
    <p:sldId id="748" r:id="rId9"/>
    <p:sldId id="2147376309" r:id="rId10"/>
    <p:sldId id="2147376316" r:id="rId11"/>
    <p:sldId id="2147376318" r:id="rId12"/>
    <p:sldId id="277" r:id="rId13"/>
    <p:sldId id="285" r:id="rId14"/>
    <p:sldId id="286" r:id="rId15"/>
    <p:sldId id="282" r:id="rId16"/>
    <p:sldId id="283" r:id="rId17"/>
    <p:sldId id="276" r:id="rId18"/>
    <p:sldId id="284" r:id="rId19"/>
    <p:sldId id="268" r:id="rId20"/>
    <p:sldId id="272" r:id="rId21"/>
    <p:sldId id="273" r:id="rId22"/>
    <p:sldId id="274" r:id="rId23"/>
    <p:sldId id="344" r:id="rId24"/>
    <p:sldId id="400" r:id="rId25"/>
    <p:sldId id="415" r:id="rId26"/>
    <p:sldId id="2147376324" r:id="rId27"/>
    <p:sldId id="258" r:id="rId28"/>
    <p:sldId id="417" r:id="rId29"/>
    <p:sldId id="1115" r:id="rId30"/>
    <p:sldId id="418" r:id="rId31"/>
    <p:sldId id="1117" r:id="rId32"/>
    <p:sldId id="1118" r:id="rId33"/>
    <p:sldId id="395" r:id="rId34"/>
    <p:sldId id="26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6E005A"/>
    <a:srgbClr val="FBB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5037"/>
  </p:normalViewPr>
  <p:slideViewPr>
    <p:cSldViewPr snapToGrid="0" snapToObjects="1">
      <p:cViewPr varScale="1">
        <p:scale>
          <a:sx n="114" d="100"/>
          <a:sy n="114" d="100"/>
        </p:scale>
        <p:origin x="15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51FCC-AAF9-440F-A709-325B5F177343}" type="datetimeFigureOut">
              <a:rPr lang="en-GB" smtClean="0"/>
              <a:t>19/01/2023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13FB8F-C848-491F-B2AA-845AECFE1B41}" type="slidenum">
              <a:rPr lang="en-GB" smtClean="0"/>
              <a:t>‹#›</a:t>
            </a:fld>
            <a:endParaRPr lang="en-GB"/>
          </a:p>
        </p:txBody>
      </p:sp>
    </p:spTree>
    <p:extLst>
      <p:ext uri="{BB962C8B-B14F-4D97-AF65-F5344CB8AC3E}">
        <p14:creationId xmlns:p14="http://schemas.microsoft.com/office/powerpoint/2010/main" val="3883598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75E5-8A37-4940-B581-CA4CA57E0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57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75E5-8A37-4940-B581-CA4CA57E09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2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18C361-3252-2D4C-995E-B4D1D831196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344639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8C361-3252-2D4C-995E-B4D1D831196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2092774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8C361-3252-2D4C-995E-B4D1D831196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3238773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2"/>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2"/>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1274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46151" y="940072"/>
            <a:ext cx="7251699" cy="276999"/>
          </a:xfrm>
        </p:spPr>
        <p:txBody>
          <a:bodyPr lIns="0" tIns="0" rIns="0" bIns="0"/>
          <a:lstStyle>
            <a:lvl1pPr>
              <a:defRPr sz="1800" b="1" i="0">
                <a:solidFill>
                  <a:srgbClr val="005EB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6298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43000" y="52"/>
            <a:ext cx="6858000" cy="844127"/>
          </a:xfrm>
          <a:custGeom>
            <a:avLst/>
            <a:gdLst/>
            <a:ahLst/>
            <a:cxnLst/>
            <a:rect l="l" t="t" r="r" b="b"/>
            <a:pathLst>
              <a:path w="6858000" h="633095">
                <a:moveTo>
                  <a:pt x="6858000" y="0"/>
                </a:moveTo>
                <a:lnTo>
                  <a:pt x="0" y="0"/>
                </a:lnTo>
                <a:lnTo>
                  <a:pt x="0" y="632548"/>
                </a:lnTo>
                <a:lnTo>
                  <a:pt x="6858000" y="632548"/>
                </a:lnTo>
                <a:lnTo>
                  <a:pt x="6858000" y="0"/>
                </a:lnTo>
                <a:close/>
              </a:path>
            </a:pathLst>
          </a:custGeom>
          <a:solidFill>
            <a:srgbClr val="81007E"/>
          </a:solidFill>
        </p:spPr>
        <p:txBody>
          <a:bodyPr wrap="square" lIns="0" tIns="0" rIns="0" bIns="0" rtlCol="0"/>
          <a:lstStyle/>
          <a:p>
            <a:endParaRPr sz="1800"/>
          </a:p>
        </p:txBody>
      </p:sp>
      <p:sp>
        <p:nvSpPr>
          <p:cNvPr id="17" name="bg object 17"/>
          <p:cNvSpPr/>
          <p:nvPr/>
        </p:nvSpPr>
        <p:spPr>
          <a:xfrm>
            <a:off x="1143000" y="843441"/>
            <a:ext cx="6858000" cy="133773"/>
          </a:xfrm>
          <a:custGeom>
            <a:avLst/>
            <a:gdLst/>
            <a:ahLst/>
            <a:cxnLst/>
            <a:rect l="l" t="t" r="r" b="b"/>
            <a:pathLst>
              <a:path w="6858000" h="100329">
                <a:moveTo>
                  <a:pt x="6858000" y="0"/>
                </a:moveTo>
                <a:lnTo>
                  <a:pt x="0" y="0"/>
                </a:lnTo>
                <a:lnTo>
                  <a:pt x="0" y="99828"/>
                </a:lnTo>
                <a:lnTo>
                  <a:pt x="6858000" y="99828"/>
                </a:lnTo>
                <a:lnTo>
                  <a:pt x="6858000" y="0"/>
                </a:lnTo>
                <a:close/>
              </a:path>
            </a:pathLst>
          </a:custGeom>
          <a:solidFill>
            <a:srgbClr val="3399FD"/>
          </a:solidFill>
        </p:spPr>
        <p:txBody>
          <a:bodyPr wrap="square" lIns="0" tIns="0" rIns="0" bIns="0" rtlCol="0"/>
          <a:lstStyle/>
          <a:p>
            <a:endParaRPr sz="1800"/>
          </a:p>
        </p:txBody>
      </p:sp>
      <p:sp>
        <p:nvSpPr>
          <p:cNvPr id="18" name="bg object 18"/>
          <p:cNvSpPr/>
          <p:nvPr/>
        </p:nvSpPr>
        <p:spPr>
          <a:xfrm>
            <a:off x="1143000" y="976537"/>
            <a:ext cx="6858000" cy="133773"/>
          </a:xfrm>
          <a:custGeom>
            <a:avLst/>
            <a:gdLst/>
            <a:ahLst/>
            <a:cxnLst/>
            <a:rect l="l" t="t" r="r" b="b"/>
            <a:pathLst>
              <a:path w="6858000" h="100330">
                <a:moveTo>
                  <a:pt x="6858000" y="0"/>
                </a:moveTo>
                <a:lnTo>
                  <a:pt x="0" y="0"/>
                </a:lnTo>
                <a:lnTo>
                  <a:pt x="0" y="99828"/>
                </a:lnTo>
                <a:lnTo>
                  <a:pt x="6858000" y="99828"/>
                </a:lnTo>
                <a:lnTo>
                  <a:pt x="6858000" y="0"/>
                </a:lnTo>
                <a:close/>
              </a:path>
            </a:pathLst>
          </a:custGeom>
          <a:solidFill>
            <a:srgbClr val="FF0080"/>
          </a:solidFill>
        </p:spPr>
        <p:txBody>
          <a:bodyPr wrap="square" lIns="0" tIns="0" rIns="0" bIns="0" rtlCol="0"/>
          <a:lstStyle/>
          <a:p>
            <a:endParaRPr sz="1800"/>
          </a:p>
        </p:txBody>
      </p:sp>
      <p:sp>
        <p:nvSpPr>
          <p:cNvPr id="19" name="bg object 19"/>
          <p:cNvSpPr/>
          <p:nvPr/>
        </p:nvSpPr>
        <p:spPr>
          <a:xfrm>
            <a:off x="1136651" y="2"/>
            <a:ext cx="6870700" cy="1118447"/>
          </a:xfrm>
          <a:custGeom>
            <a:avLst/>
            <a:gdLst/>
            <a:ahLst/>
            <a:cxnLst/>
            <a:rect l="l" t="t" r="r" b="b"/>
            <a:pathLst>
              <a:path w="6870700" h="838835">
                <a:moveTo>
                  <a:pt x="6870700" y="0"/>
                </a:moveTo>
                <a:lnTo>
                  <a:pt x="6858000" y="0"/>
                </a:lnTo>
                <a:lnTo>
                  <a:pt x="6858000" y="613537"/>
                </a:lnTo>
                <a:lnTo>
                  <a:pt x="6858000" y="651637"/>
                </a:lnTo>
                <a:lnTo>
                  <a:pt x="6858000" y="726059"/>
                </a:lnTo>
                <a:lnTo>
                  <a:pt x="12700" y="726059"/>
                </a:lnTo>
                <a:lnTo>
                  <a:pt x="12700" y="651637"/>
                </a:lnTo>
                <a:lnTo>
                  <a:pt x="6858000" y="651637"/>
                </a:lnTo>
                <a:lnTo>
                  <a:pt x="6858000" y="613537"/>
                </a:lnTo>
                <a:lnTo>
                  <a:pt x="12700" y="613537"/>
                </a:lnTo>
                <a:lnTo>
                  <a:pt x="12700" y="0"/>
                </a:lnTo>
                <a:lnTo>
                  <a:pt x="0" y="0"/>
                </a:lnTo>
                <a:lnTo>
                  <a:pt x="0" y="838581"/>
                </a:lnTo>
                <a:lnTo>
                  <a:pt x="12700" y="838581"/>
                </a:lnTo>
                <a:lnTo>
                  <a:pt x="12700" y="738759"/>
                </a:lnTo>
                <a:lnTo>
                  <a:pt x="6858000" y="738759"/>
                </a:lnTo>
                <a:lnTo>
                  <a:pt x="6858000" y="838581"/>
                </a:lnTo>
                <a:lnTo>
                  <a:pt x="6870700" y="838581"/>
                </a:lnTo>
                <a:lnTo>
                  <a:pt x="6870700" y="738759"/>
                </a:lnTo>
                <a:lnTo>
                  <a:pt x="6870700" y="726059"/>
                </a:lnTo>
                <a:lnTo>
                  <a:pt x="6870700" y="651637"/>
                </a:lnTo>
                <a:lnTo>
                  <a:pt x="6870700" y="613537"/>
                </a:lnTo>
                <a:lnTo>
                  <a:pt x="6870700" y="0"/>
                </a:lnTo>
                <a:close/>
              </a:path>
            </a:pathLst>
          </a:custGeom>
          <a:solidFill>
            <a:srgbClr val="FFFFFF"/>
          </a:solidFill>
        </p:spPr>
        <p:txBody>
          <a:bodyPr wrap="square" lIns="0" tIns="0" rIns="0" bIns="0" rtlCol="0"/>
          <a:lstStyle/>
          <a:p>
            <a:endParaRPr sz="1800"/>
          </a:p>
        </p:txBody>
      </p:sp>
      <p:sp>
        <p:nvSpPr>
          <p:cNvPr id="20" name="bg object 20"/>
          <p:cNvSpPr/>
          <p:nvPr/>
        </p:nvSpPr>
        <p:spPr>
          <a:xfrm>
            <a:off x="1136651" y="0"/>
            <a:ext cx="6870700" cy="0"/>
          </a:xfrm>
          <a:custGeom>
            <a:avLst/>
            <a:gdLst/>
            <a:ahLst/>
            <a:cxnLst/>
            <a:rect l="l" t="t" r="r" b="b"/>
            <a:pathLst>
              <a:path w="6870700">
                <a:moveTo>
                  <a:pt x="0" y="0"/>
                </a:moveTo>
                <a:lnTo>
                  <a:pt x="6870700" y="0"/>
                </a:lnTo>
              </a:path>
            </a:pathLst>
          </a:custGeom>
          <a:ln w="12700">
            <a:solidFill>
              <a:srgbClr val="FFFFFF"/>
            </a:solidFill>
          </a:ln>
        </p:spPr>
        <p:txBody>
          <a:bodyPr wrap="square" lIns="0" tIns="0" rIns="0" bIns="0" rtlCol="0"/>
          <a:lstStyle/>
          <a:p>
            <a:endParaRPr sz="1800"/>
          </a:p>
        </p:txBody>
      </p:sp>
      <p:sp>
        <p:nvSpPr>
          <p:cNvPr id="21" name="bg object 21"/>
          <p:cNvSpPr/>
          <p:nvPr/>
        </p:nvSpPr>
        <p:spPr>
          <a:xfrm>
            <a:off x="1136651" y="1109640"/>
            <a:ext cx="6870700" cy="0"/>
          </a:xfrm>
          <a:custGeom>
            <a:avLst/>
            <a:gdLst/>
            <a:ahLst/>
            <a:cxnLst/>
            <a:rect l="l" t="t" r="r" b="b"/>
            <a:pathLst>
              <a:path w="6870700">
                <a:moveTo>
                  <a:pt x="0" y="0"/>
                </a:moveTo>
                <a:lnTo>
                  <a:pt x="6870700" y="0"/>
                </a:lnTo>
              </a:path>
            </a:pathLst>
          </a:custGeom>
          <a:ln w="12700">
            <a:solidFill>
              <a:srgbClr val="FFFFFF"/>
            </a:solidFill>
          </a:ln>
        </p:spPr>
        <p:txBody>
          <a:bodyPr wrap="square" lIns="0" tIns="0" rIns="0" bIns="0" rtlCol="0"/>
          <a:lstStyle/>
          <a:p>
            <a:endParaRPr sz="1800"/>
          </a:p>
        </p:txBody>
      </p:sp>
      <p:sp>
        <p:nvSpPr>
          <p:cNvPr id="22" name="bg object 22"/>
          <p:cNvSpPr/>
          <p:nvPr/>
        </p:nvSpPr>
        <p:spPr>
          <a:xfrm>
            <a:off x="1298448" y="140208"/>
            <a:ext cx="1650491" cy="548639"/>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946151" y="940072"/>
            <a:ext cx="7251699" cy="276999"/>
          </a:xfrm>
        </p:spPr>
        <p:txBody>
          <a:bodyPr lIns="0" tIns="0" rIns="0" bIns="0"/>
          <a:lstStyle>
            <a:lvl1pPr>
              <a:defRPr sz="1800" b="1" i="0">
                <a:solidFill>
                  <a:srgbClr val="005EB8"/>
                </a:solidFill>
                <a:latin typeface="Arial"/>
                <a:cs typeface="Arial"/>
              </a:defRPr>
            </a:lvl1pPr>
          </a:lstStyle>
          <a:p>
            <a:endParaRPr/>
          </a:p>
        </p:txBody>
      </p:sp>
      <p:sp>
        <p:nvSpPr>
          <p:cNvPr id="3" name="Holder 3"/>
          <p:cNvSpPr>
            <a:spLocks noGrp="1"/>
          </p:cNvSpPr>
          <p:nvPr>
            <p:ph sz="half" idx="2"/>
          </p:nvPr>
        </p:nvSpPr>
        <p:spPr>
          <a:xfrm>
            <a:off x="1693545" y="2030139"/>
            <a:ext cx="2790190" cy="184666"/>
          </a:xfrm>
          <a:prstGeom prst="rect">
            <a:avLst/>
          </a:prstGeom>
        </p:spPr>
        <p:txBody>
          <a:bodyPr wrap="square" lIns="0" tIns="0" rIns="0" bIns="0">
            <a:spAutoFit/>
          </a:bodyPr>
          <a:lstStyle>
            <a:lvl1pPr>
              <a:defRPr sz="1200" b="0" i="0">
                <a:solidFill>
                  <a:schemeClr val="tx1"/>
                </a:solidFill>
                <a:latin typeface="Calibri"/>
                <a:cs typeface="Calibri"/>
              </a:defRPr>
            </a:lvl1pPr>
          </a:lstStyle>
          <a:p>
            <a:endParaRPr/>
          </a:p>
        </p:txBody>
      </p:sp>
      <p:sp>
        <p:nvSpPr>
          <p:cNvPr id="4" name="Holder 4"/>
          <p:cNvSpPr>
            <a:spLocks noGrp="1"/>
          </p:cNvSpPr>
          <p:nvPr>
            <p:ph sz="half" idx="3"/>
          </p:nvPr>
        </p:nvSpPr>
        <p:spPr>
          <a:xfrm>
            <a:off x="4704079" y="2030139"/>
            <a:ext cx="2851784" cy="184666"/>
          </a:xfrm>
          <a:prstGeom prst="rect">
            <a:avLst/>
          </a:prstGeom>
        </p:spPr>
        <p:txBody>
          <a:bodyPr wrap="square" lIns="0" tIns="0" rIns="0" bIns="0">
            <a:spAutoFit/>
          </a:bodyPr>
          <a:lstStyle>
            <a:lvl1pPr>
              <a:defRPr sz="12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026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76031" y="331215"/>
            <a:ext cx="810768" cy="434848"/>
          </a:xfrm>
          <a:prstGeom prst="rect">
            <a:avLst/>
          </a:prstGeom>
          <a:blipFill>
            <a:blip r:embed="rId2" cstate="print"/>
            <a:stretch>
              <a:fillRect/>
            </a:stretch>
          </a:blipFill>
        </p:spPr>
        <p:txBody>
          <a:bodyPr wrap="square" lIns="0" tIns="0" rIns="0" bIns="0" rtlCol="0"/>
          <a:lstStyle/>
          <a:p>
            <a:endParaRPr sz="1800"/>
          </a:p>
        </p:txBody>
      </p:sp>
      <p:sp>
        <p:nvSpPr>
          <p:cNvPr id="17" name="bg object 17"/>
          <p:cNvSpPr/>
          <p:nvPr/>
        </p:nvSpPr>
        <p:spPr>
          <a:xfrm>
            <a:off x="6809640" y="343915"/>
            <a:ext cx="945589" cy="393700"/>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946151" y="940072"/>
            <a:ext cx="7251699" cy="276999"/>
          </a:xfrm>
        </p:spPr>
        <p:txBody>
          <a:bodyPr lIns="0" tIns="0" rIns="0" bIns="0"/>
          <a:lstStyle>
            <a:lvl1pPr>
              <a:defRPr sz="1800" b="1" i="0">
                <a:solidFill>
                  <a:srgbClr val="005EB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38503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76031" y="331215"/>
            <a:ext cx="810768" cy="434848"/>
          </a:xfrm>
          <a:prstGeom prst="rect">
            <a:avLst/>
          </a:prstGeom>
          <a:blipFill>
            <a:blip r:embed="rId2" cstate="print"/>
            <a:stretch>
              <a:fillRect/>
            </a:stretch>
          </a:blipFill>
        </p:spPr>
        <p:txBody>
          <a:bodyPr wrap="square" lIns="0" tIns="0" rIns="0" bIns="0" rtlCol="0"/>
          <a:lstStyle/>
          <a:p>
            <a:endParaRPr sz="1800"/>
          </a:p>
        </p:txBody>
      </p:sp>
      <p:sp>
        <p:nvSpPr>
          <p:cNvPr id="17" name="bg object 17"/>
          <p:cNvSpPr/>
          <p:nvPr/>
        </p:nvSpPr>
        <p:spPr>
          <a:xfrm>
            <a:off x="6809640" y="343915"/>
            <a:ext cx="945589" cy="393700"/>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509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1" y="1649630"/>
            <a:ext cx="7737674" cy="807913"/>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461192" y="854465"/>
            <a:ext cx="6567055" cy="415498"/>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291315" y="6372538"/>
            <a:ext cx="64736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8" y="6400587"/>
            <a:ext cx="5723164" cy="230832"/>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630823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1" y="1649630"/>
            <a:ext cx="7737674" cy="807913"/>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461192" y="854465"/>
            <a:ext cx="6567055" cy="415498"/>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291315" y="6372538"/>
            <a:ext cx="64736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8" y="6400587"/>
            <a:ext cx="5723164" cy="230832"/>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610639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1" y="1649630"/>
            <a:ext cx="7737674" cy="807913"/>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461192" y="854465"/>
            <a:ext cx="6567055" cy="415498"/>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291315" y="6372538"/>
            <a:ext cx="64736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8" y="6400587"/>
            <a:ext cx="5723164" cy="230832"/>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84422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8C361-3252-2D4C-995E-B4D1D831196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291681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1" y="1649630"/>
            <a:ext cx="7737674" cy="807913"/>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461192" y="854465"/>
            <a:ext cx="6567055" cy="415498"/>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291315" y="6372538"/>
            <a:ext cx="64736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8" y="6400587"/>
            <a:ext cx="5723164" cy="230832"/>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3540346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9518" y="274639"/>
            <a:ext cx="8784976" cy="415498"/>
          </a:xfrm>
        </p:spPr>
        <p:txBody>
          <a:bodyPr/>
          <a:lstStyle>
            <a:lvl1pPr>
              <a:defRPr sz="2700" b="1">
                <a:solidFill>
                  <a:srgbClr val="00B8B3"/>
                </a:solidFill>
              </a:defRPr>
            </a:lvl1pPr>
          </a:lstStyle>
          <a:p>
            <a:r>
              <a:rPr lang="en-US"/>
              <a:t>Click to edit Master title style</a:t>
            </a:r>
            <a:endParaRPr lang="en-GB"/>
          </a:p>
        </p:txBody>
      </p:sp>
      <p:sp>
        <p:nvSpPr>
          <p:cNvPr id="3" name="Content Placeholder 2"/>
          <p:cNvSpPr>
            <a:spLocks noGrp="1"/>
          </p:cNvSpPr>
          <p:nvPr>
            <p:ph idx="1"/>
          </p:nvPr>
        </p:nvSpPr>
        <p:spPr>
          <a:xfrm>
            <a:off x="179518" y="1196755"/>
            <a:ext cx="8784976"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179520" y="6309406"/>
            <a:ext cx="8136904" cy="276999"/>
          </a:xfrm>
        </p:spPr>
        <p:txBody>
          <a:bodyPr/>
          <a:lstStyle/>
          <a:p>
            <a:endParaRPr lang="en-GB"/>
          </a:p>
        </p:txBody>
      </p:sp>
      <p:sp>
        <p:nvSpPr>
          <p:cNvPr id="6" name="Slide Number Placeholder 5"/>
          <p:cNvSpPr>
            <a:spLocks noGrp="1"/>
          </p:cNvSpPr>
          <p:nvPr>
            <p:ph type="sldNum" sz="quarter" idx="12"/>
          </p:nvPr>
        </p:nvSpPr>
        <p:spPr>
          <a:xfrm>
            <a:off x="8460436" y="6309406"/>
            <a:ext cx="504056" cy="276999"/>
          </a:xfrm>
        </p:spPr>
        <p:txBody>
          <a:bodyPr/>
          <a:lstStyle/>
          <a:p>
            <a:fld id="{C952524D-C75E-4B8E-A4BC-3CCAE387C3DA}" type="slidenum">
              <a:rPr lang="en-GB" smtClean="0"/>
              <a:t>‹#›</a:t>
            </a:fld>
            <a:endParaRPr lang="en-GB"/>
          </a:p>
        </p:txBody>
      </p:sp>
      <p:pic>
        <p:nvPicPr>
          <p:cNvPr id="7" name="Picture 2" descr="\\nwlondon.local\csu\Communications\14. Logos, images and photos\Logos\Health and care partnership\Health and care partnershi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12211" y="6190017"/>
            <a:ext cx="3007969" cy="5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8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1" y="1649630"/>
            <a:ext cx="7737674" cy="807913"/>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461192" y="854465"/>
            <a:ext cx="6567055" cy="415498"/>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8" name="TextBox 7"/>
          <p:cNvSpPr txBox="1"/>
          <p:nvPr userDrawn="1"/>
        </p:nvSpPr>
        <p:spPr>
          <a:xfrm>
            <a:off x="291315" y="6372538"/>
            <a:ext cx="647362"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a:solidFill>
                  <a:schemeClr val="accent3">
                    <a:lumMod val="60000"/>
                    <a:lumOff val="40000"/>
                  </a:schemeClr>
                </a:solidFill>
                <a:latin typeface="Arial" panose="020B0604020202020204" pitchFamily="34" charset="0"/>
                <a:cs typeface="Arial" panose="020B0604020202020204" pitchFamily="34" charset="0"/>
              </a:rPr>
              <a:t> </a:t>
            </a:r>
            <a:r>
              <a:rPr lang="en-US" sz="900">
                <a:solidFill>
                  <a:schemeClr val="accent3"/>
                </a:solidFill>
                <a:latin typeface="Arial" panose="020B0604020202020204" pitchFamily="34" charset="0"/>
                <a:cs typeface="Arial" panose="020B0604020202020204" pitchFamily="34" charset="0"/>
              </a:rPr>
              <a:t>  </a:t>
            </a:r>
            <a:r>
              <a:rPr lang="en-US" sz="900">
                <a:solidFill>
                  <a:srgbClr val="005EB8"/>
                </a:solidFill>
                <a:latin typeface="Arial" panose="020B0604020202020204" pitchFamily="34" charset="0"/>
                <a:cs typeface="Arial" panose="020B0604020202020204" pitchFamily="34" charset="0"/>
              </a:rPr>
              <a:t>|</a:t>
            </a:r>
            <a:endParaRPr lang="en-US" sz="9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8" y="6400587"/>
            <a:ext cx="5723164" cy="230832"/>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1985344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216000" y="190914"/>
            <a:ext cx="7560000" cy="611649"/>
          </a:xfrm>
          <a:prstGeom prst="rect">
            <a:avLst/>
          </a:prstGeom>
        </p:spPr>
        <p:txBody>
          <a:bodyPr>
            <a:normAutofit/>
          </a:bodyPr>
          <a:lstStyle>
            <a:lvl1pPr>
              <a:defRPr sz="1650" b="1">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216000" y="1080001"/>
            <a:ext cx="8667519" cy="807913"/>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p:nvPicPr>
        <p:blipFill>
          <a:blip r:embed="rId2"/>
          <a:stretch>
            <a:fillRect/>
          </a:stretch>
        </p:blipFill>
        <p:spPr>
          <a:xfrm>
            <a:off x="7417283" y="365911"/>
            <a:ext cx="981707" cy="528611"/>
          </a:xfrm>
          <a:prstGeom prst="rect">
            <a:avLst/>
          </a:prstGeom>
        </p:spPr>
      </p:pic>
      <p:sp>
        <p:nvSpPr>
          <p:cNvPr id="9" name="Footer Placeholder 4">
            <a:extLst>
              <a:ext uri="{FF2B5EF4-FFF2-40B4-BE49-F238E27FC236}">
                <a16:creationId xmlns:a16="http://schemas.microsoft.com/office/drawing/2014/main" id="{95DAF249-E10E-4C3F-BF62-AAB7DB7F61BB}"/>
              </a:ext>
            </a:extLst>
          </p:cNvPr>
          <p:cNvSpPr txBox="1">
            <a:spLocks/>
          </p:cNvSpPr>
          <p:nvPr userDrawn="1"/>
        </p:nvSpPr>
        <p:spPr>
          <a:xfrm>
            <a:off x="6590871" y="6356351"/>
            <a:ext cx="1875207" cy="365125"/>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a:solidFill>
                  <a:srgbClr val="FF0000"/>
                </a:solidFill>
              </a:rPr>
              <a:t>OFFICIAL SENSITIVE: COMMERCIAL</a:t>
            </a:r>
          </a:p>
        </p:txBody>
      </p:sp>
      <p:sp>
        <p:nvSpPr>
          <p:cNvPr id="10" name="Footer Placeholder 3">
            <a:extLst>
              <a:ext uri="{FF2B5EF4-FFF2-40B4-BE49-F238E27FC236}">
                <a16:creationId xmlns:a16="http://schemas.microsoft.com/office/drawing/2014/main" id="{72163098-4376-0246-BC37-EFC95879448B}"/>
              </a:ext>
            </a:extLst>
          </p:cNvPr>
          <p:cNvSpPr>
            <a:spLocks noGrp="1"/>
          </p:cNvSpPr>
          <p:nvPr>
            <p:ph type="ftr" sz="quarter" idx="3"/>
          </p:nvPr>
        </p:nvSpPr>
        <p:spPr>
          <a:xfrm>
            <a:off x="537057" y="6213715"/>
            <a:ext cx="4292373" cy="830997"/>
          </a:xfrm>
        </p:spPr>
        <p:txBody>
          <a:bodyPr/>
          <a:lstStyle>
            <a:lvl1pPr>
              <a:defRPr>
                <a:solidFill>
                  <a:schemeClr val="accent4"/>
                </a:solidFill>
              </a:defRPr>
            </a:lvl1pPr>
          </a:lstStyle>
          <a:p>
            <a:pPr algn="l"/>
            <a:r>
              <a:rPr lang="en-GB"/>
              <a:t>First Dose COVID-19 Vaccinations in Older Adult Care Homes – summary update 18/01/2021 v3</a:t>
            </a:r>
            <a:endParaRPr lang="en-US"/>
          </a:p>
        </p:txBody>
      </p:sp>
      <p:cxnSp>
        <p:nvCxnSpPr>
          <p:cNvPr id="11" name="Straight Connector 10">
            <a:extLst>
              <a:ext uri="{FF2B5EF4-FFF2-40B4-BE49-F238E27FC236}">
                <a16:creationId xmlns:a16="http://schemas.microsoft.com/office/drawing/2014/main" id="{D9407897-1E21-3845-B5AB-E6BFB073DC54}"/>
              </a:ext>
            </a:extLst>
          </p:cNvPr>
          <p:cNvCxnSpPr>
            <a:cxnSpLocks/>
          </p:cNvCxnSpPr>
          <p:nvPr userDrawn="1"/>
        </p:nvCxnSpPr>
        <p:spPr>
          <a:xfrm>
            <a:off x="355092" y="653627"/>
            <a:ext cx="6935261"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Freeform 70">
            <a:extLst>
              <a:ext uri="{FF2B5EF4-FFF2-40B4-BE49-F238E27FC236}">
                <a16:creationId xmlns:a16="http://schemas.microsoft.com/office/drawing/2014/main" id="{111B6870-4E2C-0F44-90FC-FE0B9429B5EE}"/>
              </a:ext>
            </a:extLst>
          </p:cNvPr>
          <p:cNvSpPr>
            <a:spLocks/>
          </p:cNvSpPr>
          <p:nvPr userDrawn="1"/>
        </p:nvSpPr>
        <p:spPr bwMode="auto">
          <a:xfrm rot="5400000">
            <a:off x="-68573" y="6429954"/>
            <a:ext cx="488950" cy="358378"/>
          </a:xfrm>
          <a:custGeom>
            <a:avLst/>
            <a:gdLst>
              <a:gd name="T0" fmla="*/ 133 w 133"/>
              <a:gd name="T1" fmla="*/ 0 h 130"/>
              <a:gd name="T2" fmla="*/ 131 w 133"/>
              <a:gd name="T3" fmla="*/ 0 h 130"/>
              <a:gd name="T4" fmla="*/ 0 w 133"/>
              <a:gd name="T5" fmla="*/ 130 h 130"/>
              <a:gd name="T6" fmla="*/ 133 w 133"/>
              <a:gd name="T7" fmla="*/ 130 h 130"/>
              <a:gd name="T8" fmla="*/ 133 w 133"/>
              <a:gd name="T9" fmla="*/ 0 h 130"/>
            </a:gdLst>
            <a:ahLst/>
            <a:cxnLst>
              <a:cxn ang="0">
                <a:pos x="T0" y="T1"/>
              </a:cxn>
              <a:cxn ang="0">
                <a:pos x="T2" y="T3"/>
              </a:cxn>
              <a:cxn ang="0">
                <a:pos x="T4" y="T5"/>
              </a:cxn>
              <a:cxn ang="0">
                <a:pos x="T6" y="T7"/>
              </a:cxn>
              <a:cxn ang="0">
                <a:pos x="T8" y="T9"/>
              </a:cxn>
            </a:cxnLst>
            <a:rect l="0" t="0" r="r" b="b"/>
            <a:pathLst>
              <a:path w="133" h="130">
                <a:moveTo>
                  <a:pt x="133" y="0"/>
                </a:moveTo>
                <a:cubicBezTo>
                  <a:pt x="132" y="0"/>
                  <a:pt x="132" y="0"/>
                  <a:pt x="131" y="0"/>
                </a:cubicBezTo>
                <a:cubicBezTo>
                  <a:pt x="59" y="0"/>
                  <a:pt x="0" y="58"/>
                  <a:pt x="0" y="130"/>
                </a:cubicBezTo>
                <a:cubicBezTo>
                  <a:pt x="133" y="130"/>
                  <a:pt x="133" y="130"/>
                  <a:pt x="133" y="130"/>
                </a:cubicBezTo>
                <a:lnTo>
                  <a:pt x="133" y="0"/>
                </a:ln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bodyPr>
          <a:lstStyle/>
          <a:p>
            <a:endParaRPr lang="en-GB" sz="1350">
              <a:solidFill>
                <a:schemeClr val="bg1"/>
              </a:solidFill>
            </a:endParaRPr>
          </a:p>
        </p:txBody>
      </p:sp>
      <p:sp>
        <p:nvSpPr>
          <p:cNvPr id="8" name="TextBox 7">
            <a:extLst>
              <a:ext uri="{FF2B5EF4-FFF2-40B4-BE49-F238E27FC236}">
                <a16:creationId xmlns:a16="http://schemas.microsoft.com/office/drawing/2014/main" id="{9FCB08CE-B749-4A34-8E38-256DAB23FDA3}"/>
              </a:ext>
            </a:extLst>
          </p:cNvPr>
          <p:cNvSpPr txBox="1"/>
          <p:nvPr/>
        </p:nvSpPr>
        <p:spPr>
          <a:xfrm>
            <a:off x="51257" y="6519034"/>
            <a:ext cx="485522" cy="230832"/>
          </a:xfrm>
          <a:prstGeom prst="rect">
            <a:avLst/>
          </a:prstGeom>
          <a:noFill/>
        </p:spPr>
        <p:txBody>
          <a:bodyPr wrap="square" rtlCol="0">
            <a:spAutoFit/>
          </a:bodyPr>
          <a:lstStyle/>
          <a:p>
            <a:pPr algn="l"/>
            <a:fld id="{34F92BC6-D7C3-584B-87F2-0B845776A5AD}" type="slidenum">
              <a:rPr lang="en-US" sz="900" b="1" smtClean="0">
                <a:solidFill>
                  <a:schemeClr val="bg1"/>
                </a:solidFill>
                <a:latin typeface="Arial" panose="020B0604020202020204" pitchFamily="34" charset="0"/>
                <a:cs typeface="Arial" panose="020B0604020202020204" pitchFamily="34" charset="0"/>
              </a:rPr>
              <a:pPr algn="l"/>
              <a:t>‹#›</a:t>
            </a:fld>
            <a:r>
              <a:rPr lang="en-US"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9773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13754-AC7C-44A1-84EC-D47643D5033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CE3CA70-EB6E-471F-A946-FFD1A83304D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2010FD-378C-41C2-8AB6-B3211EDEEA1A}"/>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5" name="Footer Placeholder 4">
            <a:extLst>
              <a:ext uri="{FF2B5EF4-FFF2-40B4-BE49-F238E27FC236}">
                <a16:creationId xmlns:a16="http://schemas.microsoft.com/office/drawing/2014/main" id="{80A23D37-822B-42E9-816F-D0A051F13A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B122F8-17A8-4249-94D5-3090021E553B}"/>
              </a:ext>
            </a:extLst>
          </p:cNvPr>
          <p:cNvSpPr>
            <a:spLocks noGrp="1"/>
          </p:cNvSpPr>
          <p:nvPr>
            <p:ph type="sldNum" sz="quarter" idx="12"/>
          </p:nvPr>
        </p:nvSpPr>
        <p:spPr/>
        <p:txBody>
          <a:bodyPr/>
          <a:lstStyle/>
          <a:p>
            <a:fld id="{376481A2-CAEB-4057-A122-587CC1961A8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1A19F54C-8B6B-4D31-9350-DB860601A0D5}"/>
              </a:ext>
            </a:extLst>
          </p:cNvPr>
          <p:cNvPicPr>
            <a:picLocks noChangeAspect="1"/>
          </p:cNvPicPr>
          <p:nvPr userDrawn="1"/>
        </p:nvPicPr>
        <p:blipFill>
          <a:blip r:embed="rId2"/>
          <a:stretch>
            <a:fillRect/>
          </a:stretch>
        </p:blipFill>
        <p:spPr>
          <a:xfrm>
            <a:off x="4255077" y="1122364"/>
            <a:ext cx="4888923" cy="5371955"/>
          </a:xfrm>
          <a:prstGeom prst="rect">
            <a:avLst/>
          </a:prstGeom>
        </p:spPr>
      </p:pic>
    </p:spTree>
    <p:extLst>
      <p:ext uri="{BB962C8B-B14F-4D97-AF65-F5344CB8AC3E}">
        <p14:creationId xmlns:p14="http://schemas.microsoft.com/office/powerpoint/2010/main" val="1112762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FB24-EAA8-428D-8C0B-84D5B2F57C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955129-4DDB-46DC-9256-893A7E319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234762-2622-44D0-86CB-9D5EEF9C1199}"/>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5" name="Footer Placeholder 4">
            <a:extLst>
              <a:ext uri="{FF2B5EF4-FFF2-40B4-BE49-F238E27FC236}">
                <a16:creationId xmlns:a16="http://schemas.microsoft.com/office/drawing/2014/main" id="{13F0A2F1-8B5F-4718-AC1D-5D5D1BE228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905DC1-7674-42A0-BC08-7EEFBD92F68B}"/>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3684025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D27C-A679-416B-8E93-C846A054CB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7571A5-204A-4042-A277-D79ABD30CE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C3B51-A7FE-42A5-9E56-19DC4FC05DC8}"/>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5" name="Footer Placeholder 4">
            <a:extLst>
              <a:ext uri="{FF2B5EF4-FFF2-40B4-BE49-F238E27FC236}">
                <a16:creationId xmlns:a16="http://schemas.microsoft.com/office/drawing/2014/main" id="{2EE7338D-D18E-46C4-8FB6-DBEDC1014C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491987-8D19-4210-8D8E-542BC897D72D}"/>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199585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FF9D-F2B0-4EA8-8484-83DACBC87D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F8E360-28C4-4BC6-A02A-7431915EF8C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96F574-C9CD-4A7A-9196-09EA08B7203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8D33F4-0358-4CAC-AC8E-D38D7F7EC8D5}"/>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6" name="Footer Placeholder 5">
            <a:extLst>
              <a:ext uri="{FF2B5EF4-FFF2-40B4-BE49-F238E27FC236}">
                <a16:creationId xmlns:a16="http://schemas.microsoft.com/office/drawing/2014/main" id="{77597656-23E2-44E5-AD6B-7768812499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13523D-501D-4126-BDE6-D81690A1EB6B}"/>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2457469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0090-19BF-4E78-ADA1-BFAA680EF312}"/>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05CF63-458D-49D1-A6E0-94ECD4DAA0A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326A4-930D-4DF2-A5D3-1F4FEDB5C39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5E2A8A-D32F-4F45-8C3B-818CBB9331F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A78879-DA0B-49C5-805B-4114815E3E3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B564C4-0703-4512-B37B-B710F7CED77D}"/>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8" name="Footer Placeholder 7">
            <a:extLst>
              <a:ext uri="{FF2B5EF4-FFF2-40B4-BE49-F238E27FC236}">
                <a16:creationId xmlns:a16="http://schemas.microsoft.com/office/drawing/2014/main" id="{238A281B-8901-425D-A638-17ADC4D067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4926C-021F-471D-8F53-7035A31F24CB}"/>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62344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8312-731E-4A2B-B65E-EC5CF782AB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9DE994-6B91-41F5-B484-D5AD92F27F61}"/>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4" name="Footer Placeholder 3">
            <a:extLst>
              <a:ext uri="{FF2B5EF4-FFF2-40B4-BE49-F238E27FC236}">
                <a16:creationId xmlns:a16="http://schemas.microsoft.com/office/drawing/2014/main" id="{1B870202-4E7C-4940-9EF3-E405FBBDA1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60563C-6C73-4BB4-A448-65DD58871838}"/>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30745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8C361-3252-2D4C-995E-B4D1D8311966}"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3928211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F09846-4035-4B78-802B-96C7EE756FCE}"/>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3" name="Footer Placeholder 2">
            <a:extLst>
              <a:ext uri="{FF2B5EF4-FFF2-40B4-BE49-F238E27FC236}">
                <a16:creationId xmlns:a16="http://schemas.microsoft.com/office/drawing/2014/main" id="{DCDDD33A-1510-4D3D-8289-799DC75708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F4F069-49A1-4E75-960E-D1E7B3C78FB6}"/>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4030637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BFE0-540F-47C4-968D-4C5C1A2C2CB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EF3502-E346-44FF-8D96-B4FF2FCC18F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D2D21B-A7DB-4ECE-B91E-ACFEE14E96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7586EF7-2158-47E0-8683-667F8C77C5F1}"/>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6" name="Footer Placeholder 5">
            <a:extLst>
              <a:ext uri="{FF2B5EF4-FFF2-40B4-BE49-F238E27FC236}">
                <a16:creationId xmlns:a16="http://schemas.microsoft.com/office/drawing/2014/main" id="{0C86FE20-E0CD-474E-8BA4-45B7F4369F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34C17F-3FA3-4A9C-9F57-F07DA1047234}"/>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730942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440C-41AB-4442-AC3E-09BF549FADB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7C732E-BC5C-4B7A-BEB0-CE179EB2EDB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C27F5FFF-7F4A-4DE0-A642-06A6DF397D4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C67E03-90B3-4B28-A5EC-B4C44840D383}"/>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6" name="Footer Placeholder 5">
            <a:extLst>
              <a:ext uri="{FF2B5EF4-FFF2-40B4-BE49-F238E27FC236}">
                <a16:creationId xmlns:a16="http://schemas.microsoft.com/office/drawing/2014/main" id="{9B724E49-562C-4345-8C4A-5DDFBA92C6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205F7C-68CE-479D-81EB-660D06C262CE}"/>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664786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FA24-767F-4484-AE5C-A3DCDB0C3F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D2B127-098A-4B03-8450-B4F7CB6B9C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5E224-447E-4228-844F-9EECF5C2A804}"/>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5" name="Footer Placeholder 4">
            <a:extLst>
              <a:ext uri="{FF2B5EF4-FFF2-40B4-BE49-F238E27FC236}">
                <a16:creationId xmlns:a16="http://schemas.microsoft.com/office/drawing/2014/main" id="{2F0FF8EE-A6F0-4827-B9BD-BAADCF4AC6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91FEB7-A1D0-421D-9DA3-D4C088B7683E}"/>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2408592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567487-1BA7-417B-A2AC-3100E4D2C5A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6182A1-0896-4142-94B4-6BBBFFF1497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78A29D-3090-492C-8DA1-FD78F526A82A}"/>
              </a:ext>
            </a:extLst>
          </p:cNvPr>
          <p:cNvSpPr>
            <a:spLocks noGrp="1"/>
          </p:cNvSpPr>
          <p:nvPr>
            <p:ph type="dt" sz="half" idx="10"/>
          </p:nvPr>
        </p:nvSpPr>
        <p:spPr/>
        <p:txBody>
          <a:bodyPr/>
          <a:lstStyle/>
          <a:p>
            <a:fld id="{07EC3309-3D40-42C3-A361-44691B237419}" type="datetimeFigureOut">
              <a:rPr lang="en-GB" smtClean="0"/>
              <a:t>19/01/2023</a:t>
            </a:fld>
            <a:endParaRPr lang="en-GB"/>
          </a:p>
        </p:txBody>
      </p:sp>
      <p:sp>
        <p:nvSpPr>
          <p:cNvPr id="5" name="Footer Placeholder 4">
            <a:extLst>
              <a:ext uri="{FF2B5EF4-FFF2-40B4-BE49-F238E27FC236}">
                <a16:creationId xmlns:a16="http://schemas.microsoft.com/office/drawing/2014/main" id="{E01533AD-175B-456A-9598-8829B1A1C6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E982F0-F10F-4C30-B387-70EBB6C1058B}"/>
              </a:ext>
            </a:extLst>
          </p:cNvPr>
          <p:cNvSpPr>
            <a:spLocks noGrp="1"/>
          </p:cNvSpPr>
          <p:nvPr>
            <p:ph type="sldNum" sz="quarter" idx="12"/>
          </p:nvPr>
        </p:nvSpPr>
        <p:spPr/>
        <p:txBody>
          <a:bodyPr/>
          <a:lstStyle/>
          <a:p>
            <a:fld id="{376481A2-CAEB-4057-A122-587CC1961A81}" type="slidenum">
              <a:rPr lang="en-GB" smtClean="0"/>
              <a:t>‹#›</a:t>
            </a:fld>
            <a:endParaRPr lang="en-GB"/>
          </a:p>
        </p:txBody>
      </p:sp>
    </p:spTree>
    <p:extLst>
      <p:ext uri="{BB962C8B-B14F-4D97-AF65-F5344CB8AC3E}">
        <p14:creationId xmlns:p14="http://schemas.microsoft.com/office/powerpoint/2010/main" val="1557964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A9942A-6B07-4CF8-51D6-B3EBBA67C013}"/>
              </a:ext>
            </a:extLst>
          </p:cNvPr>
          <p:cNvSpPr>
            <a:spLocks noGrp="1"/>
          </p:cNvSpPr>
          <p:nvPr>
            <p:ph type="dt" sz="half" idx="10"/>
          </p:nvPr>
        </p:nvSpPr>
        <p:spPr/>
        <p:txBody>
          <a:bodyPr/>
          <a:lstStyle>
            <a:lvl1pPr>
              <a:defRPr/>
            </a:lvl1pPr>
          </a:lstStyle>
          <a:p>
            <a:pPr>
              <a:defRPr/>
            </a:pPr>
            <a:fld id="{3DFEE9B4-1FF6-4CFA-B69B-255BABFBF2D8}" type="datetimeFigureOut">
              <a:rPr lang="en-GB"/>
              <a:pPr>
                <a:defRPr/>
              </a:pPr>
              <a:t>19/01/2023</a:t>
            </a:fld>
            <a:endParaRPr lang="en-GB"/>
          </a:p>
        </p:txBody>
      </p:sp>
      <p:sp>
        <p:nvSpPr>
          <p:cNvPr id="5" name="Footer Placeholder 4">
            <a:extLst>
              <a:ext uri="{FF2B5EF4-FFF2-40B4-BE49-F238E27FC236}">
                <a16:creationId xmlns:a16="http://schemas.microsoft.com/office/drawing/2014/main" id="{BE84F931-D427-BF5E-F97C-CF71224ECC2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51F6983-2F98-5E5C-492B-AF90EA42D7A5}"/>
              </a:ext>
            </a:extLst>
          </p:cNvPr>
          <p:cNvSpPr>
            <a:spLocks noGrp="1"/>
          </p:cNvSpPr>
          <p:nvPr>
            <p:ph type="sldNum" sz="quarter" idx="12"/>
          </p:nvPr>
        </p:nvSpPr>
        <p:spPr/>
        <p:txBody>
          <a:bodyPr/>
          <a:lstStyle>
            <a:lvl1pPr>
              <a:defRPr/>
            </a:lvl1pPr>
          </a:lstStyle>
          <a:p>
            <a:pPr>
              <a:defRPr/>
            </a:pPr>
            <a:fld id="{9135DEB0-4FC2-4FE6-8B44-BDE53612F084}" type="slidenum">
              <a:rPr lang="en-GB" altLang="en-US"/>
              <a:pPr>
                <a:defRPr/>
              </a:pPr>
              <a:t>‹#›</a:t>
            </a:fld>
            <a:endParaRPr lang="en-GB" altLang="en-US"/>
          </a:p>
        </p:txBody>
      </p:sp>
    </p:spTree>
    <p:extLst>
      <p:ext uri="{BB962C8B-B14F-4D97-AF65-F5344CB8AC3E}">
        <p14:creationId xmlns:p14="http://schemas.microsoft.com/office/powerpoint/2010/main" val="3387330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CA806-455E-4FD0-D338-0E47BA16F308}"/>
              </a:ext>
            </a:extLst>
          </p:cNvPr>
          <p:cNvSpPr>
            <a:spLocks noGrp="1"/>
          </p:cNvSpPr>
          <p:nvPr>
            <p:ph type="dt" sz="half" idx="10"/>
          </p:nvPr>
        </p:nvSpPr>
        <p:spPr/>
        <p:txBody>
          <a:bodyPr/>
          <a:lstStyle>
            <a:lvl1pPr>
              <a:defRPr/>
            </a:lvl1pPr>
          </a:lstStyle>
          <a:p>
            <a:pPr>
              <a:defRPr/>
            </a:pPr>
            <a:fld id="{42898B96-C8AA-414C-842D-95523987B5A1}" type="datetimeFigureOut">
              <a:rPr lang="en-GB"/>
              <a:pPr>
                <a:defRPr/>
              </a:pPr>
              <a:t>19/01/2023</a:t>
            </a:fld>
            <a:endParaRPr lang="en-GB"/>
          </a:p>
        </p:txBody>
      </p:sp>
      <p:sp>
        <p:nvSpPr>
          <p:cNvPr id="5" name="Footer Placeholder 4">
            <a:extLst>
              <a:ext uri="{FF2B5EF4-FFF2-40B4-BE49-F238E27FC236}">
                <a16:creationId xmlns:a16="http://schemas.microsoft.com/office/drawing/2014/main" id="{4D29C2DE-6B0E-E9CD-7057-940C6ADFD82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B898030-4D9E-8999-E58F-E5A1AF3422F0}"/>
              </a:ext>
            </a:extLst>
          </p:cNvPr>
          <p:cNvSpPr>
            <a:spLocks noGrp="1"/>
          </p:cNvSpPr>
          <p:nvPr>
            <p:ph type="sldNum" sz="quarter" idx="12"/>
          </p:nvPr>
        </p:nvSpPr>
        <p:spPr/>
        <p:txBody>
          <a:bodyPr/>
          <a:lstStyle>
            <a:lvl1pPr>
              <a:defRPr/>
            </a:lvl1pPr>
          </a:lstStyle>
          <a:p>
            <a:pPr>
              <a:defRPr/>
            </a:pPr>
            <a:fld id="{D1A8AD5A-5AA3-4B8B-8FDF-A2E596A0E8C4}" type="slidenum">
              <a:rPr lang="en-GB" altLang="en-US"/>
              <a:pPr>
                <a:defRPr/>
              </a:pPr>
              <a:t>‹#›</a:t>
            </a:fld>
            <a:endParaRPr lang="en-GB" altLang="en-US"/>
          </a:p>
        </p:txBody>
      </p:sp>
    </p:spTree>
    <p:extLst>
      <p:ext uri="{BB962C8B-B14F-4D97-AF65-F5344CB8AC3E}">
        <p14:creationId xmlns:p14="http://schemas.microsoft.com/office/powerpoint/2010/main" val="3571422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94C65-2014-AD08-F752-CDE541EA321D}"/>
              </a:ext>
            </a:extLst>
          </p:cNvPr>
          <p:cNvSpPr>
            <a:spLocks noGrp="1"/>
          </p:cNvSpPr>
          <p:nvPr>
            <p:ph type="dt" sz="half" idx="10"/>
          </p:nvPr>
        </p:nvSpPr>
        <p:spPr/>
        <p:txBody>
          <a:bodyPr/>
          <a:lstStyle>
            <a:lvl1pPr>
              <a:defRPr/>
            </a:lvl1pPr>
          </a:lstStyle>
          <a:p>
            <a:pPr>
              <a:defRPr/>
            </a:pPr>
            <a:fld id="{5F04B323-1B48-4082-BFAD-D9D9BB69488D}" type="datetimeFigureOut">
              <a:rPr lang="en-GB"/>
              <a:pPr>
                <a:defRPr/>
              </a:pPr>
              <a:t>19/01/2023</a:t>
            </a:fld>
            <a:endParaRPr lang="en-GB"/>
          </a:p>
        </p:txBody>
      </p:sp>
      <p:sp>
        <p:nvSpPr>
          <p:cNvPr id="5" name="Footer Placeholder 4">
            <a:extLst>
              <a:ext uri="{FF2B5EF4-FFF2-40B4-BE49-F238E27FC236}">
                <a16:creationId xmlns:a16="http://schemas.microsoft.com/office/drawing/2014/main" id="{0607D24F-C45D-5F39-9A7C-7AF8B222C6B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BF5B90C-2F60-7E0B-4EB4-BA19CBDDBBFD}"/>
              </a:ext>
            </a:extLst>
          </p:cNvPr>
          <p:cNvSpPr>
            <a:spLocks noGrp="1"/>
          </p:cNvSpPr>
          <p:nvPr>
            <p:ph type="sldNum" sz="quarter" idx="12"/>
          </p:nvPr>
        </p:nvSpPr>
        <p:spPr/>
        <p:txBody>
          <a:bodyPr/>
          <a:lstStyle>
            <a:lvl1pPr>
              <a:defRPr/>
            </a:lvl1pPr>
          </a:lstStyle>
          <a:p>
            <a:pPr>
              <a:defRPr/>
            </a:pPr>
            <a:fld id="{CF15DBD9-5F73-415A-8B92-3534E407E9AC}" type="slidenum">
              <a:rPr lang="en-GB" altLang="en-US"/>
              <a:pPr>
                <a:defRPr/>
              </a:pPr>
              <a:t>‹#›</a:t>
            </a:fld>
            <a:endParaRPr lang="en-GB" altLang="en-US"/>
          </a:p>
        </p:txBody>
      </p:sp>
    </p:spTree>
    <p:extLst>
      <p:ext uri="{BB962C8B-B14F-4D97-AF65-F5344CB8AC3E}">
        <p14:creationId xmlns:p14="http://schemas.microsoft.com/office/powerpoint/2010/main" val="2279515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47EF9EE-881D-6513-91E5-1E3D8209398D}"/>
              </a:ext>
            </a:extLst>
          </p:cNvPr>
          <p:cNvSpPr>
            <a:spLocks noGrp="1"/>
          </p:cNvSpPr>
          <p:nvPr>
            <p:ph type="dt" sz="half" idx="10"/>
          </p:nvPr>
        </p:nvSpPr>
        <p:spPr/>
        <p:txBody>
          <a:bodyPr/>
          <a:lstStyle>
            <a:lvl1pPr>
              <a:defRPr/>
            </a:lvl1pPr>
          </a:lstStyle>
          <a:p>
            <a:pPr>
              <a:defRPr/>
            </a:pPr>
            <a:fld id="{63BFB0BB-66A3-4775-9A0D-09F02263EACF}" type="datetimeFigureOut">
              <a:rPr lang="en-GB"/>
              <a:pPr>
                <a:defRPr/>
              </a:pPr>
              <a:t>19/01/2023</a:t>
            </a:fld>
            <a:endParaRPr lang="en-GB"/>
          </a:p>
        </p:txBody>
      </p:sp>
      <p:sp>
        <p:nvSpPr>
          <p:cNvPr id="6" name="Footer Placeholder 4">
            <a:extLst>
              <a:ext uri="{FF2B5EF4-FFF2-40B4-BE49-F238E27FC236}">
                <a16:creationId xmlns:a16="http://schemas.microsoft.com/office/drawing/2014/main" id="{16085C51-3523-BF69-723D-1283F9830AB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736A325-20B0-D418-E831-C26522F9042F}"/>
              </a:ext>
            </a:extLst>
          </p:cNvPr>
          <p:cNvSpPr>
            <a:spLocks noGrp="1"/>
          </p:cNvSpPr>
          <p:nvPr>
            <p:ph type="sldNum" sz="quarter" idx="12"/>
          </p:nvPr>
        </p:nvSpPr>
        <p:spPr/>
        <p:txBody>
          <a:bodyPr/>
          <a:lstStyle>
            <a:lvl1pPr>
              <a:defRPr/>
            </a:lvl1pPr>
          </a:lstStyle>
          <a:p>
            <a:pPr>
              <a:defRPr/>
            </a:pPr>
            <a:fld id="{0BB8985E-870E-4A32-9C07-A4C1A4D27764}" type="slidenum">
              <a:rPr lang="en-GB" altLang="en-US"/>
              <a:pPr>
                <a:defRPr/>
              </a:pPr>
              <a:t>‹#›</a:t>
            </a:fld>
            <a:endParaRPr lang="en-GB" altLang="en-US"/>
          </a:p>
        </p:txBody>
      </p:sp>
    </p:spTree>
    <p:extLst>
      <p:ext uri="{BB962C8B-B14F-4D97-AF65-F5344CB8AC3E}">
        <p14:creationId xmlns:p14="http://schemas.microsoft.com/office/powerpoint/2010/main" val="45063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E533AB9-2A84-30FA-4FA0-EAB07D36CB37}"/>
              </a:ext>
            </a:extLst>
          </p:cNvPr>
          <p:cNvSpPr>
            <a:spLocks noGrp="1"/>
          </p:cNvSpPr>
          <p:nvPr>
            <p:ph type="dt" sz="half" idx="10"/>
          </p:nvPr>
        </p:nvSpPr>
        <p:spPr/>
        <p:txBody>
          <a:bodyPr/>
          <a:lstStyle>
            <a:lvl1pPr>
              <a:defRPr/>
            </a:lvl1pPr>
          </a:lstStyle>
          <a:p>
            <a:pPr>
              <a:defRPr/>
            </a:pPr>
            <a:fld id="{92F2D6E0-DEFE-4909-B793-B6B62AD6C71B}" type="datetimeFigureOut">
              <a:rPr lang="en-GB"/>
              <a:pPr>
                <a:defRPr/>
              </a:pPr>
              <a:t>19/01/2023</a:t>
            </a:fld>
            <a:endParaRPr lang="en-GB"/>
          </a:p>
        </p:txBody>
      </p:sp>
      <p:sp>
        <p:nvSpPr>
          <p:cNvPr id="8" name="Footer Placeholder 4">
            <a:extLst>
              <a:ext uri="{FF2B5EF4-FFF2-40B4-BE49-F238E27FC236}">
                <a16:creationId xmlns:a16="http://schemas.microsoft.com/office/drawing/2014/main" id="{54136A8B-5AD4-C658-5BC8-E12F621959F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3C9FD2E-7259-44F2-788A-BCCF06E1437B}"/>
              </a:ext>
            </a:extLst>
          </p:cNvPr>
          <p:cNvSpPr>
            <a:spLocks noGrp="1"/>
          </p:cNvSpPr>
          <p:nvPr>
            <p:ph type="sldNum" sz="quarter" idx="12"/>
          </p:nvPr>
        </p:nvSpPr>
        <p:spPr/>
        <p:txBody>
          <a:bodyPr/>
          <a:lstStyle>
            <a:lvl1pPr>
              <a:defRPr/>
            </a:lvl1pPr>
          </a:lstStyle>
          <a:p>
            <a:pPr>
              <a:defRPr/>
            </a:pPr>
            <a:fld id="{240E89B6-D078-4C72-A224-B826A86813A1}" type="slidenum">
              <a:rPr lang="en-GB" altLang="en-US"/>
              <a:pPr>
                <a:defRPr/>
              </a:pPr>
              <a:t>‹#›</a:t>
            </a:fld>
            <a:endParaRPr lang="en-GB" altLang="en-US"/>
          </a:p>
        </p:txBody>
      </p:sp>
    </p:spTree>
    <p:extLst>
      <p:ext uri="{BB962C8B-B14F-4D97-AF65-F5344CB8AC3E}">
        <p14:creationId xmlns:p14="http://schemas.microsoft.com/office/powerpoint/2010/main" val="116094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18C361-3252-2D4C-995E-B4D1D8311966}"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3619632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A7D9A96-9411-F739-A972-413DF9522C20}"/>
              </a:ext>
            </a:extLst>
          </p:cNvPr>
          <p:cNvSpPr>
            <a:spLocks noGrp="1"/>
          </p:cNvSpPr>
          <p:nvPr>
            <p:ph type="dt" sz="half" idx="10"/>
          </p:nvPr>
        </p:nvSpPr>
        <p:spPr/>
        <p:txBody>
          <a:bodyPr/>
          <a:lstStyle>
            <a:lvl1pPr>
              <a:defRPr/>
            </a:lvl1pPr>
          </a:lstStyle>
          <a:p>
            <a:pPr>
              <a:defRPr/>
            </a:pPr>
            <a:fld id="{DF91EB68-2C61-4F56-AB6C-D1005A980823}" type="datetimeFigureOut">
              <a:rPr lang="en-GB"/>
              <a:pPr>
                <a:defRPr/>
              </a:pPr>
              <a:t>19/01/2023</a:t>
            </a:fld>
            <a:endParaRPr lang="en-GB"/>
          </a:p>
        </p:txBody>
      </p:sp>
      <p:sp>
        <p:nvSpPr>
          <p:cNvPr id="4" name="Footer Placeholder 4">
            <a:extLst>
              <a:ext uri="{FF2B5EF4-FFF2-40B4-BE49-F238E27FC236}">
                <a16:creationId xmlns:a16="http://schemas.microsoft.com/office/drawing/2014/main" id="{4D68402F-47CD-0EDA-0F39-46A52C017D3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8DFAFA5-7084-FAE5-A5C2-563CF87191C1}"/>
              </a:ext>
            </a:extLst>
          </p:cNvPr>
          <p:cNvSpPr>
            <a:spLocks noGrp="1"/>
          </p:cNvSpPr>
          <p:nvPr>
            <p:ph type="sldNum" sz="quarter" idx="12"/>
          </p:nvPr>
        </p:nvSpPr>
        <p:spPr/>
        <p:txBody>
          <a:bodyPr/>
          <a:lstStyle>
            <a:lvl1pPr>
              <a:defRPr/>
            </a:lvl1pPr>
          </a:lstStyle>
          <a:p>
            <a:pPr>
              <a:defRPr/>
            </a:pPr>
            <a:fld id="{4A3BB362-8D5D-4383-A8B1-CBA4AA9A6C62}" type="slidenum">
              <a:rPr lang="en-GB" altLang="en-US"/>
              <a:pPr>
                <a:defRPr/>
              </a:pPr>
              <a:t>‹#›</a:t>
            </a:fld>
            <a:endParaRPr lang="en-GB" altLang="en-US"/>
          </a:p>
        </p:txBody>
      </p:sp>
    </p:spTree>
    <p:extLst>
      <p:ext uri="{BB962C8B-B14F-4D97-AF65-F5344CB8AC3E}">
        <p14:creationId xmlns:p14="http://schemas.microsoft.com/office/powerpoint/2010/main" val="1326393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7E902F-DD67-AC0D-6BDE-4FEA57A068F6}"/>
              </a:ext>
            </a:extLst>
          </p:cNvPr>
          <p:cNvSpPr>
            <a:spLocks noGrp="1"/>
          </p:cNvSpPr>
          <p:nvPr>
            <p:ph type="dt" sz="half" idx="10"/>
          </p:nvPr>
        </p:nvSpPr>
        <p:spPr/>
        <p:txBody>
          <a:bodyPr/>
          <a:lstStyle>
            <a:lvl1pPr>
              <a:defRPr/>
            </a:lvl1pPr>
          </a:lstStyle>
          <a:p>
            <a:pPr>
              <a:defRPr/>
            </a:pPr>
            <a:fld id="{E46A4AA3-0159-47E1-B511-EA173B9F17CC}" type="datetimeFigureOut">
              <a:rPr lang="en-GB"/>
              <a:pPr>
                <a:defRPr/>
              </a:pPr>
              <a:t>19/01/2023</a:t>
            </a:fld>
            <a:endParaRPr lang="en-GB"/>
          </a:p>
        </p:txBody>
      </p:sp>
      <p:sp>
        <p:nvSpPr>
          <p:cNvPr id="3" name="Footer Placeholder 4">
            <a:extLst>
              <a:ext uri="{FF2B5EF4-FFF2-40B4-BE49-F238E27FC236}">
                <a16:creationId xmlns:a16="http://schemas.microsoft.com/office/drawing/2014/main" id="{44234707-DF31-2C82-00F0-1402AC30166E}"/>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7BD4955-AC1F-53D6-A705-AEEF60C18229}"/>
              </a:ext>
            </a:extLst>
          </p:cNvPr>
          <p:cNvSpPr>
            <a:spLocks noGrp="1"/>
          </p:cNvSpPr>
          <p:nvPr>
            <p:ph type="sldNum" sz="quarter" idx="12"/>
          </p:nvPr>
        </p:nvSpPr>
        <p:spPr/>
        <p:txBody>
          <a:bodyPr/>
          <a:lstStyle>
            <a:lvl1pPr>
              <a:defRPr/>
            </a:lvl1pPr>
          </a:lstStyle>
          <a:p>
            <a:pPr>
              <a:defRPr/>
            </a:pPr>
            <a:fld id="{65D15C8C-A8BE-4EED-B2C2-66815C5D41E8}" type="slidenum">
              <a:rPr lang="en-GB" altLang="en-US"/>
              <a:pPr>
                <a:defRPr/>
              </a:pPr>
              <a:t>‹#›</a:t>
            </a:fld>
            <a:endParaRPr lang="en-GB" altLang="en-US"/>
          </a:p>
        </p:txBody>
      </p:sp>
    </p:spTree>
    <p:extLst>
      <p:ext uri="{BB962C8B-B14F-4D97-AF65-F5344CB8AC3E}">
        <p14:creationId xmlns:p14="http://schemas.microsoft.com/office/powerpoint/2010/main" val="768877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826BFE9-35A2-350D-05A7-17039E842F9E}"/>
              </a:ext>
            </a:extLst>
          </p:cNvPr>
          <p:cNvSpPr>
            <a:spLocks noGrp="1"/>
          </p:cNvSpPr>
          <p:nvPr>
            <p:ph type="dt" sz="half" idx="10"/>
          </p:nvPr>
        </p:nvSpPr>
        <p:spPr/>
        <p:txBody>
          <a:bodyPr/>
          <a:lstStyle>
            <a:lvl1pPr>
              <a:defRPr/>
            </a:lvl1pPr>
          </a:lstStyle>
          <a:p>
            <a:pPr>
              <a:defRPr/>
            </a:pPr>
            <a:fld id="{AF4E537C-6077-4637-A7A7-913EBBCC0DA5}" type="datetimeFigureOut">
              <a:rPr lang="en-GB"/>
              <a:pPr>
                <a:defRPr/>
              </a:pPr>
              <a:t>19/01/2023</a:t>
            </a:fld>
            <a:endParaRPr lang="en-GB"/>
          </a:p>
        </p:txBody>
      </p:sp>
      <p:sp>
        <p:nvSpPr>
          <p:cNvPr id="6" name="Footer Placeholder 4">
            <a:extLst>
              <a:ext uri="{FF2B5EF4-FFF2-40B4-BE49-F238E27FC236}">
                <a16:creationId xmlns:a16="http://schemas.microsoft.com/office/drawing/2014/main" id="{4CC8A092-85DC-5391-F48C-72313C60D31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7742DD7-6EB6-4017-AFC1-113B489678B6}"/>
              </a:ext>
            </a:extLst>
          </p:cNvPr>
          <p:cNvSpPr>
            <a:spLocks noGrp="1"/>
          </p:cNvSpPr>
          <p:nvPr>
            <p:ph type="sldNum" sz="quarter" idx="12"/>
          </p:nvPr>
        </p:nvSpPr>
        <p:spPr/>
        <p:txBody>
          <a:bodyPr/>
          <a:lstStyle>
            <a:lvl1pPr>
              <a:defRPr/>
            </a:lvl1pPr>
          </a:lstStyle>
          <a:p>
            <a:pPr>
              <a:defRPr/>
            </a:pPr>
            <a:fld id="{A55E8738-50DB-424C-A7F6-A00ABFA349D6}" type="slidenum">
              <a:rPr lang="en-GB" altLang="en-US"/>
              <a:pPr>
                <a:defRPr/>
              </a:pPr>
              <a:t>‹#›</a:t>
            </a:fld>
            <a:endParaRPr lang="en-GB" altLang="en-US"/>
          </a:p>
        </p:txBody>
      </p:sp>
    </p:spTree>
    <p:extLst>
      <p:ext uri="{BB962C8B-B14F-4D97-AF65-F5344CB8AC3E}">
        <p14:creationId xmlns:p14="http://schemas.microsoft.com/office/powerpoint/2010/main" val="2338839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52C5573-E7CD-FF4B-E5A3-7F0D27548A52}"/>
              </a:ext>
            </a:extLst>
          </p:cNvPr>
          <p:cNvSpPr>
            <a:spLocks noGrp="1"/>
          </p:cNvSpPr>
          <p:nvPr>
            <p:ph type="dt" sz="half" idx="10"/>
          </p:nvPr>
        </p:nvSpPr>
        <p:spPr/>
        <p:txBody>
          <a:bodyPr/>
          <a:lstStyle>
            <a:lvl1pPr>
              <a:defRPr/>
            </a:lvl1pPr>
          </a:lstStyle>
          <a:p>
            <a:pPr>
              <a:defRPr/>
            </a:pPr>
            <a:fld id="{918C5912-A323-44AD-AD21-4262412D5DEE}" type="datetimeFigureOut">
              <a:rPr lang="en-GB"/>
              <a:pPr>
                <a:defRPr/>
              </a:pPr>
              <a:t>19/01/2023</a:t>
            </a:fld>
            <a:endParaRPr lang="en-GB"/>
          </a:p>
        </p:txBody>
      </p:sp>
      <p:sp>
        <p:nvSpPr>
          <p:cNvPr id="6" name="Footer Placeholder 4">
            <a:extLst>
              <a:ext uri="{FF2B5EF4-FFF2-40B4-BE49-F238E27FC236}">
                <a16:creationId xmlns:a16="http://schemas.microsoft.com/office/drawing/2014/main" id="{A2AFB991-E84B-BDFD-CD65-43A30EC1F18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3F08BA84-4328-3FCF-EA21-357EC8ED4C7B}"/>
              </a:ext>
            </a:extLst>
          </p:cNvPr>
          <p:cNvSpPr>
            <a:spLocks noGrp="1"/>
          </p:cNvSpPr>
          <p:nvPr>
            <p:ph type="sldNum" sz="quarter" idx="12"/>
          </p:nvPr>
        </p:nvSpPr>
        <p:spPr/>
        <p:txBody>
          <a:bodyPr/>
          <a:lstStyle>
            <a:lvl1pPr>
              <a:defRPr/>
            </a:lvl1pPr>
          </a:lstStyle>
          <a:p>
            <a:pPr>
              <a:defRPr/>
            </a:pPr>
            <a:fld id="{E27DDDC1-EFBA-4CCC-AF64-315C260686EC}" type="slidenum">
              <a:rPr lang="en-GB" altLang="en-US"/>
              <a:pPr>
                <a:defRPr/>
              </a:pPr>
              <a:t>‹#›</a:t>
            </a:fld>
            <a:endParaRPr lang="en-GB" altLang="en-US"/>
          </a:p>
        </p:txBody>
      </p:sp>
    </p:spTree>
    <p:extLst>
      <p:ext uri="{BB962C8B-B14F-4D97-AF65-F5344CB8AC3E}">
        <p14:creationId xmlns:p14="http://schemas.microsoft.com/office/powerpoint/2010/main" val="408419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8D2A-BA31-6516-B210-4DD47A84A346}"/>
              </a:ext>
            </a:extLst>
          </p:cNvPr>
          <p:cNvSpPr>
            <a:spLocks noGrp="1"/>
          </p:cNvSpPr>
          <p:nvPr>
            <p:ph type="dt" sz="half" idx="10"/>
          </p:nvPr>
        </p:nvSpPr>
        <p:spPr/>
        <p:txBody>
          <a:bodyPr/>
          <a:lstStyle>
            <a:lvl1pPr>
              <a:defRPr/>
            </a:lvl1pPr>
          </a:lstStyle>
          <a:p>
            <a:pPr>
              <a:defRPr/>
            </a:pPr>
            <a:fld id="{2BC38F44-ACDC-4D5D-8D31-DA18ACFB02E1}" type="datetimeFigureOut">
              <a:rPr lang="en-GB"/>
              <a:pPr>
                <a:defRPr/>
              </a:pPr>
              <a:t>19/01/2023</a:t>
            </a:fld>
            <a:endParaRPr lang="en-GB"/>
          </a:p>
        </p:txBody>
      </p:sp>
      <p:sp>
        <p:nvSpPr>
          <p:cNvPr id="5" name="Footer Placeholder 4">
            <a:extLst>
              <a:ext uri="{FF2B5EF4-FFF2-40B4-BE49-F238E27FC236}">
                <a16:creationId xmlns:a16="http://schemas.microsoft.com/office/drawing/2014/main" id="{2AF1D7E0-D189-BDCF-2045-4B238D9696C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F0125F0-3544-F9C6-B729-9D91C05D229D}"/>
              </a:ext>
            </a:extLst>
          </p:cNvPr>
          <p:cNvSpPr>
            <a:spLocks noGrp="1"/>
          </p:cNvSpPr>
          <p:nvPr>
            <p:ph type="sldNum" sz="quarter" idx="12"/>
          </p:nvPr>
        </p:nvSpPr>
        <p:spPr/>
        <p:txBody>
          <a:bodyPr/>
          <a:lstStyle>
            <a:lvl1pPr>
              <a:defRPr/>
            </a:lvl1pPr>
          </a:lstStyle>
          <a:p>
            <a:pPr>
              <a:defRPr/>
            </a:pPr>
            <a:fld id="{CFFCBB2B-4178-435F-BAF7-991632A1F892}" type="slidenum">
              <a:rPr lang="en-GB" altLang="en-US"/>
              <a:pPr>
                <a:defRPr/>
              </a:pPr>
              <a:t>‹#›</a:t>
            </a:fld>
            <a:endParaRPr lang="en-GB" altLang="en-US"/>
          </a:p>
        </p:txBody>
      </p:sp>
    </p:spTree>
    <p:extLst>
      <p:ext uri="{BB962C8B-B14F-4D97-AF65-F5344CB8AC3E}">
        <p14:creationId xmlns:p14="http://schemas.microsoft.com/office/powerpoint/2010/main" val="1589422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9938B-4EC8-C8C4-677F-A21C619E22D1}"/>
              </a:ext>
            </a:extLst>
          </p:cNvPr>
          <p:cNvSpPr>
            <a:spLocks noGrp="1"/>
          </p:cNvSpPr>
          <p:nvPr>
            <p:ph type="dt" sz="half" idx="10"/>
          </p:nvPr>
        </p:nvSpPr>
        <p:spPr/>
        <p:txBody>
          <a:bodyPr/>
          <a:lstStyle>
            <a:lvl1pPr>
              <a:defRPr/>
            </a:lvl1pPr>
          </a:lstStyle>
          <a:p>
            <a:pPr>
              <a:defRPr/>
            </a:pPr>
            <a:fld id="{C781F73D-FCCA-418E-8BBA-E11827B1E9E2}" type="datetimeFigureOut">
              <a:rPr lang="en-GB"/>
              <a:pPr>
                <a:defRPr/>
              </a:pPr>
              <a:t>19/01/2023</a:t>
            </a:fld>
            <a:endParaRPr lang="en-GB"/>
          </a:p>
        </p:txBody>
      </p:sp>
      <p:sp>
        <p:nvSpPr>
          <p:cNvPr id="5" name="Footer Placeholder 4">
            <a:extLst>
              <a:ext uri="{FF2B5EF4-FFF2-40B4-BE49-F238E27FC236}">
                <a16:creationId xmlns:a16="http://schemas.microsoft.com/office/drawing/2014/main" id="{98FD0AFF-23D5-047F-2B3E-B67065F5658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8C6E090-866F-D029-9221-39D26E6E5C62}"/>
              </a:ext>
            </a:extLst>
          </p:cNvPr>
          <p:cNvSpPr>
            <a:spLocks noGrp="1"/>
          </p:cNvSpPr>
          <p:nvPr>
            <p:ph type="sldNum" sz="quarter" idx="12"/>
          </p:nvPr>
        </p:nvSpPr>
        <p:spPr/>
        <p:txBody>
          <a:bodyPr/>
          <a:lstStyle>
            <a:lvl1pPr>
              <a:defRPr/>
            </a:lvl1pPr>
          </a:lstStyle>
          <a:p>
            <a:pPr>
              <a:defRPr/>
            </a:pPr>
            <a:fld id="{56AC9593-AB4E-4C4E-94D7-BEB45B510B8B}" type="slidenum">
              <a:rPr lang="en-GB" altLang="en-US"/>
              <a:pPr>
                <a:defRPr/>
              </a:pPr>
              <a:t>‹#›</a:t>
            </a:fld>
            <a:endParaRPr lang="en-GB" altLang="en-US"/>
          </a:p>
        </p:txBody>
      </p:sp>
    </p:spTree>
    <p:extLst>
      <p:ext uri="{BB962C8B-B14F-4D97-AF65-F5344CB8AC3E}">
        <p14:creationId xmlns:p14="http://schemas.microsoft.com/office/powerpoint/2010/main" val="4235143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18C361-3252-2D4C-995E-B4D1D8311966}"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153560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18C361-3252-2D4C-995E-B4D1D8311966}"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80701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8C361-3252-2D4C-995E-B4D1D8311966}"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84985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8C361-3252-2D4C-995E-B4D1D8311966}"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3325879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8C361-3252-2D4C-995E-B4D1D8311966}"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CBFA4-8C0C-034B-AE94-C3702488B337}" type="slidenum">
              <a:rPr lang="en-US" smtClean="0"/>
              <a:t>‹#›</a:t>
            </a:fld>
            <a:endParaRPr lang="en-US"/>
          </a:p>
        </p:txBody>
      </p:sp>
    </p:spTree>
    <p:extLst>
      <p:ext uri="{BB962C8B-B14F-4D97-AF65-F5344CB8AC3E}">
        <p14:creationId xmlns:p14="http://schemas.microsoft.com/office/powerpoint/2010/main" val="13172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8C361-3252-2D4C-995E-B4D1D8311966}" type="datetimeFigureOut">
              <a:rPr lang="en-US" smtClean="0"/>
              <a:t>1/19/2023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CBFA4-8C0C-034B-AE94-C3702488B337}" type="slidenum">
              <a:rPr lang="en-US" smtClean="0"/>
              <a:t>‹#›</a:t>
            </a:fld>
            <a:endParaRPr lang="en-US"/>
          </a:p>
        </p:txBody>
      </p:sp>
    </p:spTree>
    <p:extLst>
      <p:ext uri="{BB962C8B-B14F-4D97-AF65-F5344CB8AC3E}">
        <p14:creationId xmlns:p14="http://schemas.microsoft.com/office/powerpoint/2010/main" val="611483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46151" y="940073"/>
            <a:ext cx="7251699" cy="276999"/>
          </a:xfrm>
          <a:prstGeom prst="rect">
            <a:avLst/>
          </a:prstGeom>
        </p:spPr>
        <p:txBody>
          <a:bodyPr wrap="square" lIns="0" tIns="0" rIns="0" bIns="0">
            <a:spAutoFit/>
          </a:bodyPr>
          <a:lstStyle>
            <a:lvl1pPr>
              <a:defRPr sz="1800" b="1" i="0">
                <a:solidFill>
                  <a:srgbClr val="005EB8"/>
                </a:solidFill>
                <a:latin typeface="Arial"/>
                <a:cs typeface="Arial"/>
              </a:defRPr>
            </a:lvl1pPr>
          </a:lstStyle>
          <a:p>
            <a:endParaRPr/>
          </a:p>
        </p:txBody>
      </p:sp>
      <p:sp>
        <p:nvSpPr>
          <p:cNvPr id="3" name="Holder 3"/>
          <p:cNvSpPr>
            <a:spLocks noGrp="1"/>
          </p:cNvSpPr>
          <p:nvPr>
            <p:ph type="body" idx="1"/>
          </p:nvPr>
        </p:nvSpPr>
        <p:spPr>
          <a:xfrm>
            <a:off x="290183" y="1925489"/>
            <a:ext cx="811720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2"/>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2"/>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6583680" y="6377942"/>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5838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8">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2">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8">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2">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7CB52-7FBA-41BB-A3FD-AAD3889602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8052A5-8678-419F-BF78-B8268B0B91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3E08-9098-4F1A-9153-8BAFA769BF6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EC3309-3D40-42C3-A361-44691B237419}" type="datetimeFigureOut">
              <a:rPr lang="en-GB" smtClean="0"/>
              <a:t>19/01/2023</a:t>
            </a:fld>
            <a:endParaRPr lang="en-GB"/>
          </a:p>
        </p:txBody>
      </p:sp>
      <p:sp>
        <p:nvSpPr>
          <p:cNvPr id="5" name="Footer Placeholder 4">
            <a:extLst>
              <a:ext uri="{FF2B5EF4-FFF2-40B4-BE49-F238E27FC236}">
                <a16:creationId xmlns:a16="http://schemas.microsoft.com/office/drawing/2014/main" id="{67B1DE65-4D15-490C-B0CD-976AD2679D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430379-214E-47AB-A2A4-6BB74F56ACF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76481A2-CAEB-4057-A122-587CC1961A81}"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08C595E-93BC-4B0E-9ECA-77B5C617C443}"/>
              </a:ext>
            </a:extLst>
          </p:cNvPr>
          <p:cNvPicPr>
            <a:picLocks noChangeAspect="1"/>
          </p:cNvPicPr>
          <p:nvPr userDrawn="1"/>
        </p:nvPicPr>
        <p:blipFill>
          <a:blip r:embed="rId13"/>
          <a:stretch>
            <a:fillRect/>
          </a:stretch>
        </p:blipFill>
        <p:spPr>
          <a:xfrm>
            <a:off x="7953507" y="293833"/>
            <a:ext cx="631820" cy="806579"/>
          </a:xfrm>
          <a:prstGeom prst="rect">
            <a:avLst/>
          </a:prstGeom>
        </p:spPr>
      </p:pic>
    </p:spTree>
    <p:extLst>
      <p:ext uri="{BB962C8B-B14F-4D97-AF65-F5344CB8AC3E}">
        <p14:creationId xmlns:p14="http://schemas.microsoft.com/office/powerpoint/2010/main" val="247109636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2448BA0-67B1-3E8C-75D4-7FAB5FF47B90}"/>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CA8CD041-2D71-B9FC-732E-19A891E63102}"/>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5238DF9-19BF-5166-3EE0-0C56D426CE69}"/>
              </a:ext>
            </a:extLst>
          </p:cNvPr>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733CA51-B044-4D25-A790-C6C97BEB072D}" type="datetimeFigureOut">
              <a:rPr lang="en-GB"/>
              <a:pPr>
                <a:defRPr/>
              </a:pPr>
              <a:t>19/01/2023</a:t>
            </a:fld>
            <a:endParaRPr lang="en-GB"/>
          </a:p>
        </p:txBody>
      </p:sp>
      <p:sp>
        <p:nvSpPr>
          <p:cNvPr id="5" name="Footer Placeholder 4">
            <a:extLst>
              <a:ext uri="{FF2B5EF4-FFF2-40B4-BE49-F238E27FC236}">
                <a16:creationId xmlns:a16="http://schemas.microsoft.com/office/drawing/2014/main" id="{02675DB8-AC2C-7766-9932-5AD68C444A6C}"/>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58990AA8-0BF4-4616-B659-0A5C9D656BAF}"/>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EB0DE38-1569-494F-938E-DC88C2AC9EBA}" type="slidenum">
              <a:rPr lang="en-GB" altLang="en-US"/>
              <a:pPr>
                <a:defRPr/>
              </a:pPr>
              <a:t>‹#›</a:t>
            </a:fld>
            <a:endParaRPr lang="en-GB" altLang="en-US"/>
          </a:p>
        </p:txBody>
      </p:sp>
    </p:spTree>
    <p:extLst>
      <p:ext uri="{BB962C8B-B14F-4D97-AF65-F5344CB8AC3E}">
        <p14:creationId xmlns:p14="http://schemas.microsoft.com/office/powerpoint/2010/main" val="124509573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mailto:jasmine.plowright@nhs.ne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renewedhope.org.uk/"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36.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nice.org.uk/guidance/ng103" TargetMode="Externa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finds.org.uk/counties/list/" TargetMode="External"/><Relationship Id="rId3" Type="http://schemas.openxmlformats.org/officeDocument/2006/relationships/slideLayout" Target="../slideLayouts/slideLayout23.xml"/><Relationship Id="rId7" Type="http://schemas.openxmlformats.org/officeDocument/2006/relationships/image" Target="../media/image13.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hyperlink" Target="https://finds.org.uk/counties/list/" TargetMode="External"/><Relationship Id="rId3" Type="http://schemas.openxmlformats.org/officeDocument/2006/relationships/slideLayout" Target="../slideLayouts/slideLayout23.xml"/><Relationship Id="rId7" Type="http://schemas.openxmlformats.org/officeDocument/2006/relationships/image" Target="../media/image13.jpe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oleObject" Target="../embeddings/oleObject2.bin"/><Relationship Id="rId10" Type="http://schemas.openxmlformats.org/officeDocument/2006/relationships/image" Target="../media/image15.jpeg"/><Relationship Id="rId4" Type="http://schemas.openxmlformats.org/officeDocument/2006/relationships/notesSlide" Target="../notesSlides/notesSlide2.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64B41C-0701-5845-8036-D67A0A8FD77F}"/>
              </a:ext>
            </a:extLst>
          </p:cNvPr>
          <p:cNvSpPr txBox="1"/>
          <p:nvPr/>
        </p:nvSpPr>
        <p:spPr>
          <a:xfrm>
            <a:off x="155933" y="2440208"/>
            <a:ext cx="4572000" cy="2862322"/>
          </a:xfrm>
          <a:prstGeom prst="rect">
            <a:avLst/>
          </a:prstGeom>
          <a:noFill/>
        </p:spPr>
        <p:txBody>
          <a:bodyPr wrap="square" lIns="91440" tIns="45720" rIns="91440" bIns="45720" rtlCol="0" anchor="t">
            <a:spAutoFit/>
          </a:bodyPr>
          <a:lstStyle/>
          <a:p>
            <a:r>
              <a:rPr lang="en-GB" sz="4000" b="1" dirty="0">
                <a:solidFill>
                  <a:srgbClr val="6E005A"/>
                </a:solidFill>
                <a:latin typeface="Poppins" panose="00000500000000000000" pitchFamily="2" charset="0"/>
                <a:cs typeface="Poppins" panose="00000500000000000000" pitchFamily="2" charset="0"/>
              </a:rPr>
              <a:t>COVID 19 Booster Uptake: Best Practice</a:t>
            </a:r>
          </a:p>
          <a:p>
            <a:endParaRPr lang="en-GB" sz="4000" dirty="0">
              <a:solidFill>
                <a:srgbClr val="6E005A"/>
              </a:solidFill>
              <a:latin typeface="Poppins" panose="00000500000000000000" pitchFamily="2" charset="0"/>
              <a:cs typeface="Poppins" panose="00000500000000000000" pitchFamily="2" charset="0"/>
            </a:endParaRPr>
          </a:p>
          <a:p>
            <a:r>
              <a:rPr lang="en-GB" sz="2000" dirty="0">
                <a:solidFill>
                  <a:srgbClr val="CC0099"/>
                </a:solidFill>
                <a:latin typeface="Poppins" panose="00000500000000000000" pitchFamily="2" charset="0"/>
                <a:cs typeface="Poppins" panose="00000500000000000000" pitchFamily="2" charset="0"/>
              </a:rPr>
              <a:t>Wednesday 18</a:t>
            </a:r>
            <a:r>
              <a:rPr lang="en-GB" sz="2000" baseline="30000" dirty="0">
                <a:solidFill>
                  <a:srgbClr val="CC0099"/>
                </a:solidFill>
                <a:latin typeface="Poppins" panose="00000500000000000000" pitchFamily="2" charset="0"/>
                <a:cs typeface="Poppins" panose="00000500000000000000" pitchFamily="2" charset="0"/>
              </a:rPr>
              <a:t>th</a:t>
            </a:r>
            <a:r>
              <a:rPr lang="en-GB" sz="2000" dirty="0">
                <a:solidFill>
                  <a:srgbClr val="CC0099"/>
                </a:solidFill>
                <a:latin typeface="Poppins" panose="00000500000000000000" pitchFamily="2" charset="0"/>
                <a:cs typeface="Poppins" panose="00000500000000000000" pitchFamily="2" charset="0"/>
              </a:rPr>
              <a:t> January 2023</a:t>
            </a:r>
          </a:p>
        </p:txBody>
      </p:sp>
      <p:pic>
        <p:nvPicPr>
          <p:cNvPr id="10" name="Picture 9">
            <a:extLst>
              <a:ext uri="{FF2B5EF4-FFF2-40B4-BE49-F238E27FC236}">
                <a16:creationId xmlns:a16="http://schemas.microsoft.com/office/drawing/2014/main" id="{81A3A12E-3D5C-8643-BAF3-454B3806ADA8}"/>
              </a:ext>
            </a:extLst>
          </p:cNvPr>
          <p:cNvPicPr>
            <a:picLocks noChangeAspect="1"/>
          </p:cNvPicPr>
          <p:nvPr/>
        </p:nvPicPr>
        <p:blipFill>
          <a:blip r:embed="rId2"/>
          <a:stretch>
            <a:fillRect/>
          </a:stretch>
        </p:blipFill>
        <p:spPr>
          <a:xfrm>
            <a:off x="-472378" y="-72975"/>
            <a:ext cx="3594100" cy="2159000"/>
          </a:xfrm>
          <a:prstGeom prst="rect">
            <a:avLst/>
          </a:prstGeom>
        </p:spPr>
      </p:pic>
      <p:pic>
        <p:nvPicPr>
          <p:cNvPr id="3" name="Picture 2">
            <a:extLst>
              <a:ext uri="{FF2B5EF4-FFF2-40B4-BE49-F238E27FC236}">
                <a16:creationId xmlns:a16="http://schemas.microsoft.com/office/drawing/2014/main" id="{EBA1B0B1-C082-3C4C-9A63-9AB0FE619CDD}"/>
              </a:ext>
            </a:extLst>
          </p:cNvPr>
          <p:cNvPicPr>
            <a:picLocks noChangeAspect="1"/>
          </p:cNvPicPr>
          <p:nvPr/>
        </p:nvPicPr>
        <p:blipFill>
          <a:blip r:embed="rId3"/>
          <a:stretch>
            <a:fillRect/>
          </a:stretch>
        </p:blipFill>
        <p:spPr>
          <a:xfrm>
            <a:off x="2557770" y="605503"/>
            <a:ext cx="6586230" cy="6252497"/>
          </a:xfrm>
          <a:prstGeom prst="rect">
            <a:avLst/>
          </a:prstGeom>
        </p:spPr>
      </p:pic>
    </p:spTree>
    <p:extLst>
      <p:ext uri="{BB962C8B-B14F-4D97-AF65-F5344CB8AC3E}">
        <p14:creationId xmlns:p14="http://schemas.microsoft.com/office/powerpoint/2010/main" val="1468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009D-8D91-D160-00BE-EDB659E1EC35}"/>
              </a:ext>
            </a:extLst>
          </p:cNvPr>
          <p:cNvSpPr>
            <a:spLocks noGrp="1"/>
          </p:cNvSpPr>
          <p:nvPr>
            <p:ph type="title"/>
          </p:nvPr>
        </p:nvSpPr>
        <p:spPr>
          <a:xfrm>
            <a:off x="169231" y="1060035"/>
            <a:ext cx="7886700" cy="994172"/>
          </a:xfrm>
        </p:spPr>
        <p:txBody>
          <a:bodyPr>
            <a:normAutofit fontScale="90000"/>
          </a:bodyPr>
          <a:lstStyle/>
          <a:p>
            <a:r>
              <a:rPr lang="en-GB">
                <a:solidFill>
                  <a:schemeClr val="accent5">
                    <a:lumMod val="75000"/>
                  </a:schemeClr>
                </a:solidFill>
                <a:cs typeface="Calibri Light"/>
              </a:rPr>
              <a:t>Kent &amp; Medway</a:t>
            </a:r>
            <a:br>
              <a:rPr lang="en-GB">
                <a:solidFill>
                  <a:schemeClr val="accent5">
                    <a:lumMod val="75000"/>
                  </a:schemeClr>
                </a:solidFill>
                <a:cs typeface="Calibri Light"/>
              </a:rPr>
            </a:br>
            <a:r>
              <a:rPr lang="en-GB">
                <a:solidFill>
                  <a:schemeClr val="accent5">
                    <a:lumMod val="75000"/>
                  </a:schemeClr>
                </a:solidFill>
                <a:cs typeface="Calibri Light"/>
              </a:rPr>
              <a:t>Good Practice examples – People experiencing Homelessness and Individuals sleeping rough</a:t>
            </a:r>
            <a:endParaRPr lang="en-GB">
              <a:solidFill>
                <a:schemeClr val="accent5">
                  <a:lumMod val="75000"/>
                </a:schemeClr>
              </a:solidFill>
            </a:endParaRPr>
          </a:p>
        </p:txBody>
      </p:sp>
      <p:sp>
        <p:nvSpPr>
          <p:cNvPr id="3" name="Content Placeholder 2">
            <a:extLst>
              <a:ext uri="{FF2B5EF4-FFF2-40B4-BE49-F238E27FC236}">
                <a16:creationId xmlns:a16="http://schemas.microsoft.com/office/drawing/2014/main" id="{5CE2185A-B69D-5F01-30CC-0F3156F14F1C}"/>
              </a:ext>
            </a:extLst>
          </p:cNvPr>
          <p:cNvSpPr>
            <a:spLocks noGrp="1"/>
          </p:cNvSpPr>
          <p:nvPr>
            <p:ph idx="1"/>
          </p:nvPr>
        </p:nvSpPr>
        <p:spPr>
          <a:xfrm>
            <a:off x="628651" y="2226469"/>
            <a:ext cx="3935186" cy="3936206"/>
          </a:xfrm>
        </p:spPr>
        <p:txBody>
          <a:bodyPr vert="horz" lIns="68580" tIns="34290" rIns="68580" bIns="34290" rtlCol="0" anchor="t">
            <a:normAutofit fontScale="70000" lnSpcReduction="20000"/>
          </a:bodyPr>
          <a:lstStyle/>
          <a:p>
            <a:pPr marL="0" indent="0">
              <a:buNone/>
            </a:pPr>
            <a:r>
              <a:rPr lang="en-GB" dirty="0">
                <a:cs typeface="Calibri"/>
              </a:rPr>
              <a:t>Between February and March 2022, the homeless programme in Medway successfully vaccinated 198 people with a couple of successes that were down to familiar contacts and incentives.</a:t>
            </a:r>
          </a:p>
          <a:p>
            <a:pPr marL="0" indent="0">
              <a:buNone/>
            </a:pPr>
            <a:endParaRPr lang="en-GB" dirty="0">
              <a:cs typeface="Calibri"/>
            </a:endParaRPr>
          </a:p>
          <a:p>
            <a:pPr marL="0" indent="0">
              <a:buNone/>
            </a:pPr>
            <a:r>
              <a:rPr lang="en-GB" dirty="0">
                <a:cs typeface="Calibri"/>
              </a:rPr>
              <a:t>For example:</a:t>
            </a:r>
          </a:p>
          <a:p>
            <a:pPr marL="214313" indent="-214313"/>
            <a:r>
              <a:rPr lang="en-GB" dirty="0">
                <a:cs typeface="Calibri"/>
              </a:rPr>
              <a:t>Outreach and education were focussed within shelters, homeless centres and soup kitchens.</a:t>
            </a:r>
          </a:p>
          <a:p>
            <a:pPr marL="214313" indent="-214313"/>
            <a:r>
              <a:rPr lang="en-GB" dirty="0">
                <a:cs typeface="Calibri"/>
              </a:rPr>
              <a:t>6 week programme provided specific contacts to build trust and rapport- using the same staff so they became a familiar face.</a:t>
            </a:r>
          </a:p>
          <a:p>
            <a:pPr marL="214313" indent="-214313"/>
            <a:r>
              <a:rPr lang="en-GB" dirty="0">
                <a:cs typeface="Calibri"/>
              </a:rPr>
              <a:t>Deploying the right temperament of staff and included an Eastern European speaker</a:t>
            </a:r>
          </a:p>
          <a:p>
            <a:pPr marL="214313" indent="-214313"/>
            <a:r>
              <a:rPr lang="en-GB" dirty="0">
                <a:cs typeface="Calibri"/>
              </a:rPr>
              <a:t>Having regular weekly vaccination sessions- 8 sessions in total</a:t>
            </a:r>
          </a:p>
          <a:p>
            <a:pPr marL="214313" indent="-214313"/>
            <a:r>
              <a:rPr lang="en-GB" dirty="0">
                <a:cs typeface="Calibri"/>
              </a:rPr>
              <a:t>Offering individuals an incentive of a £5 'Love to Shop' voucher for having the 1st, 2nd or booster vaccine.</a:t>
            </a:r>
          </a:p>
          <a:p>
            <a:endParaRPr lang="en-GB" dirty="0">
              <a:cs typeface="Calibri"/>
            </a:endParaRPr>
          </a:p>
          <a:p>
            <a:endParaRPr lang="en-GB" dirty="0">
              <a:cs typeface="Calibri"/>
            </a:endParaRPr>
          </a:p>
        </p:txBody>
      </p:sp>
      <p:pic>
        <p:nvPicPr>
          <p:cNvPr id="6" name="Picture 6" descr="A picture containing text, person, outdoor, meal&#10;&#10;Description automatically generated">
            <a:extLst>
              <a:ext uri="{FF2B5EF4-FFF2-40B4-BE49-F238E27FC236}">
                <a16:creationId xmlns:a16="http://schemas.microsoft.com/office/drawing/2014/main" id="{4B5357A1-8152-50C1-3FDA-336F9BB91D82}"/>
              </a:ext>
            </a:extLst>
          </p:cNvPr>
          <p:cNvPicPr>
            <a:picLocks noChangeAspect="1"/>
          </p:cNvPicPr>
          <p:nvPr/>
        </p:nvPicPr>
        <p:blipFill>
          <a:blip r:embed="rId2"/>
          <a:stretch>
            <a:fillRect/>
          </a:stretch>
        </p:blipFill>
        <p:spPr>
          <a:xfrm>
            <a:off x="4580164" y="2226592"/>
            <a:ext cx="2563586" cy="3074288"/>
          </a:xfrm>
          <a:prstGeom prst="rect">
            <a:avLst/>
          </a:prstGeom>
        </p:spPr>
      </p:pic>
    </p:spTree>
    <p:extLst>
      <p:ext uri="{BB962C8B-B14F-4D97-AF65-F5344CB8AC3E}">
        <p14:creationId xmlns:p14="http://schemas.microsoft.com/office/powerpoint/2010/main" val="1275220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0887-EDE4-85C0-ABC0-8033CFF9CED9}"/>
              </a:ext>
            </a:extLst>
          </p:cNvPr>
          <p:cNvSpPr>
            <a:spLocks noGrp="1"/>
          </p:cNvSpPr>
          <p:nvPr>
            <p:ph type="title"/>
          </p:nvPr>
        </p:nvSpPr>
        <p:spPr>
          <a:xfrm>
            <a:off x="202522" y="1004587"/>
            <a:ext cx="7461127" cy="994172"/>
          </a:xfrm>
        </p:spPr>
        <p:txBody>
          <a:bodyPr>
            <a:normAutofit fontScale="90000"/>
          </a:bodyPr>
          <a:lstStyle/>
          <a:p>
            <a:r>
              <a:rPr lang="en-GB">
                <a:solidFill>
                  <a:schemeClr val="accent5">
                    <a:lumMod val="75000"/>
                  </a:schemeClr>
                </a:solidFill>
                <a:cs typeface="Calibri Light"/>
              </a:rPr>
              <a:t>Surrey</a:t>
            </a:r>
            <a:br>
              <a:rPr lang="en-GB">
                <a:solidFill>
                  <a:schemeClr val="accent5">
                    <a:lumMod val="75000"/>
                  </a:schemeClr>
                </a:solidFill>
                <a:cs typeface="Calibri Light"/>
              </a:rPr>
            </a:br>
            <a:r>
              <a:rPr lang="en-GB">
                <a:solidFill>
                  <a:schemeClr val="accent5">
                    <a:lumMod val="75000"/>
                  </a:schemeClr>
                </a:solidFill>
                <a:cs typeface="Calibri Light"/>
              </a:rPr>
              <a:t>Good Practice examples – People experiencing Homelessness and Individuals sleeping rough</a:t>
            </a:r>
            <a:endParaRPr lang="en-GB">
              <a:solidFill>
                <a:schemeClr val="accent5">
                  <a:lumMod val="75000"/>
                </a:schemeClr>
              </a:solidFill>
            </a:endParaRPr>
          </a:p>
        </p:txBody>
      </p:sp>
      <p:sp>
        <p:nvSpPr>
          <p:cNvPr id="3" name="Content Placeholder 2">
            <a:extLst>
              <a:ext uri="{FF2B5EF4-FFF2-40B4-BE49-F238E27FC236}">
                <a16:creationId xmlns:a16="http://schemas.microsoft.com/office/drawing/2014/main" id="{B911939D-52EE-AE61-06D3-34A5BE5D4AA6}"/>
              </a:ext>
            </a:extLst>
          </p:cNvPr>
          <p:cNvSpPr>
            <a:spLocks noGrp="1"/>
          </p:cNvSpPr>
          <p:nvPr>
            <p:ph idx="1"/>
          </p:nvPr>
        </p:nvSpPr>
        <p:spPr>
          <a:xfrm>
            <a:off x="202522" y="2226468"/>
            <a:ext cx="3289645" cy="4155281"/>
          </a:xfrm>
        </p:spPr>
        <p:txBody>
          <a:bodyPr vert="horz" lIns="68580" tIns="34290" rIns="68580" bIns="34290" rtlCol="0" anchor="t">
            <a:normAutofit fontScale="70000" lnSpcReduction="20000"/>
          </a:bodyPr>
          <a:lstStyle/>
          <a:p>
            <a:pPr marL="214313" indent="-214313"/>
            <a:r>
              <a:rPr lang="en-GB" dirty="0">
                <a:cs typeface="Calibri" panose="020F0502020204030204"/>
              </a:rPr>
              <a:t>Surrey has provided a great incentive of free transportation to local vaccination centres to the vulnerable including those experiencing homelessness and individuals sleeping rough. On the right is a copy of the campaign used.</a:t>
            </a:r>
          </a:p>
          <a:p>
            <a:pPr marL="214313" indent="-214313">
              <a:lnSpc>
                <a:spcPct val="100000"/>
              </a:lnSpc>
              <a:spcBef>
                <a:spcPts val="0"/>
              </a:spcBef>
            </a:pPr>
            <a:r>
              <a:rPr lang="en-GB" dirty="0">
                <a:ea typeface="+mn-lt"/>
                <a:cs typeface="+mn-lt"/>
              </a:rPr>
              <a:t>List of B&amp;Bs that shelter those experiencing homelessness was shared with Alliance for Better Care (ABC), who proactively follow up with house managers and take on any referrals to provide direct pop-up clinics at the B&amp;Bs, helping to increase uptake. </a:t>
            </a:r>
          </a:p>
          <a:p>
            <a:pPr marL="214313" indent="-214313">
              <a:lnSpc>
                <a:spcPct val="100000"/>
              </a:lnSpc>
              <a:spcBef>
                <a:spcPts val="0"/>
              </a:spcBef>
            </a:pPr>
            <a:r>
              <a:rPr lang="en-GB" dirty="0">
                <a:ea typeface="+mn-lt"/>
                <a:cs typeface="+mn-lt"/>
              </a:rPr>
              <a:t>In October 2022, 22 vaccines given and 4 shelters visited, all including health checks and wellbeing sessions to increase vaccine confidence amongst people experiencing homelessness. </a:t>
            </a:r>
          </a:p>
          <a:p>
            <a:pPr marL="214313" indent="-214313">
              <a:lnSpc>
                <a:spcPct val="100000"/>
              </a:lnSpc>
              <a:spcBef>
                <a:spcPts val="0"/>
              </a:spcBef>
            </a:pPr>
            <a:endParaRPr lang="en-GB" dirty="0">
              <a:cs typeface="Calibri" panose="020F0502020204030204"/>
            </a:endParaRPr>
          </a:p>
          <a:p>
            <a:pPr marL="0" indent="0">
              <a:buNone/>
            </a:pPr>
            <a:endParaRPr lang="en-GB" dirty="0">
              <a:cs typeface="Calibri" panose="020F0502020204030204"/>
            </a:endParaRPr>
          </a:p>
        </p:txBody>
      </p:sp>
      <p:pic>
        <p:nvPicPr>
          <p:cNvPr id="5" name="ClipboardAsImage" descr="Graphical user interface, text, website&#10;&#10;Description automatically generated">
            <a:extLst>
              <a:ext uri="{FF2B5EF4-FFF2-40B4-BE49-F238E27FC236}">
                <a16:creationId xmlns:a16="http://schemas.microsoft.com/office/drawing/2014/main" id="{46458606-4500-CA66-BA50-3EAB5AECF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131" y="2284523"/>
            <a:ext cx="4953851" cy="278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64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7E4C1-4E21-6FBE-3511-5B796F178C3A}"/>
              </a:ext>
            </a:extLst>
          </p:cNvPr>
          <p:cNvSpPr>
            <a:spLocks noGrp="1"/>
          </p:cNvSpPr>
          <p:nvPr>
            <p:ph type="title"/>
          </p:nvPr>
        </p:nvSpPr>
        <p:spPr>
          <a:xfrm>
            <a:off x="82673" y="1084486"/>
            <a:ext cx="7886700" cy="994172"/>
          </a:xfrm>
        </p:spPr>
        <p:txBody>
          <a:bodyPr>
            <a:normAutofit fontScale="90000"/>
          </a:bodyPr>
          <a:lstStyle/>
          <a:p>
            <a:r>
              <a:rPr lang="en-GB">
                <a:solidFill>
                  <a:schemeClr val="accent5">
                    <a:lumMod val="75000"/>
                  </a:schemeClr>
                </a:solidFill>
                <a:cs typeface="Calibri Light"/>
              </a:rPr>
              <a:t>Sussex</a:t>
            </a:r>
            <a:br>
              <a:rPr lang="en-GB">
                <a:solidFill>
                  <a:schemeClr val="accent5">
                    <a:lumMod val="75000"/>
                  </a:schemeClr>
                </a:solidFill>
                <a:cs typeface="Calibri Light"/>
              </a:rPr>
            </a:br>
            <a:r>
              <a:rPr lang="en-GB">
                <a:solidFill>
                  <a:schemeClr val="accent5">
                    <a:lumMod val="75000"/>
                  </a:schemeClr>
                </a:solidFill>
                <a:cs typeface="Calibri Light"/>
              </a:rPr>
              <a:t>Good Practice examples – People experiencing Homelessness and Individuals sleeping rough</a:t>
            </a:r>
            <a:endParaRPr lang="en-GB">
              <a:solidFill>
                <a:schemeClr val="accent5">
                  <a:lumMod val="75000"/>
                </a:schemeClr>
              </a:solidFill>
            </a:endParaRPr>
          </a:p>
        </p:txBody>
      </p:sp>
      <p:sp>
        <p:nvSpPr>
          <p:cNvPr id="3" name="Content Placeholder 2">
            <a:extLst>
              <a:ext uri="{FF2B5EF4-FFF2-40B4-BE49-F238E27FC236}">
                <a16:creationId xmlns:a16="http://schemas.microsoft.com/office/drawing/2014/main" id="{BF5EC50D-7EBA-C67D-971D-5C1FD0B36799}"/>
              </a:ext>
            </a:extLst>
          </p:cNvPr>
          <p:cNvSpPr>
            <a:spLocks noGrp="1"/>
          </p:cNvSpPr>
          <p:nvPr>
            <p:ph idx="1"/>
          </p:nvPr>
        </p:nvSpPr>
        <p:spPr>
          <a:xfrm>
            <a:off x="628650" y="2226468"/>
            <a:ext cx="3761884" cy="4060031"/>
          </a:xfrm>
        </p:spPr>
        <p:txBody>
          <a:bodyPr vert="horz" lIns="68580" tIns="34290" rIns="68580" bIns="34290" rtlCol="0" anchor="t">
            <a:normAutofit/>
          </a:bodyPr>
          <a:lstStyle/>
          <a:p>
            <a:pPr marL="214313" indent="-214313">
              <a:lnSpc>
                <a:spcPct val="100000"/>
              </a:lnSpc>
              <a:spcBef>
                <a:spcPts val="0"/>
              </a:spcBef>
            </a:pPr>
            <a:r>
              <a:rPr lang="en-GB" sz="1350" dirty="0">
                <a:cs typeface="Calibri"/>
              </a:rPr>
              <a:t>Close liaison with VCSE orgs to build rapport with homeless population.</a:t>
            </a:r>
            <a:endParaRPr lang="en-US" sz="1350" dirty="0">
              <a:ea typeface="+mn-lt"/>
              <a:cs typeface="+mn-lt"/>
            </a:endParaRPr>
          </a:p>
          <a:p>
            <a:pPr marL="214313" indent="-214313">
              <a:lnSpc>
                <a:spcPct val="100000"/>
              </a:lnSpc>
              <a:spcBef>
                <a:spcPts val="0"/>
              </a:spcBef>
            </a:pPr>
            <a:r>
              <a:rPr lang="en-GB" sz="1350" dirty="0">
                <a:cs typeface="Calibri"/>
              </a:rPr>
              <a:t>Ensure that outreach is closely coordinated with local VCS organisations to increase uptake.</a:t>
            </a:r>
            <a:endParaRPr lang="en-GB" sz="1350" dirty="0">
              <a:ea typeface="+mn-lt"/>
              <a:cs typeface="+mn-lt"/>
            </a:endParaRPr>
          </a:p>
          <a:p>
            <a:pPr marL="214313" indent="-214313">
              <a:lnSpc>
                <a:spcPct val="100000"/>
              </a:lnSpc>
              <a:spcBef>
                <a:spcPts val="0"/>
              </a:spcBef>
            </a:pPr>
            <a:r>
              <a:rPr lang="en-GB" sz="1350" dirty="0">
                <a:cs typeface="Calibri"/>
              </a:rPr>
              <a:t>Health on the Move bus operated in Crawley in Sussex and was set up by a Federation of 44 GP services called the Alliance for Better Care (ABC) vaccinated people that are experiencing homelessness.</a:t>
            </a:r>
          </a:p>
          <a:p>
            <a:pPr marL="214313" indent="-214313">
              <a:lnSpc>
                <a:spcPct val="100000"/>
              </a:lnSpc>
              <a:spcBef>
                <a:spcPts val="0"/>
              </a:spcBef>
            </a:pPr>
            <a:r>
              <a:rPr lang="en-GB" sz="1350" dirty="0">
                <a:cs typeface="Calibri"/>
              </a:rPr>
              <a:t>The “</a:t>
            </a:r>
            <a:r>
              <a:rPr lang="en-GB" sz="1350" dirty="0" err="1">
                <a:cs typeface="Calibri"/>
              </a:rPr>
              <a:t>vaxi</a:t>
            </a:r>
            <a:r>
              <a:rPr lang="en-GB" sz="1350" dirty="0">
                <a:cs typeface="Calibri"/>
              </a:rPr>
              <a:t> taxi” free transport offer continues to be available to anyone without other transport options (right) including homeless population and individuals sleeping rough to increase vaccination uptake. </a:t>
            </a:r>
          </a:p>
          <a:p>
            <a:pPr marL="0" indent="0">
              <a:lnSpc>
                <a:spcPct val="100000"/>
              </a:lnSpc>
              <a:spcBef>
                <a:spcPts val="0"/>
              </a:spcBef>
              <a:buNone/>
            </a:pPr>
            <a:endParaRPr lang="en-GB" sz="1350" dirty="0">
              <a:cs typeface="Calibri"/>
            </a:endParaRPr>
          </a:p>
        </p:txBody>
      </p:sp>
      <p:pic>
        <p:nvPicPr>
          <p:cNvPr id="4" name="Picture 3">
            <a:extLst>
              <a:ext uri="{FF2B5EF4-FFF2-40B4-BE49-F238E27FC236}">
                <a16:creationId xmlns:a16="http://schemas.microsoft.com/office/drawing/2014/main" id="{113CAFB1-81B6-495B-8C2D-C25C63DF7386}"/>
              </a:ext>
            </a:extLst>
          </p:cNvPr>
          <p:cNvPicPr>
            <a:picLocks noChangeAspect="1"/>
          </p:cNvPicPr>
          <p:nvPr/>
        </p:nvPicPr>
        <p:blipFill>
          <a:blip r:embed="rId2"/>
          <a:stretch>
            <a:fillRect/>
          </a:stretch>
        </p:blipFill>
        <p:spPr>
          <a:xfrm>
            <a:off x="4572000" y="2226468"/>
            <a:ext cx="4460897" cy="2196958"/>
          </a:xfrm>
          <a:prstGeom prst="rect">
            <a:avLst/>
          </a:prstGeom>
          <a:ln>
            <a:solidFill>
              <a:schemeClr val="accent1"/>
            </a:solidFill>
          </a:ln>
        </p:spPr>
      </p:pic>
    </p:spTree>
    <p:extLst>
      <p:ext uri="{BB962C8B-B14F-4D97-AF65-F5344CB8AC3E}">
        <p14:creationId xmlns:p14="http://schemas.microsoft.com/office/powerpoint/2010/main" val="616512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9A042A56-6294-7746-8AB6-0B5D50712BDD}"/>
              </a:ext>
            </a:extLst>
          </p:cNvPr>
          <p:cNvPicPr>
            <a:picLocks noChangeAspect="1"/>
          </p:cNvPicPr>
          <p:nvPr/>
        </p:nvPicPr>
        <p:blipFill>
          <a:blip r:embed="rId2"/>
          <a:stretch>
            <a:fillRect/>
          </a:stretch>
        </p:blipFill>
        <p:spPr>
          <a:xfrm>
            <a:off x="0" y="1700749"/>
            <a:ext cx="9144000" cy="4300001"/>
          </a:xfrm>
          <a:prstGeom prst="rect">
            <a:avLst/>
          </a:prstGeom>
        </p:spPr>
      </p:pic>
      <p:sp>
        <p:nvSpPr>
          <p:cNvPr id="10" name="Title 9">
            <a:extLst>
              <a:ext uri="{FF2B5EF4-FFF2-40B4-BE49-F238E27FC236}">
                <a16:creationId xmlns:a16="http://schemas.microsoft.com/office/drawing/2014/main" id="{2650AB53-102B-0C47-A901-ED77C84D3044}"/>
              </a:ext>
            </a:extLst>
          </p:cNvPr>
          <p:cNvSpPr>
            <a:spLocks noGrp="1"/>
          </p:cNvSpPr>
          <p:nvPr>
            <p:ph type="ctrTitle"/>
          </p:nvPr>
        </p:nvSpPr>
        <p:spPr>
          <a:xfrm>
            <a:off x="1143000" y="1871041"/>
            <a:ext cx="6858000" cy="3286210"/>
          </a:xfrm>
        </p:spPr>
        <p:txBody>
          <a:bodyPr>
            <a:normAutofit fontScale="90000"/>
          </a:bodyPr>
          <a:lstStyle/>
          <a:p>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Covid-19 Booster Uptake</a:t>
            </a: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Best practice </a:t>
            </a:r>
            <a:br>
              <a:rPr lang="en-US"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27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Jane Cook </a:t>
            </a:r>
            <a:br>
              <a:rPr lang="en-US" sz="27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27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Health &amp; Homelessness Adviser </a:t>
            </a:r>
          </a:p>
        </p:txBody>
      </p:sp>
      <p:sp>
        <p:nvSpPr>
          <p:cNvPr id="2" name="Subtitle 1">
            <a:extLst>
              <a:ext uri="{FF2B5EF4-FFF2-40B4-BE49-F238E27FC236}">
                <a16:creationId xmlns:a16="http://schemas.microsoft.com/office/drawing/2014/main" id="{AD26AFD7-49BD-45CB-B248-C699F037557D}"/>
              </a:ext>
            </a:extLst>
          </p:cNvPr>
          <p:cNvSpPr>
            <a:spLocks noGrp="1"/>
          </p:cNvSpPr>
          <p:nvPr>
            <p:ph type="subTitle" idx="1"/>
          </p:nvPr>
        </p:nvSpPr>
        <p:spPr>
          <a:xfrm>
            <a:off x="1143000" y="3558779"/>
            <a:ext cx="6858000" cy="1959924"/>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p:txBody>
      </p:sp>
      <p:pic>
        <p:nvPicPr>
          <p:cNvPr id="11" name="Picture 10">
            <a:extLst>
              <a:ext uri="{FF2B5EF4-FFF2-40B4-BE49-F238E27FC236}">
                <a16:creationId xmlns:a16="http://schemas.microsoft.com/office/drawing/2014/main" id="{B4F97E67-1C11-0D4C-97B4-40A9E3851F0F}"/>
              </a:ext>
            </a:extLst>
          </p:cNvPr>
          <p:cNvPicPr>
            <a:picLocks noChangeAspect="1"/>
          </p:cNvPicPr>
          <p:nvPr/>
        </p:nvPicPr>
        <p:blipFill>
          <a:blip r:embed="rId3"/>
          <a:stretch>
            <a:fillRect/>
          </a:stretch>
        </p:blipFill>
        <p:spPr>
          <a:xfrm>
            <a:off x="169259" y="987005"/>
            <a:ext cx="2036473" cy="608000"/>
          </a:xfrm>
          <a:prstGeom prst="rect">
            <a:avLst/>
          </a:prstGeom>
        </p:spPr>
      </p:pic>
      <p:sp>
        <p:nvSpPr>
          <p:cNvPr id="5" name="Title 9">
            <a:extLst>
              <a:ext uri="{FF2B5EF4-FFF2-40B4-BE49-F238E27FC236}">
                <a16:creationId xmlns:a16="http://schemas.microsoft.com/office/drawing/2014/main" id="{75125395-3713-4BD9-990C-A08A06E72EDD}"/>
              </a:ext>
            </a:extLst>
          </p:cNvPr>
          <p:cNvSpPr txBox="1">
            <a:spLocks/>
          </p:cNvSpPr>
          <p:nvPr/>
        </p:nvSpPr>
        <p:spPr>
          <a:xfrm>
            <a:off x="-1795986" y="2903009"/>
            <a:ext cx="5799494" cy="2967986"/>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ooter Placeholder 1">
            <a:extLst>
              <a:ext uri="{FF2B5EF4-FFF2-40B4-BE49-F238E27FC236}">
                <a16:creationId xmlns:a16="http://schemas.microsoft.com/office/drawing/2014/main" id="{00148001-A5BE-4AD3-BB12-326912F2D629}"/>
              </a:ext>
            </a:extLst>
          </p:cNvPr>
          <p:cNvSpPr txBox="1">
            <a:spLocks/>
          </p:cNvSpPr>
          <p:nvPr/>
        </p:nvSpPr>
        <p:spPr>
          <a:xfrm>
            <a:off x="6320446" y="857250"/>
            <a:ext cx="2823554" cy="178594"/>
          </a:xfrm>
          <a:prstGeom prst="rect">
            <a:avLst/>
          </a:prstGeom>
        </p:spPr>
        <p:txBody>
          <a:bodyPr/>
          <a:lstStyle>
            <a:defPPr>
              <a:defRPr lang="en-GB"/>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a:defRPr/>
            </a:pPr>
            <a:r>
              <a:rPr lang="en-GB" sz="825" dirty="0">
                <a:solidFill>
                  <a:srgbClr val="000000"/>
                </a:solidFill>
              </a:rPr>
              <a:t>Official Sensitive </a:t>
            </a:r>
          </a:p>
        </p:txBody>
      </p:sp>
    </p:spTree>
    <p:extLst>
      <p:ext uri="{BB962C8B-B14F-4D97-AF65-F5344CB8AC3E}">
        <p14:creationId xmlns:p14="http://schemas.microsoft.com/office/powerpoint/2010/main" val="2834180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4836-6002-4930-8DC3-E33ACC821E12}"/>
              </a:ext>
            </a:extLst>
          </p:cNvPr>
          <p:cNvSpPr>
            <a:spLocks noGrp="1"/>
          </p:cNvSpPr>
          <p:nvPr>
            <p:ph type="title"/>
          </p:nvPr>
        </p:nvSpPr>
        <p:spPr/>
        <p:txBody>
          <a:bodyPr/>
          <a:lstStyle/>
          <a:p>
            <a:r>
              <a:rPr lang="en-GB" b="1" dirty="0"/>
              <a:t>Alliance for Better Care – Crawley </a:t>
            </a:r>
          </a:p>
        </p:txBody>
      </p:sp>
      <p:sp>
        <p:nvSpPr>
          <p:cNvPr id="3" name="Content Placeholder 2">
            <a:extLst>
              <a:ext uri="{FF2B5EF4-FFF2-40B4-BE49-F238E27FC236}">
                <a16:creationId xmlns:a16="http://schemas.microsoft.com/office/drawing/2014/main" id="{732EF5D0-F99B-4BB1-A718-BD8F3E5BFDEA}"/>
              </a:ext>
            </a:extLst>
          </p:cNvPr>
          <p:cNvSpPr>
            <a:spLocks noGrp="1"/>
          </p:cNvSpPr>
          <p:nvPr>
            <p:ph idx="1"/>
          </p:nvPr>
        </p:nvSpPr>
        <p:spPr/>
        <p:txBody>
          <a:bodyPr>
            <a:normAutofit fontScale="92500" lnSpcReduction="20000"/>
          </a:bodyPr>
          <a:lstStyle/>
          <a:p>
            <a:r>
              <a:rPr lang="en-GB" dirty="0"/>
              <a:t>A.B.C. – G.P. Federation in Crawley (East Surrey) </a:t>
            </a:r>
          </a:p>
          <a:p>
            <a:r>
              <a:rPr lang="en-GB" dirty="0"/>
              <a:t>Outreach based service </a:t>
            </a:r>
          </a:p>
          <a:p>
            <a:r>
              <a:rPr lang="en-GB" dirty="0"/>
              <a:t>Provide vaccinations to harder-to-reach and vulnerable groups in the local community </a:t>
            </a:r>
          </a:p>
          <a:p>
            <a:r>
              <a:rPr lang="en-GB" dirty="0"/>
              <a:t>Partnered with Metrobus – self-contained, clean and safe location </a:t>
            </a:r>
          </a:p>
          <a:p>
            <a:r>
              <a:rPr lang="en-GB" dirty="0"/>
              <a:t>Targeted – held at specific sites </a:t>
            </a:r>
          </a:p>
          <a:p>
            <a:r>
              <a:rPr lang="en-GB" dirty="0"/>
              <a:t>Also run 7 vaccination sites in accessible sites including pop-up tents </a:t>
            </a:r>
          </a:p>
          <a:p>
            <a:r>
              <a:rPr lang="en-GB" dirty="0"/>
              <a:t>Well advertised </a:t>
            </a:r>
          </a:p>
          <a:p>
            <a:pPr marL="0" indent="0">
              <a:buNone/>
            </a:pPr>
            <a:r>
              <a:rPr lang="en-GB" dirty="0"/>
              <a:t>More information: </a:t>
            </a:r>
            <a:r>
              <a:rPr lang="en-GB" dirty="0">
                <a:hlinkClick r:id="rId2"/>
              </a:rPr>
              <a:t>jasmine.plowright@nhs.net</a:t>
            </a:r>
            <a:r>
              <a:rPr lang="en-GB" dirty="0"/>
              <a:t> </a:t>
            </a:r>
          </a:p>
        </p:txBody>
      </p:sp>
    </p:spTree>
    <p:extLst>
      <p:ext uri="{BB962C8B-B14F-4D97-AF65-F5344CB8AC3E}">
        <p14:creationId xmlns:p14="http://schemas.microsoft.com/office/powerpoint/2010/main" val="1653355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AB0F-DA27-4DBF-9CBA-BBCE9879937D}"/>
              </a:ext>
            </a:extLst>
          </p:cNvPr>
          <p:cNvSpPr>
            <a:spLocks noGrp="1"/>
          </p:cNvSpPr>
          <p:nvPr>
            <p:ph type="title"/>
          </p:nvPr>
        </p:nvSpPr>
        <p:spPr/>
        <p:txBody>
          <a:bodyPr>
            <a:normAutofit fontScale="90000"/>
          </a:bodyPr>
          <a:lstStyle/>
          <a:p>
            <a:r>
              <a:rPr lang="en-GB" b="1" dirty="0"/>
              <a:t>Rough sleeper Intervention Support and Empowerment  – Thanet </a:t>
            </a:r>
          </a:p>
        </p:txBody>
      </p:sp>
      <p:sp>
        <p:nvSpPr>
          <p:cNvPr id="3" name="Content Placeholder 2">
            <a:extLst>
              <a:ext uri="{FF2B5EF4-FFF2-40B4-BE49-F238E27FC236}">
                <a16:creationId xmlns:a16="http://schemas.microsoft.com/office/drawing/2014/main" id="{214F8650-1606-4FF9-BDF4-A2ADD2E97C99}"/>
              </a:ext>
            </a:extLst>
          </p:cNvPr>
          <p:cNvSpPr>
            <a:spLocks noGrp="1"/>
          </p:cNvSpPr>
          <p:nvPr>
            <p:ph idx="1"/>
          </p:nvPr>
        </p:nvSpPr>
        <p:spPr/>
        <p:txBody>
          <a:bodyPr>
            <a:normAutofit fontScale="92500" lnSpcReduction="10000"/>
          </a:bodyPr>
          <a:lstStyle/>
          <a:p>
            <a:r>
              <a:rPr lang="en-GB" dirty="0"/>
              <a:t>Accessible health care at a local day centre </a:t>
            </a:r>
          </a:p>
          <a:p>
            <a:r>
              <a:rPr lang="en-GB" dirty="0"/>
              <a:t>Vaccination sessions are part of health offer</a:t>
            </a:r>
          </a:p>
          <a:p>
            <a:r>
              <a:rPr lang="en-GB" dirty="0"/>
              <a:t>Other incentives in place </a:t>
            </a:r>
          </a:p>
          <a:p>
            <a:r>
              <a:rPr lang="en-GB" dirty="0"/>
              <a:t>Holds  health days with ABC health inequalities team who worked in the centre but also from mobile units</a:t>
            </a:r>
          </a:p>
          <a:p>
            <a:r>
              <a:rPr lang="en-GB" dirty="0"/>
              <a:t>Referral pathways in place including to housing. Case manage individuals especially those who have complex needs and those who are vulnerable </a:t>
            </a:r>
          </a:p>
          <a:p>
            <a:r>
              <a:rPr lang="en-GB" dirty="0"/>
              <a:t>Good engagement with individuals and especially those who were more vulnerable. </a:t>
            </a:r>
          </a:p>
          <a:p>
            <a:r>
              <a:rPr lang="en-GB" dirty="0"/>
              <a:t>Well advertised </a:t>
            </a:r>
          </a:p>
        </p:txBody>
      </p:sp>
    </p:spTree>
    <p:extLst>
      <p:ext uri="{BB962C8B-B14F-4D97-AF65-F5344CB8AC3E}">
        <p14:creationId xmlns:p14="http://schemas.microsoft.com/office/powerpoint/2010/main" val="65511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CCEF8-EE78-4ED7-A884-BEBEFCD720FD}"/>
              </a:ext>
            </a:extLst>
          </p:cNvPr>
          <p:cNvSpPr>
            <a:spLocks noGrp="1"/>
          </p:cNvSpPr>
          <p:nvPr>
            <p:ph type="title"/>
          </p:nvPr>
        </p:nvSpPr>
        <p:spPr/>
        <p:txBody>
          <a:bodyPr/>
          <a:lstStyle/>
          <a:p>
            <a:r>
              <a:rPr lang="en-GB" b="1" dirty="0"/>
              <a:t>Renewed Hope - Redhill </a:t>
            </a:r>
          </a:p>
        </p:txBody>
      </p:sp>
      <p:sp>
        <p:nvSpPr>
          <p:cNvPr id="3" name="Content Placeholder 2">
            <a:extLst>
              <a:ext uri="{FF2B5EF4-FFF2-40B4-BE49-F238E27FC236}">
                <a16:creationId xmlns:a16="http://schemas.microsoft.com/office/drawing/2014/main" id="{3D2170F1-16FA-4AF3-AC1D-CB7423471D9D}"/>
              </a:ext>
            </a:extLst>
          </p:cNvPr>
          <p:cNvSpPr>
            <a:spLocks noGrp="1"/>
          </p:cNvSpPr>
          <p:nvPr>
            <p:ph idx="1"/>
          </p:nvPr>
        </p:nvSpPr>
        <p:spPr>
          <a:xfrm>
            <a:off x="628650" y="1794868"/>
            <a:ext cx="7886700" cy="3437930"/>
          </a:xfrm>
        </p:spPr>
        <p:txBody>
          <a:bodyPr>
            <a:normAutofit fontScale="25000" lnSpcReduction="20000"/>
          </a:bodyPr>
          <a:lstStyle/>
          <a:p>
            <a:r>
              <a:rPr lang="en-GB" sz="8000" dirty="0"/>
              <a:t>Based in a well established chapel drop-in centre providing practical solutions and emotional support to people experiencing homelessness, those who were vulnerable housed or isolated in East Surrey</a:t>
            </a:r>
          </a:p>
          <a:p>
            <a:r>
              <a:rPr lang="en-GB" sz="8000" dirty="0"/>
              <a:t>Hold a drop in in Shrewsbury Chapel with warm food and clothes Monday to Friday 11am to 3pm </a:t>
            </a:r>
          </a:p>
          <a:p>
            <a:r>
              <a:rPr lang="en-GB" sz="8000" dirty="0"/>
              <a:t>Good partnerships in place – ABC inequalities team now come there to deliver health checks and immunisations. Also able to refer to other health providers. Can assist with GP registration. </a:t>
            </a:r>
          </a:p>
          <a:p>
            <a:r>
              <a:rPr lang="en-GB" sz="8000" dirty="0"/>
              <a:t>Good leadership</a:t>
            </a:r>
          </a:p>
          <a:p>
            <a:r>
              <a:rPr lang="en-GB" sz="8000" dirty="0"/>
              <a:t>Planning in place – well organised</a:t>
            </a:r>
          </a:p>
          <a:p>
            <a:r>
              <a:rPr lang="en-GB" sz="8000" dirty="0"/>
              <a:t>Health sessions delivered with A.B.C. </a:t>
            </a:r>
          </a:p>
          <a:p>
            <a:r>
              <a:rPr lang="en-GB" sz="8000" dirty="0"/>
              <a:t>Person centred – holistic </a:t>
            </a:r>
          </a:p>
          <a:p>
            <a:r>
              <a:rPr lang="en-GB" sz="8000" dirty="0"/>
              <a:t>Pathways in place including access to a 4-bedroomed shared house </a:t>
            </a:r>
          </a:p>
          <a:p>
            <a:pPr marL="0" indent="0">
              <a:buNone/>
            </a:pPr>
            <a:r>
              <a:rPr lang="en-GB" sz="8000" dirty="0">
                <a:hlinkClick r:id="rId2"/>
              </a:rPr>
              <a:t>www.renewedhope.org.uk</a:t>
            </a:r>
            <a:r>
              <a:rPr lang="en-GB" sz="8000" dirty="0"/>
              <a:t> </a:t>
            </a:r>
          </a:p>
          <a:p>
            <a:pPr marL="0" indent="0">
              <a:buNone/>
            </a:pPr>
            <a:endParaRPr lang="en-GB" dirty="0"/>
          </a:p>
        </p:txBody>
      </p:sp>
    </p:spTree>
    <p:extLst>
      <p:ext uri="{BB962C8B-B14F-4D97-AF65-F5344CB8AC3E}">
        <p14:creationId xmlns:p14="http://schemas.microsoft.com/office/powerpoint/2010/main" val="319575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a:extLst>
              <a:ext uri="{FF2B5EF4-FFF2-40B4-BE49-F238E27FC236}">
                <a16:creationId xmlns:a16="http://schemas.microsoft.com/office/drawing/2014/main" id="{EF8A0C1C-2613-D5E0-FD33-606A717E9D35}"/>
              </a:ext>
            </a:extLst>
          </p:cNvPr>
          <p:cNvSpPr>
            <a:spLocks noGrp="1"/>
          </p:cNvSpPr>
          <p:nvPr>
            <p:ph type="subTitle" idx="1"/>
          </p:nvPr>
        </p:nvSpPr>
        <p:spPr>
          <a:xfrm>
            <a:off x="684214" y="4508500"/>
            <a:ext cx="7088187" cy="577850"/>
          </a:xfrm>
        </p:spPr>
        <p:txBody>
          <a:bodyPr/>
          <a:lstStyle/>
          <a:p>
            <a:pPr algn="l"/>
            <a:r>
              <a:rPr lang="en-GB" altLang="en-US" sz="2400">
                <a:solidFill>
                  <a:schemeClr val="tx1"/>
                </a:solidFill>
              </a:rPr>
              <a:t>18</a:t>
            </a:r>
            <a:r>
              <a:rPr lang="en-GB" altLang="en-US" sz="2400" baseline="30000">
                <a:solidFill>
                  <a:schemeClr val="tx1"/>
                </a:solidFill>
              </a:rPr>
              <a:t>th</a:t>
            </a:r>
            <a:r>
              <a:rPr lang="en-GB" altLang="en-US" sz="2400">
                <a:solidFill>
                  <a:schemeClr val="tx1"/>
                </a:solidFill>
              </a:rPr>
              <a:t> Jan 2023</a:t>
            </a:r>
          </a:p>
        </p:txBody>
      </p:sp>
      <p:pic>
        <p:nvPicPr>
          <p:cNvPr id="3075" name="Picture 4" descr="Press Release: University College London Hospitals NHS Foundation ...">
            <a:extLst>
              <a:ext uri="{FF2B5EF4-FFF2-40B4-BE49-F238E27FC236}">
                <a16:creationId xmlns:a16="http://schemas.microsoft.com/office/drawing/2014/main" id="{8A00EB0B-C4E9-4F43-D105-F4301A93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957264"/>
            <a:ext cx="1728788"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4815782D-2A9B-57D9-1FD3-9B90E90393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954088"/>
            <a:ext cx="23383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Subtitle 2">
            <a:extLst>
              <a:ext uri="{FF2B5EF4-FFF2-40B4-BE49-F238E27FC236}">
                <a16:creationId xmlns:a16="http://schemas.microsoft.com/office/drawing/2014/main" id="{3DD14F43-43B3-9FF8-20D6-80FAB14B2507}"/>
              </a:ext>
            </a:extLst>
          </p:cNvPr>
          <p:cNvSpPr txBox="1">
            <a:spLocks/>
          </p:cNvSpPr>
          <p:nvPr/>
        </p:nvSpPr>
        <p:spPr bwMode="auto">
          <a:xfrm>
            <a:off x="684214" y="4973639"/>
            <a:ext cx="45354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buNone/>
            </a:pPr>
            <a:r>
              <a:rPr lang="en-GB" altLang="en-US" sz="1600" b="1">
                <a:solidFill>
                  <a:srgbClr val="898989"/>
                </a:solidFill>
                <a:cs typeface="Arial" panose="020B0604020202020204" pitchFamily="34" charset="0"/>
              </a:rPr>
              <a:t>Professor Al Story</a:t>
            </a:r>
            <a:endParaRPr lang="en-GB" altLang="en-US" sz="1200">
              <a:solidFill>
                <a:srgbClr val="898989"/>
              </a:solidFill>
              <a:cs typeface="Arial" panose="020B0604020202020204" pitchFamily="34" charset="0"/>
            </a:endParaRPr>
          </a:p>
          <a:p>
            <a:pPr eaLnBrk="0" fontAlgn="base" hangingPunct="0">
              <a:spcAft>
                <a:spcPct val="0"/>
              </a:spcAft>
              <a:buNone/>
            </a:pPr>
            <a:r>
              <a:rPr lang="en-GB" altLang="en-US" sz="1400">
                <a:solidFill>
                  <a:srgbClr val="898989"/>
                </a:solidFill>
                <a:cs typeface="Arial" panose="020B0604020202020204" pitchFamily="34" charset="0"/>
              </a:rPr>
              <a:t>Clinical Lead – UCLH Find&amp;Treat</a:t>
            </a:r>
          </a:p>
          <a:p>
            <a:pPr eaLnBrk="0" fontAlgn="base" hangingPunct="0">
              <a:spcAft>
                <a:spcPct val="0"/>
              </a:spcAft>
              <a:buNone/>
            </a:pPr>
            <a:r>
              <a:rPr lang="en-GB" altLang="en-US" sz="1400">
                <a:solidFill>
                  <a:srgbClr val="898989"/>
                </a:solidFill>
                <a:cs typeface="Arial" panose="020B0604020202020204" pitchFamily="34" charset="0"/>
              </a:rPr>
              <a:t>Co-Director UCL Collaborative Centre for Inclusion Health  </a:t>
            </a:r>
          </a:p>
          <a:p>
            <a:pPr eaLnBrk="0" fontAlgn="base" hangingPunct="0">
              <a:spcAft>
                <a:spcPct val="0"/>
              </a:spcAft>
              <a:buNone/>
            </a:pPr>
            <a:endParaRPr lang="en-GB" altLang="en-US" sz="2400">
              <a:solidFill>
                <a:srgbClr val="898989"/>
              </a:solidFill>
              <a:cs typeface="Arial" panose="020B0604020202020204" pitchFamily="34" charset="0"/>
            </a:endParaRPr>
          </a:p>
        </p:txBody>
      </p:sp>
      <p:pic>
        <p:nvPicPr>
          <p:cNvPr id="3078" name="Picture 4" descr="Related image">
            <a:extLst>
              <a:ext uri="{FF2B5EF4-FFF2-40B4-BE49-F238E27FC236}">
                <a16:creationId xmlns:a16="http://schemas.microsoft.com/office/drawing/2014/main" id="{AA5FE8E8-F9E1-275B-CD2F-4EA700A32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3876" y="5441951"/>
            <a:ext cx="15462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a:extLst>
              <a:ext uri="{FF2B5EF4-FFF2-40B4-BE49-F238E27FC236}">
                <a16:creationId xmlns:a16="http://schemas.microsoft.com/office/drawing/2014/main" id="{EBCD49BB-545E-54DA-E5AE-6041B9EA6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638" y="5010151"/>
            <a:ext cx="2030412"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itle 1">
            <a:extLst>
              <a:ext uri="{FF2B5EF4-FFF2-40B4-BE49-F238E27FC236}">
                <a16:creationId xmlns:a16="http://schemas.microsoft.com/office/drawing/2014/main" id="{91E24689-9025-FA40-B5AC-10850D5427E7}"/>
              </a:ext>
            </a:extLst>
          </p:cNvPr>
          <p:cNvSpPr>
            <a:spLocks noGrp="1"/>
          </p:cNvSpPr>
          <p:nvPr>
            <p:ph type="ctrTitle"/>
          </p:nvPr>
        </p:nvSpPr>
        <p:spPr>
          <a:xfrm>
            <a:off x="684213" y="1771650"/>
            <a:ext cx="7772400" cy="2736850"/>
          </a:xfrm>
        </p:spPr>
        <p:txBody>
          <a:bodyPr/>
          <a:lstStyle/>
          <a:p>
            <a:pPr algn="l" eaLnBrk="1" hangingPunct="1"/>
            <a:r>
              <a:rPr lang="en-GB" altLang="en-US" sz="3600" b="1">
                <a:solidFill>
                  <a:srgbClr val="0000FF"/>
                </a:solidFill>
              </a:rPr>
              <a:t>Case Study</a:t>
            </a:r>
            <a:br>
              <a:rPr lang="en-GB" altLang="en-US" sz="3600" b="1">
                <a:solidFill>
                  <a:srgbClr val="0000FF"/>
                </a:solidFill>
              </a:rPr>
            </a:br>
            <a:r>
              <a:rPr lang="en-GB" altLang="en-US" sz="3600" b="1">
                <a:solidFill>
                  <a:srgbClr val="0000FF"/>
                </a:solidFill>
              </a:rPr>
              <a:t>COVID 19 Peer Led Integrated Outreach</a:t>
            </a:r>
            <a:endParaRPr lang="en-GB" altLang="en-US" sz="2000">
              <a:solidFill>
                <a:srgbClr val="0000FF"/>
              </a:solidFill>
            </a:endParaRPr>
          </a:p>
        </p:txBody>
      </p:sp>
      <p:sp>
        <p:nvSpPr>
          <p:cNvPr id="3081" name="TextBox 1">
            <a:extLst>
              <a:ext uri="{FF2B5EF4-FFF2-40B4-BE49-F238E27FC236}">
                <a16:creationId xmlns:a16="http://schemas.microsoft.com/office/drawing/2014/main" id="{E18B6E31-8006-2C5A-27CC-6749D3AD5A1C}"/>
              </a:ext>
            </a:extLst>
          </p:cNvPr>
          <p:cNvSpPr txBox="1">
            <a:spLocks noChangeArrowheads="1"/>
          </p:cNvSpPr>
          <p:nvPr/>
        </p:nvSpPr>
        <p:spPr bwMode="auto">
          <a:xfrm>
            <a:off x="684213" y="1001713"/>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3600" b="1" i="1">
                <a:solidFill>
                  <a:prstClr val="black"/>
                </a:solidFill>
                <a:cs typeface="Arial" panose="020B0604020202020204" pitchFamily="34" charset="0"/>
              </a:rPr>
              <a:t>COVID-19 Booster </a:t>
            </a:r>
            <a:r>
              <a:rPr lang="en-GB" altLang="en-US" sz="2400" b="1" i="1">
                <a:solidFill>
                  <a:prstClr val="black"/>
                </a:solidFill>
                <a:cs typeface="Arial" panose="020B0604020202020204" pitchFamily="34" charset="0"/>
              </a:rPr>
              <a:t>Best Practice Webinar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E7685C39-4E3D-A040-6CAF-A65C1D004B55}"/>
              </a:ext>
            </a:extLst>
          </p:cNvPr>
          <p:cNvSpPr>
            <a:spLocks noGrp="1"/>
          </p:cNvSpPr>
          <p:nvPr>
            <p:ph idx="1"/>
          </p:nvPr>
        </p:nvSpPr>
        <p:spPr>
          <a:xfrm>
            <a:off x="179389" y="1989139"/>
            <a:ext cx="6408737" cy="3819525"/>
          </a:xfrm>
        </p:spPr>
        <p:txBody>
          <a:bodyPr/>
          <a:lstStyle/>
          <a:p>
            <a:pPr eaLnBrk="1" hangingPunct="1"/>
            <a:r>
              <a:rPr lang="en-GB" altLang="en-US" sz="2400">
                <a:solidFill>
                  <a:srgbClr val="333333"/>
                </a:solidFill>
                <a:latin typeface="interfaceregular"/>
              </a:rPr>
              <a:t>Pan-London Inclusion Health Outreach Team</a:t>
            </a:r>
          </a:p>
          <a:p>
            <a:pPr eaLnBrk="1" hangingPunct="1"/>
            <a:r>
              <a:rPr lang="en-GB" altLang="en-US" sz="2400">
                <a:solidFill>
                  <a:srgbClr val="333333"/>
                </a:solidFill>
                <a:latin typeface="interfaceregular"/>
              </a:rPr>
              <a:t>20 years of Lived (Peers) and Learned (Health and Social Care) Experience – MDT</a:t>
            </a:r>
            <a:r>
              <a:rPr lang="en-GB" altLang="en-US" sz="2400">
                <a:solidFill>
                  <a:srgbClr val="333333"/>
                </a:solidFill>
                <a:latin typeface="interfaceregular"/>
                <a:sym typeface="Wingdings" panose="05000000000000000000" pitchFamily="2" charset="2"/>
              </a:rPr>
              <a:t>MDP</a:t>
            </a:r>
            <a:endParaRPr lang="en-GB" altLang="en-US" sz="2400">
              <a:solidFill>
                <a:srgbClr val="333333"/>
              </a:solidFill>
              <a:latin typeface="interfaceregular"/>
            </a:endParaRPr>
          </a:p>
          <a:p>
            <a:pPr eaLnBrk="1" hangingPunct="1"/>
            <a:r>
              <a:rPr lang="en-GB" altLang="en-US" sz="2400">
                <a:solidFill>
                  <a:srgbClr val="333333"/>
                </a:solidFill>
                <a:latin typeface="interfaceregular"/>
              </a:rPr>
              <a:t>Integration - Innovation - Research – Evidence</a:t>
            </a:r>
          </a:p>
          <a:p>
            <a:pPr eaLnBrk="1" hangingPunct="1"/>
            <a:r>
              <a:rPr lang="en-GB" altLang="en-US" sz="2400">
                <a:solidFill>
                  <a:srgbClr val="333333"/>
                </a:solidFill>
                <a:latin typeface="interfaceregular"/>
              </a:rPr>
              <a:t>Highly cost-effective / cost-saving (NICE)</a:t>
            </a:r>
          </a:p>
          <a:p>
            <a:pPr eaLnBrk="1" hangingPunct="1"/>
            <a:endParaRPr lang="en-GB" altLang="en-US" sz="2400">
              <a:solidFill>
                <a:srgbClr val="333333"/>
              </a:solidFill>
              <a:latin typeface="interfaceregular"/>
            </a:endParaRPr>
          </a:p>
        </p:txBody>
      </p:sp>
      <p:pic>
        <p:nvPicPr>
          <p:cNvPr id="4099" name="Picture 4">
            <a:extLst>
              <a:ext uri="{FF2B5EF4-FFF2-40B4-BE49-F238E27FC236}">
                <a16:creationId xmlns:a16="http://schemas.microsoft.com/office/drawing/2014/main" id="{D179880F-B783-5193-5BDF-31E8336978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052513"/>
            <a:ext cx="39957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a:extLst>
              <a:ext uri="{FF2B5EF4-FFF2-40B4-BE49-F238E27FC236}">
                <a16:creationId xmlns:a16="http://schemas.microsoft.com/office/drawing/2014/main" id="{BC16C37C-AD23-8FD5-1749-1D3536F98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4370389"/>
            <a:ext cx="2836862"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G:\Admin\Pictures\LSHTM\For UCLH Find and Treat\_MG_7728.jpg">
            <a:extLst>
              <a:ext uri="{FF2B5EF4-FFF2-40B4-BE49-F238E27FC236}">
                <a16:creationId xmlns:a16="http://schemas.microsoft.com/office/drawing/2014/main" id="{22AAFA1D-37C1-A808-368D-2DC10557D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839" y="4365625"/>
            <a:ext cx="3278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A picture containing sitting, woman, man, holding&#10;&#10;Description automatically generated">
            <a:extLst>
              <a:ext uri="{FF2B5EF4-FFF2-40B4-BE49-F238E27FC236}">
                <a16:creationId xmlns:a16="http://schemas.microsoft.com/office/drawing/2014/main" id="{29146A62-7FAF-1DE4-5F8E-DAE7A0A59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0839" y="1196975"/>
            <a:ext cx="22637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a:extLst>
              <a:ext uri="{FF2B5EF4-FFF2-40B4-BE49-F238E27FC236}">
                <a16:creationId xmlns:a16="http://schemas.microsoft.com/office/drawing/2014/main" id="{5EA065FB-18B0-EC3C-2540-D69210878B36}"/>
              </a:ext>
            </a:extLst>
          </p:cNvPr>
          <p:cNvPicPr>
            <a:picLocks noChangeArrowheads="1"/>
          </p:cNvPicPr>
          <p:nvPr/>
        </p:nvPicPr>
        <p:blipFill>
          <a:blip r:embed="rId6">
            <a:extLst>
              <a:ext uri="{28A0092B-C50C-407E-A947-70E740481C1C}">
                <a14:useLocalDpi xmlns:a14="http://schemas.microsoft.com/office/drawing/2010/main" val="0"/>
              </a:ext>
            </a:extLst>
          </a:blip>
          <a:srcRect l="17400" t="6084" r="12109" b="12505"/>
          <a:stretch>
            <a:fillRect/>
          </a:stretch>
        </p:blipFill>
        <p:spPr bwMode="auto">
          <a:xfrm>
            <a:off x="381000" y="4373564"/>
            <a:ext cx="16700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id="{EA4B46E9-ED5F-B555-89D6-1DA29787B0BE}"/>
              </a:ext>
            </a:extLst>
          </p:cNvPr>
          <p:cNvSpPr>
            <a:spLocks noGrp="1"/>
          </p:cNvSpPr>
          <p:nvPr>
            <p:ph idx="1"/>
          </p:nvPr>
        </p:nvSpPr>
        <p:spPr>
          <a:xfrm>
            <a:off x="323850" y="1989139"/>
            <a:ext cx="6408738" cy="3819525"/>
          </a:xfrm>
        </p:spPr>
        <p:txBody>
          <a:bodyPr/>
          <a:lstStyle/>
          <a:p>
            <a:pPr eaLnBrk="1" hangingPunct="1"/>
            <a:r>
              <a:rPr lang="en-GB" altLang="en-US" sz="2400">
                <a:solidFill>
                  <a:srgbClr val="333333"/>
                </a:solidFill>
                <a:latin typeface="interfaceregular"/>
              </a:rPr>
              <a:t>&gt;200 NHS and 3</a:t>
            </a:r>
            <a:r>
              <a:rPr lang="en-GB" altLang="en-US" sz="2400" baseline="30000">
                <a:solidFill>
                  <a:srgbClr val="333333"/>
                </a:solidFill>
                <a:latin typeface="interfaceregular"/>
              </a:rPr>
              <a:t>rd</a:t>
            </a:r>
            <a:r>
              <a:rPr lang="en-GB" altLang="en-US" sz="2400">
                <a:solidFill>
                  <a:srgbClr val="333333"/>
                </a:solidFill>
                <a:latin typeface="interfaceregular"/>
              </a:rPr>
              <a:t> sector Partners</a:t>
            </a:r>
          </a:p>
          <a:p>
            <a:pPr eaLnBrk="1" hangingPunct="1"/>
            <a:r>
              <a:rPr lang="en-GB" altLang="en-US" sz="2400">
                <a:solidFill>
                  <a:srgbClr val="333333"/>
                </a:solidFill>
                <a:latin typeface="interfaceregular"/>
              </a:rPr>
              <a:t>‘Take services to people’ </a:t>
            </a:r>
            <a:r>
              <a:rPr lang="en-GB" altLang="en-US" sz="1400"/>
              <a:t>NICE guideline NG214</a:t>
            </a:r>
            <a:endParaRPr lang="en-GB" altLang="en-US" sz="2400">
              <a:solidFill>
                <a:srgbClr val="333333"/>
              </a:solidFill>
              <a:latin typeface="interfaceregular"/>
            </a:endParaRPr>
          </a:p>
          <a:p>
            <a:pPr eaLnBrk="1" hangingPunct="1"/>
            <a:r>
              <a:rPr lang="en-GB" altLang="en-US" sz="2400">
                <a:solidFill>
                  <a:srgbClr val="333333"/>
                </a:solidFill>
                <a:latin typeface="interfaceregular"/>
              </a:rPr>
              <a:t>Early diagnoses (POCT) – Onward Care</a:t>
            </a:r>
          </a:p>
          <a:p>
            <a:pPr eaLnBrk="1" hangingPunct="1"/>
            <a:r>
              <a:rPr lang="en-GB" altLang="en-US" sz="2400">
                <a:solidFill>
                  <a:srgbClr val="333333"/>
                </a:solidFill>
                <a:latin typeface="interfaceregular"/>
              </a:rPr>
              <a:t>Infection – TB/BBV/STI/COVID-19</a:t>
            </a:r>
          </a:p>
          <a:p>
            <a:pPr eaLnBrk="1" hangingPunct="1"/>
            <a:r>
              <a:rPr lang="en-GB" altLang="en-US" sz="2400">
                <a:solidFill>
                  <a:srgbClr val="333333"/>
                </a:solidFill>
                <a:latin typeface="interfaceregular"/>
              </a:rPr>
              <a:t>Long-term Chronic conditions</a:t>
            </a:r>
          </a:p>
          <a:p>
            <a:pPr eaLnBrk="1" hangingPunct="1"/>
            <a:r>
              <a:rPr lang="en-GB" altLang="en-US" sz="2400">
                <a:solidFill>
                  <a:srgbClr val="333333"/>
                </a:solidFill>
                <a:latin typeface="interfaceregular"/>
              </a:rPr>
              <a:t>Safeguarding &amp; Linkage to Services</a:t>
            </a:r>
          </a:p>
          <a:p>
            <a:pPr eaLnBrk="1" hangingPunct="1"/>
            <a:r>
              <a:rPr lang="en-GB" altLang="en-US" sz="2400">
                <a:solidFill>
                  <a:srgbClr val="333333"/>
                </a:solidFill>
                <a:latin typeface="interfaceregular"/>
              </a:rPr>
              <a:t>Training, Education &amp; Awareness</a:t>
            </a:r>
          </a:p>
          <a:p>
            <a:pPr eaLnBrk="1" hangingPunct="1"/>
            <a:r>
              <a:rPr lang="en-GB" altLang="en-US" sz="2400">
                <a:solidFill>
                  <a:srgbClr val="333333"/>
                </a:solidFill>
                <a:latin typeface="interfaceregular"/>
              </a:rPr>
              <a:t>Immunisation </a:t>
            </a:r>
            <a:r>
              <a:rPr lang="en-GB" altLang="en-US" sz="2400">
                <a:solidFill>
                  <a:srgbClr val="333333"/>
                </a:solidFill>
                <a:latin typeface="interfaceregular"/>
                <a:sym typeface="Wingdings" panose="05000000000000000000" pitchFamily="2" charset="2"/>
              </a:rPr>
              <a:t></a:t>
            </a:r>
            <a:endParaRPr lang="en-GB" altLang="en-US" sz="2400">
              <a:solidFill>
                <a:srgbClr val="333333"/>
              </a:solidFill>
              <a:latin typeface="interfaceregular"/>
            </a:endParaRPr>
          </a:p>
          <a:p>
            <a:pPr eaLnBrk="1" hangingPunct="1"/>
            <a:endParaRPr lang="en-GB" altLang="en-US" sz="2400">
              <a:solidFill>
                <a:srgbClr val="333333"/>
              </a:solidFill>
              <a:latin typeface="interfaceregular"/>
            </a:endParaRPr>
          </a:p>
        </p:txBody>
      </p:sp>
      <p:pic>
        <p:nvPicPr>
          <p:cNvPr id="5123" name="Picture 4">
            <a:extLst>
              <a:ext uri="{FF2B5EF4-FFF2-40B4-BE49-F238E27FC236}">
                <a16:creationId xmlns:a16="http://schemas.microsoft.com/office/drawing/2014/main" id="{25E0018D-E05A-4ECD-32B0-D32E81144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4" y="1052513"/>
            <a:ext cx="39957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G:\Admin\Pictures\LSHTM\For UCLH Find and Treat\_MG_7782.jpg">
            <a:extLst>
              <a:ext uri="{FF2B5EF4-FFF2-40B4-BE49-F238E27FC236}">
                <a16:creationId xmlns:a16="http://schemas.microsoft.com/office/drawing/2014/main" id="{76FC1A55-1FB1-CBE1-2E3A-D84F49B5C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857250"/>
            <a:ext cx="19685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3" descr="Image result for london find and treat mobile xray tuberculosis">
            <a:extLst>
              <a:ext uri="{FF2B5EF4-FFF2-40B4-BE49-F238E27FC236}">
                <a16:creationId xmlns:a16="http://schemas.microsoft.com/office/drawing/2014/main" id="{4B3C59BF-1C5A-8430-56E9-D965FB0F3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214" y="3357564"/>
            <a:ext cx="1982787"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96200" y="1076706"/>
            <a:ext cx="1080516" cy="327660"/>
          </a:xfrm>
          <a:prstGeom prst="rect">
            <a:avLst/>
          </a:prstGeom>
          <a:blipFill>
            <a:blip r:embed="rId2" cstate="print"/>
            <a:stretch>
              <a:fillRect/>
            </a:stretch>
          </a:blipFill>
        </p:spPr>
        <p:txBody>
          <a:bodyPr wrap="square" lIns="0" tIns="0" rIns="0" bIns="0" rtlCol="0"/>
          <a:lstStyle/>
          <a:p>
            <a:pPr defTabSz="914378"/>
            <a:endParaRPr>
              <a:solidFill>
                <a:prstClr val="black"/>
              </a:solidFill>
              <a:latin typeface="Calibri"/>
            </a:endParaRPr>
          </a:p>
        </p:txBody>
      </p:sp>
      <p:sp>
        <p:nvSpPr>
          <p:cNvPr id="3" name="object 3"/>
          <p:cNvSpPr/>
          <p:nvPr/>
        </p:nvSpPr>
        <p:spPr>
          <a:xfrm>
            <a:off x="0" y="5616703"/>
            <a:ext cx="9144000" cy="231647"/>
          </a:xfrm>
          <a:prstGeom prst="rect">
            <a:avLst/>
          </a:prstGeom>
          <a:blipFill>
            <a:blip r:embed="rId3" cstate="print"/>
            <a:stretch>
              <a:fillRect/>
            </a:stretch>
          </a:blipFill>
        </p:spPr>
        <p:txBody>
          <a:bodyPr wrap="square" lIns="0" tIns="0" rIns="0" bIns="0" rtlCol="0"/>
          <a:lstStyle/>
          <a:p>
            <a:pPr defTabSz="914378"/>
            <a:endParaRPr>
              <a:solidFill>
                <a:prstClr val="black"/>
              </a:solidFill>
              <a:latin typeface="Calibri"/>
            </a:endParaRPr>
          </a:p>
        </p:txBody>
      </p:sp>
      <p:sp>
        <p:nvSpPr>
          <p:cNvPr id="4" name="object 4"/>
          <p:cNvSpPr txBox="1"/>
          <p:nvPr/>
        </p:nvSpPr>
        <p:spPr>
          <a:xfrm>
            <a:off x="2627377" y="5238075"/>
            <a:ext cx="2128520" cy="141064"/>
          </a:xfrm>
          <a:prstGeom prst="rect">
            <a:avLst/>
          </a:prstGeom>
        </p:spPr>
        <p:txBody>
          <a:bodyPr vert="horz" wrap="square" lIns="0" tIns="0" rIns="0" bIns="0" rtlCol="0">
            <a:spAutoFit/>
          </a:bodyPr>
          <a:lstStyle/>
          <a:p>
            <a:pPr defTabSz="914378">
              <a:lnSpc>
                <a:spcPts val="1115"/>
              </a:lnSpc>
            </a:pPr>
            <a:r>
              <a:rPr sz="1000" spc="5">
                <a:solidFill>
                  <a:srgbClr val="0071C5"/>
                </a:solidFill>
                <a:latin typeface="Arial"/>
                <a:cs typeface="Arial"/>
              </a:rPr>
              <a:t>NHS </a:t>
            </a:r>
            <a:r>
              <a:rPr sz="1000">
                <a:solidFill>
                  <a:srgbClr val="0071C5"/>
                </a:solidFill>
                <a:latin typeface="Arial"/>
                <a:cs typeface="Arial"/>
              </a:rPr>
              <a:t>England and </a:t>
            </a:r>
            <a:r>
              <a:rPr sz="1000" spc="5">
                <a:solidFill>
                  <a:srgbClr val="0071C5"/>
                </a:solidFill>
                <a:latin typeface="Arial"/>
                <a:cs typeface="Arial"/>
              </a:rPr>
              <a:t>NHS Improvement</a:t>
            </a:r>
            <a:endParaRPr sz="1000">
              <a:solidFill>
                <a:prstClr val="black"/>
              </a:solidFill>
              <a:latin typeface="Arial"/>
              <a:cs typeface="Arial"/>
            </a:endParaRPr>
          </a:p>
        </p:txBody>
      </p:sp>
      <p:sp>
        <p:nvSpPr>
          <p:cNvPr id="6" name="object 6"/>
          <p:cNvSpPr txBox="1">
            <a:spLocks noGrp="1"/>
          </p:cNvSpPr>
          <p:nvPr>
            <p:ph type="title"/>
          </p:nvPr>
        </p:nvSpPr>
        <p:spPr>
          <a:xfrm>
            <a:off x="221996" y="1722120"/>
            <a:ext cx="8554721" cy="1983235"/>
          </a:xfrm>
          <a:prstGeom prst="rect">
            <a:avLst/>
          </a:prstGeom>
        </p:spPr>
        <p:txBody>
          <a:bodyPr vert="horz" wrap="square" lIns="0" tIns="13335" rIns="0" bIns="0" rtlCol="0">
            <a:spAutoFit/>
          </a:bodyPr>
          <a:lstStyle/>
          <a:p>
            <a:br>
              <a:rPr lang="en-GB" sz="3200" b="0"/>
            </a:br>
            <a:br>
              <a:rPr lang="en-GB" sz="3200" b="0">
                <a:solidFill>
                  <a:srgbClr val="015DB8"/>
                </a:solidFill>
              </a:rPr>
            </a:br>
            <a:r>
              <a:rPr lang="en-GB" sz="3200" b="0">
                <a:solidFill>
                  <a:srgbClr val="015DB8"/>
                </a:solidFill>
              </a:rPr>
              <a:t>Homelessness and those Sleeping Rough</a:t>
            </a:r>
            <a:br>
              <a:rPr lang="en-GB" sz="3200" b="0">
                <a:solidFill>
                  <a:srgbClr val="015DB8"/>
                </a:solidFill>
              </a:rPr>
            </a:br>
            <a:endParaRPr sz="3200" b="0"/>
          </a:p>
        </p:txBody>
      </p:sp>
      <p:grpSp>
        <p:nvGrpSpPr>
          <p:cNvPr id="7" name="object 7"/>
          <p:cNvGrpSpPr/>
          <p:nvPr/>
        </p:nvGrpSpPr>
        <p:grpSpPr>
          <a:xfrm>
            <a:off x="2455165" y="5107685"/>
            <a:ext cx="2581910" cy="375285"/>
            <a:chOff x="2455164" y="4250435"/>
            <a:chExt cx="2581910" cy="375285"/>
          </a:xfrm>
        </p:grpSpPr>
        <p:sp>
          <p:nvSpPr>
            <p:cNvPr id="8" name="object 8"/>
            <p:cNvSpPr/>
            <p:nvPr/>
          </p:nvSpPr>
          <p:spPr>
            <a:xfrm>
              <a:off x="2468118" y="4263389"/>
              <a:ext cx="2555875" cy="349250"/>
            </a:xfrm>
            <a:custGeom>
              <a:avLst/>
              <a:gdLst/>
              <a:ahLst/>
              <a:cxnLst/>
              <a:rect l="l" t="t" r="r" b="b"/>
              <a:pathLst>
                <a:path w="2555875" h="349250">
                  <a:moveTo>
                    <a:pt x="2555748" y="0"/>
                  </a:moveTo>
                  <a:lnTo>
                    <a:pt x="0" y="0"/>
                  </a:lnTo>
                  <a:lnTo>
                    <a:pt x="0" y="348996"/>
                  </a:lnTo>
                  <a:lnTo>
                    <a:pt x="2555748" y="348996"/>
                  </a:lnTo>
                  <a:lnTo>
                    <a:pt x="2555748" y="0"/>
                  </a:lnTo>
                  <a:close/>
                </a:path>
              </a:pathLst>
            </a:custGeom>
            <a:solidFill>
              <a:srgbClr val="FFFFFF"/>
            </a:solidFill>
          </p:spPr>
          <p:txBody>
            <a:bodyPr wrap="square" lIns="0" tIns="0" rIns="0" bIns="0" rtlCol="0"/>
            <a:lstStyle/>
            <a:p>
              <a:pPr defTabSz="914378"/>
              <a:endParaRPr>
                <a:solidFill>
                  <a:prstClr val="black"/>
                </a:solidFill>
                <a:latin typeface="Calibri"/>
              </a:endParaRPr>
            </a:p>
          </p:txBody>
        </p:sp>
        <p:sp>
          <p:nvSpPr>
            <p:cNvPr id="9" name="object 9"/>
            <p:cNvSpPr/>
            <p:nvPr/>
          </p:nvSpPr>
          <p:spPr>
            <a:xfrm>
              <a:off x="2468118" y="4263389"/>
              <a:ext cx="2555875" cy="349250"/>
            </a:xfrm>
            <a:custGeom>
              <a:avLst/>
              <a:gdLst/>
              <a:ahLst/>
              <a:cxnLst/>
              <a:rect l="l" t="t" r="r" b="b"/>
              <a:pathLst>
                <a:path w="2555875" h="349250">
                  <a:moveTo>
                    <a:pt x="0" y="348996"/>
                  </a:moveTo>
                  <a:lnTo>
                    <a:pt x="2555748" y="348996"/>
                  </a:lnTo>
                  <a:lnTo>
                    <a:pt x="2555748" y="0"/>
                  </a:lnTo>
                  <a:lnTo>
                    <a:pt x="0" y="0"/>
                  </a:lnTo>
                  <a:lnTo>
                    <a:pt x="0" y="348996"/>
                  </a:lnTo>
                  <a:close/>
                </a:path>
              </a:pathLst>
            </a:custGeom>
            <a:ln w="25908">
              <a:solidFill>
                <a:srgbClr val="FFFFFF"/>
              </a:solidFill>
            </a:ln>
          </p:spPr>
          <p:txBody>
            <a:bodyPr wrap="square" lIns="0" tIns="0" rIns="0" bIns="0" rtlCol="0"/>
            <a:lstStyle/>
            <a:p>
              <a:pPr defTabSz="914378"/>
              <a:endParaRPr>
                <a:solidFill>
                  <a:prstClr val="black"/>
                </a:solidFill>
                <a:latin typeface="Calibri"/>
              </a:endParaRPr>
            </a:p>
          </p:txBody>
        </p:sp>
      </p:grpSp>
      <p:sp>
        <p:nvSpPr>
          <p:cNvPr id="10" name="object 10"/>
          <p:cNvSpPr txBox="1"/>
          <p:nvPr/>
        </p:nvSpPr>
        <p:spPr>
          <a:xfrm>
            <a:off x="221996" y="4202292"/>
            <a:ext cx="7687945" cy="933589"/>
          </a:xfrm>
          <a:prstGeom prst="rect">
            <a:avLst/>
          </a:prstGeom>
        </p:spPr>
        <p:txBody>
          <a:bodyPr vert="horz" wrap="square" lIns="0" tIns="12700" rIns="0" bIns="0" rtlCol="0">
            <a:spAutoFit/>
          </a:bodyPr>
          <a:lstStyle/>
          <a:p>
            <a:pPr marL="12700" marR="5080" defTabSz="914378">
              <a:lnSpc>
                <a:spcPct val="124700"/>
              </a:lnSpc>
              <a:spcBef>
                <a:spcPts val="100"/>
              </a:spcBef>
            </a:pPr>
            <a:endParaRPr sz="2400">
              <a:solidFill>
                <a:prstClr val="black"/>
              </a:solidFill>
              <a:latin typeface="Arial"/>
              <a:cs typeface="Arial"/>
            </a:endParaRPr>
          </a:p>
          <a:p>
            <a:pPr marL="12700" defTabSz="914378">
              <a:spcBef>
                <a:spcPts val="705"/>
              </a:spcBef>
            </a:pPr>
            <a:r>
              <a:rPr lang="en-GB" sz="2400" spc="-5">
                <a:solidFill>
                  <a:srgbClr val="005EB8"/>
                </a:solidFill>
                <a:latin typeface="Arial"/>
                <a:cs typeface="Arial"/>
              </a:rPr>
              <a:t>18</a:t>
            </a:r>
            <a:r>
              <a:rPr lang="en-GB" sz="2400" spc="-5" baseline="30000">
                <a:solidFill>
                  <a:srgbClr val="005EB8"/>
                </a:solidFill>
                <a:latin typeface="Arial"/>
                <a:cs typeface="Arial"/>
              </a:rPr>
              <a:t>th</a:t>
            </a:r>
            <a:r>
              <a:rPr lang="en-GB" sz="2400" spc="-5">
                <a:solidFill>
                  <a:srgbClr val="005EB8"/>
                </a:solidFill>
                <a:latin typeface="Arial"/>
                <a:cs typeface="Arial"/>
              </a:rPr>
              <a:t> January 2023</a:t>
            </a:r>
            <a:endParaRPr sz="2400">
              <a:solidFill>
                <a:prstClr val="black"/>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UK's Johnson remains in ICU with coronavirus, condition improving ...">
            <a:extLst>
              <a:ext uri="{FF2B5EF4-FFF2-40B4-BE49-F238E27FC236}">
                <a16:creationId xmlns:a16="http://schemas.microsoft.com/office/drawing/2014/main" id="{58F67DCA-BF53-FD94-C7B3-F754B2152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863600"/>
            <a:ext cx="76977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0430DFE1-29EB-B665-2896-CE06C450F7D5}"/>
              </a:ext>
            </a:extLst>
          </p:cNvPr>
          <p:cNvSpPr>
            <a:spLocks noGrp="1"/>
          </p:cNvSpPr>
          <p:nvPr>
            <p:ph type="title"/>
          </p:nvPr>
        </p:nvSpPr>
        <p:spPr/>
        <p:txBody>
          <a:bodyPr/>
          <a:lstStyle/>
          <a:p>
            <a:pPr algn="l"/>
            <a:r>
              <a:rPr lang="en-GB" altLang="en-US">
                <a:solidFill>
                  <a:srgbClr val="0000FF"/>
                </a:solidFill>
              </a:rPr>
              <a:t>Advocating for vaccine eligibility</a:t>
            </a:r>
          </a:p>
        </p:txBody>
      </p:sp>
      <p:sp>
        <p:nvSpPr>
          <p:cNvPr id="8195" name="Content Placeholder 2">
            <a:extLst>
              <a:ext uri="{FF2B5EF4-FFF2-40B4-BE49-F238E27FC236}">
                <a16:creationId xmlns:a16="http://schemas.microsoft.com/office/drawing/2014/main" id="{2455EA46-C272-2F18-50D2-F45688615C9C}"/>
              </a:ext>
            </a:extLst>
          </p:cNvPr>
          <p:cNvSpPr>
            <a:spLocks noGrp="1"/>
          </p:cNvSpPr>
          <p:nvPr>
            <p:ph idx="1"/>
          </p:nvPr>
        </p:nvSpPr>
        <p:spPr>
          <a:xfrm>
            <a:off x="457200" y="2057401"/>
            <a:ext cx="8229600" cy="3387725"/>
          </a:xfrm>
        </p:spPr>
        <p:txBody>
          <a:bodyPr/>
          <a:lstStyle/>
          <a:p>
            <a:pPr marL="514350" indent="-514350">
              <a:lnSpc>
                <a:spcPct val="120000"/>
              </a:lnSpc>
              <a:buFont typeface="Calibri" panose="020F0502020204030204" pitchFamily="34" charset="0"/>
              <a:buAutoNum type="arabicPeriod"/>
            </a:pPr>
            <a:r>
              <a:rPr lang="en-GB" altLang="en-US" sz="2400"/>
              <a:t>Extreme burden of premature mortality and morbidity </a:t>
            </a:r>
          </a:p>
          <a:p>
            <a:pPr marL="514350" indent="-514350">
              <a:lnSpc>
                <a:spcPct val="120000"/>
              </a:lnSpc>
              <a:buFont typeface="Calibri" panose="020F0502020204030204" pitchFamily="34" charset="0"/>
              <a:buAutoNum type="arabicPeriod"/>
            </a:pPr>
            <a:r>
              <a:rPr lang="en-GB" altLang="en-US" sz="2400"/>
              <a:t>High risk of COVID-19 transmission and outbreaks compared to the general population</a:t>
            </a:r>
          </a:p>
          <a:p>
            <a:pPr marL="514350" indent="-514350">
              <a:lnSpc>
                <a:spcPct val="120000"/>
              </a:lnSpc>
              <a:buFont typeface="Calibri" panose="020F0502020204030204" pitchFamily="34" charset="0"/>
              <a:buAutoNum type="arabicPeriod"/>
            </a:pPr>
            <a:r>
              <a:rPr lang="en-GB" altLang="en-US" sz="2400"/>
              <a:t>Lower vaccine coverage compared to the general population</a:t>
            </a:r>
          </a:p>
          <a:p>
            <a:pPr marL="514350" indent="-514350">
              <a:lnSpc>
                <a:spcPct val="120000"/>
              </a:lnSpc>
              <a:buFont typeface="Calibri" panose="020F0502020204030204" pitchFamily="34" charset="0"/>
              <a:buAutoNum type="arabicPeriod"/>
            </a:pPr>
            <a:r>
              <a:rPr lang="en-GB" altLang="en-US" sz="2400"/>
              <a:t>COVID-19 = Inequality amplifier</a:t>
            </a:r>
          </a:p>
          <a:p>
            <a:pPr marL="514350" indent="-514350">
              <a:lnSpc>
                <a:spcPct val="120000"/>
              </a:lnSpc>
              <a:buFont typeface="Calibri" panose="020F0502020204030204" pitchFamily="34" charset="0"/>
              <a:buAutoNum type="arabicPeriod"/>
            </a:pPr>
            <a:r>
              <a:rPr lang="en-GB" altLang="en-US" sz="2400"/>
              <a:t>Already have an effective outreach model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0EBFADD-F9CB-0CB5-EC8C-E77E26F01B44}"/>
              </a:ext>
            </a:extLst>
          </p:cNvPr>
          <p:cNvSpPr>
            <a:spLocks noGrp="1"/>
          </p:cNvSpPr>
          <p:nvPr>
            <p:ph type="title"/>
          </p:nvPr>
        </p:nvSpPr>
        <p:spPr>
          <a:xfrm>
            <a:off x="457200" y="1063626"/>
            <a:ext cx="8229600" cy="1235075"/>
          </a:xfrm>
        </p:spPr>
        <p:txBody>
          <a:bodyPr/>
          <a:lstStyle/>
          <a:p>
            <a:pPr algn="l" eaLnBrk="1" hangingPunct="1"/>
            <a:r>
              <a:rPr lang="en-GB" altLang="en-US">
                <a:solidFill>
                  <a:srgbClr val="0000FF"/>
                </a:solidFill>
              </a:rPr>
              <a:t>Outreach Immunisation Model</a:t>
            </a:r>
            <a:br>
              <a:rPr lang="en-GB" altLang="en-US">
                <a:solidFill>
                  <a:srgbClr val="0000FF"/>
                </a:solidFill>
              </a:rPr>
            </a:br>
            <a:r>
              <a:rPr lang="en-GB" altLang="en-US" sz="2800">
                <a:solidFill>
                  <a:srgbClr val="0000FF"/>
                </a:solidFill>
              </a:rPr>
              <a:t>Lived &amp; Learned Experience – What works?</a:t>
            </a:r>
            <a:endParaRPr lang="en-GB" altLang="en-US">
              <a:solidFill>
                <a:srgbClr val="0000FF"/>
              </a:solidFill>
            </a:endParaRPr>
          </a:p>
        </p:txBody>
      </p:sp>
      <p:sp>
        <p:nvSpPr>
          <p:cNvPr id="10243" name="Content Placeholder 2">
            <a:extLst>
              <a:ext uri="{FF2B5EF4-FFF2-40B4-BE49-F238E27FC236}">
                <a16:creationId xmlns:a16="http://schemas.microsoft.com/office/drawing/2014/main" id="{517E138C-35EF-B56F-BF4A-D862B0DE3D01}"/>
              </a:ext>
            </a:extLst>
          </p:cNvPr>
          <p:cNvSpPr>
            <a:spLocks noGrp="1"/>
          </p:cNvSpPr>
          <p:nvPr>
            <p:ph idx="1"/>
          </p:nvPr>
        </p:nvSpPr>
        <p:spPr>
          <a:xfrm>
            <a:off x="457200" y="2276476"/>
            <a:ext cx="6635750" cy="2543175"/>
          </a:xfrm>
        </p:spPr>
        <p:txBody>
          <a:bodyPr/>
          <a:lstStyle/>
          <a:p>
            <a:pPr eaLnBrk="1" hangingPunct="1"/>
            <a:r>
              <a:rPr lang="en-GB" altLang="en-US" sz="2800" b="1"/>
              <a:t>Peer led </a:t>
            </a:r>
            <a:r>
              <a:rPr lang="en-GB" altLang="en-US" sz="2800"/>
              <a:t>– extended clinical roles</a:t>
            </a:r>
          </a:p>
          <a:p>
            <a:pPr eaLnBrk="1" hangingPunct="1"/>
            <a:r>
              <a:rPr lang="en-GB" altLang="en-US" sz="2800" b="1"/>
              <a:t>Universal Offer </a:t>
            </a:r>
            <a:r>
              <a:rPr lang="en-GB" altLang="en-US" sz="2800"/>
              <a:t>– Service users &amp; Staff</a:t>
            </a:r>
          </a:p>
          <a:p>
            <a:pPr eaLnBrk="1" hangingPunct="1"/>
            <a:r>
              <a:rPr lang="en-GB" altLang="en-US" sz="2800" b="1"/>
              <a:t>Continuous offer </a:t>
            </a:r>
            <a:r>
              <a:rPr lang="en-GB" altLang="en-US" sz="2800"/>
              <a:t>– don’t miss a trick!</a:t>
            </a:r>
          </a:p>
          <a:p>
            <a:pPr eaLnBrk="1" hangingPunct="1"/>
            <a:r>
              <a:rPr lang="en-GB" altLang="en-US" sz="2800" b="1"/>
              <a:t>Integrate</a:t>
            </a:r>
            <a:r>
              <a:rPr lang="en-GB" altLang="en-US" sz="2800"/>
              <a:t> with other health opportunities</a:t>
            </a:r>
          </a:p>
          <a:p>
            <a:pPr lvl="1" eaLnBrk="1" hangingPunct="1"/>
            <a:r>
              <a:rPr lang="en-GB" altLang="en-US" sz="2400"/>
              <a:t>Flexible / Out-of-Hours</a:t>
            </a:r>
          </a:p>
          <a:p>
            <a:pPr eaLnBrk="1" hangingPunct="1"/>
            <a:r>
              <a:rPr lang="en-GB" altLang="en-US" sz="2800" b="1"/>
              <a:t>Educate</a:t>
            </a:r>
            <a:r>
              <a:rPr lang="en-GB" altLang="en-US" sz="2800"/>
              <a:t> – Reassure - </a:t>
            </a:r>
            <a:r>
              <a:rPr lang="en-GB" altLang="en-US" sz="2800">
                <a:solidFill>
                  <a:srgbClr val="FF0000"/>
                </a:solidFill>
              </a:rPr>
              <a:t>Challenge hesitancy</a:t>
            </a:r>
          </a:p>
          <a:p>
            <a:pPr eaLnBrk="1" hangingPunct="1"/>
            <a:endParaRPr lang="en-GB" altLang="en-US" sz="2800"/>
          </a:p>
          <a:p>
            <a:pPr eaLnBrk="1" hangingPunct="1"/>
            <a:endParaRPr lang="en-GB" altLang="en-US" sz="2400" b="1"/>
          </a:p>
        </p:txBody>
      </p:sp>
      <p:sp>
        <p:nvSpPr>
          <p:cNvPr id="10244" name="TextBox 1">
            <a:extLst>
              <a:ext uri="{FF2B5EF4-FFF2-40B4-BE49-F238E27FC236}">
                <a16:creationId xmlns:a16="http://schemas.microsoft.com/office/drawing/2014/main" id="{EEE45C92-B802-F14F-5C8C-012427CDF6E9}"/>
              </a:ext>
            </a:extLst>
          </p:cNvPr>
          <p:cNvSpPr txBox="1">
            <a:spLocks noChangeArrowheads="1"/>
          </p:cNvSpPr>
          <p:nvPr/>
        </p:nvSpPr>
        <p:spPr bwMode="auto">
          <a:xfrm>
            <a:off x="457201" y="5300663"/>
            <a:ext cx="8075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GB" altLang="en-US" sz="1200">
                <a:solidFill>
                  <a:prstClr val="black"/>
                </a:solidFill>
                <a:cs typeface="Arial" panose="020B0604020202020204" pitchFamily="34" charset="0"/>
              </a:rPr>
              <a:t>[Story A, Aldridge RW, Gray T, Burridge S, Hayward AC. Influenza vaccination, inverse care and homelessness: cross-sectional survey of eligibility and uptake during the 2011/12 season in London. BMC Public Health. 2014 Jan 16;14:44</a:t>
            </a:r>
          </a:p>
          <a:p>
            <a:pPr eaLnBrk="0" fontAlgn="base" hangingPunct="0">
              <a:spcBef>
                <a:spcPct val="0"/>
              </a:spcBef>
              <a:spcAft>
                <a:spcPct val="0"/>
              </a:spcAft>
              <a:buNone/>
            </a:pPr>
            <a:r>
              <a:rPr lang="en-GB" altLang="en-US" sz="1200">
                <a:solidFill>
                  <a:prstClr val="black"/>
                </a:solidFill>
                <a:cs typeface="Arial" panose="020B0604020202020204" pitchFamily="34" charset="0"/>
              </a:rPr>
              <a:t>Flu vaccination: increasing uptake NICE guideline Published: 22 August 2018 </a:t>
            </a:r>
            <a:r>
              <a:rPr lang="en-GB" altLang="en-US" sz="1200">
                <a:solidFill>
                  <a:prstClr val="black"/>
                </a:solidFill>
                <a:cs typeface="Arial" panose="020B0604020202020204" pitchFamily="34" charset="0"/>
                <a:hlinkClick r:id="rId2"/>
              </a:rPr>
              <a:t>www.nice.org.uk/guidance/ng103</a:t>
            </a:r>
            <a:r>
              <a:rPr lang="en-GB" altLang="en-US" sz="1200">
                <a:solidFill>
                  <a:prstClr val="black"/>
                </a:solidFill>
                <a:cs typeface="Arial" panose="020B0604020202020204" pitchFamily="34" charset="0"/>
              </a:rPr>
              <a:t>  </a:t>
            </a:r>
          </a:p>
        </p:txBody>
      </p:sp>
      <p:pic>
        <p:nvPicPr>
          <p:cNvPr id="10245" name="Picture 2" descr="G:\COVID 19\VACCINATING\Vacc_piccc\IMG-20210302-WA0003.jpg">
            <a:extLst>
              <a:ext uri="{FF2B5EF4-FFF2-40B4-BE49-F238E27FC236}">
                <a16:creationId xmlns:a16="http://schemas.microsoft.com/office/drawing/2014/main" id="{68695E11-DACD-5811-5820-7A652A931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9" y="2543175"/>
            <a:ext cx="17287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93C8AB1-4EB7-C481-00A5-9E48ACAD7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a:extLst>
              <a:ext uri="{FF2B5EF4-FFF2-40B4-BE49-F238E27FC236}">
                <a16:creationId xmlns:a16="http://schemas.microsoft.com/office/drawing/2014/main" id="{676B2A1F-ED3D-08AF-83C6-49D193AE1F74}"/>
              </a:ext>
            </a:extLst>
          </p:cNvPr>
          <p:cNvSpPr txBox="1">
            <a:spLocks noChangeArrowheads="1"/>
          </p:cNvSpPr>
          <p:nvPr/>
        </p:nvSpPr>
        <p:spPr bwMode="auto">
          <a:xfrm>
            <a:off x="685800" y="1030288"/>
            <a:ext cx="7772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en-GB" altLang="en-US" sz="6600">
                <a:solidFill>
                  <a:srgbClr val="FF0000"/>
                </a:solidFill>
                <a:cs typeface="Arial" panose="020B0604020202020204" pitchFamily="34" charset="0"/>
              </a:rPr>
              <a:t>Hesitancy</a:t>
            </a:r>
            <a:endParaRPr lang="en-GB" altLang="en-US" sz="4400">
              <a:solidFill>
                <a:prstClr val="black"/>
              </a:solidFill>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680929EE-AD91-3A22-21EF-A659295FD33F}"/>
              </a:ext>
            </a:extLst>
          </p:cNvPr>
          <p:cNvSpPr>
            <a:spLocks noGrp="1"/>
          </p:cNvSpPr>
          <p:nvPr>
            <p:ph type="title"/>
          </p:nvPr>
        </p:nvSpPr>
        <p:spPr>
          <a:xfrm>
            <a:off x="457200" y="1063625"/>
            <a:ext cx="8229600" cy="946150"/>
          </a:xfrm>
        </p:spPr>
        <p:txBody>
          <a:bodyPr/>
          <a:lstStyle/>
          <a:p>
            <a:pPr algn="l" eaLnBrk="1" hangingPunct="1"/>
            <a:r>
              <a:rPr lang="en-GB" altLang="en-US">
                <a:solidFill>
                  <a:srgbClr val="0000FF"/>
                </a:solidFill>
              </a:rPr>
              <a:t>Outreach Vaccination Model</a:t>
            </a:r>
          </a:p>
        </p:txBody>
      </p:sp>
      <p:sp>
        <p:nvSpPr>
          <p:cNvPr id="12291" name="Content Placeholder 2">
            <a:extLst>
              <a:ext uri="{FF2B5EF4-FFF2-40B4-BE49-F238E27FC236}">
                <a16:creationId xmlns:a16="http://schemas.microsoft.com/office/drawing/2014/main" id="{2C9D8E76-3B11-2387-2345-F0CA28A1DA4C}"/>
              </a:ext>
            </a:extLst>
          </p:cNvPr>
          <p:cNvSpPr>
            <a:spLocks noGrp="1"/>
          </p:cNvSpPr>
          <p:nvPr>
            <p:ph idx="1"/>
          </p:nvPr>
        </p:nvSpPr>
        <p:spPr>
          <a:xfrm>
            <a:off x="457201" y="2060576"/>
            <a:ext cx="8075613" cy="3529013"/>
          </a:xfrm>
        </p:spPr>
        <p:txBody>
          <a:bodyPr/>
          <a:lstStyle/>
          <a:p>
            <a:pPr>
              <a:lnSpc>
                <a:spcPct val="115000"/>
              </a:lnSpc>
              <a:buFont typeface="Calibri" panose="020F0502020204030204" pitchFamily="34" charset="0"/>
              <a:buAutoNum type="arabicPeriod"/>
            </a:pPr>
            <a:r>
              <a:rPr lang="en-GB" altLang="en-US" sz="2400" b="1">
                <a:solidFill>
                  <a:srgbClr val="323130"/>
                </a:solidFill>
                <a:ea typeface="Times New Roman" panose="02020603050405020304" pitchFamily="18" charset="0"/>
                <a:cs typeface="Calibri" panose="020F0502020204030204" pitchFamily="34" charset="0"/>
              </a:rPr>
              <a:t>Joint planned outreach clinics </a:t>
            </a:r>
            <a:r>
              <a:rPr lang="en-GB" altLang="en-US" sz="2400">
                <a:solidFill>
                  <a:srgbClr val="323130"/>
                </a:solidFill>
                <a:ea typeface="Times New Roman" panose="02020603050405020304" pitchFamily="18" charset="0"/>
                <a:cs typeface="Calibri" panose="020F0502020204030204" pitchFamily="34" charset="0"/>
              </a:rPr>
              <a:t>working alongside local NHS</a:t>
            </a:r>
          </a:p>
          <a:p>
            <a:pPr>
              <a:lnSpc>
                <a:spcPct val="115000"/>
              </a:lnSpc>
              <a:buFont typeface="Calibri" panose="020F0502020204030204" pitchFamily="34" charset="0"/>
              <a:buAutoNum type="arabicPeriod"/>
            </a:pPr>
            <a:r>
              <a:rPr lang="en-GB" altLang="en-US" sz="2400" b="1">
                <a:solidFill>
                  <a:srgbClr val="323130"/>
                </a:solidFill>
                <a:ea typeface="Times New Roman" panose="02020603050405020304" pitchFamily="18" charset="0"/>
                <a:cs typeface="Calibri" panose="020F0502020204030204" pitchFamily="34" charset="0"/>
              </a:rPr>
              <a:t>Planned independent outreach clinics </a:t>
            </a:r>
            <a:r>
              <a:rPr lang="en-GB" altLang="en-US" sz="2400">
                <a:solidFill>
                  <a:srgbClr val="323130"/>
                </a:solidFill>
                <a:ea typeface="Times New Roman" panose="02020603050405020304" pitchFamily="18" charset="0"/>
                <a:cs typeface="Calibri" panose="020F0502020204030204" pitchFamily="34" charset="0"/>
              </a:rPr>
              <a:t>(Find&amp;Treat staff) at the request of local co-ordinators and local NHS</a:t>
            </a:r>
          </a:p>
          <a:p>
            <a:pPr>
              <a:lnSpc>
                <a:spcPct val="115000"/>
              </a:lnSpc>
              <a:buFont typeface="Calibri" panose="020F0502020204030204" pitchFamily="34" charset="0"/>
              <a:buAutoNum type="arabicPeriod"/>
            </a:pPr>
            <a:r>
              <a:rPr lang="en-GB" altLang="en-US" sz="2400" b="1">
                <a:solidFill>
                  <a:srgbClr val="323130"/>
                </a:solidFill>
                <a:ea typeface="Times New Roman" panose="02020603050405020304" pitchFamily="18" charset="0"/>
                <a:cs typeface="Calibri" panose="020F0502020204030204" pitchFamily="34" charset="0"/>
              </a:rPr>
              <a:t>MECC - Opportunistic offer of vaccination alongside other health interventions </a:t>
            </a:r>
            <a:r>
              <a:rPr lang="en-GB" altLang="en-US" sz="2400">
                <a:solidFill>
                  <a:srgbClr val="323130"/>
                </a:solidFill>
                <a:ea typeface="Times New Roman" panose="02020603050405020304" pitchFamily="18" charset="0"/>
                <a:cs typeface="Calibri" panose="020F0502020204030204" pitchFamily="34" charset="0"/>
              </a:rPr>
              <a:t>provided on the MHUs – including to rough sleepers and street sex workers etc.</a:t>
            </a:r>
            <a:endParaRPr lang="en-GB" altLang="en-US" sz="3600">
              <a:ea typeface="Times New Roman" panose="02020603050405020304" pitchFamily="18" charset="0"/>
              <a:cs typeface="Calibri" panose="020F0502020204030204" pitchFamily="34" charset="0"/>
            </a:endParaRPr>
          </a:p>
          <a:p>
            <a:pPr eaLnBrk="1" hangingPunct="1"/>
            <a:endParaRPr lang="en-GB" altLang="en-US" sz="2400" b="1">
              <a:ea typeface="Times New Roman" panose="02020603050405020304" pitchFamily="18"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F54584AF-96F1-1313-51D9-1A0C1FF76573}"/>
              </a:ext>
            </a:extLst>
          </p:cNvPr>
          <p:cNvSpPr>
            <a:spLocks noGrp="1"/>
          </p:cNvSpPr>
          <p:nvPr>
            <p:ph type="title"/>
          </p:nvPr>
        </p:nvSpPr>
        <p:spPr/>
        <p:txBody>
          <a:bodyPr/>
          <a:lstStyle/>
          <a:p>
            <a:pPr algn="l"/>
            <a:r>
              <a:rPr lang="en-GB" altLang="en-US">
                <a:solidFill>
                  <a:srgbClr val="0000FF"/>
                </a:solidFill>
              </a:rPr>
              <a:t>Reality</a:t>
            </a:r>
          </a:p>
        </p:txBody>
      </p:sp>
      <p:sp>
        <p:nvSpPr>
          <p:cNvPr id="16387" name="Content Placeholder 2">
            <a:extLst>
              <a:ext uri="{FF2B5EF4-FFF2-40B4-BE49-F238E27FC236}">
                <a16:creationId xmlns:a16="http://schemas.microsoft.com/office/drawing/2014/main" id="{66DEF731-03E3-4640-67F4-FED2FC7157A4}"/>
              </a:ext>
            </a:extLst>
          </p:cNvPr>
          <p:cNvSpPr>
            <a:spLocks noGrp="1"/>
          </p:cNvSpPr>
          <p:nvPr>
            <p:ph idx="1"/>
          </p:nvPr>
        </p:nvSpPr>
        <p:spPr>
          <a:xfrm>
            <a:off x="457200" y="2057401"/>
            <a:ext cx="8362950" cy="3394075"/>
          </a:xfrm>
        </p:spPr>
        <p:txBody>
          <a:bodyPr/>
          <a:lstStyle/>
          <a:p>
            <a:r>
              <a:rPr lang="en-GB" altLang="en-US" sz="2800"/>
              <a:t>Not a Booster Campaign and unlikely to be a Booster campaign any time soon</a:t>
            </a:r>
          </a:p>
          <a:p>
            <a:pPr lvl="1"/>
            <a:r>
              <a:rPr lang="en-GB" altLang="en-US" sz="2400"/>
              <a:t>Need an integrated (MECC) Outreach offer 365</a:t>
            </a:r>
          </a:p>
          <a:p>
            <a:r>
              <a:rPr lang="en-GB" altLang="en-US" sz="2800"/>
              <a:t>Co-administration is safe and highly acceptable</a:t>
            </a:r>
          </a:p>
          <a:p>
            <a:pPr lvl="1"/>
            <a:r>
              <a:rPr lang="en-GB" altLang="en-US" sz="2400"/>
              <a:t>Now all Peer Led – Pandemic legacy</a:t>
            </a:r>
          </a:p>
          <a:p>
            <a:r>
              <a:rPr lang="en-GB" altLang="en-US" sz="2800"/>
              <a:t>Hesitancy declining…but still a barrier</a:t>
            </a:r>
          </a:p>
          <a:p>
            <a:pPr lvl="1"/>
            <a:r>
              <a:rPr lang="en-GB" altLang="en-US" sz="2400"/>
              <a:t>Need continued awareness and Education – Peer Led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05E8313-1846-1592-AC15-9E0067ABD926}"/>
              </a:ext>
            </a:extLst>
          </p:cNvPr>
          <p:cNvSpPr>
            <a:spLocks noGrp="1"/>
          </p:cNvSpPr>
          <p:nvPr>
            <p:ph type="title"/>
          </p:nvPr>
        </p:nvSpPr>
        <p:spPr/>
        <p:txBody>
          <a:bodyPr/>
          <a:lstStyle/>
          <a:p>
            <a:pPr algn="l"/>
            <a:r>
              <a:rPr lang="en-GB" altLang="en-US">
                <a:solidFill>
                  <a:srgbClr val="0000FF"/>
                </a:solidFill>
              </a:rPr>
              <a:t>Living with COVID</a:t>
            </a:r>
          </a:p>
        </p:txBody>
      </p:sp>
      <p:sp>
        <p:nvSpPr>
          <p:cNvPr id="17411" name="Content Placeholder 2">
            <a:extLst>
              <a:ext uri="{FF2B5EF4-FFF2-40B4-BE49-F238E27FC236}">
                <a16:creationId xmlns:a16="http://schemas.microsoft.com/office/drawing/2014/main" id="{6C14F8F4-46D3-27B3-45C1-53616E7FBEEA}"/>
              </a:ext>
            </a:extLst>
          </p:cNvPr>
          <p:cNvSpPr>
            <a:spLocks noGrp="1"/>
          </p:cNvSpPr>
          <p:nvPr>
            <p:ph idx="1"/>
          </p:nvPr>
        </p:nvSpPr>
        <p:spPr>
          <a:xfrm>
            <a:off x="457200" y="2057401"/>
            <a:ext cx="8362950" cy="3394075"/>
          </a:xfrm>
        </p:spPr>
        <p:txBody>
          <a:bodyPr/>
          <a:lstStyle/>
          <a:p>
            <a:r>
              <a:rPr lang="en-GB" altLang="en-US" sz="2800"/>
              <a:t>Vaccination works and is the best tool in our box</a:t>
            </a:r>
          </a:p>
          <a:p>
            <a:pPr lvl="1"/>
            <a:r>
              <a:rPr lang="en-GB" altLang="en-US" sz="2400"/>
              <a:t>Not the only tool – Testing - Clinical triage – Escalation - Support to isolate</a:t>
            </a:r>
          </a:p>
          <a:p>
            <a:pPr lvl="1"/>
            <a:r>
              <a:rPr lang="en-GB" altLang="en-US" sz="2400"/>
              <a:t>Outbreak prevention and control</a:t>
            </a:r>
          </a:p>
          <a:p>
            <a:pPr lvl="1"/>
            <a:r>
              <a:rPr lang="en-GB" altLang="en-US" sz="2400"/>
              <a:t>Own room as the standard – Welcome Centres</a:t>
            </a:r>
          </a:p>
          <a:p>
            <a:r>
              <a:rPr lang="en-GB" altLang="en-US" sz="2800"/>
              <a:t>High levels of clinical vulnerability (1:4)</a:t>
            </a:r>
          </a:p>
          <a:p>
            <a:r>
              <a:rPr lang="en-GB" altLang="en-US" sz="2800"/>
              <a:t>COVID-19 is endemic…and evolving</a:t>
            </a:r>
            <a:endParaRPr lang="en-GB"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81106C6-759D-4663-0F19-B67EF17D5515}"/>
              </a:ext>
            </a:extLst>
          </p:cNvPr>
          <p:cNvSpPr>
            <a:spLocks noGrp="1"/>
          </p:cNvSpPr>
          <p:nvPr>
            <p:ph type="ctrTitle"/>
          </p:nvPr>
        </p:nvSpPr>
        <p:spPr>
          <a:xfrm>
            <a:off x="685800" y="2455864"/>
            <a:ext cx="7772400" cy="1101725"/>
          </a:xfrm>
        </p:spPr>
        <p:txBody>
          <a:bodyPr/>
          <a:lstStyle/>
          <a:p>
            <a:pPr eaLnBrk="1" hangingPunct="1"/>
            <a:r>
              <a:rPr lang="en-GB" altLang="en-US"/>
              <a:t>Thank you</a:t>
            </a:r>
          </a:p>
        </p:txBody>
      </p:sp>
      <p:sp>
        <p:nvSpPr>
          <p:cNvPr id="3" name="Subtitle 2">
            <a:extLst>
              <a:ext uri="{FF2B5EF4-FFF2-40B4-BE49-F238E27FC236}">
                <a16:creationId xmlns:a16="http://schemas.microsoft.com/office/drawing/2014/main" id="{64BD4F80-E428-8112-475D-AE2E659D28FC}"/>
              </a:ext>
            </a:extLst>
          </p:cNvPr>
          <p:cNvSpPr>
            <a:spLocks noGrp="1"/>
          </p:cNvSpPr>
          <p:nvPr>
            <p:ph type="subTitle" idx="1"/>
          </p:nvPr>
        </p:nvSpPr>
        <p:spPr/>
        <p:txBody>
          <a:bodyPr rtlCol="0">
            <a:normAutofit/>
          </a:bodyPr>
          <a:lstStyle/>
          <a:p>
            <a:pPr eaLnBrk="1" fontAlgn="auto" hangingPunct="1">
              <a:spcAft>
                <a:spcPts val="0"/>
              </a:spcAft>
              <a:defRPr/>
            </a:pPr>
            <a:r>
              <a:rPr lang="en-GB" dirty="0"/>
              <a:t>Any questions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E053E7-44DE-BE43-AE70-A5C1E0FCDB41}"/>
              </a:ext>
            </a:extLst>
          </p:cNvPr>
          <p:cNvPicPr>
            <a:picLocks noChangeAspect="1"/>
          </p:cNvPicPr>
          <p:nvPr/>
        </p:nvPicPr>
        <p:blipFill rotWithShape="1">
          <a:blip r:embed="rId2"/>
          <a:srcRect l="10286" t="33312" r="13634" b="30713"/>
          <a:stretch/>
        </p:blipFill>
        <p:spPr>
          <a:xfrm>
            <a:off x="1224117" y="707922"/>
            <a:ext cx="6327058" cy="1194620"/>
          </a:xfrm>
          <a:prstGeom prst="rect">
            <a:avLst/>
          </a:prstGeom>
        </p:spPr>
      </p:pic>
      <p:sp>
        <p:nvSpPr>
          <p:cNvPr id="7" name="TextBox 6">
            <a:extLst>
              <a:ext uri="{FF2B5EF4-FFF2-40B4-BE49-F238E27FC236}">
                <a16:creationId xmlns:a16="http://schemas.microsoft.com/office/drawing/2014/main" id="{6ED1458E-E8B1-F14A-B82B-51011BE3CA24}"/>
              </a:ext>
            </a:extLst>
          </p:cNvPr>
          <p:cNvSpPr txBox="1"/>
          <p:nvPr/>
        </p:nvSpPr>
        <p:spPr>
          <a:xfrm>
            <a:off x="575188" y="2772697"/>
            <a:ext cx="3229896" cy="2616101"/>
          </a:xfrm>
          <a:prstGeom prst="rect">
            <a:avLst/>
          </a:prstGeom>
          <a:noFill/>
        </p:spPr>
        <p:txBody>
          <a:bodyPr wrap="square" rtlCol="0">
            <a:spAutoFit/>
          </a:bodyPr>
          <a:lstStyle/>
          <a:p>
            <a:pPr>
              <a:spcAft>
                <a:spcPts val="0"/>
              </a:spcAft>
            </a:pPr>
            <a:r>
              <a:rPr lang="en-GB" sz="2000" b="1" dirty="0">
                <a:solidFill>
                  <a:srgbClr val="6E005A"/>
                </a:solidFill>
                <a:effectLst/>
                <a:latin typeface="Arial" panose="020B0604020202020204" pitchFamily="34" charset="0"/>
                <a:ea typeface="ＭＳ Ｐ明朝"/>
                <a:cs typeface="Arial" panose="020B0604020202020204" pitchFamily="34" charset="0"/>
              </a:rPr>
              <a:t>What we do</a:t>
            </a:r>
          </a:p>
          <a:p>
            <a:pPr>
              <a:spcAft>
                <a:spcPts val="0"/>
              </a:spcAft>
            </a:pPr>
            <a:endParaRPr lang="en-GB" sz="1400" b="1" dirty="0">
              <a:solidFill>
                <a:srgbClr val="6E005A"/>
              </a:solidFill>
              <a:effectLst/>
              <a:latin typeface="Arial" panose="020B0604020202020204" pitchFamily="34" charset="0"/>
              <a:ea typeface="Noto Sans" panose="020B0502040504020204" pitchFamily="34" charset="0"/>
              <a:cs typeface="Arial" panose="020B0604020202020204" pitchFamily="34" charset="0"/>
            </a:endParaRPr>
          </a:p>
          <a:p>
            <a:r>
              <a:rPr lang="en-GB" sz="1400" dirty="0">
                <a:latin typeface="Arial" panose="020B0604020202020204" pitchFamily="34" charset="0"/>
                <a:ea typeface="Noto Sans" panose="020B0502040504020204" pitchFamily="34" charset="0"/>
                <a:cs typeface="Arial" panose="020B0604020202020204" pitchFamily="34" charset="0"/>
              </a:rPr>
              <a:t>Homeless Link is the national membership charity for frontline homelessness services. We work to improve services through research, guidance and learning, and campaign for policy change that will ensure everyone has a place to call home and the support they need to keep it.</a:t>
            </a:r>
          </a:p>
          <a:p>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CAF7EBC-D747-804E-9246-F5648EAAF961}"/>
              </a:ext>
            </a:extLst>
          </p:cNvPr>
          <p:cNvSpPr txBox="1"/>
          <p:nvPr/>
        </p:nvSpPr>
        <p:spPr>
          <a:xfrm>
            <a:off x="5117690" y="2772697"/>
            <a:ext cx="3642852" cy="1200329"/>
          </a:xfrm>
          <a:prstGeom prst="rect">
            <a:avLst/>
          </a:prstGeom>
          <a:noFill/>
        </p:spPr>
        <p:txBody>
          <a:bodyPr wrap="square" rtlCol="0">
            <a:spAutoFit/>
          </a:bodyPr>
          <a:lstStyle/>
          <a:p>
            <a:r>
              <a:rPr lang="en-GB" b="1" dirty="0" err="1">
                <a:solidFill>
                  <a:srgbClr val="6E005A"/>
                </a:solidFill>
                <a:latin typeface="Arial" panose="020B0604020202020204" pitchFamily="34" charset="0"/>
                <a:ea typeface="ＭＳ Ｐ明朝"/>
                <a:cs typeface="Arial" panose="020B0604020202020204" pitchFamily="34" charset="0"/>
              </a:rPr>
              <a:t>homeless.org.uk</a:t>
            </a:r>
            <a:endParaRPr lang="en-GB" b="1" dirty="0">
              <a:solidFill>
                <a:srgbClr val="6E005A"/>
              </a:solidFill>
              <a:latin typeface="Arial" panose="020B0604020202020204" pitchFamily="34" charset="0"/>
              <a:ea typeface="ＭＳ Ｐ明朝"/>
              <a:cs typeface="Arial" panose="020B0604020202020204" pitchFamily="34" charset="0"/>
            </a:endParaRPr>
          </a:p>
          <a:p>
            <a:endParaRPr lang="en-GB" b="1" dirty="0">
              <a:solidFill>
                <a:srgbClr val="6E005A"/>
              </a:solidFill>
              <a:latin typeface="Arial" panose="020B0604020202020204" pitchFamily="34" charset="0"/>
              <a:ea typeface="ＭＳ Ｐ明朝"/>
              <a:cs typeface="Arial" panose="020B0604020202020204" pitchFamily="34" charset="0"/>
            </a:endParaRPr>
          </a:p>
          <a:p>
            <a:r>
              <a:rPr lang="en-GB" b="1" dirty="0">
                <a:solidFill>
                  <a:srgbClr val="6E005A"/>
                </a:solidFill>
                <a:latin typeface="Arial" panose="020B0604020202020204" pitchFamily="34" charset="0"/>
                <a:ea typeface="ＭＳ Ｐ明朝"/>
                <a:cs typeface="Arial" panose="020B0604020202020204" pitchFamily="34" charset="0"/>
              </a:rPr>
              <a:t>@</a:t>
            </a:r>
            <a:r>
              <a:rPr lang="en-GB" b="1" dirty="0" err="1">
                <a:solidFill>
                  <a:srgbClr val="6E005A"/>
                </a:solidFill>
                <a:latin typeface="Arial" panose="020B0604020202020204" pitchFamily="34" charset="0"/>
                <a:ea typeface="ＭＳ Ｐ明朝"/>
                <a:cs typeface="Arial" panose="020B0604020202020204" pitchFamily="34" charset="0"/>
              </a:rPr>
              <a:t>HomelessLink</a:t>
            </a:r>
            <a:endParaRPr lang="en-GB" b="1" dirty="0">
              <a:solidFill>
                <a:srgbClr val="6E005A"/>
              </a:solidFill>
              <a:latin typeface="Arial" panose="020B0604020202020204" pitchFamily="34" charset="0"/>
              <a:ea typeface="ＭＳ Ｐ明朝"/>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17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0B2B87-6931-434D-AFD6-EA313FE3628D}"/>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1026" name="think-cell Slide" r:id="rId5" imgW="499" imgH="499" progId="TCLayout.ActiveDocument.1">
                  <p:embed/>
                </p:oleObj>
              </mc:Choice>
              <mc:Fallback>
                <p:oleObj name="think-cell Slide" r:id="rId5" imgW="499" imgH="499" progId="TCLayout.ActiveDocument.1">
                  <p:embed/>
                  <p:pic>
                    <p:nvPicPr>
                      <p:cNvPr id="6" name="Object 5" hidden="1">
                        <a:extLst>
                          <a:ext uri="{FF2B5EF4-FFF2-40B4-BE49-F238E27FC236}">
                            <a16:creationId xmlns:a16="http://schemas.microsoft.com/office/drawing/2014/main" id="{E60B2B87-6931-434D-AFD6-EA313FE3628D}"/>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C0D4E95-371B-4D18-B038-195EB51B8E8D}"/>
              </a:ext>
            </a:extLst>
          </p:cNvPr>
          <p:cNvSpPr>
            <a:spLocks noGrp="1"/>
          </p:cNvSpPr>
          <p:nvPr>
            <p:ph type="title"/>
          </p:nvPr>
        </p:nvSpPr>
        <p:spPr>
          <a:xfrm>
            <a:off x="44620" y="879858"/>
            <a:ext cx="7420480" cy="458737"/>
          </a:xfrm>
        </p:spPr>
        <p:txBody>
          <a:bodyPr vert="horz">
            <a:noAutofit/>
          </a:bodyPr>
          <a:lstStyle/>
          <a:p>
            <a:r>
              <a:rPr lang="en-GB" sz="1500">
                <a:latin typeface="Arial"/>
                <a:cs typeface="Arial"/>
              </a:rPr>
              <a:t>Some Key Initiatives for those experiencing Homelessness and/or Sleeping Rough – December 2022</a:t>
            </a:r>
            <a:endParaRPr lang="en-GB" sz="1500"/>
          </a:p>
        </p:txBody>
      </p:sp>
      <p:sp>
        <p:nvSpPr>
          <p:cNvPr id="3" name="AutoShape 2">
            <a:extLst>
              <a:ext uri="{FF2B5EF4-FFF2-40B4-BE49-F238E27FC236}">
                <a16:creationId xmlns:a16="http://schemas.microsoft.com/office/drawing/2014/main" id="{37BDD3D2-4C03-4437-8477-CC2CF186CF1F}"/>
              </a:ext>
            </a:extLst>
          </p:cNvPr>
          <p:cNvSpPr>
            <a:spLocks noChangeAspect="1" noChangeArrowheads="1"/>
          </p:cNvSpPr>
          <p:nvPr/>
        </p:nvSpPr>
        <p:spPr bwMode="auto">
          <a:xfrm>
            <a:off x="138113"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a:solidFill>
                <a:prstClr val="black"/>
              </a:solidFill>
              <a:latin typeface="Calibri"/>
            </a:endParaRPr>
          </a:p>
        </p:txBody>
      </p:sp>
      <p:sp>
        <p:nvSpPr>
          <p:cNvPr id="5" name="AutoShape 3">
            <a:extLst>
              <a:ext uri="{FF2B5EF4-FFF2-40B4-BE49-F238E27FC236}">
                <a16:creationId xmlns:a16="http://schemas.microsoft.com/office/drawing/2014/main" id="{E7E490EA-6385-465A-8837-F1E8551C8CE0}"/>
              </a:ext>
            </a:extLst>
          </p:cNvPr>
          <p:cNvSpPr>
            <a:spLocks noChangeAspect="1" noChangeArrowheads="1"/>
          </p:cNvSpPr>
          <p:nvPr/>
        </p:nvSpPr>
        <p:spPr bwMode="auto">
          <a:xfrm>
            <a:off x="483394"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a:solidFill>
                <a:prstClr val="black"/>
              </a:solidFill>
              <a:latin typeface="Calibri"/>
            </a:endParaRPr>
          </a:p>
        </p:txBody>
      </p:sp>
      <p:sp>
        <p:nvSpPr>
          <p:cNvPr id="7" name="AutoShape 4">
            <a:extLst>
              <a:ext uri="{FF2B5EF4-FFF2-40B4-BE49-F238E27FC236}">
                <a16:creationId xmlns:a16="http://schemas.microsoft.com/office/drawing/2014/main" id="{FB07E129-1790-4D30-8235-18F85CD4D183}"/>
              </a:ext>
            </a:extLst>
          </p:cNvPr>
          <p:cNvSpPr>
            <a:spLocks noChangeAspect="1" noChangeArrowheads="1"/>
          </p:cNvSpPr>
          <p:nvPr/>
        </p:nvSpPr>
        <p:spPr bwMode="auto">
          <a:xfrm>
            <a:off x="828675"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a:solidFill>
                <a:prstClr val="black"/>
              </a:solidFill>
              <a:latin typeface="Calibri"/>
            </a:endParaRPr>
          </a:p>
        </p:txBody>
      </p:sp>
      <p:sp>
        <p:nvSpPr>
          <p:cNvPr id="53" name="TextBox 52">
            <a:extLst>
              <a:ext uri="{FF2B5EF4-FFF2-40B4-BE49-F238E27FC236}">
                <a16:creationId xmlns:a16="http://schemas.microsoft.com/office/drawing/2014/main" id="{4CAD9DEE-9800-42E3-A488-B72074BB2401}"/>
              </a:ext>
            </a:extLst>
          </p:cNvPr>
          <p:cNvSpPr txBox="1"/>
          <p:nvPr/>
        </p:nvSpPr>
        <p:spPr>
          <a:xfrm>
            <a:off x="213656" y="1308683"/>
            <a:ext cx="7143498" cy="459036"/>
          </a:xfrm>
          <a:prstGeom prst="rect">
            <a:avLst/>
          </a:prstGeom>
          <a:noFill/>
        </p:spPr>
        <p:txBody>
          <a:bodyPr wrap="square" lIns="68580" tIns="34290" rIns="68580" bIns="34290" anchor="t">
            <a:spAutoFit/>
          </a:bodyPr>
          <a:lstStyle/>
          <a:p>
            <a:pPr algn="just" defTabSz="514350">
              <a:lnSpc>
                <a:spcPct val="150000"/>
              </a:lnSpc>
              <a:spcBef>
                <a:spcPts val="169"/>
              </a:spcBef>
              <a:spcAft>
                <a:spcPts val="169"/>
              </a:spcAft>
              <a:defRPr/>
            </a:pPr>
            <a:r>
              <a:rPr lang="en-US" sz="900" b="1">
                <a:solidFill>
                  <a:srgbClr val="000000"/>
                </a:solidFill>
                <a:latin typeface="Arial"/>
                <a:ea typeface="Times New Roman" panose="02020603050405020304" pitchFamily="18" charset="0"/>
                <a:cs typeface="Arial"/>
              </a:rPr>
              <a:t>The map below shows a handful of the initiatives that are taking place over the next couple of week. We plan to assess the impact of these with further detailed data analysis. The following slides provide more initiatives that are happening by Region.</a:t>
            </a:r>
          </a:p>
        </p:txBody>
      </p:sp>
      <p:pic>
        <p:nvPicPr>
          <p:cNvPr id="8" name="Picture 7" descr="Map&#10;&#10;Description automatically generated">
            <a:extLst>
              <a:ext uri="{FF2B5EF4-FFF2-40B4-BE49-F238E27FC236}">
                <a16:creationId xmlns:a16="http://schemas.microsoft.com/office/drawing/2014/main" id="{959AC058-DC69-4592-90B4-F70E6354E8F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509677" y="1870754"/>
            <a:ext cx="3826202" cy="3924153"/>
          </a:xfrm>
          <a:prstGeom prst="rect">
            <a:avLst/>
          </a:prstGeom>
        </p:spPr>
      </p:pic>
      <p:cxnSp>
        <p:nvCxnSpPr>
          <p:cNvPr id="12" name="Straight Arrow Connector 11">
            <a:extLst>
              <a:ext uri="{FF2B5EF4-FFF2-40B4-BE49-F238E27FC236}">
                <a16:creationId xmlns:a16="http://schemas.microsoft.com/office/drawing/2014/main" id="{0746CADE-6557-4905-832D-F012310DC4C3}"/>
              </a:ext>
            </a:extLst>
          </p:cNvPr>
          <p:cNvCxnSpPr>
            <a:cxnSpLocks/>
            <a:stCxn id="14" idx="3"/>
          </p:cNvCxnSpPr>
          <p:nvPr/>
        </p:nvCxnSpPr>
        <p:spPr>
          <a:xfrm>
            <a:off x="2290762" y="3041843"/>
            <a:ext cx="2036269" cy="831907"/>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14" name="TextBox 13">
            <a:extLst>
              <a:ext uri="{FF2B5EF4-FFF2-40B4-BE49-F238E27FC236}">
                <a16:creationId xmlns:a16="http://schemas.microsoft.com/office/drawing/2014/main" id="{66467067-9CCF-403C-9C82-311BFE03A8BC}"/>
              </a:ext>
            </a:extLst>
          </p:cNvPr>
          <p:cNvSpPr txBox="1"/>
          <p:nvPr/>
        </p:nvSpPr>
        <p:spPr>
          <a:xfrm>
            <a:off x="366713" y="2805240"/>
            <a:ext cx="1924049" cy="473206"/>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Shrewsbury Ark Clinic hosting roving vaccination team to offer COVID vaccination to service users</a:t>
            </a:r>
          </a:p>
        </p:txBody>
      </p:sp>
      <p:cxnSp>
        <p:nvCxnSpPr>
          <p:cNvPr id="27" name="Straight Arrow Connector 26">
            <a:extLst>
              <a:ext uri="{FF2B5EF4-FFF2-40B4-BE49-F238E27FC236}">
                <a16:creationId xmlns:a16="http://schemas.microsoft.com/office/drawing/2014/main" id="{CA647C6C-F3D5-4B16-9877-47F2D05BFEB5}"/>
              </a:ext>
            </a:extLst>
          </p:cNvPr>
          <p:cNvCxnSpPr>
            <a:cxnSpLocks/>
            <a:stCxn id="28" idx="1"/>
          </p:cNvCxnSpPr>
          <p:nvPr/>
        </p:nvCxnSpPr>
        <p:spPr>
          <a:xfrm flipH="1">
            <a:off x="5935718" y="3557927"/>
            <a:ext cx="628247" cy="533810"/>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A7A0A2A6-9BDC-42F5-BF94-00600F15426B}"/>
              </a:ext>
            </a:extLst>
          </p:cNvPr>
          <p:cNvSpPr txBox="1"/>
          <p:nvPr/>
        </p:nvSpPr>
        <p:spPr>
          <a:xfrm>
            <a:off x="6563965" y="3257845"/>
            <a:ext cx="2087714" cy="600164"/>
          </a:xfrm>
          <a:prstGeom prst="rect">
            <a:avLst/>
          </a:prstGeom>
          <a:noFill/>
          <a:ln>
            <a:solidFill>
              <a:schemeClr val="tx1"/>
            </a:solidFill>
            <a:prstDash val="sysDot"/>
          </a:ln>
        </p:spPr>
        <p:txBody>
          <a:bodyPr wrap="square" rtlCol="0">
            <a:spAutoFit/>
          </a:bodyPr>
          <a:lstStyle/>
          <a:p>
            <a:pPr defTabSz="342900"/>
            <a:r>
              <a:rPr lang="en-GB" sz="825" b="1" i="1">
                <a:solidFill>
                  <a:prstClr val="black"/>
                </a:solidFill>
                <a:latin typeface="Calibri"/>
              </a:rPr>
              <a:t>From 1</a:t>
            </a:r>
            <a:r>
              <a:rPr lang="en-GB" sz="825" b="1" i="1" baseline="30000">
                <a:solidFill>
                  <a:prstClr val="black"/>
                </a:solidFill>
                <a:latin typeface="Calibri"/>
              </a:rPr>
              <a:t>st</a:t>
            </a:r>
            <a:r>
              <a:rPr lang="en-GB" sz="825" b="1" i="1">
                <a:solidFill>
                  <a:prstClr val="black"/>
                </a:solidFill>
                <a:latin typeface="Calibri"/>
              </a:rPr>
              <a:t> Jan 23 - Wellness on Wheels Bus available to visit homeless hostels, VCSE and other groups supporting homeless and rough sleepers</a:t>
            </a:r>
          </a:p>
        </p:txBody>
      </p:sp>
      <p:cxnSp>
        <p:nvCxnSpPr>
          <p:cNvPr id="29" name="Straight Arrow Connector 28">
            <a:extLst>
              <a:ext uri="{FF2B5EF4-FFF2-40B4-BE49-F238E27FC236}">
                <a16:creationId xmlns:a16="http://schemas.microsoft.com/office/drawing/2014/main" id="{0983AFFE-8CDF-499B-8000-EC12E538D10E}"/>
              </a:ext>
            </a:extLst>
          </p:cNvPr>
          <p:cNvCxnSpPr>
            <a:cxnSpLocks/>
          </p:cNvCxnSpPr>
          <p:nvPr/>
        </p:nvCxnSpPr>
        <p:spPr>
          <a:xfrm>
            <a:off x="2455583" y="4521510"/>
            <a:ext cx="2400837" cy="42384"/>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30" name="TextBox 29">
            <a:extLst>
              <a:ext uri="{FF2B5EF4-FFF2-40B4-BE49-F238E27FC236}">
                <a16:creationId xmlns:a16="http://schemas.microsoft.com/office/drawing/2014/main" id="{E6118C17-57E5-4BE3-A15E-069AE37F4BB5}"/>
              </a:ext>
            </a:extLst>
          </p:cNvPr>
          <p:cNvSpPr txBox="1"/>
          <p:nvPr/>
        </p:nvSpPr>
        <p:spPr>
          <a:xfrm>
            <a:off x="457364" y="4330506"/>
            <a:ext cx="1997217" cy="600164"/>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Health On the Move bus facilitated 5 clinics in Oxford (Turning Point and St Mungo’s), 2 in Bicester (Salvation Army), 1 in Banbury (Turning Point)</a:t>
            </a:r>
          </a:p>
        </p:txBody>
      </p:sp>
      <p:cxnSp>
        <p:nvCxnSpPr>
          <p:cNvPr id="31" name="Straight Arrow Connector 30">
            <a:extLst>
              <a:ext uri="{FF2B5EF4-FFF2-40B4-BE49-F238E27FC236}">
                <a16:creationId xmlns:a16="http://schemas.microsoft.com/office/drawing/2014/main" id="{EDC35BFC-CA81-4C92-95CD-2904E30C443A}"/>
              </a:ext>
            </a:extLst>
          </p:cNvPr>
          <p:cNvCxnSpPr>
            <a:cxnSpLocks/>
            <a:stCxn id="33" idx="1"/>
          </p:cNvCxnSpPr>
          <p:nvPr/>
        </p:nvCxnSpPr>
        <p:spPr>
          <a:xfrm flipH="1">
            <a:off x="5407573" y="4315855"/>
            <a:ext cx="1086023" cy="403090"/>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33" name="TextBox 32">
            <a:extLst>
              <a:ext uri="{FF2B5EF4-FFF2-40B4-BE49-F238E27FC236}">
                <a16:creationId xmlns:a16="http://schemas.microsoft.com/office/drawing/2014/main" id="{9BCE904D-6E61-4110-8EB7-444280F23E58}"/>
              </a:ext>
            </a:extLst>
          </p:cNvPr>
          <p:cNvSpPr txBox="1"/>
          <p:nvPr/>
        </p:nvSpPr>
        <p:spPr>
          <a:xfrm>
            <a:off x="6493596" y="3992689"/>
            <a:ext cx="2493820" cy="646331"/>
          </a:xfrm>
          <a:prstGeom prst="rect">
            <a:avLst/>
          </a:prstGeom>
          <a:noFill/>
          <a:ln>
            <a:solidFill>
              <a:schemeClr val="tx1"/>
            </a:solidFill>
            <a:prstDash val="sysDot"/>
          </a:ln>
        </p:spPr>
        <p:txBody>
          <a:bodyPr wrap="square" lIns="68580" tIns="34290" rIns="68580" bIns="34290" rtlCol="0" anchor="t">
            <a:spAutoFit/>
          </a:bodyPr>
          <a:lstStyle/>
          <a:p>
            <a:pPr defTabSz="342900"/>
            <a:r>
              <a:rPr lang="en-GB" sz="750" b="1" i="1" dirty="0">
                <a:solidFill>
                  <a:srgbClr val="000000"/>
                </a:solidFill>
                <a:latin typeface="Calibri"/>
              </a:rPr>
              <a:t>5 Crisis hotels and </a:t>
            </a:r>
            <a:r>
              <a:rPr lang="en-GB" sz="750" b="1" i="1">
                <a:solidFill>
                  <a:srgbClr val="000000"/>
                </a:solidFill>
                <a:latin typeface="Calibri"/>
              </a:rPr>
              <a:t>4 Crisis </a:t>
            </a:r>
            <a:r>
              <a:rPr lang="en-GB" sz="750" b="1" i="1" dirty="0">
                <a:solidFill>
                  <a:srgbClr val="000000"/>
                </a:solidFill>
                <a:latin typeface="Calibri"/>
              </a:rPr>
              <a:t>centres open over Christmas 22 and Jan 23, with vaccination offer available over whole festive </a:t>
            </a:r>
            <a:r>
              <a:rPr lang="en-GB" sz="750" b="1" i="1" dirty="0" err="1">
                <a:solidFill>
                  <a:srgbClr val="000000"/>
                </a:solidFill>
                <a:latin typeface="Calibri"/>
              </a:rPr>
              <a:t>season.Crisis</a:t>
            </a:r>
            <a:r>
              <a:rPr lang="en-GB" sz="750" b="1" i="1" dirty="0">
                <a:solidFill>
                  <a:srgbClr val="000000"/>
                </a:solidFill>
                <a:latin typeface="Calibri"/>
              </a:rPr>
              <a:t> Volunteer Healthcare, East London FT, Central London Community Healthcare, and Find and Treat.</a:t>
            </a:r>
          </a:p>
        </p:txBody>
      </p:sp>
      <p:sp>
        <p:nvSpPr>
          <p:cNvPr id="23" name="TextBox 22">
            <a:extLst>
              <a:ext uri="{FF2B5EF4-FFF2-40B4-BE49-F238E27FC236}">
                <a16:creationId xmlns:a16="http://schemas.microsoft.com/office/drawing/2014/main" id="{AA7A44CE-E2F0-4E2F-8614-3CF872DB47AB}"/>
              </a:ext>
            </a:extLst>
          </p:cNvPr>
          <p:cNvSpPr txBox="1"/>
          <p:nvPr/>
        </p:nvSpPr>
        <p:spPr>
          <a:xfrm>
            <a:off x="6587827" y="2636256"/>
            <a:ext cx="2087714" cy="600164"/>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Vulnerable Adults Service – healthcare for individuals who are homeless will run open sessions/walk in clinics during the Christmas period. </a:t>
            </a:r>
          </a:p>
        </p:txBody>
      </p:sp>
      <p:cxnSp>
        <p:nvCxnSpPr>
          <p:cNvPr id="34" name="Straight Arrow Connector 33">
            <a:extLst>
              <a:ext uri="{FF2B5EF4-FFF2-40B4-BE49-F238E27FC236}">
                <a16:creationId xmlns:a16="http://schemas.microsoft.com/office/drawing/2014/main" id="{0E004765-09A6-48CD-8B31-C9001D8AD455}"/>
              </a:ext>
            </a:extLst>
          </p:cNvPr>
          <p:cNvCxnSpPr>
            <a:cxnSpLocks/>
            <a:stCxn id="23" idx="1"/>
          </p:cNvCxnSpPr>
          <p:nvPr/>
        </p:nvCxnSpPr>
        <p:spPr>
          <a:xfrm flipH="1">
            <a:off x="5828390" y="2936338"/>
            <a:ext cx="759437" cy="881541"/>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43" name="TextBox 42">
            <a:extLst>
              <a:ext uri="{FF2B5EF4-FFF2-40B4-BE49-F238E27FC236}">
                <a16:creationId xmlns:a16="http://schemas.microsoft.com/office/drawing/2014/main" id="{9CB7272E-BB0D-4111-84B3-1B9C9AB13448}"/>
              </a:ext>
            </a:extLst>
          </p:cNvPr>
          <p:cNvSpPr txBox="1"/>
          <p:nvPr/>
        </p:nvSpPr>
        <p:spPr>
          <a:xfrm>
            <a:off x="6493596" y="1756741"/>
            <a:ext cx="2087714" cy="323165"/>
          </a:xfrm>
          <a:prstGeom prst="rect">
            <a:avLst/>
          </a:prstGeom>
          <a:noFill/>
          <a:ln>
            <a:solidFill>
              <a:schemeClr val="tx1"/>
            </a:solidFill>
            <a:prstDash val="sysDot"/>
          </a:ln>
        </p:spPr>
        <p:txBody>
          <a:bodyPr wrap="square" lIns="68580" tIns="34290" rIns="68580" bIns="34290" rtlCol="0" anchor="t">
            <a:spAutoFit/>
          </a:bodyPr>
          <a:lstStyle/>
          <a:p>
            <a:pPr defTabSz="342900"/>
            <a:r>
              <a:rPr lang="en-GB" sz="825" b="1" i="1">
                <a:solidFill>
                  <a:prstClr val="black"/>
                </a:solidFill>
                <a:latin typeface="Calibri"/>
              </a:rPr>
              <a:t>Visits by roving teams to Shelter hub in Newcastle</a:t>
            </a:r>
            <a:endParaRPr lang="en-US" sz="1350">
              <a:solidFill>
                <a:prstClr val="black"/>
              </a:solidFill>
              <a:latin typeface="Calibri"/>
            </a:endParaRPr>
          </a:p>
        </p:txBody>
      </p:sp>
      <p:cxnSp>
        <p:nvCxnSpPr>
          <p:cNvPr id="44" name="Straight Arrow Connector 43">
            <a:extLst>
              <a:ext uri="{FF2B5EF4-FFF2-40B4-BE49-F238E27FC236}">
                <a16:creationId xmlns:a16="http://schemas.microsoft.com/office/drawing/2014/main" id="{ECCE57BA-D0FE-4712-81D4-B8998D58559E}"/>
              </a:ext>
            </a:extLst>
          </p:cNvPr>
          <p:cNvCxnSpPr>
            <a:cxnSpLocks/>
            <a:stCxn id="43" idx="1"/>
          </p:cNvCxnSpPr>
          <p:nvPr/>
        </p:nvCxnSpPr>
        <p:spPr>
          <a:xfrm flipH="1">
            <a:off x="4807521" y="1918324"/>
            <a:ext cx="1686075" cy="663267"/>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4" name="TextBox 3">
            <a:extLst>
              <a:ext uri="{FF2B5EF4-FFF2-40B4-BE49-F238E27FC236}">
                <a16:creationId xmlns:a16="http://schemas.microsoft.com/office/drawing/2014/main" id="{F3552D52-C906-B662-6BC2-F8CCA4A94315}"/>
              </a:ext>
            </a:extLst>
          </p:cNvPr>
          <p:cNvSpPr txBox="1"/>
          <p:nvPr/>
        </p:nvSpPr>
        <p:spPr>
          <a:xfrm>
            <a:off x="480910" y="5298739"/>
            <a:ext cx="2013293" cy="473206"/>
          </a:xfrm>
          <a:prstGeom prst="rect">
            <a:avLst/>
          </a:prstGeom>
          <a:solidFill>
            <a:schemeClr val="bg1"/>
          </a:solidFill>
          <a:ln>
            <a:solidFill>
              <a:schemeClr val="tx1"/>
            </a:solidFill>
            <a:prstDash val="sysDot"/>
          </a:ln>
        </p:spPr>
        <p:txBody>
          <a:bodyPr wrap="square" lIns="27000" rIns="27000" rtlCol="0">
            <a:spAutoFit/>
          </a:bodyPr>
          <a:lstStyle/>
          <a:p>
            <a:pPr defTabSz="342900"/>
            <a:r>
              <a:rPr lang="en-GB" sz="825" b="1" i="1">
                <a:solidFill>
                  <a:srgbClr val="000000"/>
                </a:solidFill>
                <a:latin typeface="Calibri"/>
              </a:rPr>
              <a:t>Worthing – temporary night shelter opened and working with Health Central Surgery to ensure guests can access vaccinations</a:t>
            </a:r>
          </a:p>
        </p:txBody>
      </p:sp>
      <p:cxnSp>
        <p:nvCxnSpPr>
          <p:cNvPr id="9" name="Straight Arrow Connector 8">
            <a:extLst>
              <a:ext uri="{FF2B5EF4-FFF2-40B4-BE49-F238E27FC236}">
                <a16:creationId xmlns:a16="http://schemas.microsoft.com/office/drawing/2014/main" id="{47516ADD-253A-D7BB-B6E2-4E9FECD772DA}"/>
              </a:ext>
            </a:extLst>
          </p:cNvPr>
          <p:cNvCxnSpPr>
            <a:cxnSpLocks/>
          </p:cNvCxnSpPr>
          <p:nvPr/>
        </p:nvCxnSpPr>
        <p:spPr>
          <a:xfrm flipV="1">
            <a:off x="2469571" y="5073429"/>
            <a:ext cx="2786054" cy="474839"/>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id="{1AA795C8-241B-3809-EEFE-43D9403FDAB0}"/>
              </a:ext>
            </a:extLst>
          </p:cNvPr>
          <p:cNvCxnSpPr>
            <a:cxnSpLocks/>
            <a:stCxn id="16" idx="1"/>
          </p:cNvCxnSpPr>
          <p:nvPr/>
        </p:nvCxnSpPr>
        <p:spPr>
          <a:xfrm flipH="1">
            <a:off x="4901035" y="2374597"/>
            <a:ext cx="1478356" cy="1054120"/>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id="{154E9573-B730-4DC6-B2F5-746CB20D5D90}"/>
              </a:ext>
            </a:extLst>
          </p:cNvPr>
          <p:cNvSpPr txBox="1"/>
          <p:nvPr/>
        </p:nvSpPr>
        <p:spPr>
          <a:xfrm>
            <a:off x="6379391" y="2137994"/>
            <a:ext cx="2060733" cy="473206"/>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Vaccination sessions taking place at homeless accommodation in West and South Yorkshire</a:t>
            </a:r>
          </a:p>
        </p:txBody>
      </p:sp>
      <p:cxnSp>
        <p:nvCxnSpPr>
          <p:cNvPr id="17" name="Straight Arrow Connector 16">
            <a:extLst>
              <a:ext uri="{FF2B5EF4-FFF2-40B4-BE49-F238E27FC236}">
                <a16:creationId xmlns:a16="http://schemas.microsoft.com/office/drawing/2014/main" id="{4A022B82-9A88-604D-E000-A5DABF227D9D}"/>
              </a:ext>
            </a:extLst>
          </p:cNvPr>
          <p:cNvCxnSpPr>
            <a:cxnSpLocks/>
            <a:stCxn id="16" idx="1"/>
          </p:cNvCxnSpPr>
          <p:nvPr/>
        </p:nvCxnSpPr>
        <p:spPr>
          <a:xfrm flipH="1">
            <a:off x="4757077" y="2374597"/>
            <a:ext cx="1622314" cy="889726"/>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22" name="TextBox 21">
            <a:extLst>
              <a:ext uri="{FF2B5EF4-FFF2-40B4-BE49-F238E27FC236}">
                <a16:creationId xmlns:a16="http://schemas.microsoft.com/office/drawing/2014/main" id="{91F88A15-831F-9639-DACD-0EF9E6B6974A}"/>
              </a:ext>
            </a:extLst>
          </p:cNvPr>
          <p:cNvSpPr txBox="1"/>
          <p:nvPr/>
        </p:nvSpPr>
        <p:spPr>
          <a:xfrm>
            <a:off x="678262" y="1846072"/>
            <a:ext cx="1553480" cy="473206"/>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9</a:t>
            </a:r>
            <a:r>
              <a:rPr lang="en-GB" sz="825" b="1" i="1" baseline="30000">
                <a:solidFill>
                  <a:srgbClr val="000000"/>
                </a:solidFill>
                <a:latin typeface="Calibri"/>
              </a:rPr>
              <a:t>th</a:t>
            </a:r>
            <a:r>
              <a:rPr lang="en-GB" sz="825" b="1" i="1">
                <a:solidFill>
                  <a:srgbClr val="000000"/>
                </a:solidFill>
                <a:latin typeface="Calibri"/>
              </a:rPr>
              <a:t>, 23</a:t>
            </a:r>
            <a:r>
              <a:rPr lang="en-GB" sz="825" b="1" i="1" baseline="30000">
                <a:solidFill>
                  <a:srgbClr val="000000"/>
                </a:solidFill>
                <a:latin typeface="Calibri"/>
              </a:rPr>
              <a:t>rd</a:t>
            </a:r>
            <a:r>
              <a:rPr lang="en-GB" sz="825" b="1" i="1">
                <a:solidFill>
                  <a:srgbClr val="000000"/>
                </a:solidFill>
                <a:latin typeface="Calibri"/>
              </a:rPr>
              <a:t>, 30</a:t>
            </a:r>
            <a:r>
              <a:rPr lang="en-GB" sz="825" b="1" i="1" baseline="30000">
                <a:solidFill>
                  <a:srgbClr val="000000"/>
                </a:solidFill>
                <a:latin typeface="Calibri"/>
              </a:rPr>
              <a:t>th</a:t>
            </a:r>
            <a:r>
              <a:rPr lang="en-GB" sz="825" b="1" i="1">
                <a:solidFill>
                  <a:srgbClr val="000000"/>
                </a:solidFill>
                <a:latin typeface="Calibri"/>
              </a:rPr>
              <a:t> Dec - Vaccination sessions at Forward Leeds Drug &amp; Alcohol Service</a:t>
            </a:r>
          </a:p>
        </p:txBody>
      </p:sp>
      <p:cxnSp>
        <p:nvCxnSpPr>
          <p:cNvPr id="32" name="Straight Arrow Connector 31">
            <a:extLst>
              <a:ext uri="{FF2B5EF4-FFF2-40B4-BE49-F238E27FC236}">
                <a16:creationId xmlns:a16="http://schemas.microsoft.com/office/drawing/2014/main" id="{B223F961-1019-48AF-FD84-74AF3813E5F4}"/>
              </a:ext>
            </a:extLst>
          </p:cNvPr>
          <p:cNvCxnSpPr>
            <a:cxnSpLocks/>
            <a:stCxn id="22" idx="3"/>
          </p:cNvCxnSpPr>
          <p:nvPr/>
        </p:nvCxnSpPr>
        <p:spPr>
          <a:xfrm>
            <a:off x="2231742" y="2082675"/>
            <a:ext cx="2441207" cy="1139622"/>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39" name="TextBox 38">
            <a:extLst>
              <a:ext uri="{FF2B5EF4-FFF2-40B4-BE49-F238E27FC236}">
                <a16:creationId xmlns:a16="http://schemas.microsoft.com/office/drawing/2014/main" id="{BE7054EE-244A-CDAA-5CD6-97FAD8008861}"/>
              </a:ext>
            </a:extLst>
          </p:cNvPr>
          <p:cNvSpPr txBox="1"/>
          <p:nvPr/>
        </p:nvSpPr>
        <p:spPr>
          <a:xfrm>
            <a:off x="294782" y="2340213"/>
            <a:ext cx="1962947" cy="418281"/>
          </a:xfrm>
          <a:prstGeom prst="rect">
            <a:avLst/>
          </a:prstGeom>
          <a:noFill/>
          <a:ln>
            <a:solidFill>
              <a:schemeClr val="tx1"/>
            </a:solidFill>
            <a:prstDash val="sysDot"/>
          </a:ln>
        </p:spPr>
        <p:txBody>
          <a:bodyPr wrap="square" lIns="27000" tIns="27000" rIns="27000" bIns="27000" rtlCol="0" anchor="t">
            <a:spAutoFit/>
          </a:bodyPr>
          <a:lstStyle/>
          <a:p>
            <a:pPr defTabSz="342900"/>
            <a:r>
              <a:rPr lang="en-GB" sz="788" b="1" i="1">
                <a:solidFill>
                  <a:srgbClr val="000000"/>
                </a:solidFill>
                <a:latin typeface="Calibri"/>
              </a:rPr>
              <a:t>Roving team offering vaccinations at hostels and other facilities for vulnerable people – including GPs and homeless specialist nurses</a:t>
            </a:r>
          </a:p>
        </p:txBody>
      </p:sp>
      <p:cxnSp>
        <p:nvCxnSpPr>
          <p:cNvPr id="40" name="Straight Arrow Connector 39">
            <a:extLst>
              <a:ext uri="{FF2B5EF4-FFF2-40B4-BE49-F238E27FC236}">
                <a16:creationId xmlns:a16="http://schemas.microsoft.com/office/drawing/2014/main" id="{42E25C77-DEF8-EFA5-96C8-94FB7CA1E281}"/>
              </a:ext>
            </a:extLst>
          </p:cNvPr>
          <p:cNvCxnSpPr>
            <a:cxnSpLocks/>
            <a:stCxn id="39" idx="3"/>
          </p:cNvCxnSpPr>
          <p:nvPr/>
        </p:nvCxnSpPr>
        <p:spPr>
          <a:xfrm>
            <a:off x="2257729" y="2549354"/>
            <a:ext cx="2125646" cy="807423"/>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46" name="TextBox 45">
            <a:extLst>
              <a:ext uri="{FF2B5EF4-FFF2-40B4-BE49-F238E27FC236}">
                <a16:creationId xmlns:a16="http://schemas.microsoft.com/office/drawing/2014/main" id="{FA882DA2-1262-21E2-025C-75E17AF22AAF}"/>
              </a:ext>
            </a:extLst>
          </p:cNvPr>
          <p:cNvSpPr txBox="1"/>
          <p:nvPr/>
        </p:nvSpPr>
        <p:spPr>
          <a:xfrm>
            <a:off x="853534" y="3800341"/>
            <a:ext cx="1553480" cy="473206"/>
          </a:xfrm>
          <a:prstGeom prst="rect">
            <a:avLst/>
          </a:prstGeom>
          <a:noFill/>
          <a:ln>
            <a:solidFill>
              <a:schemeClr val="tx1"/>
            </a:solidFill>
            <a:prstDash val="sysDot"/>
          </a:ln>
        </p:spPr>
        <p:txBody>
          <a:bodyPr wrap="square" lIns="27000" rIns="27000" rtlCol="0">
            <a:spAutoFit/>
          </a:bodyPr>
          <a:lstStyle/>
          <a:p>
            <a:pPr defTabSz="342900"/>
            <a:r>
              <a:rPr lang="en-GB" sz="825" b="1" i="1">
                <a:solidFill>
                  <a:srgbClr val="000000"/>
                </a:solidFill>
                <a:latin typeface="Calibri"/>
              </a:rPr>
              <a:t>24 – 30</a:t>
            </a:r>
            <a:r>
              <a:rPr lang="en-GB" sz="825" b="1" i="1" baseline="30000">
                <a:solidFill>
                  <a:srgbClr val="000000"/>
                </a:solidFill>
                <a:latin typeface="Calibri"/>
              </a:rPr>
              <a:t>th</a:t>
            </a:r>
            <a:r>
              <a:rPr lang="en-GB" sz="825" b="1" i="1">
                <a:solidFill>
                  <a:srgbClr val="000000"/>
                </a:solidFill>
                <a:latin typeface="Calibri"/>
              </a:rPr>
              <a:t> Dec - Caring at Christmas vaccination outreach from Sirona Health in a range of Bristol venues</a:t>
            </a:r>
          </a:p>
        </p:txBody>
      </p:sp>
      <p:cxnSp>
        <p:nvCxnSpPr>
          <p:cNvPr id="47" name="Straight Arrow Connector 46">
            <a:extLst>
              <a:ext uri="{FF2B5EF4-FFF2-40B4-BE49-F238E27FC236}">
                <a16:creationId xmlns:a16="http://schemas.microsoft.com/office/drawing/2014/main" id="{6DD7ACCC-B103-9D3D-2BD8-533BD14C4D7A}"/>
              </a:ext>
            </a:extLst>
          </p:cNvPr>
          <p:cNvCxnSpPr>
            <a:cxnSpLocks/>
          </p:cNvCxnSpPr>
          <p:nvPr/>
        </p:nvCxnSpPr>
        <p:spPr>
          <a:xfrm>
            <a:off x="2616295" y="3985156"/>
            <a:ext cx="1718785" cy="704261"/>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54" name="TextBox 53">
            <a:extLst>
              <a:ext uri="{FF2B5EF4-FFF2-40B4-BE49-F238E27FC236}">
                <a16:creationId xmlns:a16="http://schemas.microsoft.com/office/drawing/2014/main" id="{BF6F5C21-CB7C-DB04-CBB7-7D5130C6A45D}"/>
              </a:ext>
            </a:extLst>
          </p:cNvPr>
          <p:cNvSpPr txBox="1"/>
          <p:nvPr/>
        </p:nvSpPr>
        <p:spPr>
          <a:xfrm>
            <a:off x="484694" y="4946058"/>
            <a:ext cx="1962947" cy="297030"/>
          </a:xfrm>
          <a:prstGeom prst="rect">
            <a:avLst/>
          </a:prstGeom>
          <a:noFill/>
          <a:ln>
            <a:solidFill>
              <a:schemeClr val="tx1"/>
            </a:solidFill>
            <a:prstDash val="sysDot"/>
          </a:ln>
        </p:spPr>
        <p:txBody>
          <a:bodyPr wrap="square" lIns="27000" tIns="27000" rIns="27000" bIns="27000" rtlCol="0">
            <a:spAutoFit/>
          </a:bodyPr>
          <a:lstStyle/>
          <a:p>
            <a:pPr defTabSz="342900"/>
            <a:r>
              <a:rPr lang="en-GB" sz="788" b="1" i="1">
                <a:solidFill>
                  <a:srgbClr val="000000"/>
                </a:solidFill>
                <a:latin typeface="Calibri"/>
              </a:rPr>
              <a:t>Health for Homeless – weekly outreach clinics at 3 locations, providing flu and COVID vax</a:t>
            </a:r>
          </a:p>
        </p:txBody>
      </p:sp>
      <p:cxnSp>
        <p:nvCxnSpPr>
          <p:cNvPr id="55" name="Straight Arrow Connector 54">
            <a:extLst>
              <a:ext uri="{FF2B5EF4-FFF2-40B4-BE49-F238E27FC236}">
                <a16:creationId xmlns:a16="http://schemas.microsoft.com/office/drawing/2014/main" id="{FDBF20C7-ECA8-6B68-9452-50D62D2EF479}"/>
              </a:ext>
            </a:extLst>
          </p:cNvPr>
          <p:cNvCxnSpPr>
            <a:cxnSpLocks/>
          </p:cNvCxnSpPr>
          <p:nvPr/>
        </p:nvCxnSpPr>
        <p:spPr>
          <a:xfrm>
            <a:off x="2425346" y="5067739"/>
            <a:ext cx="887158" cy="298764"/>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18" name="TextBox 17">
            <a:extLst>
              <a:ext uri="{FF2B5EF4-FFF2-40B4-BE49-F238E27FC236}">
                <a16:creationId xmlns:a16="http://schemas.microsoft.com/office/drawing/2014/main" id="{644AB953-B1B6-A7AD-1011-7B2DECF7F7CD}"/>
              </a:ext>
            </a:extLst>
          </p:cNvPr>
          <p:cNvSpPr txBox="1"/>
          <p:nvPr/>
        </p:nvSpPr>
        <p:spPr>
          <a:xfrm>
            <a:off x="179730" y="3306885"/>
            <a:ext cx="1924049" cy="473206"/>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Outreach and vaccinations administered at: The Bridge Shirley and Solihull United Reformed Church </a:t>
            </a:r>
          </a:p>
        </p:txBody>
      </p:sp>
      <p:cxnSp>
        <p:nvCxnSpPr>
          <p:cNvPr id="19" name="Straight Arrow Connector 18">
            <a:extLst>
              <a:ext uri="{FF2B5EF4-FFF2-40B4-BE49-F238E27FC236}">
                <a16:creationId xmlns:a16="http://schemas.microsoft.com/office/drawing/2014/main" id="{37A850C9-2A78-D9FC-C884-DF0E540A8786}"/>
              </a:ext>
            </a:extLst>
          </p:cNvPr>
          <p:cNvCxnSpPr>
            <a:cxnSpLocks/>
            <a:stCxn id="18" idx="3"/>
          </p:cNvCxnSpPr>
          <p:nvPr/>
        </p:nvCxnSpPr>
        <p:spPr>
          <a:xfrm>
            <a:off x="2103779" y="3543488"/>
            <a:ext cx="2554857" cy="457798"/>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42" name="TextBox 41">
            <a:extLst>
              <a:ext uri="{FF2B5EF4-FFF2-40B4-BE49-F238E27FC236}">
                <a16:creationId xmlns:a16="http://schemas.microsoft.com/office/drawing/2014/main" id="{54D5FA10-5A2C-7829-8389-88B4CFF6EFF0}"/>
              </a:ext>
            </a:extLst>
          </p:cNvPr>
          <p:cNvSpPr txBox="1"/>
          <p:nvPr/>
        </p:nvSpPr>
        <p:spPr>
          <a:xfrm>
            <a:off x="6516271" y="5135400"/>
            <a:ext cx="2475027" cy="450123"/>
          </a:xfrm>
          <a:prstGeom prst="rect">
            <a:avLst/>
          </a:prstGeom>
          <a:solidFill>
            <a:schemeClr val="bg1"/>
          </a:solidFill>
          <a:ln>
            <a:solidFill>
              <a:schemeClr val="tx1"/>
            </a:solidFill>
            <a:prstDash val="sysDot"/>
          </a:ln>
        </p:spPr>
        <p:txBody>
          <a:bodyPr wrap="square" lIns="68580" tIns="34290" rIns="68580" bIns="34290" rtlCol="0" anchor="t">
            <a:spAutoFit/>
          </a:bodyPr>
          <a:lstStyle/>
          <a:p>
            <a:pPr defTabSz="342900"/>
            <a:r>
              <a:rPr lang="en-GB" sz="825" b="1" i="1">
                <a:solidFill>
                  <a:srgbClr val="000000"/>
                </a:solidFill>
                <a:latin typeface="Calibri"/>
              </a:rPr>
              <a:t>Health and wellness days: The Heaney Hub, RBKC -  Hope Gardens, H&amp;F , The Passage Day centre, WCC,  Find &amp; Treat events.</a:t>
            </a:r>
          </a:p>
        </p:txBody>
      </p:sp>
      <p:cxnSp>
        <p:nvCxnSpPr>
          <p:cNvPr id="56" name="Straight Arrow Connector 55">
            <a:extLst>
              <a:ext uri="{FF2B5EF4-FFF2-40B4-BE49-F238E27FC236}">
                <a16:creationId xmlns:a16="http://schemas.microsoft.com/office/drawing/2014/main" id="{BFB73354-CAAE-2022-206C-BE1B89A5B189}"/>
              </a:ext>
            </a:extLst>
          </p:cNvPr>
          <p:cNvCxnSpPr>
            <a:cxnSpLocks/>
            <a:stCxn id="42" idx="1"/>
          </p:cNvCxnSpPr>
          <p:nvPr/>
        </p:nvCxnSpPr>
        <p:spPr>
          <a:xfrm flipH="1" flipV="1">
            <a:off x="5255345" y="4711958"/>
            <a:ext cx="1260926" cy="648504"/>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70" name="TextBox 69">
            <a:extLst>
              <a:ext uri="{FF2B5EF4-FFF2-40B4-BE49-F238E27FC236}">
                <a16:creationId xmlns:a16="http://schemas.microsoft.com/office/drawing/2014/main" id="{5D560335-65B4-A93C-4858-3EC4400BEF8D}"/>
              </a:ext>
            </a:extLst>
          </p:cNvPr>
          <p:cNvSpPr txBox="1"/>
          <p:nvPr/>
        </p:nvSpPr>
        <p:spPr>
          <a:xfrm>
            <a:off x="6430493" y="4562811"/>
            <a:ext cx="2705458" cy="553998"/>
          </a:xfrm>
          <a:prstGeom prst="rect">
            <a:avLst/>
          </a:prstGeom>
          <a:noFill/>
          <a:ln>
            <a:solidFill>
              <a:schemeClr val="tx1"/>
            </a:solidFill>
            <a:prstDash val="sysDot"/>
          </a:ln>
        </p:spPr>
        <p:txBody>
          <a:bodyPr wrap="square" rtlCol="0">
            <a:spAutoFit/>
          </a:bodyPr>
          <a:lstStyle/>
          <a:p>
            <a:pPr defTabSz="342900"/>
            <a:r>
              <a:rPr lang="en-GB" sz="750" b="1" i="1">
                <a:solidFill>
                  <a:srgbClr val="000000"/>
                </a:solidFill>
                <a:latin typeface="Calibri"/>
              </a:rPr>
              <a:t>‘Boost Your Immunity and Wellbeing Winter Health Event’ NHS Drop-in Clinic MECC offering, incl. flu and Covid, TB screening, acupuncture, and other activities. Hot food and refreshments served. </a:t>
            </a:r>
          </a:p>
        </p:txBody>
      </p:sp>
      <p:cxnSp>
        <p:nvCxnSpPr>
          <p:cNvPr id="72" name="Straight Arrow Connector 71">
            <a:extLst>
              <a:ext uri="{FF2B5EF4-FFF2-40B4-BE49-F238E27FC236}">
                <a16:creationId xmlns:a16="http://schemas.microsoft.com/office/drawing/2014/main" id="{91C9231F-1E48-4B3C-CF6A-F15C2AC710F7}"/>
              </a:ext>
            </a:extLst>
          </p:cNvPr>
          <p:cNvCxnSpPr>
            <a:cxnSpLocks/>
            <a:stCxn id="70" idx="1"/>
          </p:cNvCxnSpPr>
          <p:nvPr/>
        </p:nvCxnSpPr>
        <p:spPr>
          <a:xfrm flipH="1" flipV="1">
            <a:off x="5399525" y="4689418"/>
            <a:ext cx="1030968" cy="150392"/>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957763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60B2B87-6931-434D-AFD6-EA313FE3628D}"/>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2050" name="think-cell Slide" r:id="rId5" imgW="499" imgH="499" progId="TCLayout.ActiveDocument.1">
                  <p:embed/>
                </p:oleObj>
              </mc:Choice>
              <mc:Fallback>
                <p:oleObj name="think-cell Slide" r:id="rId5" imgW="499" imgH="499" progId="TCLayout.ActiveDocument.1">
                  <p:embed/>
                  <p:pic>
                    <p:nvPicPr>
                      <p:cNvPr id="6" name="Object 5" hidden="1">
                        <a:extLst>
                          <a:ext uri="{FF2B5EF4-FFF2-40B4-BE49-F238E27FC236}">
                            <a16:creationId xmlns:a16="http://schemas.microsoft.com/office/drawing/2014/main" id="{E60B2B87-6931-434D-AFD6-EA313FE3628D}"/>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C0D4E95-371B-4D18-B038-195EB51B8E8D}"/>
              </a:ext>
            </a:extLst>
          </p:cNvPr>
          <p:cNvSpPr>
            <a:spLocks noGrp="1"/>
          </p:cNvSpPr>
          <p:nvPr>
            <p:ph type="title"/>
          </p:nvPr>
        </p:nvSpPr>
        <p:spPr>
          <a:xfrm>
            <a:off x="44620" y="879858"/>
            <a:ext cx="7420480" cy="458737"/>
          </a:xfrm>
        </p:spPr>
        <p:txBody>
          <a:bodyPr vert="horz">
            <a:noAutofit/>
          </a:bodyPr>
          <a:lstStyle/>
          <a:p>
            <a:r>
              <a:rPr lang="en-GB" sz="1500">
                <a:latin typeface="Arial"/>
                <a:cs typeface="Arial"/>
              </a:rPr>
              <a:t>Some Key Initiatives for those experiencing Homelessness and/or Sleeping Rough – January 2023</a:t>
            </a:r>
            <a:endParaRPr lang="en-GB" sz="1500"/>
          </a:p>
        </p:txBody>
      </p:sp>
      <p:sp>
        <p:nvSpPr>
          <p:cNvPr id="3" name="AutoShape 2">
            <a:extLst>
              <a:ext uri="{FF2B5EF4-FFF2-40B4-BE49-F238E27FC236}">
                <a16:creationId xmlns:a16="http://schemas.microsoft.com/office/drawing/2014/main" id="{37BDD3D2-4C03-4437-8477-CC2CF186CF1F}"/>
              </a:ext>
            </a:extLst>
          </p:cNvPr>
          <p:cNvSpPr>
            <a:spLocks noChangeAspect="1" noChangeArrowheads="1"/>
          </p:cNvSpPr>
          <p:nvPr/>
        </p:nvSpPr>
        <p:spPr bwMode="auto">
          <a:xfrm>
            <a:off x="138113"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a:solidFill>
                <a:prstClr val="black"/>
              </a:solidFill>
              <a:latin typeface="Calibri"/>
            </a:endParaRPr>
          </a:p>
        </p:txBody>
      </p:sp>
      <p:sp>
        <p:nvSpPr>
          <p:cNvPr id="5" name="AutoShape 3">
            <a:extLst>
              <a:ext uri="{FF2B5EF4-FFF2-40B4-BE49-F238E27FC236}">
                <a16:creationId xmlns:a16="http://schemas.microsoft.com/office/drawing/2014/main" id="{E7E490EA-6385-465A-8837-F1E8551C8CE0}"/>
              </a:ext>
            </a:extLst>
          </p:cNvPr>
          <p:cNvSpPr>
            <a:spLocks noChangeAspect="1" noChangeArrowheads="1"/>
          </p:cNvSpPr>
          <p:nvPr/>
        </p:nvSpPr>
        <p:spPr bwMode="auto">
          <a:xfrm>
            <a:off x="483394"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a:solidFill>
                <a:prstClr val="black"/>
              </a:solidFill>
              <a:latin typeface="Calibri"/>
            </a:endParaRPr>
          </a:p>
        </p:txBody>
      </p:sp>
      <p:sp>
        <p:nvSpPr>
          <p:cNvPr id="7" name="AutoShape 4">
            <a:extLst>
              <a:ext uri="{FF2B5EF4-FFF2-40B4-BE49-F238E27FC236}">
                <a16:creationId xmlns:a16="http://schemas.microsoft.com/office/drawing/2014/main" id="{FB07E129-1790-4D30-8235-18F85CD4D183}"/>
              </a:ext>
            </a:extLst>
          </p:cNvPr>
          <p:cNvSpPr>
            <a:spLocks noChangeAspect="1" noChangeArrowheads="1"/>
          </p:cNvSpPr>
          <p:nvPr/>
        </p:nvSpPr>
        <p:spPr bwMode="auto">
          <a:xfrm>
            <a:off x="828675"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a:solidFill>
                <a:prstClr val="black"/>
              </a:solidFill>
              <a:latin typeface="Calibri"/>
            </a:endParaRPr>
          </a:p>
        </p:txBody>
      </p:sp>
      <p:sp>
        <p:nvSpPr>
          <p:cNvPr id="53" name="TextBox 52">
            <a:extLst>
              <a:ext uri="{FF2B5EF4-FFF2-40B4-BE49-F238E27FC236}">
                <a16:creationId xmlns:a16="http://schemas.microsoft.com/office/drawing/2014/main" id="{4CAD9DEE-9800-42E3-A488-B72074BB2401}"/>
              </a:ext>
            </a:extLst>
          </p:cNvPr>
          <p:cNvSpPr txBox="1"/>
          <p:nvPr/>
        </p:nvSpPr>
        <p:spPr>
          <a:xfrm>
            <a:off x="213656" y="1308683"/>
            <a:ext cx="7143498" cy="459036"/>
          </a:xfrm>
          <a:prstGeom prst="rect">
            <a:avLst/>
          </a:prstGeom>
          <a:noFill/>
        </p:spPr>
        <p:txBody>
          <a:bodyPr wrap="square" lIns="68580" tIns="34290" rIns="68580" bIns="34290" anchor="t">
            <a:spAutoFit/>
          </a:bodyPr>
          <a:lstStyle/>
          <a:p>
            <a:pPr algn="just" defTabSz="514350">
              <a:lnSpc>
                <a:spcPct val="150000"/>
              </a:lnSpc>
              <a:spcBef>
                <a:spcPts val="169"/>
              </a:spcBef>
              <a:spcAft>
                <a:spcPts val="169"/>
              </a:spcAft>
              <a:defRPr/>
            </a:pPr>
            <a:r>
              <a:rPr lang="en-US" sz="900" b="1">
                <a:solidFill>
                  <a:srgbClr val="000000"/>
                </a:solidFill>
                <a:latin typeface="Arial"/>
                <a:ea typeface="Times New Roman" panose="02020603050405020304" pitchFamily="18" charset="0"/>
                <a:cs typeface="Arial"/>
              </a:rPr>
              <a:t>The map below shows a handful of the initiatives that are taking place over the next couple of week. We plan to assess the impact of these with further detailed data analysis. The following slides provide more initiatives that are happening by Region.</a:t>
            </a:r>
          </a:p>
        </p:txBody>
      </p:sp>
      <p:pic>
        <p:nvPicPr>
          <p:cNvPr id="8" name="Picture 7" descr="Map&#10;&#10;Description automatically generated">
            <a:extLst>
              <a:ext uri="{FF2B5EF4-FFF2-40B4-BE49-F238E27FC236}">
                <a16:creationId xmlns:a16="http://schemas.microsoft.com/office/drawing/2014/main" id="{959AC058-DC69-4592-90B4-F70E6354E8F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509677" y="1870754"/>
            <a:ext cx="3826202" cy="3924153"/>
          </a:xfrm>
          <a:prstGeom prst="rect">
            <a:avLst/>
          </a:prstGeom>
        </p:spPr>
      </p:pic>
      <p:cxnSp>
        <p:nvCxnSpPr>
          <p:cNvPr id="12" name="Straight Arrow Connector 11">
            <a:extLst>
              <a:ext uri="{FF2B5EF4-FFF2-40B4-BE49-F238E27FC236}">
                <a16:creationId xmlns:a16="http://schemas.microsoft.com/office/drawing/2014/main" id="{0746CADE-6557-4905-832D-F012310DC4C3}"/>
              </a:ext>
            </a:extLst>
          </p:cNvPr>
          <p:cNvCxnSpPr>
            <a:cxnSpLocks/>
            <a:stCxn id="14" idx="3"/>
          </p:cNvCxnSpPr>
          <p:nvPr/>
        </p:nvCxnSpPr>
        <p:spPr>
          <a:xfrm>
            <a:off x="2411576" y="2181080"/>
            <a:ext cx="2618977" cy="1098092"/>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14" name="TextBox 13">
            <a:extLst>
              <a:ext uri="{FF2B5EF4-FFF2-40B4-BE49-F238E27FC236}">
                <a16:creationId xmlns:a16="http://schemas.microsoft.com/office/drawing/2014/main" id="{66467067-9CCF-403C-9C82-311BFE03A8BC}"/>
              </a:ext>
            </a:extLst>
          </p:cNvPr>
          <p:cNvSpPr txBox="1"/>
          <p:nvPr/>
        </p:nvSpPr>
        <p:spPr>
          <a:xfrm>
            <a:off x="921078" y="1944477"/>
            <a:ext cx="1490498" cy="473206"/>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Roving Street Team still working through January to go out and find people</a:t>
            </a:r>
          </a:p>
        </p:txBody>
      </p:sp>
      <p:cxnSp>
        <p:nvCxnSpPr>
          <p:cNvPr id="27" name="Straight Arrow Connector 26">
            <a:extLst>
              <a:ext uri="{FF2B5EF4-FFF2-40B4-BE49-F238E27FC236}">
                <a16:creationId xmlns:a16="http://schemas.microsoft.com/office/drawing/2014/main" id="{CA647C6C-F3D5-4B16-9877-47F2D05BFEB5}"/>
              </a:ext>
            </a:extLst>
          </p:cNvPr>
          <p:cNvCxnSpPr>
            <a:cxnSpLocks/>
            <a:stCxn id="28" idx="1"/>
          </p:cNvCxnSpPr>
          <p:nvPr/>
        </p:nvCxnSpPr>
        <p:spPr>
          <a:xfrm flipH="1">
            <a:off x="4634341" y="2337841"/>
            <a:ext cx="1859255" cy="1743626"/>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A7A0A2A6-9BDC-42F5-BF94-00600F15426B}"/>
              </a:ext>
            </a:extLst>
          </p:cNvPr>
          <p:cNvSpPr txBox="1"/>
          <p:nvPr/>
        </p:nvSpPr>
        <p:spPr>
          <a:xfrm>
            <a:off x="6493596" y="2164716"/>
            <a:ext cx="2087714" cy="346249"/>
          </a:xfrm>
          <a:prstGeom prst="rect">
            <a:avLst/>
          </a:prstGeom>
          <a:noFill/>
          <a:ln>
            <a:solidFill>
              <a:schemeClr val="tx1"/>
            </a:solidFill>
            <a:prstDash val="sysDot"/>
          </a:ln>
        </p:spPr>
        <p:txBody>
          <a:bodyPr wrap="square" rtlCol="0">
            <a:spAutoFit/>
          </a:bodyPr>
          <a:lstStyle/>
          <a:p>
            <a:pPr defTabSz="342900"/>
            <a:r>
              <a:rPr lang="en-GB" sz="825" b="1" i="1">
                <a:solidFill>
                  <a:prstClr val="black"/>
                </a:solidFill>
                <a:latin typeface="Calibri"/>
              </a:rPr>
              <a:t>Ongoing work with the dedicated Shelter hubs in the Birmingham area</a:t>
            </a:r>
          </a:p>
        </p:txBody>
      </p:sp>
      <p:cxnSp>
        <p:nvCxnSpPr>
          <p:cNvPr id="29" name="Straight Arrow Connector 28">
            <a:extLst>
              <a:ext uri="{FF2B5EF4-FFF2-40B4-BE49-F238E27FC236}">
                <a16:creationId xmlns:a16="http://schemas.microsoft.com/office/drawing/2014/main" id="{0983AFFE-8CDF-499B-8000-EC12E538D10E}"/>
              </a:ext>
            </a:extLst>
          </p:cNvPr>
          <p:cNvCxnSpPr>
            <a:cxnSpLocks/>
            <a:stCxn id="30" idx="3"/>
          </p:cNvCxnSpPr>
          <p:nvPr/>
        </p:nvCxnSpPr>
        <p:spPr>
          <a:xfrm flipV="1">
            <a:off x="2396648" y="4407392"/>
            <a:ext cx="1957758" cy="439385"/>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30" name="TextBox 29">
            <a:extLst>
              <a:ext uri="{FF2B5EF4-FFF2-40B4-BE49-F238E27FC236}">
                <a16:creationId xmlns:a16="http://schemas.microsoft.com/office/drawing/2014/main" id="{E6118C17-57E5-4BE3-A15E-069AE37F4BB5}"/>
              </a:ext>
            </a:extLst>
          </p:cNvPr>
          <p:cNvSpPr txBox="1"/>
          <p:nvPr/>
        </p:nvSpPr>
        <p:spPr>
          <a:xfrm>
            <a:off x="151250" y="4419737"/>
            <a:ext cx="2245398" cy="854080"/>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Ongoing work in partnership with Bristol City Council and incentivised clinics for people experiencing Homelessness.   </a:t>
            </a:r>
          </a:p>
          <a:p>
            <a:pPr defTabSz="342900"/>
            <a:r>
              <a:rPr lang="en-GB" sz="825" b="1" i="1">
                <a:solidFill>
                  <a:srgbClr val="000000"/>
                </a:solidFill>
                <a:latin typeface="Calibri"/>
              </a:rPr>
              <a:t>Support offer of vaccinations over the in January for those experiencing homelessness or sleeping rough. </a:t>
            </a:r>
          </a:p>
        </p:txBody>
      </p:sp>
      <p:cxnSp>
        <p:nvCxnSpPr>
          <p:cNvPr id="31" name="Straight Arrow Connector 30">
            <a:extLst>
              <a:ext uri="{FF2B5EF4-FFF2-40B4-BE49-F238E27FC236}">
                <a16:creationId xmlns:a16="http://schemas.microsoft.com/office/drawing/2014/main" id="{EDC35BFC-CA81-4C92-95CD-2904E30C443A}"/>
              </a:ext>
            </a:extLst>
          </p:cNvPr>
          <p:cNvCxnSpPr>
            <a:cxnSpLocks/>
            <a:stCxn id="33" idx="1"/>
          </p:cNvCxnSpPr>
          <p:nvPr/>
        </p:nvCxnSpPr>
        <p:spPr>
          <a:xfrm flipH="1" flipV="1">
            <a:off x="5423338" y="4657012"/>
            <a:ext cx="1087829" cy="439387"/>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33" name="TextBox 32">
            <a:extLst>
              <a:ext uri="{FF2B5EF4-FFF2-40B4-BE49-F238E27FC236}">
                <a16:creationId xmlns:a16="http://schemas.microsoft.com/office/drawing/2014/main" id="{9BCE904D-6E61-4110-8EB7-444280F23E58}"/>
              </a:ext>
            </a:extLst>
          </p:cNvPr>
          <p:cNvSpPr txBox="1"/>
          <p:nvPr/>
        </p:nvSpPr>
        <p:spPr>
          <a:xfrm>
            <a:off x="6511167" y="4934816"/>
            <a:ext cx="2493820" cy="323165"/>
          </a:xfrm>
          <a:prstGeom prst="rect">
            <a:avLst/>
          </a:prstGeom>
          <a:noFill/>
          <a:ln>
            <a:solidFill>
              <a:schemeClr val="tx1"/>
            </a:solidFill>
            <a:prstDash val="sysDot"/>
          </a:ln>
        </p:spPr>
        <p:txBody>
          <a:bodyPr wrap="square" lIns="68580" tIns="34290" rIns="68580" bIns="34290" rtlCol="0" anchor="t">
            <a:spAutoFit/>
          </a:bodyPr>
          <a:lstStyle/>
          <a:p>
            <a:pPr defTabSz="342900"/>
            <a:r>
              <a:rPr lang="en-GB" sz="825" b="1" i="1">
                <a:solidFill>
                  <a:srgbClr val="000000"/>
                </a:solidFill>
                <a:latin typeface="Calibri"/>
              </a:rPr>
              <a:t>Ongoing work with Crisis focused on the hotel provision for January 23</a:t>
            </a:r>
          </a:p>
        </p:txBody>
      </p:sp>
      <p:sp>
        <p:nvSpPr>
          <p:cNvPr id="23" name="TextBox 22">
            <a:extLst>
              <a:ext uri="{FF2B5EF4-FFF2-40B4-BE49-F238E27FC236}">
                <a16:creationId xmlns:a16="http://schemas.microsoft.com/office/drawing/2014/main" id="{AA7A44CE-E2F0-4E2F-8614-3CF872DB47AB}"/>
              </a:ext>
            </a:extLst>
          </p:cNvPr>
          <p:cNvSpPr txBox="1"/>
          <p:nvPr/>
        </p:nvSpPr>
        <p:spPr>
          <a:xfrm>
            <a:off x="6584059" y="2615839"/>
            <a:ext cx="2087714" cy="219291"/>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Mobile units are targeting food banks</a:t>
            </a:r>
          </a:p>
        </p:txBody>
      </p:sp>
      <p:cxnSp>
        <p:nvCxnSpPr>
          <p:cNvPr id="34" name="Straight Arrow Connector 33">
            <a:extLst>
              <a:ext uri="{FF2B5EF4-FFF2-40B4-BE49-F238E27FC236}">
                <a16:creationId xmlns:a16="http://schemas.microsoft.com/office/drawing/2014/main" id="{0E004765-09A6-48CD-8B31-C9001D8AD455}"/>
              </a:ext>
            </a:extLst>
          </p:cNvPr>
          <p:cNvCxnSpPr>
            <a:cxnSpLocks/>
            <a:stCxn id="23" idx="1"/>
          </p:cNvCxnSpPr>
          <p:nvPr/>
        </p:nvCxnSpPr>
        <p:spPr>
          <a:xfrm flipH="1">
            <a:off x="5046045" y="2725485"/>
            <a:ext cx="1538014" cy="1189735"/>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17" name="Straight Arrow Connector 16">
            <a:extLst>
              <a:ext uri="{FF2B5EF4-FFF2-40B4-BE49-F238E27FC236}">
                <a16:creationId xmlns:a16="http://schemas.microsoft.com/office/drawing/2014/main" id="{4A022B82-9A88-604D-E000-A5DABF227D9D}"/>
              </a:ext>
            </a:extLst>
          </p:cNvPr>
          <p:cNvCxnSpPr>
            <a:cxnSpLocks/>
            <a:stCxn id="78" idx="1"/>
          </p:cNvCxnSpPr>
          <p:nvPr/>
        </p:nvCxnSpPr>
        <p:spPr>
          <a:xfrm flipH="1">
            <a:off x="6048547" y="3541127"/>
            <a:ext cx="616646" cy="374093"/>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39" name="TextBox 38">
            <a:extLst>
              <a:ext uri="{FF2B5EF4-FFF2-40B4-BE49-F238E27FC236}">
                <a16:creationId xmlns:a16="http://schemas.microsoft.com/office/drawing/2014/main" id="{BE7054EE-244A-CDAA-5CD6-97FAD8008861}"/>
              </a:ext>
            </a:extLst>
          </p:cNvPr>
          <p:cNvSpPr txBox="1"/>
          <p:nvPr/>
        </p:nvSpPr>
        <p:spPr>
          <a:xfrm>
            <a:off x="232437" y="2755213"/>
            <a:ext cx="1962947" cy="435401"/>
          </a:xfrm>
          <a:prstGeom prst="rect">
            <a:avLst/>
          </a:prstGeom>
          <a:noFill/>
          <a:ln>
            <a:solidFill>
              <a:schemeClr val="tx1"/>
            </a:solidFill>
            <a:prstDash val="sysDot"/>
          </a:ln>
        </p:spPr>
        <p:txBody>
          <a:bodyPr wrap="square" lIns="27000" tIns="27000" rIns="27000" bIns="27000" rtlCol="0" anchor="t">
            <a:spAutoFit/>
          </a:bodyPr>
          <a:lstStyle/>
          <a:p>
            <a:pPr defTabSz="342900"/>
            <a:r>
              <a:rPr lang="en-GB" sz="825" b="1" i="1">
                <a:solidFill>
                  <a:srgbClr val="000000"/>
                </a:solidFill>
                <a:latin typeface="Calibri"/>
              </a:rPr>
              <a:t>Dedicated homeless session planned for January 18th – Living Well Bus still out in the area providing vaccinations</a:t>
            </a:r>
          </a:p>
        </p:txBody>
      </p:sp>
      <p:cxnSp>
        <p:nvCxnSpPr>
          <p:cNvPr id="40" name="Straight Arrow Connector 39">
            <a:extLst>
              <a:ext uri="{FF2B5EF4-FFF2-40B4-BE49-F238E27FC236}">
                <a16:creationId xmlns:a16="http://schemas.microsoft.com/office/drawing/2014/main" id="{42E25C77-DEF8-EFA5-96C8-94FB7CA1E281}"/>
              </a:ext>
            </a:extLst>
          </p:cNvPr>
          <p:cNvCxnSpPr>
            <a:cxnSpLocks/>
          </p:cNvCxnSpPr>
          <p:nvPr/>
        </p:nvCxnSpPr>
        <p:spPr>
          <a:xfrm>
            <a:off x="2261496" y="2966513"/>
            <a:ext cx="1972324" cy="574614"/>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46" name="TextBox 45">
            <a:extLst>
              <a:ext uri="{FF2B5EF4-FFF2-40B4-BE49-F238E27FC236}">
                <a16:creationId xmlns:a16="http://schemas.microsoft.com/office/drawing/2014/main" id="{FA882DA2-1262-21E2-025C-75E17AF22AAF}"/>
              </a:ext>
            </a:extLst>
          </p:cNvPr>
          <p:cNvSpPr txBox="1"/>
          <p:nvPr/>
        </p:nvSpPr>
        <p:spPr>
          <a:xfrm>
            <a:off x="213656" y="3902109"/>
            <a:ext cx="2130041" cy="473206"/>
          </a:xfrm>
          <a:prstGeom prst="rect">
            <a:avLst/>
          </a:prstGeom>
          <a:noFill/>
          <a:ln>
            <a:solidFill>
              <a:schemeClr val="tx1"/>
            </a:solidFill>
            <a:prstDash val="sysDot"/>
          </a:ln>
        </p:spPr>
        <p:txBody>
          <a:bodyPr wrap="square" lIns="27000" rIns="27000" rtlCol="0">
            <a:spAutoFit/>
          </a:bodyPr>
          <a:lstStyle/>
          <a:p>
            <a:pPr defTabSz="342900"/>
            <a:r>
              <a:rPr lang="en-GB" sz="825" b="1" i="1">
                <a:solidFill>
                  <a:srgbClr val="000000"/>
                </a:solidFill>
                <a:latin typeface="Calibri"/>
              </a:rPr>
              <a:t>ICB has been invited to be part of a task and finish group to identify how to best support this population</a:t>
            </a:r>
          </a:p>
        </p:txBody>
      </p:sp>
      <p:cxnSp>
        <p:nvCxnSpPr>
          <p:cNvPr id="47" name="Straight Arrow Connector 46">
            <a:extLst>
              <a:ext uri="{FF2B5EF4-FFF2-40B4-BE49-F238E27FC236}">
                <a16:creationId xmlns:a16="http://schemas.microsoft.com/office/drawing/2014/main" id="{6DD7ACCC-B103-9D3D-2BD8-533BD14C4D7A}"/>
              </a:ext>
            </a:extLst>
          </p:cNvPr>
          <p:cNvCxnSpPr>
            <a:cxnSpLocks/>
            <a:stCxn id="46" idx="3"/>
          </p:cNvCxnSpPr>
          <p:nvPr/>
        </p:nvCxnSpPr>
        <p:spPr>
          <a:xfrm>
            <a:off x="2343697" y="4138712"/>
            <a:ext cx="1890123" cy="157641"/>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18" name="TextBox 17">
            <a:extLst>
              <a:ext uri="{FF2B5EF4-FFF2-40B4-BE49-F238E27FC236}">
                <a16:creationId xmlns:a16="http://schemas.microsoft.com/office/drawing/2014/main" id="{644AB953-B1B6-A7AD-1011-7B2DECF7F7CD}"/>
              </a:ext>
            </a:extLst>
          </p:cNvPr>
          <p:cNvSpPr txBox="1"/>
          <p:nvPr/>
        </p:nvSpPr>
        <p:spPr>
          <a:xfrm>
            <a:off x="251887" y="3371790"/>
            <a:ext cx="1924049" cy="346249"/>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Teams are working with Street Kitchen to reach the cohort</a:t>
            </a:r>
          </a:p>
        </p:txBody>
      </p:sp>
      <p:cxnSp>
        <p:nvCxnSpPr>
          <p:cNvPr id="19" name="Straight Arrow Connector 18">
            <a:extLst>
              <a:ext uri="{FF2B5EF4-FFF2-40B4-BE49-F238E27FC236}">
                <a16:creationId xmlns:a16="http://schemas.microsoft.com/office/drawing/2014/main" id="{37A850C9-2A78-D9FC-C884-DF0E540A8786}"/>
              </a:ext>
            </a:extLst>
          </p:cNvPr>
          <p:cNvCxnSpPr>
            <a:cxnSpLocks/>
            <a:stCxn id="18" idx="3"/>
          </p:cNvCxnSpPr>
          <p:nvPr/>
        </p:nvCxnSpPr>
        <p:spPr>
          <a:xfrm>
            <a:off x="2175936" y="3544915"/>
            <a:ext cx="2389394" cy="697345"/>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sp>
        <p:nvSpPr>
          <p:cNvPr id="42" name="TextBox 41">
            <a:extLst>
              <a:ext uri="{FF2B5EF4-FFF2-40B4-BE49-F238E27FC236}">
                <a16:creationId xmlns:a16="http://schemas.microsoft.com/office/drawing/2014/main" id="{54D5FA10-5A2C-7829-8389-88B4CFF6EFF0}"/>
              </a:ext>
            </a:extLst>
          </p:cNvPr>
          <p:cNvSpPr txBox="1"/>
          <p:nvPr/>
        </p:nvSpPr>
        <p:spPr>
          <a:xfrm>
            <a:off x="6529959" y="5301730"/>
            <a:ext cx="2475027" cy="323165"/>
          </a:xfrm>
          <a:prstGeom prst="rect">
            <a:avLst/>
          </a:prstGeom>
          <a:solidFill>
            <a:schemeClr val="bg1"/>
          </a:solidFill>
          <a:ln>
            <a:solidFill>
              <a:schemeClr val="tx1"/>
            </a:solidFill>
            <a:prstDash val="sysDot"/>
          </a:ln>
        </p:spPr>
        <p:txBody>
          <a:bodyPr wrap="square" lIns="68580" tIns="34290" rIns="68580" bIns="34290" rtlCol="0" anchor="t">
            <a:spAutoFit/>
          </a:bodyPr>
          <a:lstStyle/>
          <a:p>
            <a:pPr defTabSz="342900"/>
            <a:r>
              <a:rPr lang="en-GB" sz="825" b="1" i="1">
                <a:solidFill>
                  <a:srgbClr val="000000"/>
                </a:solidFill>
                <a:latin typeface="Calibri"/>
              </a:rPr>
              <a:t>Health Equalities team offering health promotion and advice along with boosters and primary courses</a:t>
            </a:r>
          </a:p>
        </p:txBody>
      </p:sp>
      <p:cxnSp>
        <p:nvCxnSpPr>
          <p:cNvPr id="56" name="Straight Arrow Connector 55">
            <a:extLst>
              <a:ext uri="{FF2B5EF4-FFF2-40B4-BE49-F238E27FC236}">
                <a16:creationId xmlns:a16="http://schemas.microsoft.com/office/drawing/2014/main" id="{BFB73354-CAAE-2022-206C-BE1B89A5B189}"/>
              </a:ext>
            </a:extLst>
          </p:cNvPr>
          <p:cNvCxnSpPr>
            <a:cxnSpLocks/>
            <a:stCxn id="42" idx="1"/>
          </p:cNvCxnSpPr>
          <p:nvPr/>
        </p:nvCxnSpPr>
        <p:spPr>
          <a:xfrm flipH="1" flipV="1">
            <a:off x="5269312" y="4988607"/>
            <a:ext cx="1260647" cy="474706"/>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grpSp>
        <p:nvGrpSpPr>
          <p:cNvPr id="91" name="Group 90">
            <a:extLst>
              <a:ext uri="{FF2B5EF4-FFF2-40B4-BE49-F238E27FC236}">
                <a16:creationId xmlns:a16="http://schemas.microsoft.com/office/drawing/2014/main" id="{8A581A55-A484-1412-D0A1-C42688000D6E}"/>
              </a:ext>
            </a:extLst>
          </p:cNvPr>
          <p:cNvGrpSpPr/>
          <p:nvPr/>
        </p:nvGrpSpPr>
        <p:grpSpPr>
          <a:xfrm>
            <a:off x="6665192" y="2966365"/>
            <a:ext cx="2134588" cy="1876647"/>
            <a:chOff x="8692056" y="2864272"/>
            <a:chExt cx="2846117" cy="2502196"/>
          </a:xfrm>
        </p:grpSpPr>
        <p:sp>
          <p:nvSpPr>
            <p:cNvPr id="16" name="TextBox 15">
              <a:extLst>
                <a:ext uri="{FF2B5EF4-FFF2-40B4-BE49-F238E27FC236}">
                  <a16:creationId xmlns:a16="http://schemas.microsoft.com/office/drawing/2014/main" id="{154E9573-B730-4DC6-B2F5-746CB20D5D90}"/>
                </a:ext>
              </a:extLst>
            </p:cNvPr>
            <p:cNvSpPr txBox="1"/>
            <p:nvPr/>
          </p:nvSpPr>
          <p:spPr>
            <a:xfrm>
              <a:off x="8692056" y="4396972"/>
              <a:ext cx="2846117" cy="969496"/>
            </a:xfrm>
            <a:prstGeom prst="rect">
              <a:avLst/>
            </a:prstGeom>
            <a:noFill/>
            <a:ln>
              <a:solidFill>
                <a:schemeClr val="tx1"/>
              </a:solidFill>
              <a:prstDash val="sysDot"/>
            </a:ln>
          </p:spPr>
          <p:txBody>
            <a:bodyPr wrap="square" rtlCol="0">
              <a:spAutoFit/>
            </a:bodyPr>
            <a:lstStyle/>
            <a:p>
              <a:pPr defTabSz="342900"/>
              <a:r>
                <a:rPr lang="en-GB" sz="825" b="1" i="1">
                  <a:solidFill>
                    <a:srgbClr val="000000"/>
                  </a:solidFill>
                  <a:latin typeface="Calibri"/>
                </a:rPr>
                <a:t>WoW bus programme available from the 1st January targeting hostels, VCSE groups and other organisations which support rough sleepers and those experiencing homelessness. </a:t>
              </a:r>
            </a:p>
          </p:txBody>
        </p:sp>
        <p:pic>
          <p:nvPicPr>
            <p:cNvPr id="78" name="Picture 77">
              <a:extLst>
                <a:ext uri="{FF2B5EF4-FFF2-40B4-BE49-F238E27FC236}">
                  <a16:creationId xmlns:a16="http://schemas.microsoft.com/office/drawing/2014/main" id="{3DB27E8B-4FAD-3731-DC7D-21205E93A1C7}"/>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l="7381" t="21937" r="8056" b="17344"/>
            <a:stretch/>
          </p:blipFill>
          <p:spPr>
            <a:xfrm>
              <a:off x="8692057" y="2864272"/>
              <a:ext cx="2846116" cy="1532700"/>
            </a:xfrm>
            <a:prstGeom prst="rect">
              <a:avLst/>
            </a:prstGeom>
            <a:ln w="9525">
              <a:solidFill>
                <a:schemeClr val="tx1"/>
              </a:solidFill>
              <a:prstDash val="sysDot"/>
            </a:ln>
          </p:spPr>
        </p:pic>
      </p:grpSp>
      <p:sp>
        <p:nvSpPr>
          <p:cNvPr id="4" name="TextBox 3">
            <a:extLst>
              <a:ext uri="{FF2B5EF4-FFF2-40B4-BE49-F238E27FC236}">
                <a16:creationId xmlns:a16="http://schemas.microsoft.com/office/drawing/2014/main" id="{E664D483-E205-BDA7-A6B6-5494005F77E9}"/>
              </a:ext>
            </a:extLst>
          </p:cNvPr>
          <p:cNvSpPr txBox="1"/>
          <p:nvPr/>
        </p:nvSpPr>
        <p:spPr>
          <a:xfrm>
            <a:off x="322043" y="5326254"/>
            <a:ext cx="2245398" cy="450123"/>
          </a:xfrm>
          <a:prstGeom prst="rect">
            <a:avLst/>
          </a:prstGeom>
          <a:noFill/>
          <a:ln>
            <a:solidFill>
              <a:schemeClr val="tx1"/>
            </a:solidFill>
            <a:prstDash val="sysDot"/>
          </a:ln>
        </p:spPr>
        <p:txBody>
          <a:bodyPr wrap="square" lIns="68580" tIns="34290" rIns="68580" bIns="34290" rtlCol="0" anchor="t">
            <a:spAutoFit/>
          </a:bodyPr>
          <a:lstStyle/>
          <a:p>
            <a:pPr defTabSz="342900"/>
            <a:r>
              <a:rPr lang="en-GB" sz="825" b="1" i="1">
                <a:solidFill>
                  <a:srgbClr val="000000"/>
                </a:solidFill>
                <a:latin typeface="Calibri"/>
              </a:rPr>
              <a:t>8 days identified in the SW for outreach activity in January at several sites including hostels, YMCA and Salvation Army sites</a:t>
            </a:r>
            <a:endParaRPr lang="en-GB" sz="825" b="1" i="1">
              <a:solidFill>
                <a:prstClr val="black"/>
              </a:solidFill>
              <a:latin typeface="Calibri"/>
              <a:cs typeface="Calibri"/>
            </a:endParaRPr>
          </a:p>
        </p:txBody>
      </p:sp>
      <p:cxnSp>
        <p:nvCxnSpPr>
          <p:cNvPr id="9" name="Straight Arrow Connector 8">
            <a:extLst>
              <a:ext uri="{FF2B5EF4-FFF2-40B4-BE49-F238E27FC236}">
                <a16:creationId xmlns:a16="http://schemas.microsoft.com/office/drawing/2014/main" id="{FAC20545-69D1-AE0A-2895-E8BDF76E8F80}"/>
              </a:ext>
            </a:extLst>
          </p:cNvPr>
          <p:cNvCxnSpPr>
            <a:cxnSpLocks/>
          </p:cNvCxnSpPr>
          <p:nvPr/>
        </p:nvCxnSpPr>
        <p:spPr>
          <a:xfrm flipV="1">
            <a:off x="2554303" y="5149684"/>
            <a:ext cx="1294292" cy="355586"/>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885AB3E2-33A6-96F5-7453-0E08163BD430}"/>
              </a:ext>
            </a:extLst>
          </p:cNvPr>
          <p:cNvCxnSpPr>
            <a:cxnSpLocks/>
          </p:cNvCxnSpPr>
          <p:nvPr/>
        </p:nvCxnSpPr>
        <p:spPr>
          <a:xfrm flipV="1">
            <a:off x="2580579" y="4538771"/>
            <a:ext cx="1951188" cy="953360"/>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F0C7E175-DE48-E7E4-59CC-A4F3A81D0B93}"/>
              </a:ext>
            </a:extLst>
          </p:cNvPr>
          <p:cNvCxnSpPr>
            <a:cxnSpLocks/>
          </p:cNvCxnSpPr>
          <p:nvPr/>
        </p:nvCxnSpPr>
        <p:spPr>
          <a:xfrm flipV="1">
            <a:off x="2580578" y="4716133"/>
            <a:ext cx="1767258" cy="789137"/>
          </a:xfrm>
          <a:prstGeom prst="straightConnector1">
            <a:avLst/>
          </a:prstGeom>
          <a:ln>
            <a:solidFill>
              <a:schemeClr val="tx1"/>
            </a:solidFill>
            <a:tailEnd type="triangle"/>
          </a:ln>
        </p:spPr>
        <p:style>
          <a:lnRef idx="3">
            <a:schemeClr val="accent5"/>
          </a:lnRef>
          <a:fillRef idx="0">
            <a:schemeClr val="accent5"/>
          </a:fillRef>
          <a:effectRef idx="2">
            <a:schemeClr val="accent5"/>
          </a:effectRef>
          <a:fontRef idx="minor">
            <a:schemeClr val="tx1"/>
          </a:fontRef>
        </p:style>
      </p:cxnSp>
      <p:pic>
        <p:nvPicPr>
          <p:cNvPr id="13" name="Picture 14" descr="A picture containing person&#10;&#10;Description automatically generated">
            <a:extLst>
              <a:ext uri="{FF2B5EF4-FFF2-40B4-BE49-F238E27FC236}">
                <a16:creationId xmlns:a16="http://schemas.microsoft.com/office/drawing/2014/main" id="{F33EB8B2-4680-46DB-D92C-4510BF05D5ED}"/>
              </a:ext>
            </a:extLst>
          </p:cNvPr>
          <p:cNvPicPr>
            <a:picLocks noChangeAspect="1"/>
          </p:cNvPicPr>
          <p:nvPr/>
        </p:nvPicPr>
        <p:blipFill>
          <a:blip r:embed="rId10"/>
          <a:stretch>
            <a:fillRect/>
          </a:stretch>
        </p:blipFill>
        <p:spPr>
          <a:xfrm>
            <a:off x="61747" y="1801210"/>
            <a:ext cx="835574" cy="936737"/>
          </a:xfrm>
          <a:prstGeom prst="rect">
            <a:avLst/>
          </a:prstGeom>
        </p:spPr>
      </p:pic>
    </p:spTree>
    <p:extLst>
      <p:ext uri="{BB962C8B-B14F-4D97-AF65-F5344CB8AC3E}">
        <p14:creationId xmlns:p14="http://schemas.microsoft.com/office/powerpoint/2010/main" val="902742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E51D4-3B5B-4C70-AF57-F02BEC644713}"/>
              </a:ext>
            </a:extLst>
          </p:cNvPr>
          <p:cNvSpPr>
            <a:spLocks noGrp="1"/>
          </p:cNvSpPr>
          <p:nvPr>
            <p:ph type="ctrTitle"/>
          </p:nvPr>
        </p:nvSpPr>
        <p:spPr>
          <a:xfrm>
            <a:off x="171450" y="1329987"/>
            <a:ext cx="6500119" cy="2450237"/>
          </a:xfrm>
        </p:spPr>
        <p:txBody>
          <a:bodyPr>
            <a:normAutofit fontScale="90000"/>
          </a:bodyPr>
          <a:lstStyle/>
          <a:p>
            <a:pPr algn="l"/>
            <a:br>
              <a:rPr lang="en-GB" sz="3000" b="1" dirty="0">
                <a:latin typeface="Calibri"/>
                <a:cs typeface="Arial"/>
              </a:rPr>
            </a:br>
            <a:r>
              <a:rPr lang="en-GB" sz="2325" b="1" dirty="0">
                <a:solidFill>
                  <a:srgbClr val="0070C0"/>
                </a:solidFill>
                <a:latin typeface="Calibri"/>
                <a:cs typeface="Arial"/>
              </a:rPr>
              <a:t>Covid-19 vaccination uptake </a:t>
            </a:r>
            <a:br>
              <a:rPr lang="en-GB" sz="2325" b="1" dirty="0">
                <a:latin typeface="Calibri"/>
                <a:cs typeface="Arial"/>
              </a:rPr>
            </a:br>
            <a:r>
              <a:rPr lang="en-GB" sz="2325" b="1" dirty="0">
                <a:solidFill>
                  <a:srgbClr val="0070C0"/>
                </a:solidFill>
                <a:latin typeface="Calibri"/>
                <a:cs typeface="Arial"/>
              </a:rPr>
              <a:t>Good Practice Examples and case studies  </a:t>
            </a:r>
            <a:br>
              <a:rPr lang="en-GB" sz="2325" b="1" dirty="0">
                <a:latin typeface="Calibri"/>
                <a:cs typeface="Arial"/>
              </a:rPr>
            </a:br>
            <a:r>
              <a:rPr lang="en-GB" sz="2325" b="1" dirty="0">
                <a:solidFill>
                  <a:srgbClr val="0070C0"/>
                </a:solidFill>
                <a:latin typeface="Calibri"/>
                <a:cs typeface="Arial"/>
              </a:rPr>
              <a:t>Non Age Based cohorts </a:t>
            </a:r>
            <a:br>
              <a:rPr lang="en-GB" sz="2325" b="1" dirty="0">
                <a:solidFill>
                  <a:srgbClr val="0070C0"/>
                </a:solidFill>
                <a:latin typeface="Calibri"/>
                <a:cs typeface="Arial"/>
              </a:rPr>
            </a:br>
            <a:r>
              <a:rPr lang="en-GB" sz="2325" b="1" dirty="0">
                <a:solidFill>
                  <a:srgbClr val="0070C0"/>
                </a:solidFill>
                <a:latin typeface="Calibri"/>
                <a:cs typeface="Arial"/>
              </a:rPr>
              <a:t>People Experiencing Homelessness and </a:t>
            </a:r>
            <a:br>
              <a:rPr lang="en-GB" sz="2325" b="1" dirty="0">
                <a:solidFill>
                  <a:srgbClr val="0070C0"/>
                </a:solidFill>
                <a:latin typeface="Calibri"/>
                <a:cs typeface="Arial"/>
              </a:rPr>
            </a:br>
            <a:r>
              <a:rPr lang="en-GB" sz="2325" b="1" dirty="0">
                <a:solidFill>
                  <a:srgbClr val="0070C0"/>
                </a:solidFill>
                <a:latin typeface="Calibri"/>
                <a:cs typeface="Arial"/>
              </a:rPr>
              <a:t>Individuals Sleeping Rough</a:t>
            </a:r>
            <a:br>
              <a:rPr lang="en-GB" sz="2700" b="1" dirty="0">
                <a:latin typeface="Arial"/>
                <a:cs typeface="Arial"/>
              </a:rPr>
            </a:br>
            <a:br>
              <a:rPr lang="en-GB" sz="2700" b="1" dirty="0">
                <a:latin typeface="Arial"/>
                <a:cs typeface="Arial"/>
              </a:rPr>
            </a:br>
            <a:endParaRPr lang="en-GB" sz="2700" b="1" dirty="0">
              <a:solidFill>
                <a:srgbClr val="0070C0"/>
              </a:solidFill>
              <a:cs typeface="Calibri Light" panose="020F0302020204030204"/>
            </a:endParaRPr>
          </a:p>
        </p:txBody>
      </p:sp>
      <p:sp>
        <p:nvSpPr>
          <p:cNvPr id="3" name="Subtitle 2">
            <a:extLst>
              <a:ext uri="{FF2B5EF4-FFF2-40B4-BE49-F238E27FC236}">
                <a16:creationId xmlns:a16="http://schemas.microsoft.com/office/drawing/2014/main" id="{C9241512-1D9F-4E17-8F56-03949C2EBECF}"/>
              </a:ext>
            </a:extLst>
          </p:cNvPr>
          <p:cNvSpPr>
            <a:spLocks noGrp="1"/>
          </p:cNvSpPr>
          <p:nvPr>
            <p:ph type="subTitle" idx="1"/>
          </p:nvPr>
        </p:nvSpPr>
        <p:spPr>
          <a:xfrm>
            <a:off x="257175" y="4364182"/>
            <a:ext cx="4138180" cy="857250"/>
          </a:xfrm>
        </p:spPr>
        <p:txBody>
          <a:bodyPr vert="horz" lIns="68580" tIns="34290" rIns="68580" bIns="34290" rtlCol="0" anchor="t">
            <a:normAutofit fontScale="92500"/>
          </a:bodyPr>
          <a:lstStyle/>
          <a:p>
            <a:pPr algn="l"/>
            <a:r>
              <a:rPr lang="en-GB" sz="2700" dirty="0"/>
              <a:t>Covid Vaccination Programme</a:t>
            </a:r>
            <a:endParaRPr lang="en-US" dirty="0"/>
          </a:p>
          <a:p>
            <a:pPr algn="l"/>
            <a:r>
              <a:rPr lang="en-GB" sz="2700" dirty="0"/>
              <a:t>South-East Region</a:t>
            </a:r>
            <a:endParaRPr lang="en-GB" sz="2700" dirty="0">
              <a:cs typeface="Calibri" panose="020F0502020204030204"/>
            </a:endParaRPr>
          </a:p>
        </p:txBody>
      </p:sp>
    </p:spTree>
    <p:extLst>
      <p:ext uri="{BB962C8B-B14F-4D97-AF65-F5344CB8AC3E}">
        <p14:creationId xmlns:p14="http://schemas.microsoft.com/office/powerpoint/2010/main" val="987091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5FF7B-FE4C-CC8A-84E7-5E81B7E7711A}"/>
              </a:ext>
            </a:extLst>
          </p:cNvPr>
          <p:cNvSpPr>
            <a:spLocks noGrp="1"/>
          </p:cNvSpPr>
          <p:nvPr>
            <p:ph type="title"/>
          </p:nvPr>
        </p:nvSpPr>
        <p:spPr>
          <a:xfrm>
            <a:off x="173115" y="1131094"/>
            <a:ext cx="7810130" cy="994172"/>
          </a:xfrm>
        </p:spPr>
        <p:txBody>
          <a:bodyPr>
            <a:normAutofit fontScale="90000"/>
          </a:bodyPr>
          <a:lstStyle/>
          <a:p>
            <a:r>
              <a:rPr lang="en-GB" sz="2700">
                <a:solidFill>
                  <a:schemeClr val="accent5">
                    <a:lumMod val="75000"/>
                  </a:schemeClr>
                </a:solidFill>
                <a:cs typeface="Calibri Light"/>
              </a:rPr>
              <a:t>Buckinghamshire, Oxfordshire &amp; Berkshire West</a:t>
            </a:r>
            <a:br>
              <a:rPr lang="en-GB">
                <a:solidFill>
                  <a:schemeClr val="accent5">
                    <a:lumMod val="75000"/>
                  </a:schemeClr>
                </a:solidFill>
                <a:cs typeface="Calibri Light"/>
              </a:rPr>
            </a:br>
            <a:r>
              <a:rPr lang="en-GB" sz="2325">
                <a:solidFill>
                  <a:schemeClr val="accent5">
                    <a:lumMod val="75000"/>
                  </a:schemeClr>
                </a:solidFill>
                <a:cs typeface="Calibri Light"/>
              </a:rPr>
              <a:t>Good Practice examples – People experiencing Homelessness and Individuals sleeping Rough</a:t>
            </a:r>
            <a:endParaRPr lang="en-GB" sz="2325">
              <a:solidFill>
                <a:schemeClr val="accent5">
                  <a:lumMod val="75000"/>
                </a:schemeClr>
              </a:solidFill>
            </a:endParaRPr>
          </a:p>
        </p:txBody>
      </p:sp>
      <p:sp>
        <p:nvSpPr>
          <p:cNvPr id="7" name="Content Placeholder 2">
            <a:extLst>
              <a:ext uri="{FF2B5EF4-FFF2-40B4-BE49-F238E27FC236}">
                <a16:creationId xmlns:a16="http://schemas.microsoft.com/office/drawing/2014/main" id="{B696AA0E-AA18-8A00-F5AC-72AC4931BD11}"/>
              </a:ext>
            </a:extLst>
          </p:cNvPr>
          <p:cNvSpPr txBox="1">
            <a:spLocks/>
          </p:cNvSpPr>
          <p:nvPr/>
        </p:nvSpPr>
        <p:spPr>
          <a:xfrm>
            <a:off x="742950" y="2340769"/>
            <a:ext cx="7886700" cy="3263504"/>
          </a:xfrm>
          <a:prstGeom prst="rect">
            <a:avLst/>
          </a:prstGeom>
        </p:spPr>
        <p:txBody>
          <a:bodyPr vert="horz" lIns="68580" tIns="34290" rIns="68580" bIns="3429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endParaRPr lang="en-GB" sz="2100">
              <a:solidFill>
                <a:prstClr val="black"/>
              </a:solidFill>
              <a:latin typeface="Calibri" panose="020F0502020204030204"/>
              <a:cs typeface="Calibri" panose="020F0502020204030204"/>
            </a:endParaRPr>
          </a:p>
          <a:p>
            <a:pPr marL="342900" indent="-342900" defTabSz="685800">
              <a:spcBef>
                <a:spcPts val="750"/>
              </a:spcBef>
              <a:defRPr/>
            </a:pPr>
            <a:r>
              <a:rPr lang="en-GB" sz="2100">
                <a:solidFill>
                  <a:prstClr val="black"/>
                </a:solidFill>
                <a:latin typeface="Calibri" panose="020F0502020204030204"/>
                <a:cs typeface="Calibri" panose="020F0502020204030204"/>
              </a:rPr>
              <a:t>A</a:t>
            </a:r>
            <a:r>
              <a:rPr lang="en-GB" sz="2100">
                <a:solidFill>
                  <a:prstClr val="black"/>
                </a:solidFill>
                <a:latin typeface="Calibri" panose="020F0502020204030204"/>
              </a:rPr>
              <a:t> concerted effort was made to vaccinate those who are experiencing homeless in Oxford through the Luther Street Practice, which is a GP Practice located in the vicinity of the homeless community.</a:t>
            </a:r>
            <a:endParaRPr lang="en-GB" sz="2100">
              <a:solidFill>
                <a:prstClr val="black"/>
              </a:solidFill>
              <a:latin typeface="Calibri" panose="020F0502020204030204"/>
              <a:cs typeface="Calibri"/>
            </a:endParaRPr>
          </a:p>
          <a:p>
            <a:pPr marL="342900" indent="-342900" defTabSz="685800">
              <a:spcBef>
                <a:spcPts val="750"/>
              </a:spcBef>
              <a:defRPr/>
            </a:pPr>
            <a:r>
              <a:rPr lang="en-GB" sz="2100">
                <a:solidFill>
                  <a:prstClr val="black"/>
                </a:solidFill>
                <a:latin typeface="Calibri" panose="020F0502020204030204"/>
              </a:rPr>
              <a:t>Using </a:t>
            </a:r>
            <a:r>
              <a:rPr lang="en-GB" sz="2100" b="1">
                <a:solidFill>
                  <a:prstClr val="black"/>
                </a:solidFill>
                <a:latin typeface="Calibri" panose="020F0502020204030204"/>
              </a:rPr>
              <a:t>Health on the Move </a:t>
            </a:r>
            <a:r>
              <a:rPr lang="en-GB" sz="2100">
                <a:solidFill>
                  <a:prstClr val="black"/>
                </a:solidFill>
                <a:latin typeface="Calibri" panose="020F0502020204030204"/>
              </a:rPr>
              <a:t>bus was arranged through partnership working</a:t>
            </a:r>
            <a:r>
              <a:rPr lang="en-GB" sz="2100" b="1">
                <a:solidFill>
                  <a:prstClr val="black"/>
                </a:solidFill>
                <a:latin typeface="Calibri" panose="020F0502020204030204"/>
              </a:rPr>
              <a:t>,</a:t>
            </a:r>
            <a:r>
              <a:rPr lang="en-GB" sz="2100">
                <a:solidFill>
                  <a:prstClr val="black"/>
                </a:solidFill>
                <a:latin typeface="Calibri" panose="020F0502020204030204"/>
              </a:rPr>
              <a:t> OCCG organised 5 clinics in Oxford  with Turning Point and St Mungo’s (homeless charities), 2 clinics in Bicester with the Salvation Army and 1 clinic in Banbury with Turning Point. This allowed for better access of the vaccination for those experiencing homeless and or individuals sleeping rough.</a:t>
            </a:r>
            <a:endParaRPr lang="en-GB" sz="2100">
              <a:solidFill>
                <a:prstClr val="black"/>
              </a:solidFill>
              <a:latin typeface="Calibri" panose="020F0502020204030204"/>
              <a:cs typeface="Calibri"/>
            </a:endParaRPr>
          </a:p>
          <a:p>
            <a:pPr marL="342900" indent="-342900" defTabSz="685800">
              <a:spcBef>
                <a:spcPts val="750"/>
              </a:spcBef>
              <a:defRPr/>
            </a:pPr>
            <a:r>
              <a:rPr lang="en-GB" sz="2100">
                <a:solidFill>
                  <a:prstClr val="black"/>
                </a:solidFill>
                <a:latin typeface="Calibri" panose="020F0502020204030204"/>
                <a:ea typeface="+mn-lt"/>
                <a:cs typeface="Calibri" panose="020F0502020204030204"/>
              </a:rPr>
              <a:t>In January 2022, a project group was set up where a local GP, supported by Shelter staff, had delivered 5 clinics in different homeless shelters vaccinating over 70 people (1sts and boosters). The project team is  continuing to review the need and its approach. </a:t>
            </a:r>
            <a:endParaRPr lang="en-US" sz="2100">
              <a:solidFill>
                <a:prstClr val="black"/>
              </a:solidFill>
              <a:latin typeface="Calibri" panose="020F0502020204030204"/>
              <a:ea typeface="+mn-lt"/>
              <a:cs typeface="Calibri" panose="020F0502020204030204"/>
            </a:endParaRPr>
          </a:p>
          <a:p>
            <a:pPr marL="342900" indent="-342900" defTabSz="685800">
              <a:spcBef>
                <a:spcPts val="750"/>
              </a:spcBef>
              <a:defRPr/>
            </a:pPr>
            <a:r>
              <a:rPr lang="en-GB" sz="2100">
                <a:solidFill>
                  <a:prstClr val="black"/>
                </a:solidFill>
                <a:latin typeface="Calibri" panose="020F0502020204030204"/>
                <a:ea typeface="+mn-lt"/>
                <a:cs typeface="Calibri" panose="020F0502020204030204"/>
              </a:rPr>
              <a:t>Vaccination clinic through collaboration between Wycombe Homeless Connection and a local GP with a pop-up clinic in a supported housing setting in Aylesbury.</a:t>
            </a:r>
            <a:endParaRPr lang="en-GB" sz="2100">
              <a:solidFill>
                <a:srgbClr val="000000"/>
              </a:solidFill>
              <a:latin typeface="Calibri" panose="020F0502020204030204"/>
              <a:ea typeface="+mn-lt"/>
              <a:cs typeface="Calibri" panose="020F0502020204030204"/>
            </a:endParaRPr>
          </a:p>
          <a:p>
            <a:pPr marL="342900" indent="-342900" defTabSz="685800">
              <a:spcBef>
                <a:spcPts val="750"/>
              </a:spcBef>
              <a:defRPr/>
            </a:pPr>
            <a:endParaRPr lang="en-GB" sz="2100">
              <a:solidFill>
                <a:srgbClr val="FF0000"/>
              </a:solidFill>
              <a:latin typeface="Calibri" panose="020F0502020204030204"/>
              <a:cs typeface="Calibri" panose="020F0502020204030204"/>
            </a:endParaRPr>
          </a:p>
          <a:p>
            <a:pPr marL="171450" indent="-171450" defTabSz="685800">
              <a:spcBef>
                <a:spcPts val="750"/>
              </a:spcBef>
              <a:defRPr/>
            </a:pPr>
            <a:endParaRPr lang="en-GB" sz="2100">
              <a:solidFill>
                <a:prstClr val="black"/>
              </a:solidFill>
              <a:latin typeface="Calibri" panose="020F0502020204030204"/>
              <a:cs typeface="Calibri" panose="020F0502020204030204"/>
            </a:endParaRPr>
          </a:p>
        </p:txBody>
      </p:sp>
    </p:spTree>
    <p:extLst>
      <p:ext uri="{BB962C8B-B14F-4D97-AF65-F5344CB8AC3E}">
        <p14:creationId xmlns:p14="http://schemas.microsoft.com/office/powerpoint/2010/main" val="6389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04C9-186E-6BC7-2830-8524C765F24B}"/>
              </a:ext>
            </a:extLst>
          </p:cNvPr>
          <p:cNvSpPr>
            <a:spLocks noGrp="1"/>
          </p:cNvSpPr>
          <p:nvPr>
            <p:ph type="title"/>
          </p:nvPr>
        </p:nvSpPr>
        <p:spPr>
          <a:xfrm>
            <a:off x="82659" y="976873"/>
            <a:ext cx="6225465" cy="994172"/>
          </a:xfrm>
        </p:spPr>
        <p:txBody>
          <a:bodyPr>
            <a:noAutofit/>
          </a:bodyPr>
          <a:lstStyle/>
          <a:p>
            <a:r>
              <a:rPr lang="en-GB" sz="2100">
                <a:solidFill>
                  <a:schemeClr val="accent5">
                    <a:lumMod val="75000"/>
                  </a:schemeClr>
                </a:solidFill>
                <a:cs typeface="Calibri Light"/>
              </a:rPr>
              <a:t>Buckinghamshire, Oxfordshire &amp; Berkshire West</a:t>
            </a:r>
            <a:br>
              <a:rPr lang="en-GB" sz="2100">
                <a:solidFill>
                  <a:schemeClr val="accent5">
                    <a:lumMod val="75000"/>
                  </a:schemeClr>
                </a:solidFill>
                <a:cs typeface="Calibri Light"/>
              </a:rPr>
            </a:br>
            <a:r>
              <a:rPr lang="en-GB" sz="2100">
                <a:solidFill>
                  <a:schemeClr val="accent5">
                    <a:lumMod val="75000"/>
                  </a:schemeClr>
                </a:solidFill>
                <a:cs typeface="Calibri Light"/>
              </a:rPr>
              <a:t>Good Practice examples – People experiencing Homelessness and Individuals sleeping Rough</a:t>
            </a:r>
            <a:endParaRPr lang="en-US" sz="2100">
              <a:solidFill>
                <a:schemeClr val="accent5">
                  <a:lumMod val="75000"/>
                </a:schemeClr>
              </a:solidFill>
            </a:endParaRPr>
          </a:p>
        </p:txBody>
      </p:sp>
      <p:sp>
        <p:nvSpPr>
          <p:cNvPr id="3" name="Content Placeholder 2">
            <a:extLst>
              <a:ext uri="{FF2B5EF4-FFF2-40B4-BE49-F238E27FC236}">
                <a16:creationId xmlns:a16="http://schemas.microsoft.com/office/drawing/2014/main" id="{4BF111C2-D9B2-A439-F81A-848F471C483B}"/>
              </a:ext>
            </a:extLst>
          </p:cNvPr>
          <p:cNvSpPr>
            <a:spLocks noGrp="1"/>
          </p:cNvSpPr>
          <p:nvPr>
            <p:ph idx="1"/>
          </p:nvPr>
        </p:nvSpPr>
        <p:spPr>
          <a:xfrm>
            <a:off x="390107" y="2112169"/>
            <a:ext cx="5133484" cy="4441031"/>
          </a:xfrm>
        </p:spPr>
        <p:txBody>
          <a:bodyPr vert="horz" lIns="68580" tIns="34290" rIns="68580" bIns="34290" rtlCol="0" anchor="t">
            <a:normAutofit fontScale="40000" lnSpcReduction="20000"/>
          </a:bodyPr>
          <a:lstStyle/>
          <a:p>
            <a:pPr marL="214313" indent="-214313">
              <a:lnSpc>
                <a:spcPct val="100000"/>
              </a:lnSpc>
              <a:spcBef>
                <a:spcPts val="0"/>
              </a:spcBef>
            </a:pPr>
            <a:endParaRPr lang="en-GB" sz="2800" dirty="0">
              <a:cs typeface="Calibri"/>
            </a:endParaRPr>
          </a:p>
          <a:p>
            <a:pPr marL="214313" indent="-214313">
              <a:lnSpc>
                <a:spcPct val="100000"/>
              </a:lnSpc>
              <a:spcBef>
                <a:spcPts val="0"/>
              </a:spcBef>
            </a:pPr>
            <a:r>
              <a:rPr lang="en-GB" sz="2800" dirty="0">
                <a:cs typeface="Calibri"/>
              </a:rPr>
              <a:t>The system is liaising with temporary accommodation providers to engage and facilitate vaccination through their local vaccine hubs and via outreach programmes.</a:t>
            </a:r>
          </a:p>
          <a:p>
            <a:pPr marL="0" indent="0">
              <a:lnSpc>
                <a:spcPct val="100000"/>
              </a:lnSpc>
              <a:spcBef>
                <a:spcPts val="0"/>
              </a:spcBef>
              <a:buNone/>
            </a:pPr>
            <a:endParaRPr lang="en-US" sz="2800" dirty="0">
              <a:ea typeface="+mn-lt"/>
              <a:cs typeface="+mn-lt"/>
            </a:endParaRPr>
          </a:p>
          <a:p>
            <a:pPr marL="214313" indent="-214313">
              <a:lnSpc>
                <a:spcPct val="100000"/>
              </a:lnSpc>
              <a:spcBef>
                <a:spcPts val="0"/>
              </a:spcBef>
            </a:pPr>
            <a:r>
              <a:rPr lang="en-GB" sz="2800" dirty="0">
                <a:cs typeface="Calibri"/>
              </a:rPr>
              <a:t>Vaccination clinics through collaboration between Wycombe Homeless Connection and a local GP with pop-up clinics in a supported housing setting in Aylesbury.</a:t>
            </a:r>
          </a:p>
          <a:p>
            <a:pPr marL="214313" indent="-214313">
              <a:lnSpc>
                <a:spcPct val="100000"/>
              </a:lnSpc>
              <a:spcBef>
                <a:spcPts val="0"/>
              </a:spcBef>
            </a:pPr>
            <a:endParaRPr lang="en-GB" sz="2800" dirty="0">
              <a:ea typeface="+mn-lt"/>
              <a:cs typeface="+mn-lt"/>
            </a:endParaRPr>
          </a:p>
          <a:p>
            <a:pPr marL="214313" indent="-214313">
              <a:lnSpc>
                <a:spcPct val="100000"/>
              </a:lnSpc>
              <a:spcBef>
                <a:spcPts val="0"/>
              </a:spcBef>
            </a:pPr>
            <a:r>
              <a:rPr lang="en-GB" sz="2800" dirty="0">
                <a:ea typeface="+mn-lt"/>
                <a:cs typeface="+mn-lt"/>
              </a:rPr>
              <a:t>Most recently in October 2022, collaboration with  wider local health, social  care  and voluntary sector partnerships has resulted in providing translation services to homeless population and  Asylum seekers to promote vaccination and to engage in vaccine hesitancy conversation where required. </a:t>
            </a:r>
          </a:p>
          <a:p>
            <a:pPr marL="0" indent="0">
              <a:lnSpc>
                <a:spcPct val="100000"/>
              </a:lnSpc>
              <a:spcBef>
                <a:spcPts val="0"/>
              </a:spcBef>
              <a:buNone/>
            </a:pPr>
            <a:endParaRPr lang="en-GB" sz="2800" dirty="0">
              <a:ea typeface="+mn-lt"/>
              <a:cs typeface="+mn-lt"/>
            </a:endParaRPr>
          </a:p>
          <a:p>
            <a:pPr marL="214313" indent="-214313">
              <a:lnSpc>
                <a:spcPct val="100000"/>
              </a:lnSpc>
              <a:spcBef>
                <a:spcPts val="0"/>
              </a:spcBef>
            </a:pPr>
            <a:r>
              <a:rPr lang="en-GB" sz="2800" dirty="0">
                <a:ea typeface="+mn-lt"/>
                <a:cs typeface="+mn-lt"/>
              </a:rPr>
              <a:t>In November 2022, the system is currently exploring MECC options to increase vaccination uptake for homeless population along with other vulnerable cohorts such as asylum-seekers and pregnant women. </a:t>
            </a:r>
          </a:p>
          <a:p>
            <a:pPr marL="214313" indent="-214313">
              <a:lnSpc>
                <a:spcPct val="100000"/>
              </a:lnSpc>
              <a:spcBef>
                <a:spcPts val="0"/>
              </a:spcBef>
            </a:pPr>
            <a:endParaRPr lang="en-GB" sz="2800" dirty="0">
              <a:ea typeface="+mn-lt"/>
              <a:cs typeface="+mn-lt"/>
            </a:endParaRPr>
          </a:p>
          <a:p>
            <a:pPr marL="214313" indent="-214313">
              <a:lnSpc>
                <a:spcPct val="100000"/>
              </a:lnSpc>
              <a:spcBef>
                <a:spcPts val="0"/>
              </a:spcBef>
            </a:pPr>
            <a:r>
              <a:rPr lang="en-GB" sz="2800" dirty="0">
                <a:ea typeface="+mn-lt"/>
                <a:cs typeface="+mn-lt"/>
              </a:rPr>
              <a:t>Learning from other cohorts are also being applied as appropriate to those who are experiencing homelessness: over Autumn the system has been </a:t>
            </a:r>
            <a:r>
              <a:rPr lang="en-GB" sz="2800" dirty="0" err="1">
                <a:ea typeface="+mn-lt"/>
                <a:cs typeface="+mn-lt"/>
              </a:rPr>
              <a:t>increasingtheir</a:t>
            </a:r>
            <a:r>
              <a:rPr lang="en-GB" sz="2800" dirty="0">
                <a:ea typeface="+mn-lt"/>
                <a:cs typeface="+mn-lt"/>
              </a:rPr>
              <a:t>  collaborative working at place level e.g. a PCN  led support for a local asylum seeker hotel where there was coordination of a package of health and social care support to encourage GP registration, provide health checks by jointly working with the Council/voluntary sector,  local pharmacy, mental health charity input/translators etc. The project is ongoing and now the model is being replicated to support homeless cohort which lends itself well to provider collaborations.</a:t>
            </a:r>
          </a:p>
          <a:p>
            <a:pPr marL="0" indent="0">
              <a:lnSpc>
                <a:spcPct val="100000"/>
              </a:lnSpc>
              <a:spcBef>
                <a:spcPts val="0"/>
              </a:spcBef>
              <a:buNone/>
            </a:pPr>
            <a:endParaRPr lang="en-GB" sz="2800" dirty="0">
              <a:ea typeface="+mn-lt"/>
              <a:cs typeface="+mn-lt"/>
            </a:endParaRPr>
          </a:p>
          <a:p>
            <a:pPr marL="214313" indent="-214313">
              <a:lnSpc>
                <a:spcPct val="100000"/>
              </a:lnSpc>
              <a:spcBef>
                <a:spcPts val="0"/>
              </a:spcBef>
            </a:pPr>
            <a:r>
              <a:rPr lang="en-GB" sz="2800" dirty="0">
                <a:ea typeface="+mn-lt"/>
                <a:cs typeface="+mn-lt"/>
              </a:rPr>
              <a:t>One specific short-term impact of the outreach approach in BOB has been strengthening ties with the Voluntary Sector to serve public health, vaccination and beyond. The system engaged with communities of need and those linking in with vulnerable groups e.g., Homeless population /Asylum &amp; Refugee groups - Salvation Army, Turning Point, (Alliance for Cohesion and Racial  Equality) and </a:t>
            </a:r>
            <a:r>
              <a:rPr lang="en-GB" sz="2800" dirty="0" err="1">
                <a:ea typeface="+mn-lt"/>
                <a:cs typeface="+mn-lt"/>
              </a:rPr>
              <a:t>Utulivu</a:t>
            </a:r>
            <a:r>
              <a:rPr lang="en-GB" sz="2800" dirty="0">
                <a:ea typeface="+mn-lt"/>
                <a:cs typeface="+mn-lt"/>
              </a:rPr>
              <a:t> women's group, Healthwatch. (Example right)</a:t>
            </a:r>
          </a:p>
          <a:p>
            <a:pPr marL="0" indent="0">
              <a:lnSpc>
                <a:spcPct val="100000"/>
              </a:lnSpc>
              <a:spcBef>
                <a:spcPts val="0"/>
              </a:spcBef>
              <a:buNone/>
            </a:pPr>
            <a:endParaRPr lang="en-GB" dirty="0">
              <a:cs typeface="Calibri"/>
            </a:endParaRPr>
          </a:p>
        </p:txBody>
      </p:sp>
      <p:pic>
        <p:nvPicPr>
          <p:cNvPr id="4" name="Picture 3">
            <a:extLst>
              <a:ext uri="{FF2B5EF4-FFF2-40B4-BE49-F238E27FC236}">
                <a16:creationId xmlns:a16="http://schemas.microsoft.com/office/drawing/2014/main" id="{49D1DEBA-4EF1-4CD1-977A-AF7C132B8B96}"/>
              </a:ext>
            </a:extLst>
          </p:cNvPr>
          <p:cNvPicPr>
            <a:picLocks noChangeAspect="1"/>
          </p:cNvPicPr>
          <p:nvPr/>
        </p:nvPicPr>
        <p:blipFill rotWithShape="1">
          <a:blip r:embed="rId2"/>
          <a:srcRect t="3634" r="47022"/>
          <a:stretch/>
        </p:blipFill>
        <p:spPr>
          <a:xfrm>
            <a:off x="5896466" y="3347426"/>
            <a:ext cx="2991257" cy="2379481"/>
          </a:xfrm>
          <a:prstGeom prst="rect">
            <a:avLst/>
          </a:prstGeom>
          <a:ln>
            <a:solidFill>
              <a:schemeClr val="accent1"/>
            </a:solidFill>
          </a:ln>
        </p:spPr>
      </p:pic>
      <p:pic>
        <p:nvPicPr>
          <p:cNvPr id="5" name="Picture 4">
            <a:extLst>
              <a:ext uri="{FF2B5EF4-FFF2-40B4-BE49-F238E27FC236}">
                <a16:creationId xmlns:a16="http://schemas.microsoft.com/office/drawing/2014/main" id="{56C84681-C1C5-439B-99A5-AEB85D7AE241}"/>
              </a:ext>
            </a:extLst>
          </p:cNvPr>
          <p:cNvPicPr>
            <a:picLocks noChangeAspect="1"/>
          </p:cNvPicPr>
          <p:nvPr/>
        </p:nvPicPr>
        <p:blipFill rotWithShape="1">
          <a:blip r:embed="rId3"/>
          <a:srcRect l="19149" t="31763"/>
          <a:stretch/>
        </p:blipFill>
        <p:spPr>
          <a:xfrm>
            <a:off x="5896466" y="2525131"/>
            <a:ext cx="2991257" cy="790301"/>
          </a:xfrm>
          <a:prstGeom prst="rect">
            <a:avLst/>
          </a:prstGeom>
        </p:spPr>
      </p:pic>
      <p:pic>
        <p:nvPicPr>
          <p:cNvPr id="1026" name="Picture 2" descr="Utulivu">
            <a:extLst>
              <a:ext uri="{FF2B5EF4-FFF2-40B4-BE49-F238E27FC236}">
                <a16:creationId xmlns:a16="http://schemas.microsoft.com/office/drawing/2014/main" id="{8AB56B0B-0B68-4D0F-AE6C-548B7F5EF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835" y="1628180"/>
            <a:ext cx="1850459" cy="790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ruta 21">
            <a:extLst>
              <a:ext uri="{FF2B5EF4-FFF2-40B4-BE49-F238E27FC236}">
                <a16:creationId xmlns:a16="http://schemas.microsoft.com/office/drawing/2014/main" id="{F2AF1518-D54D-4CA3-B547-90BE1063C39D}"/>
              </a:ext>
            </a:extLst>
          </p:cNvPr>
          <p:cNvSpPr txBox="1"/>
          <p:nvPr/>
        </p:nvSpPr>
        <p:spPr>
          <a:xfrm>
            <a:off x="1930871" y="4859404"/>
            <a:ext cx="227948" cy="300082"/>
          </a:xfrm>
          <a:prstGeom prst="rect">
            <a:avLst/>
          </a:prstGeom>
          <a:noFill/>
        </p:spPr>
        <p:txBody>
          <a:bodyPr wrap="none" rtlCol="0" anchor="ctr" anchorCtr="1">
            <a:spAutoFit/>
          </a:bodyPr>
          <a:lstStyle/>
          <a:p>
            <a:pPr algn="ctr" defTabSz="685800">
              <a:defRPr/>
            </a:pPr>
            <a:r>
              <a:rPr lang="en-GB" sz="1350">
                <a:solidFill>
                  <a:srgbClr val="FFFC00"/>
                </a:solidFill>
                <a:latin typeface="Calibri" panose="020F0502020204030204"/>
              </a:rPr>
              <a:t>.</a:t>
            </a:r>
          </a:p>
        </p:txBody>
      </p:sp>
      <p:sp>
        <p:nvSpPr>
          <p:cNvPr id="13" name="Connecteur droit 12">
            <a:extLst>
              <a:ext uri="{FF2B5EF4-FFF2-40B4-BE49-F238E27FC236}">
                <a16:creationId xmlns:a16="http://schemas.microsoft.com/office/drawing/2014/main" id="{0FF05354-491E-4180-9E97-73F69243439B}"/>
              </a:ext>
            </a:extLst>
          </p:cNvPr>
          <p:cNvSpPr/>
          <p:nvPr/>
        </p:nvSpPr>
        <p:spPr>
          <a:xfrm>
            <a:off x="3116340" y="3312900"/>
            <a:ext cx="0" cy="0"/>
          </a:xfrm>
          <a:prstGeom prst="line">
            <a:avLst/>
          </a:prstGeom>
          <a:solidFill>
            <a:srgbClr val="FFFC00">
              <a:alpha val="5000"/>
            </a:srgbClr>
          </a:solidFill>
          <a:ln w="108000">
            <a:solidFill>
              <a:srgbClr val="FFFC00"/>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pPr defTabSz="685800">
              <a:defRPr/>
            </a:pPr>
            <a:endParaRPr lang="en-US" sz="1350">
              <a:solidFill>
                <a:srgbClr val="FFFC00"/>
              </a:solidFill>
              <a:latin typeface="Calibri" panose="020F0502020204030204"/>
            </a:endParaRPr>
          </a:p>
        </p:txBody>
      </p:sp>
      <p:sp>
        <p:nvSpPr>
          <p:cNvPr id="20" name="CaixaDeTexto 19">
            <a:extLst>
              <a:ext uri="{FF2B5EF4-FFF2-40B4-BE49-F238E27FC236}">
                <a16:creationId xmlns:a16="http://schemas.microsoft.com/office/drawing/2014/main" id="{937C87ED-8EC4-40CD-B9C7-72155DD99501}"/>
              </a:ext>
            </a:extLst>
          </p:cNvPr>
          <p:cNvSpPr txBox="1"/>
          <p:nvPr/>
        </p:nvSpPr>
        <p:spPr>
          <a:xfrm>
            <a:off x="-354679" y="2698594"/>
            <a:ext cx="227948" cy="300082"/>
          </a:xfrm>
          <a:prstGeom prst="rect">
            <a:avLst/>
          </a:prstGeom>
          <a:noFill/>
        </p:spPr>
        <p:txBody>
          <a:bodyPr wrap="none" rtlCol="0" anchor="ctr" anchorCtr="1">
            <a:spAutoFit/>
          </a:bodyPr>
          <a:lstStyle/>
          <a:p>
            <a:pPr algn="ctr" defTabSz="685800">
              <a:defRPr/>
            </a:pPr>
            <a:r>
              <a:rPr lang="en-GB" sz="1350">
                <a:solidFill>
                  <a:srgbClr val="FFFC00"/>
                </a:solidFill>
                <a:latin typeface="Calibri" panose="020F0502020204030204"/>
              </a:rPr>
              <a:t>.</a:t>
            </a:r>
          </a:p>
        </p:txBody>
      </p:sp>
    </p:spTree>
    <p:extLst>
      <p:ext uri="{BB962C8B-B14F-4D97-AF65-F5344CB8AC3E}">
        <p14:creationId xmlns:p14="http://schemas.microsoft.com/office/powerpoint/2010/main" val="191772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79CE-827B-63BE-B57D-FB2165029AB2}"/>
              </a:ext>
            </a:extLst>
          </p:cNvPr>
          <p:cNvSpPr>
            <a:spLocks noGrp="1"/>
          </p:cNvSpPr>
          <p:nvPr>
            <p:ph type="title"/>
          </p:nvPr>
        </p:nvSpPr>
        <p:spPr>
          <a:xfrm>
            <a:off x="235814" y="1024562"/>
            <a:ext cx="7647557" cy="994172"/>
          </a:xfrm>
        </p:spPr>
        <p:txBody>
          <a:bodyPr>
            <a:noAutofit/>
          </a:bodyPr>
          <a:lstStyle/>
          <a:p>
            <a:r>
              <a:rPr lang="en-GB" sz="2400">
                <a:solidFill>
                  <a:schemeClr val="accent5">
                    <a:lumMod val="75000"/>
                  </a:schemeClr>
                </a:solidFill>
                <a:cs typeface="Calibri Light"/>
              </a:rPr>
              <a:t>Frimley</a:t>
            </a:r>
            <a:br>
              <a:rPr lang="en-GB" sz="2400">
                <a:solidFill>
                  <a:schemeClr val="accent5">
                    <a:lumMod val="75000"/>
                  </a:schemeClr>
                </a:solidFill>
                <a:cs typeface="Calibri Light"/>
              </a:rPr>
            </a:br>
            <a:r>
              <a:rPr lang="en-GB" sz="2400">
                <a:solidFill>
                  <a:schemeClr val="accent5">
                    <a:lumMod val="75000"/>
                  </a:schemeClr>
                </a:solidFill>
                <a:cs typeface="Calibri Light"/>
              </a:rPr>
              <a:t>Good Practice examples – People experiencing Homelessness and Individuals sleeping rough</a:t>
            </a:r>
            <a:endParaRPr lang="en-GB" sz="2400">
              <a:solidFill>
                <a:schemeClr val="accent5">
                  <a:lumMod val="75000"/>
                </a:schemeClr>
              </a:solidFill>
            </a:endParaRPr>
          </a:p>
        </p:txBody>
      </p:sp>
      <p:sp>
        <p:nvSpPr>
          <p:cNvPr id="3" name="Content Placeholder 2">
            <a:extLst>
              <a:ext uri="{FF2B5EF4-FFF2-40B4-BE49-F238E27FC236}">
                <a16:creationId xmlns:a16="http://schemas.microsoft.com/office/drawing/2014/main" id="{CF65EAFB-8290-DD68-FDDF-5B9702503BE8}"/>
              </a:ext>
            </a:extLst>
          </p:cNvPr>
          <p:cNvSpPr>
            <a:spLocks noGrp="1"/>
          </p:cNvSpPr>
          <p:nvPr>
            <p:ph idx="1"/>
          </p:nvPr>
        </p:nvSpPr>
        <p:spPr>
          <a:xfrm>
            <a:off x="628650" y="2226469"/>
            <a:ext cx="4900078" cy="4336256"/>
          </a:xfrm>
        </p:spPr>
        <p:txBody>
          <a:bodyPr vert="horz" lIns="68580" tIns="34290" rIns="68580" bIns="34290" rtlCol="0" anchor="t">
            <a:normAutofit fontScale="62500" lnSpcReduction="20000"/>
          </a:bodyPr>
          <a:lstStyle/>
          <a:p>
            <a:pPr marL="0" indent="0">
              <a:lnSpc>
                <a:spcPct val="100000"/>
              </a:lnSpc>
              <a:spcBef>
                <a:spcPts val="0"/>
              </a:spcBef>
              <a:buNone/>
            </a:pPr>
            <a:r>
              <a:rPr lang="en-GB" dirty="0">
                <a:ea typeface="+mn-lt"/>
                <a:cs typeface="+mn-lt"/>
              </a:rPr>
              <a:t>Frimley has a mixture of approaches across their system to increase their vaccination uptake: </a:t>
            </a:r>
            <a:endParaRPr lang="en-US" dirty="0">
              <a:ea typeface="+mn-lt"/>
              <a:cs typeface="+mn-lt"/>
            </a:endParaRPr>
          </a:p>
          <a:p>
            <a:pPr marL="0" indent="0">
              <a:lnSpc>
                <a:spcPct val="100000"/>
              </a:lnSpc>
              <a:spcBef>
                <a:spcPts val="0"/>
              </a:spcBef>
              <a:buNone/>
            </a:pPr>
            <a:endParaRPr lang="en-GB" dirty="0">
              <a:ea typeface="+mn-lt"/>
              <a:cs typeface="+mn-lt"/>
            </a:endParaRPr>
          </a:p>
          <a:p>
            <a:pPr marL="257175" indent="-257175">
              <a:lnSpc>
                <a:spcPct val="100000"/>
              </a:lnSpc>
              <a:spcBef>
                <a:spcPts val="0"/>
              </a:spcBef>
              <a:buFont typeface="Arial,Sans-Serif" panose="020B0604020202020204" pitchFamily="34" charset="0"/>
            </a:pPr>
            <a:r>
              <a:rPr lang="en-GB" dirty="0">
                <a:ea typeface="+mn-lt"/>
                <a:cs typeface="+mn-lt"/>
              </a:rPr>
              <a:t>Slough have held homeless GP clinics, but vaccines mostly done elsewhere, mainly by the Mobile Vaccination Bus in Slough provided by Solutions for Health - Locations have been selected to access homeless populations.  The staff not just provide vaccination but are also skilled in addressing vaccine hesitancy conversations without pressuring the homeless cohort to get vaccinated. </a:t>
            </a:r>
            <a:endParaRPr lang="en-US" dirty="0">
              <a:ea typeface="+mn-lt"/>
              <a:cs typeface="+mn-lt"/>
            </a:endParaRPr>
          </a:p>
          <a:p>
            <a:pPr marL="257175" indent="-257175">
              <a:lnSpc>
                <a:spcPct val="100000"/>
              </a:lnSpc>
              <a:spcBef>
                <a:spcPts val="0"/>
              </a:spcBef>
              <a:buFont typeface="Arial,Sans-Serif" panose="020B0604020202020204" pitchFamily="34" charset="0"/>
            </a:pPr>
            <a:r>
              <a:rPr lang="en-GB" dirty="0">
                <a:ea typeface="+mn-lt"/>
                <a:cs typeface="+mn-lt"/>
              </a:rPr>
              <a:t>Bus schedules to local vaccination clinics are promoted by community homeless teams by partnership working with voluntary organisations. </a:t>
            </a:r>
          </a:p>
          <a:p>
            <a:pPr marL="257175" indent="-257175">
              <a:lnSpc>
                <a:spcPct val="100000"/>
              </a:lnSpc>
              <a:spcBef>
                <a:spcPts val="0"/>
              </a:spcBef>
              <a:buFont typeface="Arial,Sans-Serif" panose="020B0604020202020204" pitchFamily="34" charset="0"/>
            </a:pPr>
            <a:r>
              <a:rPr lang="en-GB" dirty="0">
                <a:ea typeface="+mn-lt"/>
                <a:cs typeface="+mn-lt"/>
              </a:rPr>
              <a:t>Opportunistic visits by GPs to administer vaccines at the homeless project in the Royal Borough of Windsor and Maidenhead and at Manor Hotel Datchet and the Windsor Homeless Project .</a:t>
            </a:r>
            <a:endParaRPr lang="en-US" dirty="0">
              <a:ea typeface="+mn-lt"/>
              <a:cs typeface="+mn-lt"/>
            </a:endParaRPr>
          </a:p>
          <a:p>
            <a:pPr marL="257175" indent="-257175">
              <a:lnSpc>
                <a:spcPct val="100000"/>
              </a:lnSpc>
              <a:spcBef>
                <a:spcPts val="0"/>
              </a:spcBef>
              <a:buFont typeface="Arial,Sans-Serif" panose="020B0604020202020204" pitchFamily="34" charset="0"/>
            </a:pPr>
            <a:r>
              <a:rPr lang="en-GB" dirty="0">
                <a:ea typeface="+mn-lt"/>
                <a:cs typeface="+mn-lt"/>
              </a:rPr>
              <a:t>Bracknell Forest – hold a weekly outreach clinic that delivers vaccination by arranging lifts to get the homeless population to the vaccination centres. This is an ongoing plan.</a:t>
            </a:r>
            <a:endParaRPr lang="en-US" dirty="0">
              <a:ea typeface="+mn-lt"/>
              <a:cs typeface="+mn-lt"/>
            </a:endParaRPr>
          </a:p>
          <a:p>
            <a:pPr marL="257175" indent="-257175">
              <a:lnSpc>
                <a:spcPct val="100000"/>
              </a:lnSpc>
              <a:spcBef>
                <a:spcPts val="0"/>
              </a:spcBef>
              <a:buFont typeface="Arial,Sans-Serif" panose="020B0604020202020204" pitchFamily="34" charset="0"/>
            </a:pPr>
            <a:r>
              <a:rPr lang="en-GB" dirty="0">
                <a:ea typeface="+mn-lt"/>
                <a:cs typeface="+mn-lt"/>
              </a:rPr>
              <a:t>Frimley homeless population have contact details on the system and PCNs have made continuous efforts to engage with homeless population to find out how to make it easier for this cohort to have their vaccination. </a:t>
            </a:r>
            <a:endParaRPr lang="en-US" dirty="0">
              <a:ea typeface="+mn-lt"/>
              <a:cs typeface="+mn-lt"/>
            </a:endParaRPr>
          </a:p>
          <a:p>
            <a:pPr marL="257175" indent="-257175">
              <a:lnSpc>
                <a:spcPct val="100000"/>
              </a:lnSpc>
              <a:spcBef>
                <a:spcPts val="0"/>
              </a:spcBef>
              <a:buFont typeface="Arial,Sans-Serif" panose="020B0604020202020204" pitchFamily="34" charset="0"/>
            </a:pPr>
            <a:r>
              <a:rPr lang="en-GB" dirty="0">
                <a:ea typeface="+mn-lt"/>
                <a:cs typeface="+mn-lt"/>
              </a:rPr>
              <a:t>To enable easy access to the vaccination, PCN across the systems accept walk in appointments for homeless population and other vulnerable cohorts.    </a:t>
            </a:r>
            <a:endParaRPr lang="en-GB" dirty="0"/>
          </a:p>
        </p:txBody>
      </p:sp>
      <p:pic>
        <p:nvPicPr>
          <p:cNvPr id="5" name="Picture 5" descr="A picture containing text, floor, indoor, office&#10;&#10;Description automatically generated">
            <a:extLst>
              <a:ext uri="{FF2B5EF4-FFF2-40B4-BE49-F238E27FC236}">
                <a16:creationId xmlns:a16="http://schemas.microsoft.com/office/drawing/2014/main" id="{29A1D218-5E8E-D76F-D23C-323E6B849195}"/>
              </a:ext>
            </a:extLst>
          </p:cNvPr>
          <p:cNvPicPr>
            <a:picLocks noChangeAspect="1"/>
          </p:cNvPicPr>
          <p:nvPr/>
        </p:nvPicPr>
        <p:blipFill>
          <a:blip r:embed="rId2"/>
          <a:stretch>
            <a:fillRect/>
          </a:stretch>
        </p:blipFill>
        <p:spPr>
          <a:xfrm>
            <a:off x="5520051" y="2774064"/>
            <a:ext cx="3140242" cy="1778918"/>
          </a:xfrm>
          <a:prstGeom prst="rect">
            <a:avLst/>
          </a:prstGeom>
        </p:spPr>
      </p:pic>
    </p:spTree>
    <p:extLst>
      <p:ext uri="{BB962C8B-B14F-4D97-AF65-F5344CB8AC3E}">
        <p14:creationId xmlns:p14="http://schemas.microsoft.com/office/powerpoint/2010/main" val="2725109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E072-872C-E9B9-11A3-39404066A99A}"/>
              </a:ext>
            </a:extLst>
          </p:cNvPr>
          <p:cNvSpPr>
            <a:spLocks noGrp="1"/>
          </p:cNvSpPr>
          <p:nvPr>
            <p:ph type="title"/>
          </p:nvPr>
        </p:nvSpPr>
        <p:spPr>
          <a:xfrm>
            <a:off x="95990" y="1011246"/>
            <a:ext cx="7886700" cy="994172"/>
          </a:xfrm>
        </p:spPr>
        <p:txBody>
          <a:bodyPr>
            <a:noAutofit/>
          </a:bodyPr>
          <a:lstStyle/>
          <a:p>
            <a:r>
              <a:rPr lang="en-GB" sz="2700">
                <a:solidFill>
                  <a:schemeClr val="accent5">
                    <a:lumMod val="75000"/>
                  </a:schemeClr>
                </a:solidFill>
                <a:cs typeface="Calibri Light"/>
              </a:rPr>
              <a:t>Hampshire and Isle Of Wight</a:t>
            </a:r>
            <a:br>
              <a:rPr lang="en-GB" sz="2700">
                <a:solidFill>
                  <a:schemeClr val="accent5">
                    <a:lumMod val="75000"/>
                  </a:schemeClr>
                </a:solidFill>
                <a:cs typeface="Calibri Light"/>
              </a:rPr>
            </a:br>
            <a:r>
              <a:rPr lang="en-GB" sz="2700">
                <a:solidFill>
                  <a:schemeClr val="accent5">
                    <a:lumMod val="75000"/>
                  </a:schemeClr>
                </a:solidFill>
                <a:cs typeface="Calibri Light"/>
              </a:rPr>
              <a:t>Good Practice examples – People experiencing Homelessness and Individuals sleeping rough</a:t>
            </a:r>
            <a:endParaRPr lang="en-GB" sz="2700">
              <a:solidFill>
                <a:schemeClr val="accent5">
                  <a:lumMod val="75000"/>
                </a:schemeClr>
              </a:solidFill>
            </a:endParaRPr>
          </a:p>
        </p:txBody>
      </p:sp>
      <p:sp>
        <p:nvSpPr>
          <p:cNvPr id="3" name="Content Placeholder 2">
            <a:extLst>
              <a:ext uri="{FF2B5EF4-FFF2-40B4-BE49-F238E27FC236}">
                <a16:creationId xmlns:a16="http://schemas.microsoft.com/office/drawing/2014/main" id="{4468178D-F2EF-1D19-9AAF-24A882195B2D}"/>
              </a:ext>
            </a:extLst>
          </p:cNvPr>
          <p:cNvSpPr>
            <a:spLocks noGrp="1"/>
          </p:cNvSpPr>
          <p:nvPr>
            <p:ph idx="1"/>
          </p:nvPr>
        </p:nvSpPr>
        <p:spPr>
          <a:xfrm>
            <a:off x="628650" y="2226469"/>
            <a:ext cx="4737558" cy="3411407"/>
          </a:xfrm>
        </p:spPr>
        <p:txBody>
          <a:bodyPr vert="horz" lIns="68580" tIns="34290" rIns="68580" bIns="34290" rtlCol="0" anchor="t">
            <a:normAutofit fontScale="70000" lnSpcReduction="20000"/>
          </a:bodyPr>
          <a:lstStyle/>
          <a:p>
            <a:pPr marL="214313" indent="-214313">
              <a:lnSpc>
                <a:spcPct val="100000"/>
              </a:lnSpc>
              <a:spcBef>
                <a:spcPts val="0"/>
              </a:spcBef>
            </a:pPr>
            <a:r>
              <a:rPr lang="en-GB">
                <a:ea typeface="+mn-lt"/>
                <a:cs typeface="+mn-lt"/>
              </a:rPr>
              <a:t>One of the interventions that had a great impact was Breakfast Club for Homeless and Rough Sleepers population. </a:t>
            </a:r>
            <a:endParaRPr lang="en-US">
              <a:cs typeface="Calibri" panose="020F0502020204030204"/>
            </a:endParaRPr>
          </a:p>
          <a:p>
            <a:pPr marL="214313" indent="-214313">
              <a:lnSpc>
                <a:spcPct val="100000"/>
              </a:lnSpc>
              <a:spcBef>
                <a:spcPts val="0"/>
              </a:spcBef>
            </a:pPr>
            <a:r>
              <a:rPr lang="en-GB">
                <a:cs typeface="Calibri"/>
              </a:rPr>
              <a:t>The system supports Homeless population to register with GP and deliver targeted outreach clinics in the geographical areas that people experiencing homelessness are predominantly located.  </a:t>
            </a:r>
            <a:endParaRPr lang="en-GB">
              <a:ea typeface="+mn-lt"/>
              <a:cs typeface="+mn-lt"/>
            </a:endParaRPr>
          </a:p>
          <a:p>
            <a:pPr marL="214313" indent="-214313">
              <a:lnSpc>
                <a:spcPct val="100000"/>
              </a:lnSpc>
              <a:spcBef>
                <a:spcPts val="0"/>
              </a:spcBef>
            </a:pPr>
            <a:r>
              <a:rPr lang="en-GB">
                <a:cs typeface="Calibri"/>
              </a:rPr>
              <a:t>Primary Care Network in Winchester has provided vaccination uptake in the temporary accommodation and most of these adults belong in the higher risk cohort.</a:t>
            </a:r>
            <a:endParaRPr lang="en-GB">
              <a:ea typeface="+mn-lt"/>
              <a:cs typeface="+mn-lt"/>
            </a:endParaRPr>
          </a:p>
          <a:p>
            <a:pPr marL="214313" indent="-214313">
              <a:lnSpc>
                <a:spcPct val="100000"/>
              </a:lnSpc>
              <a:spcBef>
                <a:spcPts val="0"/>
              </a:spcBef>
            </a:pPr>
            <a:r>
              <a:rPr lang="en-GB">
                <a:cs typeface="Calibri"/>
              </a:rPr>
              <a:t>In Portsmouth, the Primary Care Network partnered with Hampshire Fire and Rescue Service to provide the COVID-19 vaccine to those sleeping rough and hostel residents in the city. </a:t>
            </a:r>
          </a:p>
          <a:p>
            <a:pPr marL="214313" indent="-214313">
              <a:lnSpc>
                <a:spcPct val="100000"/>
              </a:lnSpc>
              <a:spcBef>
                <a:spcPts val="0"/>
              </a:spcBef>
            </a:pPr>
            <a:r>
              <a:rPr lang="en-GB">
                <a:cs typeface="Calibri"/>
              </a:rPr>
              <a:t>The Solent roving bus carried out activities in foodbanks and have a partnership with C2U homeless shelter in Gosport (October and November, 2022). See right.</a:t>
            </a:r>
          </a:p>
        </p:txBody>
      </p:sp>
      <p:pic>
        <p:nvPicPr>
          <p:cNvPr id="5" name="Picture 5">
            <a:extLst>
              <a:ext uri="{FF2B5EF4-FFF2-40B4-BE49-F238E27FC236}">
                <a16:creationId xmlns:a16="http://schemas.microsoft.com/office/drawing/2014/main" id="{18181F44-6E70-5FD4-ACB8-2D0D6B4AC474}"/>
              </a:ext>
            </a:extLst>
          </p:cNvPr>
          <p:cNvPicPr>
            <a:picLocks noChangeAspect="1"/>
          </p:cNvPicPr>
          <p:nvPr/>
        </p:nvPicPr>
        <p:blipFill>
          <a:blip r:embed="rId2"/>
          <a:stretch>
            <a:fillRect/>
          </a:stretch>
        </p:blipFill>
        <p:spPr>
          <a:xfrm>
            <a:off x="5313258" y="2686175"/>
            <a:ext cx="3521242" cy="1989471"/>
          </a:xfrm>
          <a:prstGeom prst="rect">
            <a:avLst/>
          </a:prstGeom>
        </p:spPr>
      </p:pic>
    </p:spTree>
    <p:extLst>
      <p:ext uri="{BB962C8B-B14F-4D97-AF65-F5344CB8AC3E}">
        <p14:creationId xmlns:p14="http://schemas.microsoft.com/office/powerpoint/2010/main" val="34780883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1_Arial" id="{64A86580-E11E-4BFF-A6FE-26FCE196DFED}" vid="{B9C7EF78-E959-4CD0-A2E0-94B75352EDB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0353af-b1f4-4be9-8f1a-11382de59dfa">
      <Terms xmlns="http://schemas.microsoft.com/office/infopath/2007/PartnerControls"/>
    </lcf76f155ced4ddcb4097134ff3c332f>
    <TaxCatchAll xmlns="88ac2c57-839f-4d47-bef4-185032a449f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FA5ECDB76ADB408DCB74EC0FF4FD83" ma:contentTypeVersion="13" ma:contentTypeDescription="Create a new document." ma:contentTypeScope="" ma:versionID="178474927a8483863d07a002f51e76bb">
  <xsd:schema xmlns:xsd="http://www.w3.org/2001/XMLSchema" xmlns:xs="http://www.w3.org/2001/XMLSchema" xmlns:p="http://schemas.microsoft.com/office/2006/metadata/properties" xmlns:ns2="e50353af-b1f4-4be9-8f1a-11382de59dfa" xmlns:ns3="88ac2c57-839f-4d47-bef4-185032a449f4" targetNamespace="http://schemas.microsoft.com/office/2006/metadata/properties" ma:root="true" ma:fieldsID="edae490e2ab7d8c1db1c7b5223b0ab16" ns2:_="" ns3:_="">
    <xsd:import namespace="e50353af-b1f4-4be9-8f1a-11382de59dfa"/>
    <xsd:import namespace="88ac2c57-839f-4d47-bef4-185032a449f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0353af-b1f4-4be9-8f1a-11382de59d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174eefb-ffb3-4728-840e-2af4fb2d1d9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8ac2c57-839f-4d47-bef4-185032a449f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c412eb7-7a13-4f7c-a639-d12b11588683}" ma:internalName="TaxCatchAll" ma:showField="CatchAllData" ma:web="88ac2c57-839f-4d47-bef4-185032a449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9EDAC6-42C5-4233-88A8-91BA5526E5D0}">
  <ds:schemaRefs>
    <ds:schemaRef ds:uri="http://schemas.microsoft.com/office/2006/documentManagement/types"/>
    <ds:schemaRef ds:uri="http://purl.org/dc/elements/1.1/"/>
    <ds:schemaRef ds:uri="e50353af-b1f4-4be9-8f1a-11382de59dfa"/>
    <ds:schemaRef ds:uri="http://schemas.microsoft.com/office/infopath/2007/PartnerControls"/>
    <ds:schemaRef ds:uri="http://purl.org/dc/dcmitype/"/>
    <ds:schemaRef ds:uri="http://schemas.openxmlformats.org/package/2006/metadata/core-properties"/>
    <ds:schemaRef ds:uri="http://purl.org/dc/terms/"/>
    <ds:schemaRef ds:uri="http://schemas.microsoft.com/office/2006/metadata/properties"/>
    <ds:schemaRef ds:uri="http://www.w3.org/XML/1998/namespace"/>
    <ds:schemaRef ds:uri="88ac2c57-839f-4d47-bef4-185032a449f4"/>
  </ds:schemaRefs>
</ds:datastoreItem>
</file>

<file path=customXml/itemProps2.xml><?xml version="1.0" encoding="utf-8"?>
<ds:datastoreItem xmlns:ds="http://schemas.openxmlformats.org/officeDocument/2006/customXml" ds:itemID="{222EAF01-7751-45C9-B007-AF8B9729477C}">
  <ds:schemaRefs>
    <ds:schemaRef ds:uri="http://schemas.microsoft.com/sharepoint/v3/contenttype/forms"/>
  </ds:schemaRefs>
</ds:datastoreItem>
</file>

<file path=customXml/itemProps3.xml><?xml version="1.0" encoding="utf-8"?>
<ds:datastoreItem xmlns:ds="http://schemas.openxmlformats.org/officeDocument/2006/customXml" ds:itemID="{F57EDB10-C817-472A-8C3A-14E9063CB0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0353af-b1f4-4be9-8f1a-11382de59dfa"/>
    <ds:schemaRef ds:uri="88ac2c57-839f-4d47-bef4-185032a449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Presentation_Template_1_Poppins1</Template>
  <TotalTime>72</TotalTime>
  <Words>2744</Words>
  <Application>Microsoft Office PowerPoint</Application>
  <PresentationFormat>On-screen Show (4:3)</PresentationFormat>
  <Paragraphs>191</Paragraphs>
  <Slides>28</Slides>
  <Notes>2</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0" baseType="lpstr">
      <vt:lpstr>Arial</vt:lpstr>
      <vt:lpstr>Arial,Sans-Serif</vt:lpstr>
      <vt:lpstr>Calibri</vt:lpstr>
      <vt:lpstr>Calibri Light</vt:lpstr>
      <vt:lpstr>Helvetica Neue</vt:lpstr>
      <vt:lpstr>interfaceregular</vt:lpstr>
      <vt:lpstr>Poppins</vt:lpstr>
      <vt:lpstr>Office Theme</vt:lpstr>
      <vt:lpstr>1_Office Theme</vt:lpstr>
      <vt:lpstr>2_Office Theme</vt:lpstr>
      <vt:lpstr>3_Office Theme</vt:lpstr>
      <vt:lpstr>think-cell Slide</vt:lpstr>
      <vt:lpstr>PowerPoint Presentation</vt:lpstr>
      <vt:lpstr>  Homelessness and those Sleeping Rough </vt:lpstr>
      <vt:lpstr>Some Key Initiatives for those experiencing Homelessness and/or Sleeping Rough – December 2022</vt:lpstr>
      <vt:lpstr>Some Key Initiatives for those experiencing Homelessness and/or Sleeping Rough – January 2023</vt:lpstr>
      <vt:lpstr> Covid-19 vaccination uptake  Good Practice Examples and case studies   Non Age Based cohorts  People Experiencing Homelessness and  Individuals Sleeping Rough  </vt:lpstr>
      <vt:lpstr>Buckinghamshire, Oxfordshire &amp; Berkshire West Good Practice examples – People experiencing Homelessness and Individuals sleeping Rough</vt:lpstr>
      <vt:lpstr>Buckinghamshire, Oxfordshire &amp; Berkshire West Good Practice examples – People experiencing Homelessness and Individuals sleeping Rough</vt:lpstr>
      <vt:lpstr>Frimley Good Practice examples – People experiencing Homelessness and Individuals sleeping rough</vt:lpstr>
      <vt:lpstr>Hampshire and Isle Of Wight Good Practice examples – People experiencing Homelessness and Individuals sleeping rough</vt:lpstr>
      <vt:lpstr>Kent &amp; Medway Good Practice examples – People experiencing Homelessness and Individuals sleeping rough</vt:lpstr>
      <vt:lpstr>Surrey Good Practice examples – People experiencing Homelessness and Individuals sleeping rough</vt:lpstr>
      <vt:lpstr>Sussex Good Practice examples – People experiencing Homelessness and Individuals sleeping rough</vt:lpstr>
      <vt:lpstr>        Covid-19 Booster Uptake Best practice  Jane Cook  Health &amp; Homelessness Adviser </vt:lpstr>
      <vt:lpstr>Alliance for Better Care – Crawley </vt:lpstr>
      <vt:lpstr>Rough sleeper Intervention Support and Empowerment  – Thanet </vt:lpstr>
      <vt:lpstr>Renewed Hope - Redhill </vt:lpstr>
      <vt:lpstr>Case Study COVID 19 Peer Led Integrated Outreach</vt:lpstr>
      <vt:lpstr>PowerPoint Presentation</vt:lpstr>
      <vt:lpstr>PowerPoint Presentation</vt:lpstr>
      <vt:lpstr>PowerPoint Presentation</vt:lpstr>
      <vt:lpstr>Advocating for vaccine eligibility</vt:lpstr>
      <vt:lpstr>Outreach Immunisation Model Lived &amp; Learned Experience – What works?</vt:lpstr>
      <vt:lpstr>PowerPoint Presentation</vt:lpstr>
      <vt:lpstr>Outreach Vaccination Model</vt:lpstr>
      <vt:lpstr>Reality</vt:lpstr>
      <vt:lpstr>Living with COVID</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Turner</dc:creator>
  <cp:lastModifiedBy>Anita Davidson</cp:lastModifiedBy>
  <cp:revision>4</cp:revision>
  <dcterms:created xsi:type="dcterms:W3CDTF">2023-01-11T16:23:31Z</dcterms:created>
  <dcterms:modified xsi:type="dcterms:W3CDTF">2023-01-19T11:35:51Z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0x010100E2FA5ECDB76ADB408DCB74EC0FF4FD83</vt:lpwstr>
  </property>
  <property fmtid="{D5CDD505-2E9C-101B-9397-08002B2CF9AE}" pid="3" name="MediaServiceImageTags">
    <vt:lpwstr/>
  </property>
</Properties>
</file>