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</p:sldMasterIdLst>
  <p:notesMasterIdLst>
    <p:notesMasterId r:id="rId6"/>
  </p:notesMasterIdLst>
  <p:handoutMasterIdLst>
    <p:handoutMasterId r:id="rId7"/>
  </p:handoutMasterIdLst>
  <p:sldIdLst>
    <p:sldId id="214570789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6C807DBC-8C92-7C42-84D5-1C59FCFB9E44}">
          <p14:sldIdLst/>
        </p14:section>
        <p14:section name="Presentation" id="{B9458E52-8A18-4D21-B138-C6E06DA35843}">
          <p14:sldIdLst>
            <p14:sldId id="2145707898"/>
          </p14:sldIdLst>
        </p14:section>
        <p14:section name="Close" id="{F35C5BF8-B822-4534-AF40-115D3B7671AA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B8"/>
    <a:srgbClr val="FFFFFF"/>
    <a:srgbClr val="AE2573"/>
    <a:srgbClr val="41B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1EBACD-A51E-9DB5-7DA0-CF768050AB5E}" v="371" dt="2023-04-17T10:24:53.613"/>
    <p1510:client id="{96027A8D-9E85-4D7D-8098-4E2966091923}" v="154" dt="2023-03-31T09:38:25.765"/>
    <p1510:client id="{CA4F5BA8-434F-CBBC-0CA4-869E2B4CFE0D}" v="72" dt="2023-03-31T13:58:28.141"/>
    <p1510:client id="{E6AA899E-0BBA-86AB-683A-2F5277EB9DB5}" v="15" dt="2023-03-31T09:52:19.218"/>
    <p1510:client id="{FAF6320B-DB12-780A-B5D0-B572F5A45C14}" v="3" dt="2023-04-13T11:05:12.4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0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A66CB11-1053-B6FB-0745-8B0C5D3DC85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2F4983-5830-8BD8-76C6-7E23067379F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CBBDDF-42D1-7D4C-9565-7D0B4D861384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E4A478-15B2-8105-8B9A-037AE6018B7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D03FD4-059F-40BD-12B7-1107B2CAC85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7A6024-1CFE-244E-BC44-E487A5EAD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333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52A811-B557-4A63-89F8-2631E9D10183}" type="datetimeFigureOut">
              <a:rPr lang="en-GB" smtClean="0"/>
              <a:t>17/04/2023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4173C2-93A5-41E6-8F82-D960DB610F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957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85FF9-6187-5E4D-DBF1-385A465EB9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87279" y="2103437"/>
            <a:ext cx="105156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Presentation title (Arial 36 bold)</a:t>
            </a:r>
            <a:endParaRPr lang="en-US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03FE21F3-93E8-D419-AB0C-84A02DCA8A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87279" y="3530391"/>
            <a:ext cx="9144000" cy="466379"/>
          </a:xfrm>
        </p:spPr>
        <p:txBody>
          <a:bodyPr>
            <a:noAutofit/>
          </a:bodyPr>
          <a:lstStyle>
            <a:lvl1pPr marL="0" indent="0" algn="l">
              <a:buNone/>
              <a:defRPr sz="360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Name (Arial 36)</a:t>
            </a:r>
          </a:p>
        </p:txBody>
      </p:sp>
    </p:spTree>
    <p:extLst>
      <p:ext uri="{BB962C8B-B14F-4D97-AF65-F5344CB8AC3E}">
        <p14:creationId xmlns:p14="http://schemas.microsoft.com/office/powerpoint/2010/main" val="203061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0">
            <a:extLst>
              <a:ext uri="{FF2B5EF4-FFF2-40B4-BE49-F238E27FC236}">
                <a16:creationId xmlns:a16="http://schemas.microsoft.com/office/drawing/2014/main" id="{22B34758-9E88-47CF-97D6-6500D97D9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877" y="1037979"/>
            <a:ext cx="10641498" cy="611649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sz="2800">
              <a:solidFill>
                <a:srgbClr val="005EB8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Content Placeholder 9">
            <a:extLst>
              <a:ext uri="{FF2B5EF4-FFF2-40B4-BE49-F238E27FC236}">
                <a16:creationId xmlns:a16="http://schemas.microsoft.com/office/drawing/2014/main" id="{34C2919C-3AD4-436F-A0CC-4F48C43AA52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81878" y="1833143"/>
            <a:ext cx="10641498" cy="224412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7" name="Picture 6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C101CCE8-E636-42AF-A59B-CD10BD227B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55458" y="273761"/>
            <a:ext cx="1024676" cy="413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314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South Wes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1EBB5-D973-4401-9483-75E239340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772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v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85FF9-6187-5E4D-DBF1-385A465EB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B2101F-C319-4045-895B-D5DFB503801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46739" y="1784350"/>
            <a:ext cx="7900988" cy="29289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845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C963A1-AC6C-45E8-9A5E-5724DC43F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06ACFE-E4D6-411B-9ADC-FFC9D7DBB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7" name="Picture 6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9EEBC786-7C1F-7323-C117-1A9F48926DD7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0855458" y="273761"/>
            <a:ext cx="1024676" cy="413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789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68" r:id="rId2"/>
    <p:sldLayoutId id="2147483684" r:id="rId3"/>
    <p:sldLayoutId id="2147483683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005EB8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ngland.swicars@nhs.net" TargetMode="External"/><Relationship Id="rId2" Type="http://schemas.openxmlformats.org/officeDocument/2006/relationships/hyperlink" Target="https://gbr01.safelinks.protection.outlook.com/?url=https%3A%2F%2Ffuture.nhs.uk%2FCovidVaccinations%2Fview%3FobjectId%3D41184368&amp;data=05%7C01%7Cengland.swcovid19-voc1%40nhs.net%7Cc252799c78bf46acf9f908db14bec841%7C37c354b285b047f5b22207b48d774ee3%7C0%7C0%7C638126581853215726%7CUnknown%7CTWFpbGZsb3d8eyJWIjoiMC4wLjAwMDAiLCJQIjoiV2luMzIiLCJBTiI6Ik1haWwiLCJXVCI6Mn0%3D%7C3000%7C%7C%7C&amp;sdata=02%2FMOHdy2MAgTagGt8jN44RmTdjw%2FC32DvkRpw%2BOIHY%3D&amp;reserved=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D4397B9C-7F8B-8AAD-4702-6DFC5A894356}"/>
              </a:ext>
            </a:extLst>
          </p:cNvPr>
          <p:cNvSpPr txBox="1"/>
          <p:nvPr/>
        </p:nvSpPr>
        <p:spPr>
          <a:xfrm>
            <a:off x="2531748" y="1217215"/>
            <a:ext cx="248888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Consumables or PIL not delivered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2E628D8-3D4A-3FDB-B0AD-E39EF5FD0630}"/>
              </a:ext>
            </a:extLst>
          </p:cNvPr>
          <p:cNvSpPr txBox="1"/>
          <p:nvPr/>
        </p:nvSpPr>
        <p:spPr>
          <a:xfrm>
            <a:off x="5144372" y="1210386"/>
            <a:ext cx="90922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Assurance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8D8DE0-D9D0-E5CE-B60B-9F7745380FD9}"/>
              </a:ext>
            </a:extLst>
          </p:cNvPr>
          <p:cNvSpPr txBox="1"/>
          <p:nvPr/>
        </p:nvSpPr>
        <p:spPr>
          <a:xfrm>
            <a:off x="2930996" y="262474"/>
            <a:ext cx="6041057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>
                <a:latin typeface="Arial"/>
                <a:cs typeface="Arial"/>
              </a:rPr>
              <a:t>SYSTEM PROCESS: Escalations to Regional Team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F4F41E3-6A13-B9A7-977A-2E52FE2FA2E6}"/>
              </a:ext>
            </a:extLst>
          </p:cNvPr>
          <p:cNvSpPr txBox="1"/>
          <p:nvPr/>
        </p:nvSpPr>
        <p:spPr>
          <a:xfrm>
            <a:off x="2530594" y="2429168"/>
            <a:ext cx="248888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System: Check/order via Foundry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74E0ACF-1CD2-F29F-4C09-6EF81DD089BE}"/>
              </a:ext>
            </a:extLst>
          </p:cNvPr>
          <p:cNvSpPr txBox="1"/>
          <p:nvPr/>
        </p:nvSpPr>
        <p:spPr>
          <a:xfrm>
            <a:off x="4061725" y="2942978"/>
            <a:ext cx="2034275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System: Action via Foundry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CEC0358-9C7C-D4EA-89EE-AC0CEBC0EA5D}"/>
              </a:ext>
            </a:extLst>
          </p:cNvPr>
          <p:cNvSpPr txBox="1"/>
          <p:nvPr/>
        </p:nvSpPr>
        <p:spPr>
          <a:xfrm>
            <a:off x="1074222" y="4834755"/>
            <a:ext cx="3311340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System: Provide site escalation details to RVOC –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ODS code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Postcode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Issue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/>
                <a:cs typeface="Arial"/>
              </a:rPr>
              <a:t>Copy of all delivery paperwork (if relevant)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FCF64DA-D660-AC1D-DA82-189C92D62197}"/>
              </a:ext>
            </a:extLst>
          </p:cNvPr>
          <p:cNvSpPr txBox="1"/>
          <p:nvPr/>
        </p:nvSpPr>
        <p:spPr>
          <a:xfrm>
            <a:off x="3022878" y="3905446"/>
            <a:ext cx="1504318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Issue with Foundry</a:t>
            </a:r>
          </a:p>
        </p:txBody>
      </p: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E65D1F79-CBD0-9CB0-2F3C-ED811852D989}"/>
              </a:ext>
            </a:extLst>
          </p:cNvPr>
          <p:cNvCxnSpPr>
            <a:stCxn id="9" idx="2"/>
            <a:endCxn id="28" idx="0"/>
          </p:cNvCxnSpPr>
          <p:nvPr/>
        </p:nvCxnSpPr>
        <p:spPr>
          <a:xfrm flipH="1">
            <a:off x="3775037" y="1494214"/>
            <a:ext cx="1154" cy="9349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54B0A758-99AF-5884-7AFB-95C5B931111E}"/>
              </a:ext>
            </a:extLst>
          </p:cNvPr>
          <p:cNvCxnSpPr>
            <a:cxnSpLocks/>
            <a:stCxn id="13" idx="2"/>
            <a:endCxn id="29" idx="0"/>
          </p:cNvCxnSpPr>
          <p:nvPr/>
        </p:nvCxnSpPr>
        <p:spPr>
          <a:xfrm flipH="1">
            <a:off x="5078863" y="1487385"/>
            <a:ext cx="520121" cy="14555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1E46A4E5-AD38-B0CA-9FD5-B331F14E58C5}"/>
              </a:ext>
            </a:extLst>
          </p:cNvPr>
          <p:cNvCxnSpPr>
            <a:cxnSpLocks/>
            <a:stCxn id="28" idx="2"/>
            <a:endCxn id="32" idx="0"/>
          </p:cNvCxnSpPr>
          <p:nvPr/>
        </p:nvCxnSpPr>
        <p:spPr>
          <a:xfrm>
            <a:off x="3775037" y="2706167"/>
            <a:ext cx="0" cy="11992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E98E99C0-6183-7395-D1A5-167D66738ED3}"/>
              </a:ext>
            </a:extLst>
          </p:cNvPr>
          <p:cNvCxnSpPr>
            <a:cxnSpLocks/>
            <a:stCxn id="29" idx="2"/>
            <a:endCxn id="32" idx="0"/>
          </p:cNvCxnSpPr>
          <p:nvPr/>
        </p:nvCxnSpPr>
        <p:spPr>
          <a:xfrm flipH="1">
            <a:off x="3775037" y="3219977"/>
            <a:ext cx="1303826" cy="6854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ABBAD6A7-F6CD-FA84-763D-466C9DCECDDD}"/>
              </a:ext>
            </a:extLst>
          </p:cNvPr>
          <p:cNvCxnSpPr>
            <a:cxnSpLocks/>
            <a:stCxn id="32" idx="2"/>
            <a:endCxn id="30" idx="0"/>
          </p:cNvCxnSpPr>
          <p:nvPr/>
        </p:nvCxnSpPr>
        <p:spPr>
          <a:xfrm flipH="1">
            <a:off x="2729892" y="4182445"/>
            <a:ext cx="1045145" cy="6523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TextBox 174">
            <a:extLst>
              <a:ext uri="{FF2B5EF4-FFF2-40B4-BE49-F238E27FC236}">
                <a16:creationId xmlns:a16="http://schemas.microsoft.com/office/drawing/2014/main" id="{CCD3EBF3-7060-293B-59B1-A50CB7037C54}"/>
              </a:ext>
            </a:extLst>
          </p:cNvPr>
          <p:cNvSpPr txBox="1"/>
          <p:nvPr/>
        </p:nvSpPr>
        <p:spPr>
          <a:xfrm>
            <a:off x="25092" y="1217215"/>
            <a:ext cx="2369069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Order Issue: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Failed Delivery (System check order has been placed)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Cannot place order (assurance issue)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Delivery ETA</a:t>
            </a:r>
          </a:p>
        </p:txBody>
      </p:sp>
      <p:cxnSp>
        <p:nvCxnSpPr>
          <p:cNvPr id="234" name="Straight Arrow Connector 233">
            <a:extLst>
              <a:ext uri="{FF2B5EF4-FFF2-40B4-BE49-F238E27FC236}">
                <a16:creationId xmlns:a16="http://schemas.microsoft.com/office/drawing/2014/main" id="{E6080A1C-07E9-991F-775C-D13C60ADB873}"/>
              </a:ext>
            </a:extLst>
          </p:cNvPr>
          <p:cNvCxnSpPr>
            <a:cxnSpLocks/>
            <a:stCxn id="175" idx="2"/>
            <a:endCxn id="30" idx="0"/>
          </p:cNvCxnSpPr>
          <p:nvPr/>
        </p:nvCxnSpPr>
        <p:spPr>
          <a:xfrm>
            <a:off x="1209627" y="2417544"/>
            <a:ext cx="1520265" cy="24172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4" name="TextBox 303">
            <a:extLst>
              <a:ext uri="{FF2B5EF4-FFF2-40B4-BE49-F238E27FC236}">
                <a16:creationId xmlns:a16="http://schemas.microsoft.com/office/drawing/2014/main" id="{3DCE5FC3-AC1C-B26E-709A-65276F670909}"/>
              </a:ext>
            </a:extLst>
          </p:cNvPr>
          <p:cNvSpPr txBox="1"/>
          <p:nvPr/>
        </p:nvSpPr>
        <p:spPr>
          <a:xfrm>
            <a:off x="205939" y="6220726"/>
            <a:ext cx="11910051" cy="5078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600" dirty="0">
                <a:latin typeface="Arial"/>
                <a:cs typeface="Arial"/>
              </a:rPr>
              <a:t>For any issues, questions or concerns not detailed above*, please contact RVOC directly, providing information.</a:t>
            </a:r>
          </a:p>
          <a:p>
            <a:r>
              <a:rPr lang="en-GB" sz="1100" dirty="0">
                <a:highlight>
                  <a:srgbClr val="FFFF00"/>
                </a:highlight>
                <a:latin typeface="Arial"/>
                <a:cs typeface="Arial"/>
              </a:rPr>
              <a:t>*IT queries should be sent direct to the relevant </a:t>
            </a:r>
            <a:r>
              <a:rPr lang="en-GB" sz="1100" dirty="0">
                <a:highlight>
                  <a:srgbClr val="FFFF00"/>
                </a:highlight>
                <a:ea typeface="+mn-lt"/>
                <a:cs typeface="+mn-lt"/>
                <a:hlinkClick r:id="rId2"/>
              </a:rPr>
              <a:t>IT system helpdesk </a:t>
            </a:r>
            <a:r>
              <a:rPr lang="en-GB" sz="1100" dirty="0">
                <a:highlight>
                  <a:srgbClr val="FFFF00"/>
                </a:highlight>
                <a:latin typeface="Arial"/>
                <a:ea typeface="+mn-lt"/>
                <a:cs typeface="Arial"/>
              </a:rPr>
              <a:t>in the first instance.  If not resolved through this route, escalate to RVOC using the IT escalation form in RV019</a:t>
            </a:r>
            <a:endParaRPr lang="en-GB" sz="1100" dirty="0">
              <a:highlight>
                <a:srgbClr val="FFFF00"/>
              </a:highlight>
              <a:ea typeface="+mn-lt"/>
              <a:cs typeface="+mn-lt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36C882E-4B95-1AAB-7EAC-D628B16A4D45}"/>
              </a:ext>
            </a:extLst>
          </p:cNvPr>
          <p:cNvSpPr txBox="1"/>
          <p:nvPr/>
        </p:nvSpPr>
        <p:spPr>
          <a:xfrm>
            <a:off x="7928816" y="1217215"/>
            <a:ext cx="208007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Broken Vial / Fridge Failure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F486F23-41D8-B2FB-C099-E80BBCE0694A}"/>
              </a:ext>
            </a:extLst>
          </p:cNvPr>
          <p:cNvSpPr txBox="1"/>
          <p:nvPr/>
        </p:nvSpPr>
        <p:spPr>
          <a:xfrm>
            <a:off x="10117920" y="1210386"/>
            <a:ext cx="1999715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Stock labels/pharmacy Q’s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1646FBA-2C86-9C29-6213-61B9A563C9B8}"/>
              </a:ext>
            </a:extLst>
          </p:cNvPr>
          <p:cNvSpPr txBox="1"/>
          <p:nvPr/>
        </p:nvSpPr>
        <p:spPr>
          <a:xfrm>
            <a:off x="7080536" y="3461149"/>
            <a:ext cx="3776634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System: Contact ICARS –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england.swicars@nhs.net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21050B9-6D7F-A3E9-7FF0-F6F6D3DAB5DD}"/>
              </a:ext>
            </a:extLst>
          </p:cNvPr>
          <p:cNvSpPr txBox="1"/>
          <p:nvPr/>
        </p:nvSpPr>
        <p:spPr>
          <a:xfrm>
            <a:off x="6211728" y="1222310"/>
            <a:ext cx="160805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Significant Clinical Incident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41FEA04-4EF2-AF53-C17D-DF8D0058CA60}"/>
              </a:ext>
            </a:extLst>
          </p:cNvPr>
          <p:cNvCxnSpPr>
            <a:cxnSpLocks/>
            <a:stCxn id="16" idx="2"/>
            <a:endCxn id="18" idx="0"/>
          </p:cNvCxnSpPr>
          <p:nvPr/>
        </p:nvCxnSpPr>
        <p:spPr>
          <a:xfrm>
            <a:off x="8968853" y="1494214"/>
            <a:ext cx="0" cy="19669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3665705-3E99-5E0A-DEE3-520E2EB8F696}"/>
              </a:ext>
            </a:extLst>
          </p:cNvPr>
          <p:cNvCxnSpPr>
            <a:cxnSpLocks/>
            <a:stCxn id="20" idx="2"/>
            <a:endCxn id="18" idx="0"/>
          </p:cNvCxnSpPr>
          <p:nvPr/>
        </p:nvCxnSpPr>
        <p:spPr>
          <a:xfrm>
            <a:off x="7015758" y="1683975"/>
            <a:ext cx="1953095" cy="17771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8279323B-447B-690A-3AB2-99EB5DC49B50}"/>
              </a:ext>
            </a:extLst>
          </p:cNvPr>
          <p:cNvCxnSpPr>
            <a:cxnSpLocks/>
            <a:stCxn id="17" idx="2"/>
            <a:endCxn id="18" idx="0"/>
          </p:cNvCxnSpPr>
          <p:nvPr/>
        </p:nvCxnSpPr>
        <p:spPr>
          <a:xfrm flipH="1">
            <a:off x="8968853" y="1487385"/>
            <a:ext cx="2148925" cy="19737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66ADF2C6-11C9-4D1D-B04E-1B0FF515C0C9}"/>
              </a:ext>
            </a:extLst>
          </p:cNvPr>
          <p:cNvSpPr txBox="1"/>
          <p:nvPr/>
        </p:nvSpPr>
        <p:spPr>
          <a:xfrm>
            <a:off x="7022679" y="4117692"/>
            <a:ext cx="3103909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Also action other escalations as needed e.g.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MHRA Yellow Card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Log on </a:t>
            </a:r>
            <a:r>
              <a:rPr lang="en-GB" sz="1200" dirty="0" err="1">
                <a:latin typeface="Arial" panose="020B0604020202020204" pitchFamily="34" charset="0"/>
                <a:cs typeface="Arial" panose="020B0604020202020204" pitchFamily="34" charset="0"/>
              </a:rPr>
              <a:t>StEIS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D5D68F1-5B8F-C523-E33C-B3297B0447DE}"/>
              </a:ext>
            </a:extLst>
          </p:cNvPr>
          <p:cNvCxnSpPr>
            <a:cxnSpLocks/>
            <a:stCxn id="20" idx="2"/>
            <a:endCxn id="24" idx="1"/>
          </p:cNvCxnSpPr>
          <p:nvPr/>
        </p:nvCxnSpPr>
        <p:spPr>
          <a:xfrm>
            <a:off x="7015758" y="1683975"/>
            <a:ext cx="6921" cy="28492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784872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W all staff briefing presentation - Presenter Template.potx" id="{EF8B9847-0EF7-4EDD-864D-E1E8E164807F}" vid="{C803E463-ACB6-44F7-9316-337A24CB4F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caf3ac-2de9-44d4-aa31-54302fceb5f7" xsi:nil="true"/>
    <SharedWithUsers xmlns="5fe5bee8-37d4-4da7-9e71-2f7bf1e5ad3b">
      <UserInfo>
        <DisplayName/>
        <AccountId xsi:nil="true"/>
        <AccountType/>
      </UserInfo>
    </SharedWithUsers>
    <lcf76f155ced4ddcb4097134ff3c332f xmlns="c46edbd2-0b97-4692-89aa-535e7b7c9c9d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E6022CB7ABC04BBE2CED71F91F4A17" ma:contentTypeVersion="14" ma:contentTypeDescription="Create a new document." ma:contentTypeScope="" ma:versionID="7f83ec3acc795f879c0de122ce8fa414">
  <xsd:schema xmlns:xsd="http://www.w3.org/2001/XMLSchema" xmlns:xs="http://www.w3.org/2001/XMLSchema" xmlns:p="http://schemas.microsoft.com/office/2006/metadata/properties" xmlns:ns2="c46edbd2-0b97-4692-89aa-535e7b7c9c9d" xmlns:ns3="cccaf3ac-2de9-44d4-aa31-54302fceb5f7" xmlns:ns4="5fe5bee8-37d4-4da7-9e71-2f7bf1e5ad3b" targetNamespace="http://schemas.microsoft.com/office/2006/metadata/properties" ma:root="true" ma:fieldsID="c3675b84e852d32281669c39a99d13b5" ns2:_="" ns3:_="" ns4:_="">
    <xsd:import namespace="c46edbd2-0b97-4692-89aa-535e7b7c9c9d"/>
    <xsd:import namespace="cccaf3ac-2de9-44d4-aa31-54302fceb5f7"/>
    <xsd:import namespace="5fe5bee8-37d4-4da7-9e71-2f7bf1e5ad3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4:SharedWithUsers" minOccurs="0"/>
                <xsd:element ref="ns4:SharedWithDetail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6edbd2-0b97-4692-89aa-535e7b7c9c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713a9716-c867-48af-8bb5-e526df1fdba9}" ma:internalName="TaxCatchAll" ma:showField="CatchAllData" ma:web="5fe5bee8-37d4-4da7-9e71-2f7bf1e5ad3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e5bee8-37d4-4da7-9e71-2f7bf1e5ad3b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047FDA-6A39-403D-AF54-EC7E77538A21}">
  <ds:schemaRefs>
    <ds:schemaRef ds:uri="http://purl.org/dc/terms/"/>
    <ds:schemaRef ds:uri="http://purl.org/dc/elements/1.1/"/>
    <ds:schemaRef ds:uri="6d62f35a-94e1-4954-b914-2ed1b8dfe754"/>
    <ds:schemaRef ds:uri="http://schemas.microsoft.com/office/2006/documentManagement/types"/>
    <ds:schemaRef ds:uri="http://www.w3.org/XML/1998/namespace"/>
    <ds:schemaRef ds:uri="http://schemas.microsoft.com/sharepoint/v3"/>
    <ds:schemaRef ds:uri="http://purl.org/dc/dcmitype/"/>
    <ds:schemaRef ds:uri="http://schemas.microsoft.com/office/infopath/2007/PartnerControls"/>
    <ds:schemaRef ds:uri="896d45d2-903c-4f6d-81f5-ee3083d876a6"/>
    <ds:schemaRef ds:uri="http://schemas.openxmlformats.org/package/2006/metadata/core-properties"/>
    <ds:schemaRef ds:uri="cccaf3ac-2de9-44d4-aa31-54302fceb5f7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838CAA19-DA26-4B7B-A43D-79DEEA0D78B5}"/>
</file>

<file path=customXml/itemProps3.xml><?xml version="1.0" encoding="utf-8"?>
<ds:datastoreItem xmlns:ds="http://schemas.openxmlformats.org/officeDocument/2006/customXml" ds:itemID="{2345C68D-E063-4902-AAF2-C6D5A245BB1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3683</TotalTime>
  <Words>168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Darley</dc:creator>
  <cp:lastModifiedBy>Eleanor  Hunt</cp:lastModifiedBy>
  <cp:revision>41</cp:revision>
  <dcterms:created xsi:type="dcterms:W3CDTF">2021-03-04T13:06:34Z</dcterms:created>
  <dcterms:modified xsi:type="dcterms:W3CDTF">2023-04-17T10:28:07Z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0x010100860FC74687126146AF21BD2B53A36F75</vt:lpwstr>
  </property>
  <property fmtid="{D5CDD505-2E9C-101B-9397-08002B2CF9AE}" pid="3" name="Order">
    <vt:r8>267500</vt:r8>
  </property>
  <property fmtid="{D5CDD505-2E9C-101B-9397-08002B2CF9AE}" pid="4" name="TriggerFlowInfo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MediaServiceImageTags">
    <vt:lpwstr/>
  </property>
</Properties>
</file>