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0" r:id="rId4"/>
    <p:sldMasterId id="2147483687" r:id="rId5"/>
  </p:sldMasterIdLst>
  <p:notesMasterIdLst>
    <p:notesMasterId r:id="rId24"/>
  </p:notesMasterIdLst>
  <p:sldIdLst>
    <p:sldId id="257" r:id="rId6"/>
    <p:sldId id="281" r:id="rId7"/>
    <p:sldId id="2147470678" r:id="rId8"/>
    <p:sldId id="2147470677" r:id="rId9"/>
    <p:sldId id="2147470668" r:id="rId10"/>
    <p:sldId id="2147470669" r:id="rId11"/>
    <p:sldId id="2147470671" r:id="rId12"/>
    <p:sldId id="2147470670" r:id="rId13"/>
    <p:sldId id="2147470672" r:id="rId14"/>
    <p:sldId id="2147470673" r:id="rId15"/>
    <p:sldId id="2147470674" r:id="rId16"/>
    <p:sldId id="2147470666" r:id="rId17"/>
    <p:sldId id="2145707306" r:id="rId18"/>
    <p:sldId id="2147470655" r:id="rId19"/>
    <p:sldId id="2145707312" r:id="rId20"/>
    <p:sldId id="2147470667" r:id="rId21"/>
    <p:sldId id="21474706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8EB8-3512-48FF-88D6-97B2B989A9CD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736A-B444-4503-919D-46EEF2F0C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5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7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2164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  </a:t>
            </a:r>
            <a:fld id="{EB4B846C-37E1-4198-8614-DFE920AB1F0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Shingles programme publications July 2023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0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Shingles programme publications July 2023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D7F02-FD7A-4A65-81BA-44C64D3FAA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0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55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44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505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1886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59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>
                <a:solidFill>
                  <a:srgbClr val="007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2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221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966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4658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3701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483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6D204-9238-42B7-89A4-BF406BF82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BABC5-1E93-4AE9-AAAD-D0A46CC1C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200" y="1155700"/>
            <a:ext cx="5060950" cy="2238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22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>
                <a:solidFill>
                  <a:srgbClr val="007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74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06962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7178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5195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176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6D204-9238-42B7-89A4-BF406BF82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BABC5-1E93-4AE9-AAAD-D0A46CC1C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200" y="1155700"/>
            <a:ext cx="5060950" cy="2238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616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9800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66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>
                <a:solidFill>
                  <a:srgbClr val="007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8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03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837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1862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79416"/>
            <a:ext cx="10515600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511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BFA50A8-EF9B-3E47-AE18-159EE76D122A}"/>
              </a:ext>
            </a:extLst>
          </p:cNvPr>
          <p:cNvSpPr/>
          <p:nvPr userDrawn="1"/>
        </p:nvSpPr>
        <p:spPr>
          <a:xfrm>
            <a:off x="0" y="0"/>
            <a:ext cx="11740245" cy="1502650"/>
          </a:xfrm>
          <a:custGeom>
            <a:avLst/>
            <a:gdLst>
              <a:gd name="connsiteX0" fmla="*/ 0 w 11740245"/>
              <a:gd name="connsiteY0" fmla="*/ 0 h 1502650"/>
              <a:gd name="connsiteX1" fmla="*/ 9345286 w 11740245"/>
              <a:gd name="connsiteY1" fmla="*/ 0 h 1502650"/>
              <a:gd name="connsiteX2" fmla="*/ 11733512 w 11740245"/>
              <a:gd name="connsiteY2" fmla="*/ 0 h 1502650"/>
              <a:gd name="connsiteX3" fmla="*/ 11740245 w 11740245"/>
              <a:gd name="connsiteY3" fmla="*/ 79169 h 1502650"/>
              <a:gd name="connsiteX4" fmla="*/ 10662179 w 11740245"/>
              <a:gd name="connsiteY4" fmla="*/ 1495301 h 1502650"/>
              <a:gd name="connsiteX5" fmla="*/ 10590179 w 11740245"/>
              <a:gd name="connsiteY5" fmla="*/ 1499610 h 1502650"/>
              <a:gd name="connsiteX6" fmla="*/ 10590179 w 11740245"/>
              <a:gd name="connsiteY6" fmla="*/ 1502650 h 1502650"/>
              <a:gd name="connsiteX7" fmla="*/ 10539399 w 11740245"/>
              <a:gd name="connsiteY7" fmla="*/ 1502650 h 1502650"/>
              <a:gd name="connsiteX8" fmla="*/ 0 w 11740245"/>
              <a:gd name="connsiteY8" fmla="*/ 1502650 h 150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0245" h="1502650">
                <a:moveTo>
                  <a:pt x="0" y="0"/>
                </a:moveTo>
                <a:lnTo>
                  <a:pt x="9345286" y="0"/>
                </a:lnTo>
                <a:lnTo>
                  <a:pt x="11733512" y="0"/>
                </a:lnTo>
                <a:lnTo>
                  <a:pt x="11740245" y="79169"/>
                </a:lnTo>
                <a:cubicBezTo>
                  <a:pt x="11740245" y="816201"/>
                  <a:pt x="11267713" y="1422404"/>
                  <a:pt x="10662179" y="1495301"/>
                </a:cubicBezTo>
                <a:lnTo>
                  <a:pt x="10590179" y="1499610"/>
                </a:lnTo>
                <a:lnTo>
                  <a:pt x="10590179" y="1502650"/>
                </a:lnTo>
                <a:lnTo>
                  <a:pt x="10539399" y="1502650"/>
                </a:lnTo>
                <a:lnTo>
                  <a:pt x="0" y="150265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5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Shingles programme publications July 2023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0030273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1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79416"/>
            <a:ext cx="10515600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697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BFA50A8-EF9B-3E47-AE18-159EE76D122A}"/>
              </a:ext>
            </a:extLst>
          </p:cNvPr>
          <p:cNvSpPr/>
          <p:nvPr userDrawn="1"/>
        </p:nvSpPr>
        <p:spPr>
          <a:xfrm>
            <a:off x="0" y="0"/>
            <a:ext cx="11740245" cy="1502650"/>
          </a:xfrm>
          <a:custGeom>
            <a:avLst/>
            <a:gdLst>
              <a:gd name="connsiteX0" fmla="*/ 0 w 11740245"/>
              <a:gd name="connsiteY0" fmla="*/ 0 h 1502650"/>
              <a:gd name="connsiteX1" fmla="*/ 9345286 w 11740245"/>
              <a:gd name="connsiteY1" fmla="*/ 0 h 1502650"/>
              <a:gd name="connsiteX2" fmla="*/ 11733512 w 11740245"/>
              <a:gd name="connsiteY2" fmla="*/ 0 h 1502650"/>
              <a:gd name="connsiteX3" fmla="*/ 11740245 w 11740245"/>
              <a:gd name="connsiteY3" fmla="*/ 79169 h 1502650"/>
              <a:gd name="connsiteX4" fmla="*/ 10662179 w 11740245"/>
              <a:gd name="connsiteY4" fmla="*/ 1495301 h 1502650"/>
              <a:gd name="connsiteX5" fmla="*/ 10590179 w 11740245"/>
              <a:gd name="connsiteY5" fmla="*/ 1499610 h 1502650"/>
              <a:gd name="connsiteX6" fmla="*/ 10590179 w 11740245"/>
              <a:gd name="connsiteY6" fmla="*/ 1502650 h 1502650"/>
              <a:gd name="connsiteX7" fmla="*/ 10539399 w 11740245"/>
              <a:gd name="connsiteY7" fmla="*/ 1502650 h 1502650"/>
              <a:gd name="connsiteX8" fmla="*/ 0 w 11740245"/>
              <a:gd name="connsiteY8" fmla="*/ 1502650 h 150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0245" h="1502650">
                <a:moveTo>
                  <a:pt x="0" y="0"/>
                </a:moveTo>
                <a:lnTo>
                  <a:pt x="9345286" y="0"/>
                </a:lnTo>
                <a:lnTo>
                  <a:pt x="11733512" y="0"/>
                </a:lnTo>
                <a:lnTo>
                  <a:pt x="11740245" y="79169"/>
                </a:lnTo>
                <a:cubicBezTo>
                  <a:pt x="11740245" y="816201"/>
                  <a:pt x="11267713" y="1422404"/>
                  <a:pt x="10662179" y="1495301"/>
                </a:cubicBezTo>
                <a:lnTo>
                  <a:pt x="10590179" y="1499610"/>
                </a:lnTo>
                <a:lnTo>
                  <a:pt x="10590179" y="1502650"/>
                </a:lnTo>
                <a:lnTo>
                  <a:pt x="10539399" y="1502650"/>
                </a:lnTo>
                <a:lnTo>
                  <a:pt x="0" y="150265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5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0030273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9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BFA50A8-EF9B-3E47-AE18-159EE76D122A}"/>
              </a:ext>
            </a:extLst>
          </p:cNvPr>
          <p:cNvSpPr/>
          <p:nvPr userDrawn="1"/>
        </p:nvSpPr>
        <p:spPr>
          <a:xfrm>
            <a:off x="0" y="0"/>
            <a:ext cx="11740245" cy="1502650"/>
          </a:xfrm>
          <a:custGeom>
            <a:avLst/>
            <a:gdLst>
              <a:gd name="connsiteX0" fmla="*/ 0 w 11740245"/>
              <a:gd name="connsiteY0" fmla="*/ 0 h 1502650"/>
              <a:gd name="connsiteX1" fmla="*/ 9345286 w 11740245"/>
              <a:gd name="connsiteY1" fmla="*/ 0 h 1502650"/>
              <a:gd name="connsiteX2" fmla="*/ 11733512 w 11740245"/>
              <a:gd name="connsiteY2" fmla="*/ 0 h 1502650"/>
              <a:gd name="connsiteX3" fmla="*/ 11740245 w 11740245"/>
              <a:gd name="connsiteY3" fmla="*/ 79169 h 1502650"/>
              <a:gd name="connsiteX4" fmla="*/ 10662179 w 11740245"/>
              <a:gd name="connsiteY4" fmla="*/ 1495301 h 1502650"/>
              <a:gd name="connsiteX5" fmla="*/ 10590179 w 11740245"/>
              <a:gd name="connsiteY5" fmla="*/ 1499610 h 1502650"/>
              <a:gd name="connsiteX6" fmla="*/ 10590179 w 11740245"/>
              <a:gd name="connsiteY6" fmla="*/ 1502650 h 1502650"/>
              <a:gd name="connsiteX7" fmla="*/ 10539399 w 11740245"/>
              <a:gd name="connsiteY7" fmla="*/ 1502650 h 1502650"/>
              <a:gd name="connsiteX8" fmla="*/ 0 w 11740245"/>
              <a:gd name="connsiteY8" fmla="*/ 1502650 h 150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0245" h="1502650">
                <a:moveTo>
                  <a:pt x="0" y="0"/>
                </a:moveTo>
                <a:lnTo>
                  <a:pt x="9345286" y="0"/>
                </a:lnTo>
                <a:lnTo>
                  <a:pt x="11733512" y="0"/>
                </a:lnTo>
                <a:lnTo>
                  <a:pt x="11740245" y="79169"/>
                </a:lnTo>
                <a:cubicBezTo>
                  <a:pt x="11740245" y="816201"/>
                  <a:pt x="11267713" y="1422404"/>
                  <a:pt x="10662179" y="1495301"/>
                </a:cubicBezTo>
                <a:lnTo>
                  <a:pt x="10590179" y="1499610"/>
                </a:lnTo>
                <a:lnTo>
                  <a:pt x="10590179" y="1502650"/>
                </a:lnTo>
                <a:lnTo>
                  <a:pt x="10539399" y="1502650"/>
                </a:lnTo>
                <a:lnTo>
                  <a:pt x="0" y="150265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5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0030273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9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ublications.gov.uk/ViewProduct.html?sp=Sshingleschecklist" TargetMode="External"/><Relationship Id="rId2" Type="http://schemas.openxmlformats.org/officeDocument/2006/relationships/hyperlink" Target="https://www.gov.uk/government/publications/shingles-vaccination-checklis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hyperlink" Target="https://www.healthpublications.gov.uk/ViewArticle.html?sp=Sshingleswebandsocialmediabann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publications.gov.uk/ViewArticle.html?sp=Scompleteroutineimmunisationsschedulefrom2022Chinesetraditional" TargetMode="External"/><Relationship Id="rId13" Type="http://schemas.openxmlformats.org/officeDocument/2006/relationships/hyperlink" Target="https://www.healthpublications.gov.uk/ViewArticle.html?sp=Scompleteroutineimmunisationsschedulefrom2022Greek" TargetMode="External"/><Relationship Id="rId18" Type="http://schemas.openxmlformats.org/officeDocument/2006/relationships/hyperlink" Target="https://www.healthpublications.gov.uk/ViewArticle.html?sp=Scompleteroutineimmunisationsschedulefrom2022Lithuanian" TargetMode="External"/><Relationship Id="rId26" Type="http://schemas.openxmlformats.org/officeDocument/2006/relationships/hyperlink" Target="https://www.healthpublications.gov.uk/ViewArticle.html?sp=Scompleteroutineimmunisationsschedulefrom2022Spanish" TargetMode="External"/><Relationship Id="rId3" Type="http://schemas.openxmlformats.org/officeDocument/2006/relationships/hyperlink" Target="https://www.healthpublications.gov.uk/ViewArticle.html?sp=Scompleteroutineimmunisationsschedulefrom2022Albanian" TargetMode="External"/><Relationship Id="rId21" Type="http://schemas.openxmlformats.org/officeDocument/2006/relationships/hyperlink" Target="https://www.healthpublications.gov.uk/ViewArticle.html?sp=Scompleteroutineimmunisationsschedulefrom2022Polish" TargetMode="External"/><Relationship Id="rId34" Type="http://schemas.openxmlformats.org/officeDocument/2006/relationships/hyperlink" Target="https://www.healthpublications.gov.uk/ViewArticle.html?sp=Scompleteroutineimmunisationsschedulefrom2022Yoruba" TargetMode="External"/><Relationship Id="rId7" Type="http://schemas.openxmlformats.org/officeDocument/2006/relationships/hyperlink" Target="https://www.healthpublications.gov.uk/ViewArticle.html?sp=Scompleteroutineimmunisationsschedulefrom2022Chinesesimplified" TargetMode="External"/><Relationship Id="rId12" Type="http://schemas.openxmlformats.org/officeDocument/2006/relationships/hyperlink" Target="https://www.healthpublications.gov.uk/ViewArticle.html?sp=Scompleteroutineimmunisationsschedulefrom2022French" TargetMode="External"/><Relationship Id="rId17" Type="http://schemas.openxmlformats.org/officeDocument/2006/relationships/hyperlink" Target="https://www.healthpublications.gov.uk/ViewArticle.html?sp=Scompleteroutineimmunisationsschedulefrom2022Latvian" TargetMode="External"/><Relationship Id="rId25" Type="http://schemas.openxmlformats.org/officeDocument/2006/relationships/hyperlink" Target="https://www.healthpublications.gov.uk/ViewArticle.html?sp=Scompleteroutineimmunisationsschedulefrom2022Somali" TargetMode="External"/><Relationship Id="rId33" Type="http://schemas.openxmlformats.org/officeDocument/2006/relationships/hyperlink" Target="https://www.healthpublications.gov.uk/ViewArticle.html?sp=Scompleteroutineimmunisationsschedulefrom2022Yiddish" TargetMode="External"/><Relationship Id="rId2" Type="http://schemas.openxmlformats.org/officeDocument/2006/relationships/hyperlink" Target="https://www.gov.uk/government/publications/the-complete-routine-immunisation-schedule" TargetMode="External"/><Relationship Id="rId16" Type="http://schemas.openxmlformats.org/officeDocument/2006/relationships/hyperlink" Target="https://www.healthpublications.gov.uk/ViewArticle.html?sp=Scompleteroutineimmunisationsschedulefrom2022Italian" TargetMode="External"/><Relationship Id="rId20" Type="http://schemas.openxmlformats.org/officeDocument/2006/relationships/hyperlink" Target="https://www.healthpublications.gov.uk/ViewArticle.html?sp=Scompleteroutineimmunisationsschedulefrom2022Pashto" TargetMode="External"/><Relationship Id="rId29" Type="http://schemas.openxmlformats.org/officeDocument/2006/relationships/hyperlink" Target="https://www.healthpublications.gov.uk/ViewArticle.html?sp=Scompleteroutineimmunisationsschedulefrom2022Turkish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healthpublications.gov.uk/ViewArticle.html?sp=Scompleteroutineimmunisationsschedulefrom2022Bulgarian" TargetMode="External"/><Relationship Id="rId11" Type="http://schemas.openxmlformats.org/officeDocument/2006/relationships/hyperlink" Target="https://www.healthpublications.gov.uk/ViewArticle.html?sp=Scompleteroutineimmunisationsschedulefrom2022Farsi" TargetMode="External"/><Relationship Id="rId24" Type="http://schemas.openxmlformats.org/officeDocument/2006/relationships/hyperlink" Target="https://www.healthpublications.gov.uk/ViewArticle.html?sp=Scompleteroutineimmunisationsschedulefrom2022Romany" TargetMode="External"/><Relationship Id="rId32" Type="http://schemas.openxmlformats.org/officeDocument/2006/relationships/hyperlink" Target="https://www.healthpublications.gov.uk/ViewArticle.html?sp=Scompleteroutineimmunisationsschedulefrom2022Urdu" TargetMode="External"/><Relationship Id="rId5" Type="http://schemas.openxmlformats.org/officeDocument/2006/relationships/hyperlink" Target="https://www.healthpublications.gov.uk/ViewArticle.html?sp=Scompleteroutineimmunisationsschedulefrom2022Bengali" TargetMode="External"/><Relationship Id="rId15" Type="http://schemas.openxmlformats.org/officeDocument/2006/relationships/hyperlink" Target="https://www.healthpublications.gov.uk/ViewArticle.html?sp=Scompleteroutineimmunisationsschedulefrom2022Hindi" TargetMode="External"/><Relationship Id="rId23" Type="http://schemas.openxmlformats.org/officeDocument/2006/relationships/hyperlink" Target="https://www.healthpublications.gov.uk/ViewArticle.html?sp=Scompleteroutineimmunisationsschedulefrom2022Romanian" TargetMode="External"/><Relationship Id="rId28" Type="http://schemas.openxmlformats.org/officeDocument/2006/relationships/hyperlink" Target="https://www.healthpublications.gov.uk/ViewArticle.html?sp=Scompleteroutineimmunisationsschedulefrom2022tigringya" TargetMode="External"/><Relationship Id="rId36" Type="http://schemas.openxmlformats.org/officeDocument/2006/relationships/image" Target="../media/image25.png"/><Relationship Id="rId10" Type="http://schemas.openxmlformats.org/officeDocument/2006/relationships/hyperlink" Target="https://www.healthpublications.gov.uk/ViewArticle.html?sp=Scompleteroutineimmunisationsschedulefrom2022Estonian" TargetMode="External"/><Relationship Id="rId19" Type="http://schemas.openxmlformats.org/officeDocument/2006/relationships/hyperlink" Target="https://www.healthpublications.gov.uk/ViewArticle.html?sp=Scompleteroutineimmunisationsschedulefrom2022Panjabi" TargetMode="External"/><Relationship Id="rId31" Type="http://schemas.openxmlformats.org/officeDocument/2006/relationships/hyperlink" Target="https://www.healthpublications.gov.uk/ViewArticle.html?sp=Scompleteroutineimmunisationsschedulefrom2022Ukrainian" TargetMode="External"/><Relationship Id="rId4" Type="http://schemas.openxmlformats.org/officeDocument/2006/relationships/hyperlink" Target="https://www.healthpublications.gov.uk/ViewArticle.html?sp=Scompleteroutineimmunisationsschedulefrom2022Arabic" TargetMode="External"/><Relationship Id="rId9" Type="http://schemas.openxmlformats.org/officeDocument/2006/relationships/hyperlink" Target="https://www.healthpublications.gov.uk/ViewArticle.html?sp=Scompleteroutineimmunisationsschedulefrom2022Dari" TargetMode="External"/><Relationship Id="rId14" Type="http://schemas.openxmlformats.org/officeDocument/2006/relationships/hyperlink" Target="https://www.healthpublications.gov.uk/ViewArticle.html?sp=Scompleteroutineimmunisationsschedulefrom2022Gujarati" TargetMode="External"/><Relationship Id="rId22" Type="http://schemas.openxmlformats.org/officeDocument/2006/relationships/hyperlink" Target="https://www.healthpublications.gov.uk/ViewArticle.html?sp=Scompleteroutineimmunisationsschedulefrom2022Portuguese" TargetMode="External"/><Relationship Id="rId27" Type="http://schemas.openxmlformats.org/officeDocument/2006/relationships/hyperlink" Target="https://www.healthpublications.gov.uk/ViewArticle.html?sp=Scompleteroutineimmunisationsschedulefrom2022Tagalog" TargetMode="External"/><Relationship Id="rId30" Type="http://schemas.openxmlformats.org/officeDocument/2006/relationships/hyperlink" Target="https://www.healthpublications.gov.uk/ViewArticle.html?sp=Scompleteroutineimmunisationsschedulefrom2022Twi" TargetMode="External"/><Relationship Id="rId35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qrco.de/healthpubs" TargetMode="External"/><Relationship Id="rId4" Type="http://schemas.openxmlformats.org/officeDocument/2006/relationships/hyperlink" Target="https://www.healthpublications.gov.uk/Home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publications.gov.uk/ViewArticle.html?sp=Spolioleafletforparentsandcarersarabic" TargetMode="External"/><Relationship Id="rId13" Type="http://schemas.openxmlformats.org/officeDocument/2006/relationships/hyperlink" Target="https://www.healthpublications.gov.uk/ViewArticle.html?sp=Spolioleafletforparentsandcarersestonian" TargetMode="External"/><Relationship Id="rId18" Type="http://schemas.openxmlformats.org/officeDocument/2006/relationships/hyperlink" Target="https://www.healthpublications.gov.uk/ViewArticle.html?sp=Spolioleafletforparentsandcarershindi" TargetMode="External"/><Relationship Id="rId26" Type="http://schemas.openxmlformats.org/officeDocument/2006/relationships/hyperlink" Target="https://www.healthpublications.gov.uk/ViewArticle.html?sp=Spolioleafletforparentsandcarersromanian" TargetMode="External"/><Relationship Id="rId39" Type="http://schemas.openxmlformats.org/officeDocument/2006/relationships/hyperlink" Target="https://www.healthpublications.gov.uk/ViewArticle.html?sp=Spolioleafletforparentsandcarersbraille" TargetMode="External"/><Relationship Id="rId3" Type="http://schemas.openxmlformats.org/officeDocument/2006/relationships/image" Target="../media/image29.jpeg"/><Relationship Id="rId21" Type="http://schemas.openxmlformats.org/officeDocument/2006/relationships/hyperlink" Target="https://www.healthpublications.gov.uk/ViewArticle.html?sp=Spolioleafletforparentsandcarerslithuanian" TargetMode="External"/><Relationship Id="rId34" Type="http://schemas.openxmlformats.org/officeDocument/2006/relationships/hyperlink" Target="https://www.healthpublications.gov.uk/ViewArticle.html?sp=Spolioleafletforparentsandcarerstwi" TargetMode="External"/><Relationship Id="rId7" Type="http://schemas.openxmlformats.org/officeDocument/2006/relationships/hyperlink" Target="https://www.healthpublications.gov.uk/ViewArticle.html?sp=Spolioleafletforparentsandcarersalbanian" TargetMode="External"/><Relationship Id="rId12" Type="http://schemas.openxmlformats.org/officeDocument/2006/relationships/hyperlink" Target="https://www.healthpublications.gov.uk/ViewArticle.html?sp=Spolioleafletforparentsandcarerschinesetraditionalcantonese" TargetMode="External"/><Relationship Id="rId17" Type="http://schemas.openxmlformats.org/officeDocument/2006/relationships/hyperlink" Target="https://www.healthpublications.gov.uk/ViewArticle.html?sp=Spolioleafletforparentsandcarersgujarati" TargetMode="External"/><Relationship Id="rId25" Type="http://schemas.openxmlformats.org/officeDocument/2006/relationships/hyperlink" Target="https://www.healthpublications.gov.uk/ViewArticle.html?sp=Spolioleafletforparentsandcarersportuguese" TargetMode="External"/><Relationship Id="rId33" Type="http://schemas.openxmlformats.org/officeDocument/2006/relationships/hyperlink" Target="https://www.healthpublications.gov.uk/ViewArticle.html?sp=Spolioleafletforparentsandcarersturkish" TargetMode="External"/><Relationship Id="rId38" Type="http://schemas.openxmlformats.org/officeDocument/2006/relationships/hyperlink" Target="https://www.healthpublications.gov.uk/ViewArticle.html?sp=Spolioleafletforparentsandcarersyoruba" TargetMode="External"/><Relationship Id="rId2" Type="http://schemas.openxmlformats.org/officeDocument/2006/relationships/image" Target="../media/image28.png"/><Relationship Id="rId16" Type="http://schemas.openxmlformats.org/officeDocument/2006/relationships/hyperlink" Target="https://www.healthpublications.gov.uk/ViewArticle.html?sp=Spolioleafletforparentsandcarersgreek" TargetMode="External"/><Relationship Id="rId20" Type="http://schemas.openxmlformats.org/officeDocument/2006/relationships/hyperlink" Target="https://www.healthpublications.gov.uk/ViewArticle.html?sp=Spolioleafletforparentsandcarerslatvian" TargetMode="External"/><Relationship Id="rId29" Type="http://schemas.openxmlformats.org/officeDocument/2006/relationships/hyperlink" Target="https://www.healthpublications.gov.uk/ViewArticle.html?sp=Spolioleafletforparentsandcarerssomal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publications.gov.uk/ViewArticle.html?sp=Spolioleafletforparentsandcarers" TargetMode="External"/><Relationship Id="rId11" Type="http://schemas.openxmlformats.org/officeDocument/2006/relationships/hyperlink" Target="https://www.healthpublications.gov.uk/ViewArticle.html?sp=Spolioleafletforparentsandcarerschinesesimplified" TargetMode="External"/><Relationship Id="rId24" Type="http://schemas.openxmlformats.org/officeDocument/2006/relationships/hyperlink" Target="https://www.healthpublications.gov.uk/ViewArticle.html?sp=Spolioleafletforparentsandcarerspolish" TargetMode="External"/><Relationship Id="rId32" Type="http://schemas.openxmlformats.org/officeDocument/2006/relationships/hyperlink" Target="https://www.healthpublications.gov.uk/ViewArticle.html?sp=Spolioleafletforparentsandcarerstigrinya" TargetMode="External"/><Relationship Id="rId37" Type="http://schemas.openxmlformats.org/officeDocument/2006/relationships/hyperlink" Target="https://www.healthpublications.gov.uk/ViewArticle.html?sp=Spolioleafletforparentsandcarersyiddish" TargetMode="External"/><Relationship Id="rId40" Type="http://schemas.openxmlformats.org/officeDocument/2006/relationships/hyperlink" Target="https://www.healthpublications.gov.uk/ViewArticle.html?sp=Spolioleafletforparentsandcarerslargeprint" TargetMode="External"/><Relationship Id="rId5" Type="http://schemas.openxmlformats.org/officeDocument/2006/relationships/hyperlink" Target="https://www.gov.uk/government/publications/polio-booster-campaign-resources" TargetMode="External"/><Relationship Id="rId15" Type="http://schemas.openxmlformats.org/officeDocument/2006/relationships/hyperlink" Target="https://www.healthpublications.gov.uk/ViewArticle.html?sp=Spolioleafletforparentsandcarersfrench" TargetMode="External"/><Relationship Id="rId23" Type="http://schemas.openxmlformats.org/officeDocument/2006/relationships/hyperlink" Target="https://www.healthpublications.gov.uk/ViewArticle.html?sp=Spolioleafletforparentsandcarerspashto" TargetMode="External"/><Relationship Id="rId28" Type="http://schemas.openxmlformats.org/officeDocument/2006/relationships/hyperlink" Target="https://www.healthpublications.gov.uk/ViewArticle.html?sp=Spolioleafletforparentsandcarersrussian" TargetMode="External"/><Relationship Id="rId36" Type="http://schemas.openxmlformats.org/officeDocument/2006/relationships/hyperlink" Target="https://www.healthpublications.gov.uk/ViewArticle.html?sp=Spolioleafletforparentsandcarersurdu" TargetMode="External"/><Relationship Id="rId10" Type="http://schemas.openxmlformats.org/officeDocument/2006/relationships/hyperlink" Target="https://www.healthpublications.gov.uk/ViewArticle.html?sp=Spolioleafletforparentsandcarersbulgarian" TargetMode="External"/><Relationship Id="rId19" Type="http://schemas.openxmlformats.org/officeDocument/2006/relationships/hyperlink" Target="https://www.healthpublications.gov.uk/ViewArticle.html?sp=Spolioleafletforparentsandcarersitalian" TargetMode="External"/><Relationship Id="rId31" Type="http://schemas.openxmlformats.org/officeDocument/2006/relationships/hyperlink" Target="https://www.healthpublications.gov.uk/ViewArticle.html?sp=Spolioleafletforparentsandcarerstagalog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healthpublications.gov.uk/ViewArticle.html?sp=Spolioleafletforparentsandcarersbengali" TargetMode="External"/><Relationship Id="rId14" Type="http://schemas.openxmlformats.org/officeDocument/2006/relationships/hyperlink" Target="https://www.healthpublications.gov.uk/ViewArticle.html?sp=Spolioleafletforparentsandcarersfarsi" TargetMode="External"/><Relationship Id="rId22" Type="http://schemas.openxmlformats.org/officeDocument/2006/relationships/hyperlink" Target="https://www.healthpublications.gov.uk/ViewArticle.html?sp=Spolioleafletforparentsandcarerspanjabi" TargetMode="External"/><Relationship Id="rId27" Type="http://schemas.openxmlformats.org/officeDocument/2006/relationships/hyperlink" Target="https://www.healthpublications.gov.uk/ViewArticle.html?sp=Spolioleafletforparentsandcarersromany" TargetMode="External"/><Relationship Id="rId30" Type="http://schemas.openxmlformats.org/officeDocument/2006/relationships/hyperlink" Target="https://www.healthpublications.gov.uk/ViewArticle.html?sp=Spolioleafletforparentsandcarersspanish" TargetMode="External"/><Relationship Id="rId35" Type="http://schemas.openxmlformats.org/officeDocument/2006/relationships/hyperlink" Target="https://www.healthpublications.gov.uk/ViewArticle.html?sp=Spolioleafletforparentsandcarersukrainia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jpg"/><Relationship Id="rId7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jpg"/><Relationship Id="rId5" Type="http://schemas.openxmlformats.org/officeDocument/2006/relationships/hyperlink" Target="https://public.govdelivery.com/accounts/UKHPA/subscribers/new?preferences=true" TargetMode="External"/><Relationship Id="rId4" Type="http://schemas.openxmlformats.org/officeDocument/2006/relationships/hyperlink" Target="https://www.gov.uk/government/collections/vaccine-updat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publications/vaccine-update-issue-340-july-2023-shingles-special-edition/vaccine-update-issue-340-july-2023-shingles-special-edition#nominate-your-shingles-vaccine-lead" TargetMode="External"/><Relationship Id="rId13" Type="http://schemas.openxmlformats.org/officeDocument/2006/relationships/hyperlink" Target="https://www.healthpublications.gov.uk/ViewArticle.html?sp=Svaccineupdateissue340july2023shinglesspecial" TargetMode="External"/><Relationship Id="rId3" Type="http://schemas.openxmlformats.org/officeDocument/2006/relationships/hyperlink" Target="https://www.gov.uk/government/publications/vaccine-update-issue-340-july-2023-shingles-special-edition/vaccine-update-issue-340-july-2023-shingles-special-edition#introduction-of-shingrix-vaccine-for-the-whole-programme-and-expansion-of-eligible-cohorts" TargetMode="External"/><Relationship Id="rId7" Type="http://schemas.openxmlformats.org/officeDocument/2006/relationships/hyperlink" Target="https://www.gov.uk/government/publications/vaccine-update-issue-340-july-2023-shingles-special-edition/vaccine-update-issue-340-july-2023-shingles-special-edition#shingles-vaccine-supply" TargetMode="External"/><Relationship Id="rId12" Type="http://schemas.openxmlformats.org/officeDocument/2006/relationships/hyperlink" Target="https://www.gov.uk/government/publications/vaccine-update-issue-340-july-2023-shingles-special-edition/vaccine-update-issue-340-july-2023-shingles-special-edition#non-routine-vaccine-supply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gov.uk/government/publications/vaccine-update-issue-340-july-2023-shingles-special-edition/vaccine-update-issue-340-july-2023-shingles-special-edition#changes-to-eligibility" TargetMode="External"/><Relationship Id="rId11" Type="http://schemas.openxmlformats.org/officeDocument/2006/relationships/hyperlink" Target="https://www.gov.uk/government/publications/vaccine-update-issue-340-july-2023-shingles-special-edition/vaccine-update-issue-340-july-2023-shingles-special-edition#vaccine-supply" TargetMode="External"/><Relationship Id="rId5" Type="http://schemas.openxmlformats.org/officeDocument/2006/relationships/hyperlink" Target="https://www.gov.uk/government/publications/vaccine-update-issue-340-july-2023-shingles-special-edition/vaccine-update-issue-340-july-2023-shingles-special-edition#change-of-vaccine" TargetMode="External"/><Relationship Id="rId10" Type="http://schemas.openxmlformats.org/officeDocument/2006/relationships/hyperlink" Target="https://www.gov.uk/government/publications/vaccine-update-issue-340-july-2023-shingles-special-edition/vaccine-update-issue-340-july-2023-shingles-special-edition#resources-to-support-the-national-shingles-programme" TargetMode="External"/><Relationship Id="rId4" Type="http://schemas.openxmlformats.org/officeDocument/2006/relationships/hyperlink" Target="https://www.gov.uk/government/publications/vaccine-update-issue-340-july-2023-shingles-special-edition/vaccine-update-issue-340-july-2023-shingles-special-edition#main-changes-to-the-shingles-programme" TargetMode="External"/><Relationship Id="rId9" Type="http://schemas.openxmlformats.org/officeDocument/2006/relationships/hyperlink" Target="https://www.gov.uk/government/publications/vaccine-update-issue-340-july-2023-shingles-special-edition/vaccine-update-issue-340-july-2023-shingles-special-edition#vaccine-coverage-data-colle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gov.uk/government/publications/shingles-herpes-zoster-the-green-book-chapter-28a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publications.gov.uk/Home.html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publications.gov.uk/ViewProduct.html?sp=SshinglesmainleaflettranslationsChinesesimp" TargetMode="External"/><Relationship Id="rId13" Type="http://schemas.openxmlformats.org/officeDocument/2006/relationships/hyperlink" Target="https://www.healthpublications.gov.uk/ViewProduct.html?sp=SshinglesmainleaflettranslationsGujarati" TargetMode="External"/><Relationship Id="rId18" Type="http://schemas.openxmlformats.org/officeDocument/2006/relationships/hyperlink" Target="https://www.healthpublications.gov.uk/ViewProduct.html?sp=SshinglesmainleaflettranslationsPashto" TargetMode="External"/><Relationship Id="rId26" Type="http://schemas.openxmlformats.org/officeDocument/2006/relationships/hyperlink" Target="https://www.healthpublications.gov.uk/ViewProduct.html?sp=SshinglesmainleaflettranslationsYoruba" TargetMode="External"/><Relationship Id="rId3" Type="http://schemas.openxmlformats.org/officeDocument/2006/relationships/hyperlink" Target="https://www.healthpublications.gov.uk/ViewProduct.html?sp=SshinglesmainleaflettranslationsAlbanian" TargetMode="External"/><Relationship Id="rId21" Type="http://schemas.openxmlformats.org/officeDocument/2006/relationships/hyperlink" Target="https://www.healthpublications.gov.uk/ViewProduct.html?sp=SshinglesmainleaflettranslationsSomali" TargetMode="External"/><Relationship Id="rId7" Type="http://schemas.openxmlformats.org/officeDocument/2006/relationships/hyperlink" Target="https://www.healthpublications.gov.uk/ViewProduct.html?sp=SshinglesmainleaflettranslationsChinesetrad" TargetMode="External"/><Relationship Id="rId12" Type="http://schemas.openxmlformats.org/officeDocument/2006/relationships/hyperlink" Target="https://www.healthpublications.gov.uk/ViewProduct.html?sp=SshinglesmainleaflettranslationsItalian" TargetMode="External"/><Relationship Id="rId17" Type="http://schemas.openxmlformats.org/officeDocument/2006/relationships/hyperlink" Target="https://www.healthpublications.gov.uk/ViewProduct.html?sp=SshinglesmainleaflettranslationsPanjabi" TargetMode="External"/><Relationship Id="rId25" Type="http://schemas.openxmlformats.org/officeDocument/2006/relationships/hyperlink" Target="https://www.healthpublications.gov.uk/ViewProduct.html?sp=SshinglesmainleaflettranslationsUrdu" TargetMode="External"/><Relationship Id="rId2" Type="http://schemas.openxmlformats.org/officeDocument/2006/relationships/hyperlink" Target="https://www.healthpublications.gov.uk/ViewProduct.html?sp=Sshinglesleaflet" TargetMode="External"/><Relationship Id="rId16" Type="http://schemas.openxmlformats.org/officeDocument/2006/relationships/hyperlink" Target="https://www.healthpublications.gov.uk/ViewProduct.html?sp=SshinglesmainleaflettranslationsPolish" TargetMode="External"/><Relationship Id="rId20" Type="http://schemas.openxmlformats.org/officeDocument/2006/relationships/hyperlink" Target="https://www.healthpublications.gov.uk/ViewProduct.html?sp=SshinglesmainleaflettranslationsSpanis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ealthpublications.gov.uk/ViewProduct.html?sp=SshinglesmainleaflettranslationsBulgarian" TargetMode="External"/><Relationship Id="rId11" Type="http://schemas.openxmlformats.org/officeDocument/2006/relationships/hyperlink" Target="https://www.healthpublications.gov.uk/ViewProduct.html?sp=SshinglesmainleaflettranslationsHindi" TargetMode="External"/><Relationship Id="rId24" Type="http://schemas.openxmlformats.org/officeDocument/2006/relationships/hyperlink" Target="https://www.healthpublications.gov.uk/ViewProduct.html?sp=SshinglesmainleaflettranslationsUkrainian" TargetMode="External"/><Relationship Id="rId5" Type="http://schemas.openxmlformats.org/officeDocument/2006/relationships/hyperlink" Target="https://www.healthpublications.gov.uk/ViewProduct.html?sp=SshinglesmainleaflettranslationsBengali" TargetMode="External"/><Relationship Id="rId15" Type="http://schemas.openxmlformats.org/officeDocument/2006/relationships/hyperlink" Target="https://www.healthpublications.gov.uk/ViewProduct.html?sp=SshinglesmainleaflettranslationsLithuanian" TargetMode="External"/><Relationship Id="rId23" Type="http://schemas.openxmlformats.org/officeDocument/2006/relationships/hyperlink" Target="https://www.healthpublications.gov.uk/ViewProduct.html?sp=SshinglesmainleaflettranslationsTigrinya" TargetMode="External"/><Relationship Id="rId10" Type="http://schemas.openxmlformats.org/officeDocument/2006/relationships/hyperlink" Target="https://www.healthpublications.gov.uk/ViewProduct.html?sp=SshinglesmainleaflettranslationsEstonian" TargetMode="External"/><Relationship Id="rId19" Type="http://schemas.openxmlformats.org/officeDocument/2006/relationships/hyperlink" Target="https://www.healthpublications.gov.uk/ViewProduct.html?sp=SshinglesmainleaflettranslationsRussian" TargetMode="External"/><Relationship Id="rId4" Type="http://schemas.openxmlformats.org/officeDocument/2006/relationships/hyperlink" Target="https://www.healthpublications.gov.uk/ViewProduct.html?sp=SshinglesmainleaflettranslationsArabic" TargetMode="External"/><Relationship Id="rId9" Type="http://schemas.openxmlformats.org/officeDocument/2006/relationships/hyperlink" Target="https://www.healthpublications.gov.uk/ViewProduct.html?sp=SshinglesmainleaflettranslationsDari" TargetMode="External"/><Relationship Id="rId14" Type="http://schemas.openxmlformats.org/officeDocument/2006/relationships/hyperlink" Target="https://www.healthpublications.gov.uk/ViewProduct.html?sp=SshinglesmainleaflettranslationsLatvian" TargetMode="External"/><Relationship Id="rId22" Type="http://schemas.openxmlformats.org/officeDocument/2006/relationships/hyperlink" Target="https://www.healthpublications.gov.uk/ViewProduct.html?sp=SshinglesmainleaflettranslationsTurkish" TargetMode="External"/><Relationship Id="rId27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ublications.gov.uk/ViewProduct.html?sp=Sshingleslargeprintversion" TargetMode="External"/><Relationship Id="rId2" Type="http://schemas.openxmlformats.org/officeDocument/2006/relationships/hyperlink" Target="https://www.healthpublications.gov.uk/ViewProduct.html?sp=Sshinglesbslvideovers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healthpublications.gov.uk/EditArticleFiles.html?sp=l3682&amp;sp=Sen_US" TargetMode="External"/><Relationship Id="rId4" Type="http://schemas.openxmlformats.org/officeDocument/2006/relationships/hyperlink" Target="https://www.healthpublications.gov.uk/ViewProduct.html?sp=Sshinglesaudiovers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healthpublications.gov.uk/ViewProduct.html?sp=Swhoseligibleforshinglesvaccinationposter-545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ealthpublications.gov.uk/ViewProduct.html?sp=Sshinglesrecordca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healthpublications.gov.uk/ViewProduct.html?sp=Sshinglessticke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healthpublications.gov.uk/ViewProduct.html?sp=Sshinglesfullprogrammeposte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overnment/publications/shingles-vaccination-eligibility-post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healthpublications.gov.uk/ViewProduct.html?sp=Sshinglesposterquickgui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overnment/publications/shingles-vaccination-eligibility-pos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v.uk/government/publications/shingles-vaccination-for-adults-aged-70-or-79-years-of-age-a5-leaflet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1FF-4D56-4ABC-AC80-510EE2B2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Shingles programme publications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July 2023</a:t>
            </a:r>
            <a:br>
              <a:rPr lang="en-GB" dirty="0"/>
            </a:br>
            <a:r>
              <a:rPr lang="en-GB" sz="3200" dirty="0"/>
              <a:t>Cherstyn Hurley</a:t>
            </a:r>
            <a:br>
              <a:rPr lang="en-GB" dirty="0"/>
            </a:br>
            <a:r>
              <a:rPr lang="en-GB" sz="3200" dirty="0"/>
              <a:t>UKHSA Immunisation and vaccine preventable diseases 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B495-4F08-414E-0898-735E7A74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checklist – plan your </a:t>
            </a:r>
            <a:r>
              <a:rPr lang="en-GB" dirty="0" err="1"/>
              <a:t>programe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1D5F-2493-02E2-F744-CAE6C1F07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69" y="1412387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This </a:t>
            </a:r>
            <a:r>
              <a:rPr lang="en-GB" b="0" i="0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shingles programme checklist </a:t>
            </a: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is a quick guide to effectively introducing the programme with the new Shingrix vaccine and improving uptake of both Shingrix and Zostavax in all eligible groups.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Every vaccinator and practice or pharmacy team member should be encouraged to promote the shingles vaccine and appointments to eligible patients when they reach eligible age.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+mn-lt"/>
              </a:rPr>
              <a:t>Order your copy using product code: </a:t>
            </a:r>
            <a:r>
              <a:rPr lang="en-GB" dirty="0">
                <a:solidFill>
                  <a:srgbClr val="000000"/>
                </a:solidFill>
                <a:latin typeface="+mn-lt"/>
                <a:hlinkClick r:id="rId3"/>
              </a:rPr>
              <a:t>S23CHEN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CED01-1265-43AB-C0E3-1B88D41D3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8AB47-03D2-05C5-3028-479E6FA15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10</a:t>
            </a:fld>
            <a:endParaRPr lang="en-GB" sz="1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29CF4D-BA3F-479F-BDBE-C8FB642213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19" y="1394123"/>
            <a:ext cx="3333585" cy="471213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FF721B1D-03D9-4C1F-AC0B-29B768923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4" y="1397025"/>
            <a:ext cx="3292720" cy="46996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716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37E-88C9-9A3E-7C9C-7368718E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social media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0C34-3589-A8D4-104C-244C01E55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412" y="1825625"/>
            <a:ext cx="279595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Product code: </a:t>
            </a:r>
            <a:r>
              <a:rPr lang="en-GB" dirty="0">
                <a:hlinkClick r:id="rId2"/>
              </a:rPr>
              <a:t>S23SMWB1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are 12 social media cards that can be downloaded to share on social media and websites or in text messages.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Content Placeholder 7" descr="A person with a beard smiling&#10;&#10;Description automatically generated">
            <a:extLst>
              <a:ext uri="{FF2B5EF4-FFF2-40B4-BE49-F238E27FC236}">
                <a16:creationId xmlns:a16="http://schemas.microsoft.com/office/drawing/2014/main" id="{74ABEE21-B38F-7977-9629-F1C6489E5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48" y="765373"/>
            <a:ext cx="3675955" cy="1929876"/>
          </a:xfrm>
          <a:ln w="9525">
            <a:solidFill>
              <a:schemeClr val="tx1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96BC-C50A-042F-BBD5-15564B258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9F6F-163E-4118-A6A2-0BB3E10B5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11</a:t>
            </a:fld>
            <a:endParaRPr lang="en-GB" sz="1400" dirty="0"/>
          </a:p>
        </p:txBody>
      </p:sp>
      <p:pic>
        <p:nvPicPr>
          <p:cNvPr id="10" name="Picture 9" descr="A person smiling with a syringe&#10;&#10;Description automatically generated">
            <a:extLst>
              <a:ext uri="{FF2B5EF4-FFF2-40B4-BE49-F238E27FC236}">
                <a16:creationId xmlns:a16="http://schemas.microsoft.com/office/drawing/2014/main" id="{25C6E5DB-05BF-FC72-5D3C-6722434E2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44" y="748852"/>
            <a:ext cx="3770723" cy="19796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 descr="A person smiling and holding a cigarette&#10;&#10;Description automatically generated">
            <a:extLst>
              <a:ext uri="{FF2B5EF4-FFF2-40B4-BE49-F238E27FC236}">
                <a16:creationId xmlns:a16="http://schemas.microsoft.com/office/drawing/2014/main" id="{4A8436A3-DE96-F1EF-60BC-D738A00B1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4" y="2701714"/>
            <a:ext cx="3608895" cy="18946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477DA5D0-1600-16B6-C5F8-2142644C9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86" y="2726847"/>
            <a:ext cx="3763651" cy="19759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00B3951C-66DD-0D3E-B994-75D99C9CB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53" y="4684215"/>
            <a:ext cx="3559741" cy="18688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Picture 1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0C424D5-AC75-1D07-FB2D-98DCFCB57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89" y="4698040"/>
            <a:ext cx="3749795" cy="19686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41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E911-86CA-6F89-4419-394D7B03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complete immunisation schedule – now available in 30 community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304B-3D67-53B3-B5F3-FC851104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6" y="1774826"/>
            <a:ext cx="455831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B0C0C"/>
                </a:solidFill>
                <a:latin typeface="GDS Transport"/>
              </a:rPr>
              <a:t>The </a:t>
            </a:r>
            <a:r>
              <a:rPr lang="en-GB" dirty="0">
                <a:solidFill>
                  <a:srgbClr val="0B0C0C"/>
                </a:solidFill>
                <a:latin typeface="GDS Transport"/>
                <a:hlinkClick r:id="rId2"/>
              </a:rPr>
              <a:t>UK complete immunisation schedule 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now available t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ranslated into the languages below to download as a PDF in: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"/>
              </a:rPr>
              <a:t>Albanian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4"/>
              </a:rPr>
              <a:t>Arabic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5"/>
              </a:rPr>
              <a:t>Bengali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6"/>
              </a:rPr>
              <a:t>Bulgarian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7"/>
              </a:rPr>
              <a:t>Chinese (simplified)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8"/>
              </a:rPr>
              <a:t>Chinese (traditional)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9"/>
              </a:rPr>
              <a:t>Dari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0"/>
              </a:rPr>
              <a:t>Estonian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1"/>
              </a:rPr>
              <a:t>Farsi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2"/>
              </a:rPr>
              <a:t>French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3"/>
              </a:rPr>
              <a:t>Greek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4"/>
              </a:rPr>
              <a:t>Gujarati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5"/>
              </a:rPr>
              <a:t>Hindi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6"/>
              </a:rPr>
              <a:t>Italian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7"/>
              </a:rPr>
              <a:t>Latvian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8"/>
              </a:rPr>
              <a:t>Lithuanian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9"/>
              </a:rPr>
              <a:t>Panjabi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0"/>
              </a:rPr>
              <a:t>Pashto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1"/>
              </a:rPr>
              <a:t>Polish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2"/>
              </a:rPr>
              <a:t>Portuguese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3"/>
              </a:rPr>
              <a:t>Romanian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4"/>
              </a:rPr>
              <a:t>Romany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5"/>
              </a:rPr>
              <a:t>Somali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6"/>
              </a:rPr>
              <a:t>Spanish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7"/>
              </a:rPr>
              <a:t>Tagalog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8"/>
              </a:rPr>
              <a:t>Tigrinya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9"/>
              </a:rPr>
              <a:t>Turkish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0"/>
              </a:rPr>
              <a:t>Twi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1"/>
              </a:rPr>
              <a:t>Ukrainian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2"/>
              </a:rPr>
              <a:t>Urdu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3"/>
              </a:rPr>
              <a:t>Yiddish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 and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4"/>
              </a:rPr>
              <a:t>Yoruba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CA7FF-3287-8912-0895-D1DD84B31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Shingles programme publications July 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D6248E-A13D-A2B0-C22B-7C247458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19" y="1472711"/>
            <a:ext cx="3125596" cy="441813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8A8DD09-708F-37CC-5004-D5FAB0C8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5" y="1512277"/>
            <a:ext cx="3069615" cy="433900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7389A-31C7-4EB4-E48D-7597D6FAB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12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604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486C-D670-4ECA-A6E0-2D929308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to find the shingles publications to order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04A5D6-C829-4453-8706-5CA28EB2A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20" y="2156611"/>
            <a:ext cx="2285017" cy="29621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2059-2021-4626-A8B3-544253869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32CC77F8-1863-4A25-B072-4F11AE670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720630"/>
            <a:ext cx="4976028" cy="4699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7F1511-8EEF-4EB0-BBE0-B173ACBE04B9}"/>
              </a:ext>
            </a:extLst>
          </p:cNvPr>
          <p:cNvSpPr txBox="1"/>
          <p:nvPr/>
        </p:nvSpPr>
        <p:spPr>
          <a:xfrm>
            <a:off x="5598367" y="1600201"/>
            <a:ext cx="33052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Health publications website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Free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Deliveries 3-5 working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Short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https://qrco.de/healthpubs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Resources to support health and social care workers delivering the routine vaccinations</a:t>
            </a:r>
          </a:p>
        </p:txBody>
      </p:sp>
    </p:spTree>
    <p:extLst>
      <p:ext uri="{BB962C8B-B14F-4D97-AF65-F5344CB8AC3E}">
        <p14:creationId xmlns:p14="http://schemas.microsoft.com/office/powerpoint/2010/main" val="101722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EBCB-AF2C-409A-93E0-AF6B0A35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Accessible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1574B-8E06-45D3-A8AC-3A24F5872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Shingles programme publications July 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2" name="Picture 2" descr="Image result for accessibility symbol">
            <a:extLst>
              <a:ext uri="{FF2B5EF4-FFF2-40B4-BE49-F238E27FC236}">
                <a16:creationId xmlns:a16="http://schemas.microsoft.com/office/drawing/2014/main" id="{7A272265-99F7-48CA-91B7-EEA6E4F235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23" y="1854654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blind symbol">
            <a:extLst>
              <a:ext uri="{FF2B5EF4-FFF2-40B4-BE49-F238E27FC236}">
                <a16:creationId xmlns:a16="http://schemas.microsoft.com/office/drawing/2014/main" id="{8F8A6EDD-B72A-4FAA-BDD2-D036E339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58" y="3512585"/>
            <a:ext cx="1276435" cy="10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deaf symbol">
            <a:extLst>
              <a:ext uri="{FF2B5EF4-FFF2-40B4-BE49-F238E27FC236}">
                <a16:creationId xmlns:a16="http://schemas.microsoft.com/office/drawing/2014/main" id="{D5AEC043-49CC-4EC5-BFD0-4D9A3354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75" y="4843943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A21E3-9E01-484B-8B10-637B7AF15858}"/>
              </a:ext>
            </a:extLst>
          </p:cNvPr>
          <p:cNvSpPr txBox="1"/>
          <p:nvPr/>
        </p:nvSpPr>
        <p:spPr>
          <a:xfrm>
            <a:off x="206619" y="1767254"/>
            <a:ext cx="5660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British sign language 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Audio versions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Large print for partially sighted/older adults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Easy read with symbols – picture and few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Braille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HTML is critical for low bandwidth and assistive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Simple text version for very low literacy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Translations into community languages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Paper resources are equitable, don’t require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data, connectivity or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Critical that everyone gets equitable information!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D5142-61B1-4B91-B6D7-3DA5BEC85E76}"/>
              </a:ext>
            </a:extLst>
          </p:cNvPr>
          <p:cNvSpPr txBox="1"/>
          <p:nvPr/>
        </p:nvSpPr>
        <p:spPr>
          <a:xfrm>
            <a:off x="7338527" y="1422918"/>
            <a:ext cx="48145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For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Polio leaflets for London parents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English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Albanian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Arabic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9"/>
              </a:rPr>
              <a:t>Bengali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/>
              </a:rPr>
              <a:t>Bulgarian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1"/>
              </a:rPr>
              <a:t>Chinese (simplified)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2"/>
              </a:rPr>
              <a:t>Chinese (traditional, Cantonese)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3"/>
              </a:rPr>
              <a:t>Estonian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4"/>
              </a:rPr>
              <a:t>Farsi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5"/>
              </a:rPr>
              <a:t>French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6"/>
              </a:rPr>
              <a:t>Greek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7"/>
              </a:rPr>
              <a:t>Gujarati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8"/>
              </a:rPr>
              <a:t>Hindi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9"/>
              </a:rPr>
              <a:t>Italian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0"/>
              </a:rPr>
              <a:t>Latvian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1"/>
              </a:rPr>
              <a:t>Lithuanian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2"/>
              </a:rPr>
              <a:t>Panjabi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3"/>
              </a:rPr>
              <a:t>Pashto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4"/>
              </a:rPr>
              <a:t>Polish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5"/>
              </a:rPr>
              <a:t>Portuguese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6"/>
              </a:rPr>
              <a:t>Romanian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7"/>
              </a:rPr>
              <a:t>Romany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8"/>
              </a:rPr>
              <a:t>Russian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9"/>
              </a:rPr>
              <a:t>Somali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0"/>
              </a:rPr>
              <a:t>Spanish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1"/>
              </a:rPr>
              <a:t>Tagalog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2"/>
              </a:rPr>
              <a:t>Tigrinya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3"/>
              </a:rPr>
              <a:t>Turkish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4"/>
              </a:rPr>
              <a:t>Twi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5"/>
              </a:rPr>
              <a:t>Ukrainian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6"/>
              </a:rPr>
              <a:t>Urdu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7"/>
              </a:rPr>
              <a:t>Yiddish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and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8"/>
              </a:rPr>
              <a:t>Yoruba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GDS Transport"/>
                <a:ea typeface="+mn-ea"/>
                <a:cs typeface="+mn-cs"/>
              </a:rPr>
              <a:t>Alternative formats: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GDS Transport"/>
                <a:ea typeface="+mn-ea"/>
                <a:cs typeface="+mn-cs"/>
              </a:rPr>
              <a:t>A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GDS Transport"/>
                <a:ea typeface="+mn-ea"/>
                <a:cs typeface="+mn-cs"/>
                <a:hlinkClick r:id="rId39"/>
              </a:rPr>
              <a:t>Braille version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GDS Transport"/>
                <a:ea typeface="+mn-ea"/>
                <a:cs typeface="+mn-cs"/>
              </a:rPr>
              <a:t> of this leaflet is available to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GDS Transport"/>
                <a:ea typeface="+mn-ea"/>
                <a:cs typeface="+mn-cs"/>
              </a:rPr>
              <a:t>An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GDS Transport"/>
                <a:ea typeface="+mn-ea"/>
                <a:cs typeface="+mn-cs"/>
                <a:hlinkClick r:id="rId40"/>
              </a:rPr>
              <a:t>English large print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GDS Transport"/>
                <a:ea typeface="+mn-ea"/>
                <a:cs typeface="+mn-cs"/>
              </a:rPr>
              <a:t> version is available to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C915-906A-A072-A7D2-A6586F467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14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3575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5943F4-A365-48DD-A54D-272EC107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Vaccine Update – Immunisation bulletin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09FEA6-CCD2-4F59-9A12-001BD3EA3DC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38900"/>
            <a:ext cx="10007600" cy="3635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Shingles programme publications July 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183DDCE-69DC-463D-A12F-E05AC0C0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355"/>
            <a:ext cx="2044213" cy="28904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F7E1456-6FE9-40D6-8DEB-3396C70B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93" y="1512127"/>
            <a:ext cx="1965874" cy="27785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A07022-86F9-480F-A022-A16ACFBD4E30}"/>
              </a:ext>
            </a:extLst>
          </p:cNvPr>
          <p:cNvSpPr txBox="1"/>
          <p:nvPr/>
        </p:nvSpPr>
        <p:spPr>
          <a:xfrm>
            <a:off x="6348045" y="1556238"/>
            <a:ext cx="52709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CQC endorsed – ‘registering and reading Vaccine update is one of the indicators of best practice’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See previous issues here https://www.gov.uk/government/collections/vaccine-update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Screening and immunisation teams, clinics, GP practices, practice nurses, midwives, student nurses, health professionals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stop shop for policy, supply or vaccine programme implementation including the training, guidance documents, examples of best practice, implementation guidance and patient facing resources to promote the campaign.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Register for the free bulletin here: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Sign up to receive the Vaccine update newsletter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GDS Transport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445C4FA9-2F88-4383-B35D-360952DE4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96" y="1489262"/>
            <a:ext cx="2202473" cy="31128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38BD66CC-A498-4FB3-942F-A2334347A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" y="4201552"/>
            <a:ext cx="1801029" cy="25465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4323AE-6CC5-4B50-A078-E085D5B4D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83" y="3851030"/>
            <a:ext cx="2084237" cy="29469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C291F-4049-7140-F616-E6EBCFAD1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15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463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FC52-8D5C-9E9D-2F6C-12C3FE2B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Vaccine update shingles special issue 340</a:t>
            </a:r>
          </a:p>
        </p:txBody>
      </p:sp>
      <p:pic>
        <p:nvPicPr>
          <p:cNvPr id="4" name="Picture 3" descr="A person and a young person looking at each other&#10;&#10;Description automatically generated">
            <a:extLst>
              <a:ext uri="{FF2B5EF4-FFF2-40B4-BE49-F238E27FC236}">
                <a16:creationId xmlns:a16="http://schemas.microsoft.com/office/drawing/2014/main" id="{6A8CC9DB-7B28-5D74-6732-93557F002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92" y="757846"/>
            <a:ext cx="4313662" cy="61001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7C0E3-49EC-C895-66F3-3BB8A03444C9}"/>
              </a:ext>
            </a:extLst>
          </p:cNvPr>
          <p:cNvSpPr txBox="1"/>
          <p:nvPr/>
        </p:nvSpPr>
        <p:spPr>
          <a:xfrm>
            <a:off x="808892" y="1991458"/>
            <a:ext cx="56930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3"/>
              </a:rPr>
              <a:t>Introduction of Shingrix® vaccine for the whole programme and expansion of eligible cohorts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4"/>
              </a:rPr>
              <a:t>Main changes to the shingles programme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5"/>
              </a:rPr>
              <a:t>1.Change of vaccine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6"/>
              </a:rPr>
              <a:t>2.Changes to eligibility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7"/>
              </a:rPr>
              <a:t>Shingles vaccine supply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8"/>
              </a:rPr>
              <a:t>Nominate your shingles vaccine lead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9"/>
              </a:rPr>
              <a:t>Vaccine coverage data collection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10"/>
              </a:rPr>
              <a:t>Resources to support the national shingles programme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11"/>
              </a:rPr>
              <a:t>Vaccine supply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1D70B8"/>
                </a:solidFill>
                <a:effectLst/>
                <a:latin typeface="GDS Transport"/>
                <a:hlinkClick r:id="rId12"/>
              </a:rPr>
              <a:t>Non-routine vaccine supply</a:t>
            </a:r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GB" dirty="0"/>
          </a:p>
          <a:p>
            <a:r>
              <a:rPr lang="en-GB" dirty="0"/>
              <a:t>Click here to view </a:t>
            </a:r>
            <a:r>
              <a:rPr lang="en-GB" dirty="0">
                <a:hlinkClick r:id="rId13"/>
              </a:rPr>
              <a:t>https://www.healthpublications.gov.uk/ViewArticle.html?sp=Svaccineupdateissue340july2023shinglesspecial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43FEE-4F6D-FC39-4F07-074A30619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16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802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B9E9-4512-C448-A4D7-B5D661B4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Green book on immunisation – chapter 28a shingles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3F82-9DB7-4F1B-17BF-0516F71AC8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updated to include the programme changes from 1 September 2023</a:t>
            </a:r>
          </a:p>
          <a:p>
            <a:r>
              <a:rPr lang="en-GB" dirty="0"/>
              <a:t>recommendations for the use of the vaccines</a:t>
            </a:r>
          </a:p>
          <a:p>
            <a:r>
              <a:rPr lang="en-GB" dirty="0"/>
              <a:t>risk groups for the severely immunocompromised see box on page 7</a:t>
            </a:r>
          </a:p>
          <a:p>
            <a:r>
              <a:rPr lang="en-GB" dirty="0"/>
              <a:t>NB previous chapter remains on page ahead of programme change</a:t>
            </a:r>
          </a:p>
          <a:p>
            <a:r>
              <a:rPr lang="en-GB" dirty="0">
                <a:hlinkClick r:id="rId2"/>
              </a:rPr>
              <a:t>https://www.gov.uk/government/publications/shingles-herpes-zoster-the-green-book-chapter-28a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7" descr="A close-up of a book&#10;&#10;Description automatically generated">
            <a:extLst>
              <a:ext uri="{FF2B5EF4-FFF2-40B4-BE49-F238E27FC236}">
                <a16:creationId xmlns:a16="http://schemas.microsoft.com/office/drawing/2014/main" id="{AD8F7E99-1E8E-6731-AE69-00F42F4C5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12" y="803782"/>
            <a:ext cx="3799590" cy="5373181"/>
          </a:xfrm>
          <a:ln w="9525">
            <a:solidFill>
              <a:schemeClr val="tx1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E0DF7-0F3A-448E-EB87-4D252738E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3D4CC-15C5-AABB-5ECD-B709FF41D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17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5177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1FF-4D56-4ABC-AC80-510EE2B2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Order stocks of all of the resources now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Health Publications website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solidFill>
                  <a:srgbClr val="0070C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https://www.healthpublications.gov.uk/Home.html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or phone 0300 123 1002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C7A8B-307D-49E4-A4FD-BBE3F6690B10}"/>
              </a:ext>
            </a:extLst>
          </p:cNvPr>
          <p:cNvSpPr txBox="1">
            <a:spLocks/>
          </p:cNvSpPr>
          <p:nvPr/>
        </p:nvSpPr>
        <p:spPr>
          <a:xfrm>
            <a:off x="563025" y="6292180"/>
            <a:ext cx="10178197" cy="410344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84" charset="0"/>
              <a:defRPr kern="1200" baseline="0">
                <a:solidFill>
                  <a:srgbClr val="007C91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8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</a:rPr>
              <a:t>Reference Guide</a:t>
            </a:r>
          </a:p>
        </p:txBody>
      </p:sp>
    </p:spTree>
    <p:extLst>
      <p:ext uri="{BB962C8B-B14F-4D97-AF65-F5344CB8AC3E}">
        <p14:creationId xmlns:p14="http://schemas.microsoft.com/office/powerpoint/2010/main" val="213609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9DC4-C18B-4847-A0B2-40DE74A1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latin typeface="Calibri" panose="020F0502020204030204" pitchFamily="34" charset="0"/>
              </a:rPr>
              <a:t>Shingles leaflet</a:t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F3A8-032A-401B-800B-BE530F7A0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Shingles programme publications July 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58CED-9F0D-4152-AFE0-650DD178F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42630-136C-4EFA-A3E5-24CB23645BE3}"/>
              </a:ext>
            </a:extLst>
          </p:cNvPr>
          <p:cNvSpPr txBox="1">
            <a:spLocks/>
          </p:cNvSpPr>
          <p:nvPr/>
        </p:nvSpPr>
        <p:spPr>
          <a:xfrm>
            <a:off x="612397" y="1152023"/>
            <a:ext cx="5395433" cy="458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code:</a:t>
            </a:r>
            <a:r>
              <a:rPr lang="en-GB" dirty="0">
                <a:effectLst/>
                <a:hlinkClick r:id="rId2"/>
              </a:rPr>
              <a:t>C23SGX1EN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Combined leaflet for all eligible groups and includes eligibility</a:t>
            </a:r>
            <a:r>
              <a:rPr lang="en-GB" dirty="0">
                <a:solidFill>
                  <a:prstClr val="black"/>
                </a:solidFill>
              </a:rPr>
              <a:t>, rationale, common side effects, Yellow card scheme and where to find more information.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Tx/>
              <a:buNone/>
              <a:tabLst/>
              <a:defRPr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Translations of the main leaflet are available to order and download in: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3"/>
              </a:rPr>
              <a:t>Albanian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4"/>
              </a:rPr>
              <a:t>Arabic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5"/>
              </a:rPr>
              <a:t>Bengali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6"/>
              </a:rPr>
              <a:t>Bulgarian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          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7"/>
              </a:rPr>
              <a:t>Chinese(traditional)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8"/>
              </a:rPr>
              <a:t>Chinese(simplified)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9"/>
              </a:rPr>
              <a:t>Dari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0"/>
              </a:rPr>
              <a:t>Estonian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1"/>
              </a:rPr>
              <a:t>Hindi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2"/>
              </a:rPr>
              <a:t>Italian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3"/>
              </a:rPr>
              <a:t>Gujarati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4"/>
              </a:rPr>
              <a:t>Latvian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         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5"/>
              </a:rPr>
              <a:t>Lithuanian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6"/>
              </a:rPr>
              <a:t>Polish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7"/>
              </a:rPr>
              <a:t>Panjabi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8"/>
              </a:rPr>
              <a:t>Pashto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19"/>
              </a:rPr>
              <a:t>Russian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 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0"/>
              </a:rPr>
              <a:t>Spanish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1"/>
              </a:rPr>
              <a:t>Somali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2"/>
              </a:rPr>
              <a:t>Turkish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3"/>
              </a:rPr>
              <a:t>Tigrinya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4"/>
              </a:rPr>
              <a:t>Ukrainian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5"/>
              </a:rPr>
              <a:t>Urdu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, and </a:t>
            </a:r>
            <a:r>
              <a:rPr lang="en-GB" b="0" i="0" dirty="0">
                <a:solidFill>
                  <a:srgbClr val="1D70B8"/>
                </a:solidFill>
                <a:effectLst/>
                <a:latin typeface="GDS Transport"/>
                <a:hlinkClick r:id="rId26"/>
              </a:rPr>
              <a:t>Yoruba</a:t>
            </a:r>
            <a:endParaRPr lang="en-GB" b="0" i="0" dirty="0">
              <a:solidFill>
                <a:srgbClr val="1D70B8"/>
              </a:solidFill>
              <a:effectLst/>
              <a:latin typeface="GDS Transpor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FCDA2F-C9C8-DCF2-B07D-CDA2D279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48" y="668215"/>
            <a:ext cx="3790950" cy="53721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20BF87-3B21-2DC9-E17B-3C2DE7FC4859}"/>
              </a:ext>
            </a:extLst>
          </p:cNvPr>
          <p:cNvSpPr txBox="1"/>
          <p:nvPr/>
        </p:nvSpPr>
        <p:spPr>
          <a:xfrm>
            <a:off x="612397" y="5423187"/>
            <a:ext cx="548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solidFill>
                  <a:srgbClr val="1D70B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https://www.gov.uk/government/publications/shingles-vaccination-for-adults-aged-70-or-79-years-of-age-a5-leaflet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427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BFC5-AD94-25DE-B7A7-E2388CA1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Shingles leaflet – accessible versions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3185-6F73-B6AB-3C9D-D146B3C0FB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BSL video</a:t>
            </a:r>
            <a:r>
              <a:rPr lang="en-GB" dirty="0"/>
              <a:t> product code: </a:t>
            </a:r>
          </a:p>
          <a:p>
            <a:r>
              <a:rPr lang="en-GB" dirty="0">
                <a:hlinkClick r:id="rId3"/>
              </a:rPr>
              <a:t>Large print </a:t>
            </a:r>
            <a:r>
              <a:rPr lang="en-GB" dirty="0"/>
              <a:t>product code: </a:t>
            </a:r>
            <a:r>
              <a:rPr lang="en-GB" b="0" i="0" dirty="0">
                <a:solidFill>
                  <a:srgbClr val="002776"/>
                </a:solidFill>
                <a:effectLst/>
                <a:latin typeface="Arial" panose="020B0604020202020204" pitchFamily="34" charset="0"/>
              </a:rPr>
              <a:t>C23SGX1LP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4"/>
              </a:rPr>
              <a:t>Audio</a:t>
            </a:r>
            <a:r>
              <a:rPr lang="en-GB" dirty="0"/>
              <a:t> – product code: </a:t>
            </a:r>
            <a:r>
              <a:rPr lang="en-GB" b="0" i="0" dirty="0">
                <a:solidFill>
                  <a:srgbClr val="58595B"/>
                </a:solidFill>
                <a:effectLst/>
                <a:latin typeface="Verdana" panose="020B0604030504040204" pitchFamily="34" charset="0"/>
              </a:rPr>
              <a:t>C23SGX1AU</a:t>
            </a:r>
            <a:endParaRPr lang="en-GB" dirty="0"/>
          </a:p>
          <a:p>
            <a:r>
              <a:rPr lang="en-GB" dirty="0">
                <a:hlinkClick r:id="rId5"/>
              </a:rPr>
              <a:t>Braille</a:t>
            </a:r>
            <a:r>
              <a:rPr lang="en-GB" dirty="0"/>
              <a:t> product code: </a:t>
            </a:r>
            <a:r>
              <a:rPr lang="en-GB" b="0" i="0" dirty="0">
                <a:solidFill>
                  <a:srgbClr val="002776"/>
                </a:solidFill>
                <a:effectLst/>
                <a:latin typeface="Arial" panose="020B0604020202020204" pitchFamily="34" charset="0"/>
              </a:rPr>
              <a:t>C23SGX1BR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6021D-D8D7-ED0A-BD67-5BC06EEFA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A7052-13C1-9C04-CF91-894063033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3</a:t>
            </a:fld>
            <a:endParaRPr lang="en-GB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16C635-76E0-8E43-ABF9-D0B1A19676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92" y="836239"/>
            <a:ext cx="3778278" cy="534072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0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72C2-3928-ED9A-3D81-DB570C85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poster for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E718-8380-9BB8-91C9-D00FE90CF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GB" dirty="0"/>
              <a:t>There is a shingles programme poster for patients that should be positioned in GP and clinic waiting rooms, traffic areas in hospitals and trusts and in pharmacy locations. </a:t>
            </a:r>
          </a:p>
          <a:p>
            <a:endParaRPr lang="en-GB" dirty="0"/>
          </a:p>
          <a:p>
            <a:pPr algn="l"/>
            <a:r>
              <a:rPr lang="en-GB" dirty="0"/>
              <a:t>Product code: </a:t>
            </a:r>
            <a:r>
              <a:rPr lang="en-GB" dirty="0">
                <a:hlinkClick r:id="rId2"/>
              </a:rPr>
              <a:t>2942856B</a:t>
            </a:r>
            <a:endParaRPr lang="en-GB" sz="1800" b="0" i="0" u="none" strike="noStrike" baseline="0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Helvetica Neue"/>
              </a:rPr>
              <a:t>2942856B. </a:t>
            </a:r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E45DA-0019-ADB9-F86A-92A56CBD9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1D15-583A-CBB5-1212-B8AC6492A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4</a:t>
            </a:fld>
            <a:endParaRPr lang="en-GB" sz="1400" dirty="0"/>
          </a:p>
        </p:txBody>
      </p:sp>
      <p:pic>
        <p:nvPicPr>
          <p:cNvPr id="8" name="Picture 7" descr="A person and a young person holding hands&#10;&#10;Description automatically generated">
            <a:extLst>
              <a:ext uri="{FF2B5EF4-FFF2-40B4-BE49-F238E27FC236}">
                <a16:creationId xmlns:a16="http://schemas.microsoft.com/office/drawing/2014/main" id="{AAE9FF5C-8799-4707-135C-BA04CF1AE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74" y="975175"/>
            <a:ext cx="3608824" cy="51046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DEF78-835E-A4EF-107A-3422B0ECA3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66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6748-DC6F-A84E-7316-40F76D95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Shingles record card</a:t>
            </a:r>
            <a:endParaRPr lang="en-GB" dirty="0"/>
          </a:p>
        </p:txBody>
      </p:sp>
      <p:pic>
        <p:nvPicPr>
          <p:cNvPr id="10" name="Content Placeholder 9" descr="A blue and white box with black text&#10;&#10;Description automatically generated">
            <a:extLst>
              <a:ext uri="{FF2B5EF4-FFF2-40B4-BE49-F238E27FC236}">
                <a16:creationId xmlns:a16="http://schemas.microsoft.com/office/drawing/2014/main" id="{45D96F1E-42E3-DEE0-0C83-727BF98D2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1" y="3884457"/>
            <a:ext cx="3805884" cy="2436215"/>
          </a:xfrm>
        </p:spPr>
      </p:pic>
      <p:pic>
        <p:nvPicPr>
          <p:cNvPr id="8" name="Content Placeholder 7" descr="A blue bird with green text&#10;&#10;Description automatically generated">
            <a:extLst>
              <a:ext uri="{FF2B5EF4-FFF2-40B4-BE49-F238E27FC236}">
                <a16:creationId xmlns:a16="http://schemas.microsoft.com/office/drawing/2014/main" id="{41F66B0C-A6CA-CB10-DE3C-A1F5BC072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60" y="1440648"/>
            <a:ext cx="3759016" cy="2406213"/>
          </a:xfrm>
          <a:ln w="9525">
            <a:solidFill>
              <a:schemeClr val="tx1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78639-4A51-E0FD-364C-D79FF2B2A3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DC7DD-F48D-C56D-0457-FC14BD4A1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5</a:t>
            </a:fld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ACE39-A580-FB10-A272-D6C6C66AB0A2}"/>
              </a:ext>
            </a:extLst>
          </p:cNvPr>
          <p:cNvSpPr txBox="1"/>
          <p:nvPr/>
        </p:nvSpPr>
        <p:spPr>
          <a:xfrm>
            <a:off x="636309" y="1626122"/>
            <a:ext cx="432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 code: </a:t>
            </a:r>
            <a:r>
              <a:rPr lang="en-GB" dirty="0">
                <a:hlinkClick r:id="rId4"/>
              </a:rPr>
              <a:t>S23RC01</a:t>
            </a:r>
            <a:endParaRPr lang="en-GB" dirty="0"/>
          </a:p>
          <a:p>
            <a:endParaRPr lang="en-GB" dirty="0"/>
          </a:p>
          <a:p>
            <a:r>
              <a:rPr lang="en-GB" dirty="0"/>
              <a:t>Packs come in 25 cards so if you order 2 packs you will have 50 cards.</a:t>
            </a:r>
          </a:p>
          <a:p>
            <a:endParaRPr lang="en-GB" dirty="0"/>
          </a:p>
          <a:p>
            <a:r>
              <a:rPr lang="en-GB" dirty="0"/>
              <a:t>Can be used to record Zostavax or Shingrix. </a:t>
            </a:r>
          </a:p>
          <a:p>
            <a:endParaRPr lang="en-GB" dirty="0"/>
          </a:p>
          <a:p>
            <a:r>
              <a:rPr lang="en-GB" dirty="0"/>
              <a:t>Please order enough stock to give a record card to each person vaccinated.</a:t>
            </a:r>
          </a:p>
        </p:txBody>
      </p:sp>
    </p:spTree>
    <p:extLst>
      <p:ext uri="{BB962C8B-B14F-4D97-AF65-F5344CB8AC3E}">
        <p14:creationId xmlns:p14="http://schemas.microsoft.com/office/powerpoint/2010/main" val="92945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6E8E-6C40-2852-C01D-6853C03E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stickers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A629-B53D-B101-04E1-2C56BA6243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Product code: </a:t>
            </a:r>
            <a:r>
              <a:rPr lang="en-GB" dirty="0">
                <a:hlinkClick r:id="rId2"/>
              </a:rPr>
              <a:t>S23ST04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0" i="0" dirty="0">
                <a:solidFill>
                  <a:srgbClr val="2F2F2F"/>
                </a:solidFill>
                <a:effectLst/>
                <a:latin typeface="Verdana" panose="020B0604030504040204" pitchFamily="34" charset="0"/>
              </a:rPr>
              <a:t>Each sheet of stickers contains 24 stickers. If you order 10 sheets you will have 240 stickers in total.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Please order enough stocks to offer anyone who is given a vaccine a choice of sticker.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19D3B-C0D9-427A-CC47-AEC3EF7A91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A7E9-37BB-82A8-36F2-F29020E4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6</a:t>
            </a:fld>
            <a:endParaRPr lang="en-GB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DD7535-41B8-4B74-119B-F6EEA028BB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54" y="131976"/>
            <a:ext cx="4558172" cy="625501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3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CAA5-7284-D7A9-62A9-64AE4703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full programme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A691-3DEE-F415-8A8F-2FB9D7B36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9767"/>
            <a:ext cx="38568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Full programme poster product code: </a:t>
            </a:r>
            <a:r>
              <a:rPr lang="en-GB" dirty="0">
                <a:hlinkClick r:id="rId2"/>
              </a:rPr>
              <a:t>S23PFO2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This is the full shingles programme landscape poster guide to </a:t>
            </a:r>
            <a:r>
              <a:rPr lang="en-GB" dirty="0" err="1">
                <a:hlinkClick r:id="rId2"/>
              </a:rPr>
              <a:t>eligiblity</a:t>
            </a:r>
            <a:r>
              <a:rPr lang="en-GB" dirty="0">
                <a:hlinkClick r:id="rId2"/>
              </a:rPr>
              <a:t> and copies should be ordered and displayed administration settings.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3417-A7A9-D2CD-E9AE-FDA1841E4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A7620-E484-7DB3-60D5-763F47D02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7</a:t>
            </a:fld>
            <a:endParaRPr lang="en-GB" sz="1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B79DE8-E785-0DF2-5FC1-E9B4091366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53" y="1545996"/>
            <a:ext cx="6689205" cy="473225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B9E36-F8B4-4CAC-9B98-26CF6C100D2B}"/>
              </a:ext>
            </a:extLst>
          </p:cNvPr>
          <p:cNvSpPr txBox="1"/>
          <p:nvPr/>
        </p:nvSpPr>
        <p:spPr>
          <a:xfrm>
            <a:off x="838200" y="5262589"/>
            <a:ext cx="3856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solidFill>
                  <a:srgbClr val="1D70B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https://www.gov.uk/government/publications/shingles-vaccination-eligibility-poster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468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7DFF-CD69-3BC7-B761-910BE0AD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quick guide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635-3D0C-8FEA-C25C-5C99142CE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368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Quick guide to eligible patients poster for health professionals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Includes those over 50, turning 70 and 65 in the first 4 years of the programme.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Order your copies using product code: </a:t>
            </a:r>
            <a:r>
              <a:rPr lang="en-GB" dirty="0">
                <a:hlinkClick r:id="rId2"/>
              </a:rPr>
              <a:t>S23PO1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D720-F091-9576-59D0-5D9DEFCF8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3449B-6FC0-3A23-1E8A-C74D202FA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8</a:t>
            </a:fld>
            <a:endParaRPr lang="en-GB" sz="1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A7C2BEC-8012-0B08-BED5-4F676A80A0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26" y="353504"/>
            <a:ext cx="4197405" cy="593317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9669D-FEBB-54A2-7215-047BB5E714F3}"/>
              </a:ext>
            </a:extLst>
          </p:cNvPr>
          <p:cNvSpPr txBox="1"/>
          <p:nvPr/>
        </p:nvSpPr>
        <p:spPr>
          <a:xfrm>
            <a:off x="838200" y="5271016"/>
            <a:ext cx="4455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solidFill>
                  <a:srgbClr val="1D70B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https://www.gov.uk/government/publications/shingles-vaccination-eligibility-poster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116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84A0-ECEB-8018-64F8-6F56933C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Shingles vaccination invitation postcards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7E223-586C-9A7A-3939-BD5FFC658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5989"/>
            <a:ext cx="39360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Set of two postcards available to order.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Birthday balloon postcard</a:t>
            </a:r>
          </a:p>
          <a:p>
            <a:pPr marL="0" indent="0">
              <a:buNone/>
            </a:pPr>
            <a:r>
              <a:rPr lang="en-GB" dirty="0"/>
              <a:t>Product code:</a:t>
            </a:r>
            <a:r>
              <a:rPr lang="en-GB" dirty="0">
                <a:solidFill>
                  <a:srgbClr val="002776"/>
                </a:solidFill>
              </a:rPr>
              <a:t> </a:t>
            </a:r>
            <a:r>
              <a:rPr lang="en-GB" b="0" i="0" dirty="0">
                <a:solidFill>
                  <a:srgbClr val="002776"/>
                </a:solidFill>
                <a:effectLst/>
                <a:latin typeface="Arial" panose="020B0604020202020204" pitchFamily="34" charset="0"/>
              </a:rPr>
              <a:t>S23PC02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Active ageing themed</a:t>
            </a:r>
          </a:p>
          <a:p>
            <a:pPr marL="0" indent="0">
              <a:buNone/>
            </a:pPr>
            <a:r>
              <a:rPr lang="en-GB" dirty="0"/>
              <a:t>Product code: </a:t>
            </a:r>
            <a:r>
              <a:rPr lang="en-GB" dirty="0">
                <a:solidFill>
                  <a:srgbClr val="002776"/>
                </a:solidFill>
              </a:rPr>
              <a:t>S23PC03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7" descr="A blue card with white text and a bird&#10;&#10;Description automatically generated">
            <a:extLst>
              <a:ext uri="{FF2B5EF4-FFF2-40B4-BE49-F238E27FC236}">
                <a16:creationId xmlns:a16="http://schemas.microsoft.com/office/drawing/2014/main" id="{30F71F44-81AE-2C9C-82CD-FBFA152CEB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91" y="1345223"/>
            <a:ext cx="3488438" cy="247421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B321-67CC-F02B-709A-DE4EBC42D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Shingles programme publications July 2023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79E9F-3119-A3EE-72AC-7997927AA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9</a:t>
            </a:fld>
            <a:endParaRPr lang="en-GB" sz="1400" dirty="0"/>
          </a:p>
        </p:txBody>
      </p:sp>
      <p:pic>
        <p:nvPicPr>
          <p:cNvPr id="10" name="Picture 9" descr="A medical form with text&#10;&#10;Description automatically generated">
            <a:extLst>
              <a:ext uri="{FF2B5EF4-FFF2-40B4-BE49-F238E27FC236}">
                <a16:creationId xmlns:a16="http://schemas.microsoft.com/office/drawing/2014/main" id="{725A775A-E7F8-5CD0-E2EC-2B99066EF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93" y="1451621"/>
            <a:ext cx="3289216" cy="23329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 descr="A person holding a person's hand&#10;&#10;Description automatically generated">
            <a:extLst>
              <a:ext uri="{FF2B5EF4-FFF2-40B4-BE49-F238E27FC236}">
                <a16:creationId xmlns:a16="http://schemas.microsoft.com/office/drawing/2014/main" id="{AAEE1391-36E8-5D3A-D26E-132DF09ED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96" y="3814740"/>
            <a:ext cx="3402623" cy="2414891"/>
          </a:xfrm>
          <a:prstGeom prst="rect">
            <a:avLst/>
          </a:prstGeom>
        </p:spPr>
      </p:pic>
      <p:pic>
        <p:nvPicPr>
          <p:cNvPr id="14" name="Picture 13" descr="A close-up of a vaccine&#10;&#10;Description automatically generated">
            <a:extLst>
              <a:ext uri="{FF2B5EF4-FFF2-40B4-BE49-F238E27FC236}">
                <a16:creationId xmlns:a16="http://schemas.microsoft.com/office/drawing/2014/main" id="{B458BCBF-8949-D18A-3749-75ABF5CEE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35" y="3844475"/>
            <a:ext cx="3207515" cy="22749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C05D0-5C8F-5E71-8930-E464AD29BE2B}"/>
              </a:ext>
            </a:extLst>
          </p:cNvPr>
          <p:cNvSpPr txBox="1"/>
          <p:nvPr/>
        </p:nvSpPr>
        <p:spPr>
          <a:xfrm>
            <a:off x="851297" y="5078819"/>
            <a:ext cx="3556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https://www.gov.uk/government/publications/shingles-vaccination-for-adults-aged-70-or-79-years-of-age-a5-leaflet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9582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_parent_less5_attitudes" id="{7EA54163-9A94-4CE1-A01A-5B83B1ABFF2B}" vid="{B1ACAF0C-CA35-4614-875A-40E7604F6BFB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template 2" id="{A188159B-65E9-9E41-9712-5B7027639E66}" vid="{61CBF61A-4638-D141-8ABA-3C7EDA4DCAB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- COVID-19 vaccinations - publications for women who are of childbearing age, pregnant or breastfeeding 03-02-2022" id="{42CCC455-5370-40AE-87BA-E143238E56FF}" vid="{02AA90C7-FC2C-4955-9E65-BE7672C5BFE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C196DC4-2480-4F6D-820B-EEBF1E3C9D04}" vid="{572EB722-596F-4D6F-B863-48894E3270C6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C196DC4-2480-4F6D-820B-EEBF1E3C9D04}" vid="{572EB722-596F-4D6F-B863-48894E3270C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6022CB7ABC04BBE2CED71F91F4A17" ma:contentTypeVersion="15" ma:contentTypeDescription="Create a new document." ma:contentTypeScope="" ma:versionID="4abffb88ff7f9b44da8073754ea86162">
  <xsd:schema xmlns:xsd="http://www.w3.org/2001/XMLSchema" xmlns:xs="http://www.w3.org/2001/XMLSchema" xmlns:p="http://schemas.microsoft.com/office/2006/metadata/properties" xmlns:ns2="c46edbd2-0b97-4692-89aa-535e7b7c9c9d" xmlns:ns3="cccaf3ac-2de9-44d4-aa31-54302fceb5f7" xmlns:ns4="5fe5bee8-37d4-4da7-9e71-2f7bf1e5ad3b" targetNamespace="http://schemas.microsoft.com/office/2006/metadata/properties" ma:root="true" ma:fieldsID="bc96be76a18cdd72336bc000691d9274" ns2:_="" ns3:_="" ns4:_="">
    <xsd:import namespace="c46edbd2-0b97-4692-89aa-535e7b7c9c9d"/>
    <xsd:import namespace="cccaf3ac-2de9-44d4-aa31-54302fceb5f7"/>
    <xsd:import namespace="5fe5bee8-37d4-4da7-9e71-2f7bf1e5ad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edbd2-0b97-4692-89aa-535e7b7c9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13a9716-c867-48af-8bb5-e526df1fdba9}" ma:internalName="TaxCatchAll" ma:showField="CatchAllData" ma:web="5fe5bee8-37d4-4da7-9e71-2f7bf1e5ad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5bee8-37d4-4da7-9e71-2f7bf1e5ad3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89D983-45D2-43D7-8DB1-38037A48A816}"/>
</file>

<file path=customXml/itemProps2.xml><?xml version="1.0" encoding="utf-8"?>
<ds:datastoreItem xmlns:ds="http://schemas.openxmlformats.org/officeDocument/2006/customXml" ds:itemID="{A8B61C74-69F5-4A9F-AA1B-DE953247A31D}"/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1206</Words>
  <Application>Microsoft Office PowerPoint</Application>
  <PresentationFormat>Widescreen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GDS Transport</vt:lpstr>
      <vt:lpstr>Helvetica</vt:lpstr>
      <vt:lpstr>Helvetica Neue</vt:lpstr>
      <vt:lpstr>Verdana</vt:lpstr>
      <vt:lpstr>1_Office Theme</vt:lpstr>
      <vt:lpstr>7_Office Theme</vt:lpstr>
      <vt:lpstr>2_Office Theme</vt:lpstr>
      <vt:lpstr>3_Office Theme</vt:lpstr>
      <vt:lpstr>5_Office Theme</vt:lpstr>
      <vt:lpstr>Shingles programme publications   July 2023 Cherstyn Hurley UKHSA Immunisation and vaccine preventable diseases division</vt:lpstr>
      <vt:lpstr>Shingles leaflet </vt:lpstr>
      <vt:lpstr>Shingles leaflet – accessible versions </vt:lpstr>
      <vt:lpstr>Shingles poster for patients</vt:lpstr>
      <vt:lpstr>Shingles record card</vt:lpstr>
      <vt:lpstr>Shingles stickers</vt:lpstr>
      <vt:lpstr>Shingles full programme poster</vt:lpstr>
      <vt:lpstr>Shingles quick guide poster</vt:lpstr>
      <vt:lpstr>Shingles vaccination invitation postcards</vt:lpstr>
      <vt:lpstr>Shingles checklist – plan your programe</vt:lpstr>
      <vt:lpstr>Shingles social media cards</vt:lpstr>
      <vt:lpstr>UK complete immunisation schedule – now available in 30 community languages</vt:lpstr>
      <vt:lpstr>Where to find the shingles publications to order </vt:lpstr>
      <vt:lpstr>Accessible resources</vt:lpstr>
      <vt:lpstr>Vaccine Update – Immunisation bulletin</vt:lpstr>
      <vt:lpstr>Vaccine update shingles special issue 340</vt:lpstr>
      <vt:lpstr>Green book on immunisation – chapter 28a shingles</vt:lpstr>
      <vt:lpstr>Order stocks of all of the resources now Health Publications website https://www.healthpublications.gov.uk/Home.html or phone 0300 123 1002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Shingles programme publications   July 2023 UKHSA Immunisation and vaccine preventable diseases division</dc:title>
  <dc:creator>Cherstyn Hurley</dc:creator>
  <cp:lastModifiedBy>Susan Fraser</cp:lastModifiedBy>
  <cp:revision>21</cp:revision>
  <dcterms:created xsi:type="dcterms:W3CDTF">2023-07-14T13:48:34Z</dcterms:created>
  <dcterms:modified xsi:type="dcterms:W3CDTF">2023-08-22T16:09:05Z</dcterms:modified>
</cp:coreProperties>
</file>