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145707890" r:id="rId2"/>
    <p:sldId id="2147470792" r:id="rId3"/>
    <p:sldId id="2147470788" r:id="rId4"/>
    <p:sldId id="2147470789" r:id="rId5"/>
    <p:sldId id="2145707894" r:id="rId6"/>
    <p:sldId id="21474707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16" d="100"/>
          <a:sy n="116" d="100"/>
        </p:scale>
        <p:origin x="1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Minnis" userId="774e5f06-d68e-46a2-bcd9-cfdca4b12680" providerId="ADAL" clId="{EEDFA47C-4919-419A-8CFA-FB9C13DF2A6A}"/>
    <pc:docChg chg="custSel modSld">
      <pc:chgData name="Christine Minnis" userId="774e5f06-d68e-46a2-bcd9-cfdca4b12680" providerId="ADAL" clId="{EEDFA47C-4919-419A-8CFA-FB9C13DF2A6A}" dt="2023-09-08T15:23:22.353" v="3" actId="1076"/>
      <pc:docMkLst>
        <pc:docMk/>
      </pc:docMkLst>
      <pc:sldChg chg="modSp mod">
        <pc:chgData name="Christine Minnis" userId="774e5f06-d68e-46a2-bcd9-cfdca4b12680" providerId="ADAL" clId="{EEDFA47C-4919-419A-8CFA-FB9C13DF2A6A}" dt="2023-09-08T15:23:22.353" v="3" actId="1076"/>
        <pc:sldMkLst>
          <pc:docMk/>
          <pc:sldMk cId="1574239662" sldId="2147470792"/>
        </pc:sldMkLst>
        <pc:spChg chg="mod">
          <ac:chgData name="Christine Minnis" userId="774e5f06-d68e-46a2-bcd9-cfdca4b12680" providerId="ADAL" clId="{EEDFA47C-4919-419A-8CFA-FB9C13DF2A6A}" dt="2023-09-08T15:23:12.965" v="1" actId="27636"/>
          <ac:spMkLst>
            <pc:docMk/>
            <pc:sldMk cId="1574239662" sldId="2147470792"/>
            <ac:spMk id="3" creationId="{35049575-F332-A12F-AEBC-47BDD65283D0}"/>
          </ac:spMkLst>
        </pc:spChg>
        <pc:graphicFrameChg chg="mod">
          <ac:chgData name="Christine Minnis" userId="774e5f06-d68e-46a2-bcd9-cfdca4b12680" providerId="ADAL" clId="{EEDFA47C-4919-419A-8CFA-FB9C13DF2A6A}" dt="2023-09-08T15:23:15.653" v="2" actId="1076"/>
          <ac:graphicFrameMkLst>
            <pc:docMk/>
            <pc:sldMk cId="1574239662" sldId="2147470792"/>
            <ac:graphicFrameMk id="4" creationId="{B31F8CEE-142D-1702-4FFD-F46782DB1EFA}"/>
          </ac:graphicFrameMkLst>
        </pc:graphicFrameChg>
        <pc:graphicFrameChg chg="mod">
          <ac:chgData name="Christine Minnis" userId="774e5f06-d68e-46a2-bcd9-cfdca4b12680" providerId="ADAL" clId="{EEDFA47C-4919-419A-8CFA-FB9C13DF2A6A}" dt="2023-09-08T15:23:22.353" v="3" actId="1076"/>
          <ac:graphicFrameMkLst>
            <pc:docMk/>
            <pc:sldMk cId="1574239662" sldId="2147470792"/>
            <ac:graphicFrameMk id="5" creationId="{52F2E69D-DBB6-A373-66BF-A2DAF6D0AAF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300C0-B4D5-44D3-B3AD-BCCBBBFC5852}" type="datetimeFigureOut">
              <a:rPr lang="en-GB" smtClean="0"/>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33E39-334C-4EE4-95BE-599658564B6D}" type="slidenum">
              <a:rPr lang="en-GB" smtClean="0"/>
              <a:t>‹#›</a:t>
            </a:fld>
            <a:endParaRPr lang="en-GB"/>
          </a:p>
        </p:txBody>
      </p:sp>
    </p:spTree>
    <p:extLst>
      <p:ext uri="{BB962C8B-B14F-4D97-AF65-F5344CB8AC3E}">
        <p14:creationId xmlns:p14="http://schemas.microsoft.com/office/powerpoint/2010/main" val="355756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233E39-334C-4EE4-95BE-599658564B6D}" type="slidenum">
              <a:rPr lang="en-GB" smtClean="0"/>
              <a:t>2</a:t>
            </a:fld>
            <a:endParaRPr lang="en-GB"/>
          </a:p>
        </p:txBody>
      </p:sp>
    </p:spTree>
    <p:extLst>
      <p:ext uri="{BB962C8B-B14F-4D97-AF65-F5344CB8AC3E}">
        <p14:creationId xmlns:p14="http://schemas.microsoft.com/office/powerpoint/2010/main" val="131266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233E39-334C-4EE4-95BE-599658564B6D}" type="slidenum">
              <a:rPr lang="en-GB" smtClean="0"/>
              <a:t>4</a:t>
            </a:fld>
            <a:endParaRPr lang="en-GB"/>
          </a:p>
        </p:txBody>
      </p:sp>
    </p:spTree>
    <p:extLst>
      <p:ext uri="{BB962C8B-B14F-4D97-AF65-F5344CB8AC3E}">
        <p14:creationId xmlns:p14="http://schemas.microsoft.com/office/powerpoint/2010/main" val="54337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AW23 single dose of vaccine for over 5s irrespective of vaccination status. </a:t>
            </a:r>
          </a:p>
          <a:p>
            <a:endParaRPr lang="en-GB" dirty="0"/>
          </a:p>
          <a:p>
            <a:r>
              <a:rPr lang="en-GB" dirty="0"/>
              <a:t>More complicated offer for our 6month -4 ear old programme as we are still supporting the infant primary course programme. Reason why the primary schedule is still two doses. </a:t>
            </a:r>
          </a:p>
        </p:txBody>
      </p:sp>
      <p:sp>
        <p:nvSpPr>
          <p:cNvPr id="4" name="Slide Number Placeholder 3"/>
          <p:cNvSpPr>
            <a:spLocks noGrp="1"/>
          </p:cNvSpPr>
          <p:nvPr>
            <p:ph type="sldNum" sz="quarter" idx="5"/>
          </p:nvPr>
        </p:nvSpPr>
        <p:spPr/>
        <p:txBody>
          <a:bodyPr/>
          <a:lstStyle/>
          <a:p>
            <a:fld id="{24233E39-334C-4EE4-95BE-599658564B6D}" type="slidenum">
              <a:rPr lang="en-GB" smtClean="0"/>
              <a:t>5</a:t>
            </a:fld>
            <a:endParaRPr lang="en-GB"/>
          </a:p>
        </p:txBody>
      </p:sp>
    </p:spTree>
    <p:extLst>
      <p:ext uri="{BB962C8B-B14F-4D97-AF65-F5344CB8AC3E}">
        <p14:creationId xmlns:p14="http://schemas.microsoft.com/office/powerpoint/2010/main" val="1764291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5FF9-6187-5E4D-DBF1-385A465EB98A}"/>
              </a:ext>
            </a:extLst>
          </p:cNvPr>
          <p:cNvSpPr>
            <a:spLocks noGrp="1"/>
          </p:cNvSpPr>
          <p:nvPr>
            <p:ph type="title" hasCustomPrompt="1"/>
          </p:nvPr>
        </p:nvSpPr>
        <p:spPr>
          <a:xfrm>
            <a:off x="1887279" y="2103437"/>
            <a:ext cx="10515600" cy="1325563"/>
          </a:xfrm>
        </p:spPr>
        <p:txBody>
          <a:bodyPr/>
          <a:lstStyle>
            <a:lvl1pPr>
              <a:defRPr/>
            </a:lvl1pPr>
          </a:lstStyle>
          <a:p>
            <a:r>
              <a:rPr lang="en-GB"/>
              <a:t>Presentation title (Arial 36 bold)</a:t>
            </a:r>
            <a:endParaRPr lang="en-US"/>
          </a:p>
        </p:txBody>
      </p:sp>
      <p:sp>
        <p:nvSpPr>
          <p:cNvPr id="4" name="Subtitle 2">
            <a:extLst>
              <a:ext uri="{FF2B5EF4-FFF2-40B4-BE49-F238E27FC236}">
                <a16:creationId xmlns:a16="http://schemas.microsoft.com/office/drawing/2014/main" id="{03FE21F3-93E8-D419-AB0C-84A02DCA8A4E}"/>
              </a:ext>
            </a:extLst>
          </p:cNvPr>
          <p:cNvSpPr>
            <a:spLocks noGrp="1"/>
          </p:cNvSpPr>
          <p:nvPr>
            <p:ph type="subTitle" idx="1" hasCustomPrompt="1"/>
          </p:nvPr>
        </p:nvSpPr>
        <p:spPr>
          <a:xfrm>
            <a:off x="1887279" y="3530391"/>
            <a:ext cx="9144000" cy="466379"/>
          </a:xfrm>
        </p:spPr>
        <p:txBody>
          <a:bodyPr>
            <a:noAutofit/>
          </a:bodyPr>
          <a:lstStyle>
            <a:lvl1pPr marL="0" indent="0" algn="l">
              <a:buNone/>
              <a:defRPr sz="36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(Arial 36)</a:t>
            </a:r>
          </a:p>
        </p:txBody>
      </p:sp>
    </p:spTree>
    <p:extLst>
      <p:ext uri="{BB962C8B-B14F-4D97-AF65-F5344CB8AC3E}">
        <p14:creationId xmlns:p14="http://schemas.microsoft.com/office/powerpoint/2010/main" val="331824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C1DEA873-0B80-465E-B86A-5A245EEFD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5985" y="148645"/>
            <a:ext cx="1248276" cy="1195158"/>
          </a:xfrm>
          <a:prstGeom prst="rect">
            <a:avLst/>
          </a:prstGeom>
        </p:spPr>
      </p:pic>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normAutofit/>
          </a:bodyPr>
          <a:lstStyle>
            <a:lvl1pPr>
              <a:defRPr sz="1800" baseline="0">
                <a:latin typeface="Arial" panose="020B0604020202020204" pitchFamily="34" charset="0"/>
                <a:cs typeface="Arial" panose="020B0604020202020204" pitchFamily="34" charset="0"/>
              </a:defRPr>
            </a:lvl1pPr>
            <a:lvl2pPr>
              <a:defRPr sz="1800" baseline="0">
                <a:latin typeface="Arial" panose="020B0604020202020204" pitchFamily="34" charset="0"/>
                <a:cs typeface="Arial" panose="020B0604020202020204" pitchFamily="34" charset="0"/>
              </a:defRPr>
            </a:lvl2pPr>
            <a:lvl3pPr>
              <a:defRPr sz="18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520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outh We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EBB5-D973-4401-9483-75E23934020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5551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v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5FF9-6187-5E4D-DBF1-385A465EB98A}"/>
              </a:ext>
            </a:extLst>
          </p:cNvPr>
          <p:cNvSpPr>
            <a:spLocks noGrp="1"/>
          </p:cNvSpPr>
          <p:nvPr>
            <p:ph type="title"/>
          </p:nvPr>
        </p:nvSpPr>
        <p:spPr/>
        <p:txBody>
          <a:bodyPr/>
          <a:lstStyle/>
          <a:p>
            <a:r>
              <a:rPr lang="en-GB"/>
              <a:t>Click to edit Master title style</a:t>
            </a:r>
            <a:endParaRPr lang="en-US"/>
          </a:p>
        </p:txBody>
      </p:sp>
      <p:sp>
        <p:nvSpPr>
          <p:cNvPr id="4" name="Content Placeholder 3">
            <a:extLst>
              <a:ext uri="{FF2B5EF4-FFF2-40B4-BE49-F238E27FC236}">
                <a16:creationId xmlns:a16="http://schemas.microsoft.com/office/drawing/2014/main" id="{3BB2101F-C319-4045-895B-D5DFB503801D}"/>
              </a:ext>
            </a:extLst>
          </p:cNvPr>
          <p:cNvSpPr>
            <a:spLocks noGrp="1"/>
          </p:cNvSpPr>
          <p:nvPr>
            <p:ph sz="quarter" idx="10"/>
          </p:nvPr>
        </p:nvSpPr>
        <p:spPr>
          <a:xfrm>
            <a:off x="846739" y="1784350"/>
            <a:ext cx="7900988" cy="2928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908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9EEBC786-7C1F-7323-C117-1A9F48926DD7}"/>
              </a:ext>
            </a:extLst>
          </p:cNvPr>
          <p:cNvPicPr>
            <a:picLocks noChangeAspect="1"/>
          </p:cNvPicPr>
          <p:nvPr userDrawn="1"/>
        </p:nvPicPr>
        <p:blipFill>
          <a:blip r:embed="rId6"/>
          <a:stretch>
            <a:fillRect/>
          </a:stretch>
        </p:blipFill>
        <p:spPr>
          <a:xfrm>
            <a:off x="10855458" y="273761"/>
            <a:ext cx="1024676" cy="413811"/>
          </a:xfrm>
          <a:prstGeom prst="rect">
            <a:avLst/>
          </a:prstGeom>
        </p:spPr>
      </p:pic>
    </p:spTree>
    <p:extLst>
      <p:ext uri="{BB962C8B-B14F-4D97-AF65-F5344CB8AC3E}">
        <p14:creationId xmlns:p14="http://schemas.microsoft.com/office/powerpoint/2010/main" val="4059240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https://future.nhs.uk/connect.ti/CovidVaccinations/viewdocument?docid=178598341" TargetMode="External"/><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hyperlink" Target="https://portal.e-lfh.org.uk/" TargetMode="External"/><Relationship Id="rId4" Type="http://schemas.openxmlformats.org/officeDocument/2006/relationships/hyperlink" Target="https://assets.publishing.service.gov.uk/government/uploads/system/uploads/attachment_data/file/1182341/Greenbook-chapter-14a-4September2023.pdf" TargetMode="External"/><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hyperlink" Target="https://www.england.nhs.uk/coronavirus/covid-19-vaccination-programme/legal-mechanis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publications/covid-19-autumn-2023-vaccination-programme-jcvi-update-7-july-2023/jcvi-statement-on-the-covid-19-vaccination-programme-for-autumn-2023-update-7-july-202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4BD4-74EB-4BCA-9353-DA04E937E7DC}"/>
              </a:ext>
            </a:extLst>
          </p:cNvPr>
          <p:cNvSpPr>
            <a:spLocks noGrp="1"/>
          </p:cNvSpPr>
          <p:nvPr>
            <p:ph type="title"/>
          </p:nvPr>
        </p:nvSpPr>
        <p:spPr>
          <a:xfrm>
            <a:off x="844197" y="442095"/>
            <a:ext cx="9460524" cy="2908178"/>
          </a:xfrm>
        </p:spPr>
        <p:txBody>
          <a:bodyPr>
            <a:normAutofit/>
          </a:bodyPr>
          <a:lstStyle/>
          <a:p>
            <a:r>
              <a:rPr lang="en-GB" dirty="0">
                <a:latin typeface="Arial"/>
                <a:cs typeface="Arial"/>
              </a:rPr>
              <a:t>AW 23/24 COVID-19 programme planning</a:t>
            </a:r>
            <a:br>
              <a:rPr lang="en-GB" dirty="0">
                <a:latin typeface="Arial"/>
                <a:cs typeface="Arial"/>
              </a:rPr>
            </a:br>
            <a:r>
              <a:rPr lang="en-GB" dirty="0">
                <a:latin typeface="Arial"/>
                <a:cs typeface="Arial"/>
              </a:rPr>
              <a:t> </a:t>
            </a:r>
            <a:br>
              <a:rPr lang="en-GB" dirty="0">
                <a:latin typeface="Arial"/>
                <a:cs typeface="Arial"/>
              </a:rPr>
            </a:br>
            <a:r>
              <a:rPr lang="en-GB" dirty="0">
                <a:latin typeface="Arial"/>
                <a:cs typeface="Arial"/>
              </a:rPr>
              <a:t>SRO updates</a:t>
            </a:r>
            <a:br>
              <a:rPr lang="en-GB" dirty="0">
                <a:latin typeface="Arial"/>
                <a:cs typeface="Arial"/>
              </a:rPr>
            </a:br>
            <a:br>
              <a:rPr lang="en-GB" dirty="0">
                <a:latin typeface="Arial"/>
                <a:cs typeface="Arial"/>
              </a:rPr>
            </a:br>
            <a:r>
              <a:rPr lang="en-GB" dirty="0">
                <a:latin typeface="Arial"/>
                <a:cs typeface="Arial"/>
              </a:rPr>
              <a:t>7</a:t>
            </a:r>
            <a:r>
              <a:rPr lang="en-GB" baseline="30000" dirty="0">
                <a:latin typeface="Arial"/>
                <a:cs typeface="Arial"/>
              </a:rPr>
              <a:t>th</a:t>
            </a:r>
            <a:r>
              <a:rPr lang="en-GB" dirty="0">
                <a:latin typeface="Arial"/>
                <a:cs typeface="Arial"/>
              </a:rPr>
              <a:t> September</a:t>
            </a:r>
          </a:p>
        </p:txBody>
      </p:sp>
      <p:sp>
        <p:nvSpPr>
          <p:cNvPr id="3" name="Subtitle 2">
            <a:extLst>
              <a:ext uri="{FF2B5EF4-FFF2-40B4-BE49-F238E27FC236}">
                <a16:creationId xmlns:a16="http://schemas.microsoft.com/office/drawing/2014/main" id="{CA7CE9D8-8FF2-4F6C-9586-8D59A302F4CD}"/>
              </a:ext>
            </a:extLst>
          </p:cNvPr>
          <p:cNvSpPr>
            <a:spLocks noGrp="1"/>
          </p:cNvSpPr>
          <p:nvPr>
            <p:ph type="subTitle" idx="1"/>
          </p:nvPr>
        </p:nvSpPr>
        <p:spPr>
          <a:xfrm>
            <a:off x="1524000" y="3864971"/>
            <a:ext cx="9144000" cy="466379"/>
          </a:xfrm>
        </p:spPr>
        <p:txBody>
          <a:bodyPr vert="horz" lIns="91440" tIns="45720" rIns="91440" bIns="45720" rtlCol="0" anchor="t">
            <a:noAutofit/>
          </a:bodyPr>
          <a:lstStyle/>
          <a:p>
            <a:pPr>
              <a:lnSpc>
                <a:spcPct val="120000"/>
              </a:lnSpc>
              <a:spcBef>
                <a:spcPts val="0"/>
              </a:spcBef>
              <a:spcAft>
                <a:spcPts val="600"/>
              </a:spcAft>
            </a:pPr>
            <a:r>
              <a:rPr lang="en-GB" sz="1800" dirty="0">
                <a:solidFill>
                  <a:srgbClr val="00B0F0"/>
                </a:solidFill>
              </a:rPr>
              <a:t>NHS England – South West</a:t>
            </a:r>
            <a:endParaRPr lang="en-US" sz="1800" dirty="0">
              <a:solidFill>
                <a:srgbClr val="00B0F0"/>
              </a:solidFill>
            </a:endParaRPr>
          </a:p>
          <a:p>
            <a:pPr>
              <a:lnSpc>
                <a:spcPct val="120000"/>
              </a:lnSpc>
              <a:spcBef>
                <a:spcPts val="0"/>
              </a:spcBef>
              <a:spcAft>
                <a:spcPts val="600"/>
              </a:spcAft>
            </a:pPr>
            <a:r>
              <a:rPr lang="en-GB" sz="1800" dirty="0">
                <a:solidFill>
                  <a:srgbClr val="00B0F0"/>
                </a:solidFill>
                <a:latin typeface="Arial"/>
                <a:cs typeface="Arial"/>
              </a:rPr>
              <a:t>Karen Hochmuth / Chrissie Minnis – Lead pharmacists mass vaccination programmes</a:t>
            </a:r>
          </a:p>
          <a:p>
            <a:pPr>
              <a:lnSpc>
                <a:spcPct val="120000"/>
              </a:lnSpc>
              <a:spcBef>
                <a:spcPts val="0"/>
              </a:spcBef>
              <a:spcAft>
                <a:spcPts val="600"/>
              </a:spcAft>
            </a:pPr>
            <a:r>
              <a:rPr lang="en-GB" sz="1800" dirty="0">
                <a:solidFill>
                  <a:srgbClr val="00B0F0"/>
                </a:solidFill>
                <a:latin typeface="Arial"/>
                <a:cs typeface="Arial"/>
              </a:rPr>
              <a:t>Simon Long – Children’s Programme Manager</a:t>
            </a:r>
            <a:endParaRPr lang="en-US" sz="1800" dirty="0">
              <a:solidFill>
                <a:srgbClr val="00B0F0"/>
              </a:solidFill>
              <a:latin typeface="Arial"/>
              <a:cs typeface="Arial"/>
            </a:endParaRPr>
          </a:p>
          <a:p>
            <a:endParaRPr lang="en-GB" dirty="0"/>
          </a:p>
        </p:txBody>
      </p:sp>
      <p:sp>
        <p:nvSpPr>
          <p:cNvPr id="4" name="Rectangle 3">
            <a:extLst>
              <a:ext uri="{FF2B5EF4-FFF2-40B4-BE49-F238E27FC236}">
                <a16:creationId xmlns:a16="http://schemas.microsoft.com/office/drawing/2014/main" id="{B8349158-97F0-4A09-AADA-07707C437474}"/>
              </a:ext>
            </a:extLst>
          </p:cNvPr>
          <p:cNvSpPr/>
          <p:nvPr/>
        </p:nvSpPr>
        <p:spPr>
          <a:xfrm>
            <a:off x="1887279" y="4098161"/>
            <a:ext cx="8888876" cy="72660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br>
              <a:rPr kumimoji="0" lang="en-GB" sz="1800" b="0" i="0" u="none" strike="noStrike" kern="1200" cap="none" spc="0" normalizeH="0" baseline="0" noProof="0" dirty="0">
                <a:ln>
                  <a:noFill/>
                </a:ln>
                <a:solidFill>
                  <a:srgbClr val="00B0F0"/>
                </a:solidFill>
                <a:effectLst/>
                <a:uLnTx/>
                <a:uFillTx/>
                <a:latin typeface="Arial"/>
                <a:ea typeface="+mn-ea"/>
                <a:cs typeface="Arial"/>
              </a:rPr>
            </a:br>
            <a:endParaRPr kumimoji="0" lang="en-GB" sz="1800" b="0" i="0" u="none" strike="noStrike" kern="1200" cap="none" spc="0" normalizeH="0" baseline="0" noProof="0">
              <a:ln>
                <a:noFill/>
              </a:ln>
              <a:solidFill>
                <a:srgbClr val="00B0F0"/>
              </a:solidFill>
              <a:effectLst/>
              <a:uLnTx/>
              <a:uFillTx/>
              <a:latin typeface="Arial"/>
              <a:ea typeface="+mn-ea"/>
              <a:cs typeface="Arial"/>
            </a:endParaRPr>
          </a:p>
        </p:txBody>
      </p:sp>
    </p:spTree>
    <p:extLst>
      <p:ext uri="{BB962C8B-B14F-4D97-AF65-F5344CB8AC3E}">
        <p14:creationId xmlns:p14="http://schemas.microsoft.com/office/powerpoint/2010/main" val="33214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363F-EA4A-07F7-5F60-F11FAE028111}"/>
              </a:ext>
            </a:extLst>
          </p:cNvPr>
          <p:cNvSpPr>
            <a:spLocks noGrp="1"/>
          </p:cNvSpPr>
          <p:nvPr>
            <p:ph type="title"/>
          </p:nvPr>
        </p:nvSpPr>
        <p:spPr>
          <a:xfrm>
            <a:off x="98854" y="193089"/>
            <a:ext cx="10641498" cy="611649"/>
          </a:xfrm>
        </p:spPr>
        <p:txBody>
          <a:bodyPr/>
          <a:lstStyle/>
          <a:p>
            <a:r>
              <a:rPr lang="en-GB" dirty="0"/>
              <a:t>Key Updates 7</a:t>
            </a:r>
            <a:r>
              <a:rPr lang="en-GB" baseline="30000" dirty="0"/>
              <a:t>th</a:t>
            </a:r>
            <a:r>
              <a:rPr lang="en-GB" dirty="0"/>
              <a:t> September</a:t>
            </a:r>
          </a:p>
        </p:txBody>
      </p:sp>
      <p:sp>
        <p:nvSpPr>
          <p:cNvPr id="3" name="Content Placeholder 2">
            <a:extLst>
              <a:ext uri="{FF2B5EF4-FFF2-40B4-BE49-F238E27FC236}">
                <a16:creationId xmlns:a16="http://schemas.microsoft.com/office/drawing/2014/main" id="{35049575-F332-A12F-AEBC-47BDD65283D0}"/>
              </a:ext>
            </a:extLst>
          </p:cNvPr>
          <p:cNvSpPr>
            <a:spLocks noGrp="1"/>
          </p:cNvSpPr>
          <p:nvPr>
            <p:ph sz="quarter" idx="10"/>
          </p:nvPr>
        </p:nvSpPr>
        <p:spPr>
          <a:xfrm>
            <a:off x="0" y="921861"/>
            <a:ext cx="12001500" cy="5924283"/>
          </a:xfrm>
        </p:spPr>
        <p:txBody>
          <a:bodyPr>
            <a:normAutofit fontScale="92500" lnSpcReduction="20000"/>
          </a:bodyPr>
          <a:lstStyle/>
          <a:p>
            <a:r>
              <a:rPr lang="en-GB" dirty="0"/>
              <a:t>Bringing the winter programmes start dates forward due to emergence of the BA.2.86 variant </a:t>
            </a:r>
          </a:p>
          <a:p>
            <a:pPr marL="0" indent="0">
              <a:buNone/>
            </a:pPr>
            <a:r>
              <a:rPr lang="en-GB" dirty="0"/>
              <a:t>    (</a:t>
            </a:r>
            <a:r>
              <a:rPr lang="en-GB" i="1" dirty="0"/>
              <a:t>first identified in the UK on 18</a:t>
            </a:r>
            <a:r>
              <a:rPr lang="en-GB" i="1" baseline="30000" dirty="0"/>
              <a:t>th</a:t>
            </a:r>
            <a:r>
              <a:rPr lang="en-GB" i="1" dirty="0"/>
              <a:t> August</a:t>
            </a:r>
            <a:r>
              <a:rPr lang="en-GB" dirty="0"/>
              <a:t>). </a:t>
            </a:r>
          </a:p>
          <a:p>
            <a:r>
              <a:rPr lang="en-GB" dirty="0"/>
              <a:t>UKHSA clinical advice &amp; government decision to bring forward the start date of the AW23/4 programme as a precautionary measure. Recording now on the Futures platform here. </a:t>
            </a:r>
            <a:r>
              <a:rPr lang="en-GB" dirty="0">
                <a:hlinkClick r:id="rId3"/>
              </a:rPr>
              <a:t>Webinar recording (30 Aug) - Next steps for AW vaccination delivery programme 2023-2024 - COVID-19 Vaccination Programme - </a:t>
            </a:r>
            <a:r>
              <a:rPr lang="en-GB" dirty="0" err="1">
                <a:hlinkClick r:id="rId3"/>
              </a:rPr>
              <a:t>FutureNHS</a:t>
            </a:r>
            <a:r>
              <a:rPr lang="en-GB" dirty="0">
                <a:hlinkClick r:id="rId3"/>
              </a:rPr>
              <a:t> Collaboration Platform</a:t>
            </a:r>
            <a:r>
              <a:rPr lang="en-GB" dirty="0"/>
              <a:t>. National webinar FAQs (attached).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Greenbook update 4</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September: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Greenbook chapter 14a (publishing.service.gov.uk)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r>
              <a:rPr lang="en-GB" dirty="0"/>
              <a:t>UKHSA – A guide to the COVID-19 autumn programme. </a:t>
            </a:r>
            <a:r>
              <a:rPr lang="en-GB" i="1" dirty="0"/>
              <a:t>See also regional comms toolkit</a:t>
            </a:r>
          </a:p>
          <a:p>
            <a:r>
              <a:rPr lang="en-GB" dirty="0"/>
              <a:t>JCVI recommends a </a:t>
            </a:r>
            <a:r>
              <a:rPr lang="en-GB" u="sng" dirty="0"/>
              <a:t>single primary dose for most individuals </a:t>
            </a:r>
            <a:r>
              <a:rPr lang="en-GB" dirty="0"/>
              <a:t>(except see under 5s programme).</a:t>
            </a:r>
          </a:p>
          <a:p>
            <a:r>
              <a:rPr lang="en-GB" dirty="0"/>
              <a:t>No current plans to widen the cohorts</a:t>
            </a:r>
          </a:p>
          <a:p>
            <a:r>
              <a:rPr lang="en-GB" dirty="0"/>
              <a:t>The programme will start with the bivalent BA.4/5 to provide a broader range of protection against the more severe forms of COVID-19. </a:t>
            </a:r>
          </a:p>
          <a:p>
            <a:r>
              <a:rPr lang="en-GB" dirty="0"/>
              <a:t>Anticipated supply will then switch to the preferred targeted XBB monovalent vaccines (not necessarily better matched than BA.4/5 bivalent vaccines against the BA.2.86 strain but preferred because there are currently XBB strains / XBB derived strains circulating causing hospitalisations). </a:t>
            </a:r>
          </a:p>
          <a:p>
            <a:r>
              <a:rPr lang="en-GB" dirty="0"/>
              <a:t>For the 5–11-year-olds and under 5s programmes vaccine preference will be for the XBB age specific vaccines so the schedule will start slightly later (also aligning to the availability of the updated legal mechanisms).</a:t>
            </a:r>
          </a:p>
          <a:p>
            <a:r>
              <a:rPr lang="en-GB" dirty="0"/>
              <a:t>The Green Book update is clear on not delaying deployment based on vaccine availability (</a:t>
            </a:r>
            <a:r>
              <a:rPr lang="en-GB" dirty="0">
                <a:hlinkClick r:id="rId4"/>
              </a:rPr>
              <a:t>page 35)</a:t>
            </a:r>
            <a:r>
              <a:rPr lang="en-GB" dirty="0"/>
              <a:t>. The accelerated start date as early as possible aims to protect the highest risk, most vulnerable groups. </a:t>
            </a:r>
          </a:p>
          <a:p>
            <a:r>
              <a:rPr lang="en-GB" dirty="0"/>
              <a:t>Early surveillance data – increased transmission rate but currently no signal that the variant is causing more severe infection (still tracking via UKHSA)</a:t>
            </a:r>
          </a:p>
          <a:p>
            <a:r>
              <a:rPr lang="en-GB" dirty="0"/>
              <a:t>Co-administration offer to maximise uptake across both the COVID 19 and Influenza programmes. </a:t>
            </a:r>
          </a:p>
          <a:p>
            <a:r>
              <a:rPr lang="en-GB" dirty="0"/>
              <a:t>Training released 6</a:t>
            </a:r>
            <a:r>
              <a:rPr lang="en-GB" baseline="30000" dirty="0"/>
              <a:t>th</a:t>
            </a:r>
            <a:r>
              <a:rPr lang="en-GB" dirty="0"/>
              <a:t> September via </a:t>
            </a:r>
            <a:r>
              <a:rPr lang="en-GB" dirty="0">
                <a:hlinkClick r:id="rId5"/>
              </a:rPr>
              <a:t>NHSE </a:t>
            </a:r>
            <a:r>
              <a:rPr lang="en-GB" dirty="0" err="1">
                <a:hlinkClick r:id="rId5"/>
              </a:rPr>
              <a:t>elfh</a:t>
            </a:r>
            <a:r>
              <a:rPr lang="en-GB" dirty="0">
                <a:hlinkClick r:id="rId5"/>
              </a:rPr>
              <a:t> Hub (e-lfh.org.uk)</a:t>
            </a:r>
            <a:endParaRPr lang="en-GB" dirty="0"/>
          </a:p>
          <a:p>
            <a:endParaRPr lang="en-GB" dirty="0"/>
          </a:p>
          <a:p>
            <a:endParaRPr lang="en-GB" dirty="0"/>
          </a:p>
        </p:txBody>
      </p:sp>
      <p:graphicFrame>
        <p:nvGraphicFramePr>
          <p:cNvPr id="4" name="Object 3">
            <a:extLst>
              <a:ext uri="{FF2B5EF4-FFF2-40B4-BE49-F238E27FC236}">
                <a16:creationId xmlns:a16="http://schemas.microsoft.com/office/drawing/2014/main" id="{B31F8CEE-142D-1702-4FFD-F46782DB1EFA}"/>
              </a:ext>
            </a:extLst>
          </p:cNvPr>
          <p:cNvGraphicFramePr>
            <a:graphicFrameLocks noChangeAspect="1"/>
          </p:cNvGraphicFramePr>
          <p:nvPr>
            <p:extLst>
              <p:ext uri="{D42A27DB-BD31-4B8C-83A1-F6EECF244321}">
                <p14:modId xmlns:p14="http://schemas.microsoft.com/office/powerpoint/2010/main" val="3786911739"/>
              </p:ext>
            </p:extLst>
          </p:nvPr>
        </p:nvGraphicFramePr>
        <p:xfrm>
          <a:off x="10283152" y="23095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6" imgW="914539" imgH="771370" progId="Acrobat.Document.DC">
                  <p:embed/>
                </p:oleObj>
              </mc:Choice>
              <mc:Fallback>
                <p:oleObj name="Acrobat Document" showAsIcon="1" r:id="rId6" imgW="914539" imgH="771370" progId="Acrobat.Document.DC">
                  <p:embed/>
                  <p:pic>
                    <p:nvPicPr>
                      <p:cNvPr id="4" name="Object 3">
                        <a:extLst>
                          <a:ext uri="{FF2B5EF4-FFF2-40B4-BE49-F238E27FC236}">
                            <a16:creationId xmlns:a16="http://schemas.microsoft.com/office/drawing/2014/main" id="{B31F8CEE-142D-1702-4FFD-F46782DB1EFA}"/>
                          </a:ext>
                        </a:extLst>
                      </p:cNvPr>
                      <p:cNvPicPr/>
                      <p:nvPr/>
                    </p:nvPicPr>
                    <p:blipFill>
                      <a:blip r:embed="rId7"/>
                      <a:stretch>
                        <a:fillRect/>
                      </a:stretch>
                    </p:blipFill>
                    <p:spPr>
                      <a:xfrm>
                        <a:off x="10283152" y="2309575"/>
                        <a:ext cx="914400" cy="7715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2F2E69D-DBB6-A373-66BF-A2DAF6D0AAFE}"/>
              </a:ext>
            </a:extLst>
          </p:cNvPr>
          <p:cNvGraphicFramePr>
            <a:graphicFrameLocks noChangeAspect="1"/>
          </p:cNvGraphicFramePr>
          <p:nvPr>
            <p:extLst>
              <p:ext uri="{D42A27DB-BD31-4B8C-83A1-F6EECF244321}">
                <p14:modId xmlns:p14="http://schemas.microsoft.com/office/powerpoint/2010/main" val="576656804"/>
              </p:ext>
            </p:extLst>
          </p:nvPr>
        </p:nvGraphicFramePr>
        <p:xfrm>
          <a:off x="9100265" y="2309574"/>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8" imgW="914539" imgH="771370" progId="Acrobat.Document.DC">
                  <p:embed/>
                </p:oleObj>
              </mc:Choice>
              <mc:Fallback>
                <p:oleObj name="Acrobat Document" showAsIcon="1" r:id="rId8" imgW="914539" imgH="771370" progId="Acrobat.Document.DC">
                  <p:embed/>
                  <p:pic>
                    <p:nvPicPr>
                      <p:cNvPr id="5" name="Object 4">
                        <a:extLst>
                          <a:ext uri="{FF2B5EF4-FFF2-40B4-BE49-F238E27FC236}">
                            <a16:creationId xmlns:a16="http://schemas.microsoft.com/office/drawing/2014/main" id="{52F2E69D-DBB6-A373-66BF-A2DAF6D0AAFE}"/>
                          </a:ext>
                        </a:extLst>
                      </p:cNvPr>
                      <p:cNvPicPr/>
                      <p:nvPr/>
                    </p:nvPicPr>
                    <p:blipFill>
                      <a:blip r:embed="rId9"/>
                      <a:stretch>
                        <a:fillRect/>
                      </a:stretch>
                    </p:blipFill>
                    <p:spPr>
                      <a:xfrm>
                        <a:off x="9100265" y="230957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7423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68E1-6765-E81D-528A-B9EA2654675B}"/>
              </a:ext>
            </a:extLst>
          </p:cNvPr>
          <p:cNvSpPr>
            <a:spLocks noGrp="1"/>
          </p:cNvSpPr>
          <p:nvPr>
            <p:ph type="title"/>
          </p:nvPr>
        </p:nvSpPr>
        <p:spPr>
          <a:xfrm>
            <a:off x="378223" y="470453"/>
            <a:ext cx="10641498" cy="611649"/>
          </a:xfrm>
        </p:spPr>
        <p:txBody>
          <a:bodyPr/>
          <a:lstStyle/>
          <a:p>
            <a:r>
              <a:rPr lang="en-GB" dirty="0"/>
              <a:t>Vaccines - adults</a:t>
            </a:r>
          </a:p>
        </p:txBody>
      </p:sp>
      <p:sp>
        <p:nvSpPr>
          <p:cNvPr id="3" name="Content Placeholder 2">
            <a:extLst>
              <a:ext uri="{FF2B5EF4-FFF2-40B4-BE49-F238E27FC236}">
                <a16:creationId xmlns:a16="http://schemas.microsoft.com/office/drawing/2014/main" id="{11A453FF-C212-CC81-7685-AF4F14CFCC49}"/>
              </a:ext>
            </a:extLst>
          </p:cNvPr>
          <p:cNvSpPr>
            <a:spLocks noGrp="1"/>
          </p:cNvSpPr>
          <p:nvPr>
            <p:ph sz="quarter" idx="10"/>
          </p:nvPr>
        </p:nvSpPr>
        <p:spPr>
          <a:xfrm>
            <a:off x="378223" y="1581666"/>
            <a:ext cx="11533691" cy="4805882"/>
          </a:xfrm>
        </p:spPr>
        <p:txBody>
          <a:bodyPr vert="horz" lIns="91440" tIns="45720" rIns="91440" bIns="45720" rtlCol="0" anchor="t">
            <a:normAutofit/>
          </a:bodyPr>
          <a:lstStyle/>
          <a:p>
            <a:pPr marL="0" indent="0">
              <a:buNone/>
            </a:pPr>
            <a:r>
              <a:rPr lang="en-GB" dirty="0"/>
              <a:t>Adults -  using Comirnaty BA4/5 bivalent vaccine at the start of the programme</a:t>
            </a:r>
          </a:p>
          <a:p>
            <a:r>
              <a:rPr lang="en-GB" dirty="0"/>
              <a:t>Legal mechanisms – PGD updated 7</a:t>
            </a:r>
            <a:r>
              <a:rPr lang="en-GB" baseline="30000" dirty="0"/>
              <a:t>th</a:t>
            </a:r>
            <a:r>
              <a:rPr lang="en-GB" dirty="0"/>
              <a:t> September and NP due 8</a:t>
            </a:r>
            <a:r>
              <a:rPr lang="en-GB" baseline="30000" dirty="0"/>
              <a:t>th</a:t>
            </a:r>
            <a:r>
              <a:rPr lang="en-GB" dirty="0"/>
              <a:t> September through this link </a:t>
            </a:r>
            <a:r>
              <a:rPr lang="en-GB" sz="1800" u="sng" dirty="0">
                <a:solidFill>
                  <a:srgbClr val="0000FF"/>
                </a:solidFill>
                <a:effectLst/>
                <a:latin typeface="Calibri" panose="020F0502020204030204" pitchFamily="34" charset="0"/>
                <a:ea typeface="Calibri" panose="020F0502020204030204" pitchFamily="34" charset="0"/>
                <a:hlinkClick r:id="rId2"/>
              </a:rPr>
              <a:t>Coronavirus » Legal mechanisms (england.nhs.uk)</a:t>
            </a:r>
            <a:endParaRPr lang="en-GB" sz="1800" dirty="0">
              <a:effectLst/>
              <a:latin typeface="Calibri" panose="020F0502020204030204" pitchFamily="34" charset="0"/>
              <a:ea typeface="Calibri" panose="020F0502020204030204" pitchFamily="34" charset="0"/>
            </a:endParaRPr>
          </a:p>
          <a:p>
            <a:pPr marL="0" indent="0">
              <a:buNone/>
            </a:pPr>
            <a:r>
              <a:rPr lang="en-GB" sz="1300" dirty="0">
                <a:effectLst/>
                <a:latin typeface="Calibri" panose="020F0502020204030204" pitchFamily="34" charset="0"/>
                <a:ea typeface="Calibri" panose="020F0502020204030204" pitchFamily="34" charset="0"/>
              </a:rPr>
              <a:t>(Initial vaccine details will include the bivalent BA4/5 vaccines followed in succession by the XBB variant vaccine information - update expected mid-October)</a:t>
            </a:r>
          </a:p>
          <a:p>
            <a:pPr marL="0" indent="0">
              <a:buNone/>
            </a:pPr>
            <a:endParaRPr lang="en-GB" dirty="0"/>
          </a:p>
          <a:p>
            <a:pPr marL="0" indent="0">
              <a:buNone/>
            </a:pPr>
            <a:endParaRPr lang="en-GB" dirty="0"/>
          </a:p>
          <a:p>
            <a:pPr marL="0" indent="0">
              <a:buNone/>
            </a:pPr>
            <a:r>
              <a:rPr lang="en-GB" dirty="0"/>
              <a:t>New variant vaccines:-</a:t>
            </a:r>
          </a:p>
          <a:p>
            <a:pPr marL="0" indent="0">
              <a:buNone/>
            </a:pPr>
            <a:r>
              <a:rPr lang="en-GB" dirty="0">
                <a:latin typeface="Arial"/>
                <a:cs typeface="Arial"/>
              </a:rPr>
              <a:t>Pfizer – Omicron XBB1.5 monovalent vaccine approved by EMA on 31</a:t>
            </a:r>
            <a:r>
              <a:rPr lang="en-GB" baseline="30000" dirty="0">
                <a:latin typeface="Arial"/>
                <a:cs typeface="Arial"/>
              </a:rPr>
              <a:t>st</a:t>
            </a:r>
            <a:r>
              <a:rPr lang="en-GB" dirty="0">
                <a:latin typeface="Arial"/>
                <a:cs typeface="Arial"/>
              </a:rPr>
              <a:t> August and expected to be approved by MHRA on 5</a:t>
            </a:r>
            <a:r>
              <a:rPr lang="en-GB" baseline="30000" dirty="0">
                <a:latin typeface="Arial"/>
                <a:cs typeface="Arial"/>
              </a:rPr>
              <a:t>th</a:t>
            </a:r>
            <a:r>
              <a:rPr lang="en-GB" dirty="0">
                <a:latin typeface="Arial"/>
                <a:cs typeface="Arial"/>
              </a:rPr>
              <a:t> September</a:t>
            </a:r>
          </a:p>
          <a:p>
            <a:pPr marL="0" indent="0">
              <a:buNone/>
            </a:pPr>
            <a:r>
              <a:rPr lang="en-GB" dirty="0"/>
              <a:t>Moderna – Omicron XBB1.5 monovalent vaccine expected to be approved by MHRA on 21</a:t>
            </a:r>
            <a:r>
              <a:rPr lang="en-GB" baseline="30000" dirty="0"/>
              <a:t>st</a:t>
            </a:r>
            <a:r>
              <a:rPr lang="en-GB" dirty="0"/>
              <a:t> September</a:t>
            </a:r>
          </a:p>
          <a:p>
            <a:pPr marL="0" indent="0">
              <a:buNone/>
            </a:pPr>
            <a:endParaRPr lang="en-GB" dirty="0"/>
          </a:p>
        </p:txBody>
      </p:sp>
    </p:spTree>
    <p:extLst>
      <p:ext uri="{BB962C8B-B14F-4D97-AF65-F5344CB8AC3E}">
        <p14:creationId xmlns:p14="http://schemas.microsoft.com/office/powerpoint/2010/main" val="122203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DA08-9CE1-76E2-8688-5C814362E4C9}"/>
              </a:ext>
            </a:extLst>
          </p:cNvPr>
          <p:cNvSpPr>
            <a:spLocks noGrp="1"/>
          </p:cNvSpPr>
          <p:nvPr>
            <p:ph type="title"/>
          </p:nvPr>
        </p:nvSpPr>
        <p:spPr>
          <a:xfrm>
            <a:off x="228601" y="383353"/>
            <a:ext cx="10641498" cy="611649"/>
          </a:xfrm>
        </p:spPr>
        <p:txBody>
          <a:bodyPr/>
          <a:lstStyle/>
          <a:p>
            <a:r>
              <a:rPr lang="en-GB" dirty="0"/>
              <a:t>Vaccines – children / adolescents </a:t>
            </a:r>
            <a:endParaRPr lang="en-GB" sz="1200" dirty="0"/>
          </a:p>
        </p:txBody>
      </p:sp>
      <p:sp>
        <p:nvSpPr>
          <p:cNvPr id="3" name="Content Placeholder 2">
            <a:extLst>
              <a:ext uri="{FF2B5EF4-FFF2-40B4-BE49-F238E27FC236}">
                <a16:creationId xmlns:a16="http://schemas.microsoft.com/office/drawing/2014/main" id="{EE234E1D-C051-FC41-677C-B267C811471D}"/>
              </a:ext>
            </a:extLst>
          </p:cNvPr>
          <p:cNvSpPr>
            <a:spLocks noGrp="1"/>
          </p:cNvSpPr>
          <p:nvPr>
            <p:ph sz="quarter" idx="10"/>
          </p:nvPr>
        </p:nvSpPr>
        <p:spPr>
          <a:xfrm>
            <a:off x="114301" y="1091045"/>
            <a:ext cx="11921180" cy="5642264"/>
          </a:xfrm>
        </p:spPr>
        <p:txBody>
          <a:bodyPr>
            <a:normAutofit fontScale="62500" lnSpcReduction="20000"/>
          </a:bodyPr>
          <a:lstStyle/>
          <a:p>
            <a:pPr marL="0" indent="0">
              <a:buNone/>
            </a:pPr>
            <a:r>
              <a:rPr lang="en-GB" b="1" dirty="0"/>
              <a:t>12- to 17-year-olds</a:t>
            </a:r>
          </a:p>
          <a:p>
            <a:r>
              <a:rPr lang="en-GB" dirty="0"/>
              <a:t>PGD and NP for children anticipated publication date 22</a:t>
            </a:r>
            <a:r>
              <a:rPr lang="en-GB" baseline="30000" dirty="0"/>
              <a:t>nd</a:t>
            </a:r>
            <a:r>
              <a:rPr lang="en-GB" dirty="0"/>
              <a:t> September</a:t>
            </a:r>
          </a:p>
          <a:p>
            <a:r>
              <a:rPr lang="en-GB" dirty="0"/>
              <a:t>Vaccination to commence w/c 25</a:t>
            </a:r>
            <a:r>
              <a:rPr lang="en-GB" baseline="30000" dirty="0"/>
              <a:t>th</a:t>
            </a:r>
            <a:r>
              <a:rPr lang="en-GB" dirty="0"/>
              <a:t> September initially with Comirnaty bivalent BA4-5 but may switch later to Pfizer Omicron XBB1.5 monovalent vaccine</a:t>
            </a:r>
          </a:p>
          <a:p>
            <a:pPr marL="0" indent="0">
              <a:buNone/>
            </a:pPr>
            <a:r>
              <a:rPr lang="en-GB" dirty="0"/>
              <a:t> </a:t>
            </a:r>
          </a:p>
          <a:p>
            <a:pPr marL="0" indent="0">
              <a:buNone/>
            </a:pPr>
            <a:r>
              <a:rPr lang="en-GB" b="1" dirty="0"/>
              <a:t>5 to 11-year-olds</a:t>
            </a:r>
          </a:p>
          <a:p>
            <a:r>
              <a:rPr lang="en-GB" dirty="0"/>
              <a:t>Current monovalent vaccines (Comirnaty 10micrograms) in the supply chain matched to the original “wild type” (Wuhan strain)</a:t>
            </a:r>
          </a:p>
          <a:p>
            <a:r>
              <a:rPr lang="en-GB" dirty="0"/>
              <a:t>Supplies of Comirnaty 10 vaccine are currently suspended.</a:t>
            </a:r>
          </a:p>
          <a:p>
            <a:r>
              <a:rPr lang="en-GB" dirty="0"/>
              <a:t>As per [RV778] – continue to operate in line with the current Green Book [</a:t>
            </a:r>
            <a:r>
              <a:rPr lang="en-GB" i="1" dirty="0"/>
              <a:t>surge response statement</a:t>
            </a:r>
            <a:r>
              <a:rPr lang="en-GB" dirty="0"/>
              <a:t>, page 30, </a:t>
            </a:r>
            <a:r>
              <a:rPr lang="en-GB" dirty="0">
                <a:hlinkClick r:id="rId3"/>
              </a:rPr>
              <a:t>Greenbook chapter 14a (publishing.service.gov.uk)</a:t>
            </a:r>
            <a:r>
              <a:rPr lang="en-GB" dirty="0"/>
              <a:t>].</a:t>
            </a:r>
          </a:p>
          <a:p>
            <a:r>
              <a:rPr lang="en-GB" dirty="0"/>
              <a:t>Vaccination to be delayed until w/c 2</a:t>
            </a:r>
            <a:r>
              <a:rPr lang="en-GB" baseline="30000" dirty="0"/>
              <a:t>nd</a:t>
            </a:r>
            <a:r>
              <a:rPr lang="en-GB" dirty="0"/>
              <a:t> Oct to allow use of the age specific Pfizer Omicron XBB1.5 monovalent vaccine. So, this cohort gets an omicron strain matched vaccine (a closer match to the BA.286 / XBB strains currently circulating). </a:t>
            </a:r>
          </a:p>
          <a:p>
            <a:r>
              <a:rPr lang="en-GB" dirty="0"/>
              <a:t>PGD and NP for children anticipated publication date 22</a:t>
            </a:r>
            <a:r>
              <a:rPr lang="en-GB" baseline="30000" dirty="0"/>
              <a:t>nd</a:t>
            </a:r>
            <a:r>
              <a:rPr lang="en-GB" dirty="0"/>
              <a:t> September</a:t>
            </a:r>
          </a:p>
          <a:p>
            <a:pPr marL="0" indent="0">
              <a:buNone/>
            </a:pPr>
            <a:endParaRPr lang="en-GB" dirty="0"/>
          </a:p>
          <a:p>
            <a:endParaRPr lang="en-GB" dirty="0"/>
          </a:p>
          <a:p>
            <a:pPr marL="0" indent="0">
              <a:buNone/>
            </a:pPr>
            <a:r>
              <a:rPr lang="en-GB" b="1" dirty="0"/>
              <a:t>6 months to 4-year-olds</a:t>
            </a:r>
          </a:p>
          <a:p>
            <a:r>
              <a:rPr lang="en-GB" dirty="0"/>
              <a:t>Current monovalent vaccines in the supply chain matched to the original “wild type” (Wuhan strain)</a:t>
            </a:r>
          </a:p>
          <a:p>
            <a:r>
              <a:rPr lang="en-GB" dirty="0"/>
              <a:t>Continue to give Comirnaty THREE 3mcg for first primary doses</a:t>
            </a:r>
          </a:p>
          <a:p>
            <a:r>
              <a:rPr lang="en-GB" dirty="0"/>
              <a:t>Eligible children under 5 years of age should continue to receive a second dose of vaccine at an </a:t>
            </a:r>
            <a:r>
              <a:rPr lang="en-GB" u="sng" dirty="0"/>
              <a:t>interval of three months</a:t>
            </a:r>
            <a:r>
              <a:rPr lang="en-GB" dirty="0"/>
              <a:t> (</a:t>
            </a:r>
            <a:r>
              <a:rPr lang="en-GB" i="1" dirty="0"/>
              <a:t>updated advice from the previous 8-week interval between 1</a:t>
            </a:r>
            <a:r>
              <a:rPr lang="en-GB" i="1" baseline="30000" dirty="0"/>
              <a:t>st</a:t>
            </a:r>
            <a:r>
              <a:rPr lang="en-GB" i="1" dirty="0"/>
              <a:t> and 2</a:t>
            </a:r>
            <a:r>
              <a:rPr lang="en-GB" i="1" baseline="30000" dirty="0"/>
              <a:t>nd</a:t>
            </a:r>
            <a:r>
              <a:rPr lang="en-GB" i="1" dirty="0"/>
              <a:t> doses</a:t>
            </a:r>
            <a:r>
              <a:rPr lang="en-GB" dirty="0"/>
              <a:t>).</a:t>
            </a:r>
          </a:p>
          <a:p>
            <a:r>
              <a:rPr lang="en-GB" dirty="0"/>
              <a:t>Patients that have already completed the two-dose primary course at the recommended 8-week interval may be eligible for an autumn booster if 3 months has elapsed since their last dose (the preferred vaccine will be the age specific XBB 1.5 monovalent vaccine).</a:t>
            </a:r>
          </a:p>
          <a:p>
            <a:r>
              <a:rPr lang="en-GB" dirty="0"/>
              <a:t>Additional doses of vaccine in children from 6 months of age should also be supported in severe immunosuppression (as per </a:t>
            </a:r>
            <a:r>
              <a:rPr lang="en-GB" dirty="0">
                <a:hlinkClick r:id="rId3"/>
              </a:rPr>
              <a:t>box 2 of the Green Book</a:t>
            </a:r>
            <a:r>
              <a:rPr lang="en-GB" dirty="0"/>
              <a:t>). The interval between dose 2 and dose 3 should be 3 months.  </a:t>
            </a:r>
          </a:p>
          <a:p>
            <a:r>
              <a:rPr lang="en-GB" dirty="0"/>
              <a:t>Clinical advice is to delay all second primary doses until the age specific Pfizer Omicron XBB1.5 monovalent vaccine available (should be w/c 2</a:t>
            </a:r>
            <a:r>
              <a:rPr lang="en-GB" baseline="30000" dirty="0"/>
              <a:t>nd</a:t>
            </a:r>
            <a:r>
              <a:rPr lang="en-GB" dirty="0"/>
              <a:t> Oct). So, this cohort gets one omicron strain matched vaccine on top of their original vaccine (closer match to the BA.286 / XBB strains currently circulating). </a:t>
            </a:r>
          </a:p>
          <a:p>
            <a:r>
              <a:rPr lang="en-GB" dirty="0"/>
              <a:t>Legal mechanism, still via PSD </a:t>
            </a:r>
          </a:p>
        </p:txBody>
      </p:sp>
    </p:spTree>
    <p:extLst>
      <p:ext uri="{BB962C8B-B14F-4D97-AF65-F5344CB8AC3E}">
        <p14:creationId xmlns:p14="http://schemas.microsoft.com/office/powerpoint/2010/main" val="299474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31816-6570-464B-9527-A0F4DDDEB126}"/>
              </a:ext>
            </a:extLst>
          </p:cNvPr>
          <p:cNvSpPr>
            <a:spLocks noGrp="1"/>
          </p:cNvSpPr>
          <p:nvPr>
            <p:ph type="title"/>
          </p:nvPr>
        </p:nvSpPr>
        <p:spPr>
          <a:xfrm>
            <a:off x="10026" y="76"/>
            <a:ext cx="10641498" cy="1142530"/>
          </a:xfrm>
        </p:spPr>
        <p:txBody>
          <a:bodyPr>
            <a:normAutofit/>
          </a:bodyPr>
          <a:lstStyle/>
          <a:p>
            <a:r>
              <a:rPr lang="en-GB" sz="2700" dirty="0"/>
              <a:t>Children’s Covid-19 Vaccination Programme - Summary</a:t>
            </a:r>
            <a:br>
              <a:rPr lang="en-GB" sz="2700" dirty="0"/>
            </a:br>
            <a:r>
              <a:rPr lang="en-GB" sz="1300" dirty="0"/>
              <a:t>(Correct as per the Green Book [7/9/23], please see table 3 and 4 for the clinical risk groups). </a:t>
            </a:r>
            <a:br>
              <a:rPr lang="en-GB" dirty="0">
                <a:latin typeface="+mj-lt"/>
              </a:rPr>
            </a:br>
            <a:endParaRPr lang="en-GB" dirty="0">
              <a:latin typeface="+mj-lt"/>
            </a:endParaRPr>
          </a:p>
        </p:txBody>
      </p:sp>
      <p:graphicFrame>
        <p:nvGraphicFramePr>
          <p:cNvPr id="2" name="Table 2">
            <a:extLst>
              <a:ext uri="{FF2B5EF4-FFF2-40B4-BE49-F238E27FC236}">
                <a16:creationId xmlns:a16="http://schemas.microsoft.com/office/drawing/2014/main" id="{11AC13C4-5D47-CA0A-AE7E-A7153EA09125}"/>
              </a:ext>
            </a:extLst>
          </p:cNvPr>
          <p:cNvGraphicFramePr>
            <a:graphicFrameLocks noGrp="1"/>
          </p:cNvGraphicFramePr>
          <p:nvPr>
            <p:extLst>
              <p:ext uri="{D42A27DB-BD31-4B8C-83A1-F6EECF244321}">
                <p14:modId xmlns:p14="http://schemas.microsoft.com/office/powerpoint/2010/main" val="2674203818"/>
              </p:ext>
            </p:extLst>
          </p:nvPr>
        </p:nvGraphicFramePr>
        <p:xfrm>
          <a:off x="152869" y="703851"/>
          <a:ext cx="9396377" cy="3027680"/>
        </p:xfrm>
        <a:graphic>
          <a:graphicData uri="http://schemas.openxmlformats.org/drawingml/2006/table">
            <a:tbl>
              <a:tblPr firstRow="1" firstCol="1" bandRow="1">
                <a:tableStyleId>{5C22544A-7EE6-4342-B048-85BDC9FD1C3A}</a:tableStyleId>
              </a:tblPr>
              <a:tblGrid>
                <a:gridCol w="2559159">
                  <a:extLst>
                    <a:ext uri="{9D8B030D-6E8A-4147-A177-3AD203B41FA5}">
                      <a16:colId xmlns:a16="http://schemas.microsoft.com/office/drawing/2014/main" val="1480513075"/>
                    </a:ext>
                  </a:extLst>
                </a:gridCol>
                <a:gridCol w="2234045">
                  <a:extLst>
                    <a:ext uri="{9D8B030D-6E8A-4147-A177-3AD203B41FA5}">
                      <a16:colId xmlns:a16="http://schemas.microsoft.com/office/drawing/2014/main" val="3115338150"/>
                    </a:ext>
                  </a:extLst>
                </a:gridCol>
                <a:gridCol w="2369127">
                  <a:extLst>
                    <a:ext uri="{9D8B030D-6E8A-4147-A177-3AD203B41FA5}">
                      <a16:colId xmlns:a16="http://schemas.microsoft.com/office/drawing/2014/main" val="2668601925"/>
                    </a:ext>
                  </a:extLst>
                </a:gridCol>
                <a:gridCol w="2234046">
                  <a:extLst>
                    <a:ext uri="{9D8B030D-6E8A-4147-A177-3AD203B41FA5}">
                      <a16:colId xmlns:a16="http://schemas.microsoft.com/office/drawing/2014/main" val="4281104565"/>
                    </a:ext>
                  </a:extLst>
                </a:gridCol>
              </a:tblGrid>
              <a:tr h="370840">
                <a:tc>
                  <a:txBody>
                    <a:bodyPr/>
                    <a:lstStyle/>
                    <a:p>
                      <a:r>
                        <a:rPr lang="en-GB" dirty="0"/>
                        <a:t>AW23</a:t>
                      </a:r>
                    </a:p>
                  </a:txBody>
                  <a:tcPr/>
                </a:tc>
                <a:tc>
                  <a:txBody>
                    <a:bodyPr/>
                    <a:lstStyle/>
                    <a:p>
                      <a:r>
                        <a:rPr lang="en-GB" dirty="0"/>
                        <a:t>6month – 4yr </a:t>
                      </a:r>
                    </a:p>
                    <a:p>
                      <a:r>
                        <a:rPr lang="en-GB" sz="1400" dirty="0"/>
                        <a:t>(in a clinical risk group)</a:t>
                      </a:r>
                    </a:p>
                  </a:txBody>
                  <a:tcPr/>
                </a:tc>
                <a:tc>
                  <a:txBody>
                    <a:bodyPr/>
                    <a:lstStyle/>
                    <a:p>
                      <a:r>
                        <a:rPr lang="en-GB" dirty="0"/>
                        <a:t>5 – 11s</a:t>
                      </a:r>
                    </a:p>
                    <a:p>
                      <a:r>
                        <a:rPr lang="en-GB" dirty="0"/>
                        <a:t> </a:t>
                      </a:r>
                      <a:r>
                        <a:rPr lang="en-GB" sz="1400" dirty="0"/>
                        <a:t>(in a clinical risk group)</a:t>
                      </a:r>
                    </a:p>
                  </a:txBody>
                  <a:tcPr/>
                </a:tc>
                <a:tc>
                  <a:txBody>
                    <a:bodyPr/>
                    <a:lstStyle/>
                    <a:p>
                      <a:r>
                        <a:rPr lang="en-GB" dirty="0"/>
                        <a:t>12 – 17s </a:t>
                      </a:r>
                    </a:p>
                    <a:p>
                      <a:r>
                        <a:rPr lang="en-GB" sz="1400" dirty="0"/>
                        <a:t>(in a clinical risk group)</a:t>
                      </a:r>
                    </a:p>
                  </a:txBody>
                  <a:tcPr/>
                </a:tc>
                <a:extLst>
                  <a:ext uri="{0D108BD9-81ED-4DB2-BD59-A6C34878D82A}">
                    <a16:rowId xmlns:a16="http://schemas.microsoft.com/office/drawing/2014/main" val="1958156115"/>
                  </a:ext>
                </a:extLst>
              </a:tr>
              <a:tr h="370840">
                <a:tc>
                  <a:txBody>
                    <a:bodyPr/>
                    <a:lstStyle/>
                    <a:p>
                      <a:r>
                        <a:rPr lang="en-GB" dirty="0"/>
                        <a:t>Primary Course </a:t>
                      </a:r>
                    </a:p>
                  </a:txBody>
                  <a:tcPr/>
                </a:tc>
                <a:tc>
                  <a:txBody>
                    <a:bodyPr/>
                    <a:lstStyle/>
                    <a:p>
                      <a:r>
                        <a:rPr lang="en-GB" dirty="0"/>
                        <a:t>2 x doses </a:t>
                      </a:r>
                    </a:p>
                    <a:p>
                      <a:r>
                        <a:rPr lang="en-GB" sz="800" dirty="0"/>
                        <a:t>(*additional dose information as per </a:t>
                      </a:r>
                      <a:r>
                        <a:rPr lang="en-GB" sz="800" dirty="0">
                          <a:hlinkClick r:id="rId3"/>
                        </a:rPr>
                        <a:t>box 2</a:t>
                      </a:r>
                      <a:r>
                        <a:rPr lang="en-GB" sz="800" dirty="0"/>
                        <a:t>)</a:t>
                      </a:r>
                    </a:p>
                  </a:txBody>
                  <a:tcPr/>
                </a:tc>
                <a:tc>
                  <a:txBody>
                    <a:bodyPr/>
                    <a:lstStyle/>
                    <a:p>
                      <a:r>
                        <a:rPr lang="en-GB" dirty="0"/>
                        <a:t>1 x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(*additional dose as per </a:t>
                      </a:r>
                      <a:r>
                        <a:rPr lang="en-GB" sz="800" dirty="0">
                          <a:hlinkClick r:id="rId3"/>
                        </a:rPr>
                        <a:t>box 2</a:t>
                      </a:r>
                      <a:r>
                        <a:rPr lang="en-GB" sz="800" dirty="0"/>
                        <a:t>)</a:t>
                      </a:r>
                    </a:p>
                  </a:txBody>
                  <a:tcPr/>
                </a:tc>
                <a:tc>
                  <a:txBody>
                    <a:bodyPr/>
                    <a:lstStyle/>
                    <a:p>
                      <a:r>
                        <a:rPr lang="en-GB" dirty="0"/>
                        <a:t>1 x dose</a:t>
                      </a:r>
                    </a:p>
                    <a:p>
                      <a:r>
                        <a:rPr lang="en-GB" sz="800" dirty="0"/>
                        <a:t>(*additional dose as per </a:t>
                      </a:r>
                      <a:r>
                        <a:rPr lang="en-GB" sz="800" dirty="0">
                          <a:hlinkClick r:id="rId3"/>
                        </a:rPr>
                        <a:t>box 1</a:t>
                      </a:r>
                      <a:r>
                        <a:rPr lang="en-GB" sz="800" dirty="0"/>
                        <a:t>)</a:t>
                      </a:r>
                    </a:p>
                  </a:txBody>
                  <a:tcPr/>
                </a:tc>
                <a:extLst>
                  <a:ext uri="{0D108BD9-81ED-4DB2-BD59-A6C34878D82A}">
                    <a16:rowId xmlns:a16="http://schemas.microsoft.com/office/drawing/2014/main" val="1240407084"/>
                  </a:ext>
                </a:extLst>
              </a:tr>
              <a:tr h="370840">
                <a:tc>
                  <a:txBody>
                    <a:bodyPr/>
                    <a:lstStyle/>
                    <a:p>
                      <a:r>
                        <a:rPr lang="en-GB" dirty="0"/>
                        <a:t>Booster</a:t>
                      </a:r>
                    </a:p>
                  </a:txBody>
                  <a:tcPr/>
                </a:tc>
                <a:tc>
                  <a:txBody>
                    <a:bodyPr/>
                    <a:lstStyle/>
                    <a:p>
                      <a:r>
                        <a:rPr lang="en-GB"/>
                        <a:t>1 x dose</a:t>
                      </a:r>
                    </a:p>
                  </a:txBody>
                  <a:tcPr/>
                </a:tc>
                <a:tc>
                  <a:txBody>
                    <a:bodyPr/>
                    <a:lstStyle/>
                    <a:p>
                      <a:r>
                        <a:rPr lang="en-GB"/>
                        <a:t>1 x dose</a:t>
                      </a:r>
                    </a:p>
                  </a:txBody>
                  <a:tcPr/>
                </a:tc>
                <a:tc>
                  <a:txBody>
                    <a:bodyPr/>
                    <a:lstStyle/>
                    <a:p>
                      <a:r>
                        <a:rPr lang="en-GB"/>
                        <a:t>1x dose</a:t>
                      </a:r>
                    </a:p>
                  </a:txBody>
                  <a:tcPr/>
                </a:tc>
                <a:extLst>
                  <a:ext uri="{0D108BD9-81ED-4DB2-BD59-A6C34878D82A}">
                    <a16:rowId xmlns:a16="http://schemas.microsoft.com/office/drawing/2014/main" val="250017621"/>
                  </a:ext>
                </a:extLst>
              </a:tr>
              <a:tr h="370840">
                <a:tc>
                  <a:txBody>
                    <a:bodyPr/>
                    <a:lstStyle/>
                    <a:p>
                      <a:r>
                        <a:rPr lang="en-GB"/>
                        <a:t>Vaccine Type</a:t>
                      </a:r>
                    </a:p>
                  </a:txBody>
                  <a:tcPr/>
                </a:tc>
                <a:tc>
                  <a:txBody>
                    <a:bodyPr/>
                    <a:lstStyle/>
                    <a:p>
                      <a:pPr marL="171450" indent="-171450">
                        <a:buFont typeface="Arial" panose="020B0604020202020204" pitchFamily="34" charset="0"/>
                        <a:buChar char="•"/>
                      </a:pPr>
                      <a:r>
                        <a:rPr lang="en-GB" sz="1000" dirty="0"/>
                        <a:t>0.2mL (3mcg) dose of Pfizer BioNTech infant COVID-19 vaccine (Comirnaty® 3 or Comirnaty®3 XBB.1.5, subject to approval) </a:t>
                      </a:r>
                    </a:p>
                  </a:txBody>
                  <a:tcPr/>
                </a:tc>
                <a:tc>
                  <a:txBody>
                    <a:bodyPr/>
                    <a:lstStyle/>
                    <a:p>
                      <a:pPr marL="171450" indent="-171450">
                        <a:buFont typeface="Arial" panose="020B0604020202020204" pitchFamily="34" charset="0"/>
                        <a:buChar char="•"/>
                      </a:pPr>
                      <a:r>
                        <a:rPr lang="en-GB" sz="1000" dirty="0"/>
                        <a:t>0.2mL(10mcg) dose of Pfizer BioNTech paediatric COVID-19 vaccine (Comirnaty®10) </a:t>
                      </a:r>
                    </a:p>
                    <a:p>
                      <a:pPr marL="171450" indent="-171450">
                        <a:buFont typeface="Arial" panose="020B0604020202020204" pitchFamily="34" charset="0"/>
                        <a:buChar char="•"/>
                      </a:pPr>
                      <a:r>
                        <a:rPr lang="en-GB" sz="1000" dirty="0"/>
                        <a:t>0.3mL (10mcg) dose of Pfizer BioNTech paediatric COVID-19 vaccine (Comirnaty® XBB.1.5, subject to approval)</a:t>
                      </a:r>
                    </a:p>
                  </a:txBody>
                  <a:tcPr/>
                </a:tc>
                <a:tc>
                  <a:txBody>
                    <a:bodyPr/>
                    <a:lstStyle/>
                    <a:p>
                      <a:pPr marL="171450" indent="-171450">
                        <a:buFont typeface="Arial" panose="020B0604020202020204" pitchFamily="34" charset="0"/>
                        <a:buChar char="•"/>
                      </a:pPr>
                      <a:r>
                        <a:rPr lang="en-GB" sz="1000" dirty="0"/>
                        <a:t>0.3mL dose (30mcg) of Pfizer BioNTech COVID-19 vaccine (Comirnaty® Original/ Omicron BA.4/5 or Comirnaty® XBB.1.5, subject to approval) </a:t>
                      </a:r>
                    </a:p>
                  </a:txBody>
                  <a:tcPr/>
                </a:tc>
                <a:extLst>
                  <a:ext uri="{0D108BD9-81ED-4DB2-BD59-A6C34878D82A}">
                    <a16:rowId xmlns:a16="http://schemas.microsoft.com/office/drawing/2014/main" val="2286480343"/>
                  </a:ext>
                </a:extLst>
              </a:tr>
              <a:tr h="370840">
                <a:tc>
                  <a:txBody>
                    <a:bodyPr/>
                    <a:lstStyle/>
                    <a:p>
                      <a:r>
                        <a:rPr lang="en-GB"/>
                        <a:t>Interval (all doses)</a:t>
                      </a:r>
                    </a:p>
                  </a:txBody>
                  <a:tcPr/>
                </a:tc>
                <a:tc>
                  <a:txBody>
                    <a:bodyPr/>
                    <a:lstStyle/>
                    <a:p>
                      <a:r>
                        <a:rPr lang="en-GB" sz="1800" dirty="0"/>
                        <a:t>91 days</a:t>
                      </a:r>
                    </a:p>
                  </a:txBody>
                  <a:tcPr/>
                </a:tc>
                <a:tc>
                  <a:txBody>
                    <a:bodyPr/>
                    <a:lstStyle/>
                    <a:p>
                      <a:r>
                        <a:rPr lang="en-GB" sz="1800"/>
                        <a:t>91 days</a:t>
                      </a:r>
                    </a:p>
                  </a:txBody>
                  <a:tcPr/>
                </a:tc>
                <a:tc>
                  <a:txBody>
                    <a:bodyPr/>
                    <a:lstStyle/>
                    <a:p>
                      <a:r>
                        <a:rPr lang="en-GB" sz="1800" dirty="0"/>
                        <a:t>91 days</a:t>
                      </a:r>
                    </a:p>
                  </a:txBody>
                  <a:tcPr/>
                </a:tc>
                <a:extLst>
                  <a:ext uri="{0D108BD9-81ED-4DB2-BD59-A6C34878D82A}">
                    <a16:rowId xmlns:a16="http://schemas.microsoft.com/office/drawing/2014/main" val="1526248630"/>
                  </a:ext>
                </a:extLst>
              </a:tr>
            </a:tbl>
          </a:graphicData>
        </a:graphic>
      </p:graphicFrame>
      <p:graphicFrame>
        <p:nvGraphicFramePr>
          <p:cNvPr id="6" name="Table 2">
            <a:extLst>
              <a:ext uri="{FF2B5EF4-FFF2-40B4-BE49-F238E27FC236}">
                <a16:creationId xmlns:a16="http://schemas.microsoft.com/office/drawing/2014/main" id="{6F9B420B-4580-AB66-9783-D978A9E7D819}"/>
              </a:ext>
            </a:extLst>
          </p:cNvPr>
          <p:cNvGraphicFramePr>
            <a:graphicFrameLocks noGrp="1"/>
          </p:cNvGraphicFramePr>
          <p:nvPr>
            <p:extLst>
              <p:ext uri="{D42A27DB-BD31-4B8C-83A1-F6EECF244321}">
                <p14:modId xmlns:p14="http://schemas.microsoft.com/office/powerpoint/2010/main" val="653849792"/>
              </p:ext>
            </p:extLst>
          </p:nvPr>
        </p:nvGraphicFramePr>
        <p:xfrm>
          <a:off x="152870" y="3816696"/>
          <a:ext cx="9396376" cy="2870200"/>
        </p:xfrm>
        <a:graphic>
          <a:graphicData uri="http://schemas.openxmlformats.org/drawingml/2006/table">
            <a:tbl>
              <a:tblPr firstRow="1" firstCol="1" bandRow="1">
                <a:tableStyleId>{5C22544A-7EE6-4342-B048-85BDC9FD1C3A}</a:tableStyleId>
              </a:tblPr>
              <a:tblGrid>
                <a:gridCol w="2527985">
                  <a:extLst>
                    <a:ext uri="{9D8B030D-6E8A-4147-A177-3AD203B41FA5}">
                      <a16:colId xmlns:a16="http://schemas.microsoft.com/office/drawing/2014/main" val="1480513075"/>
                    </a:ext>
                  </a:extLst>
                </a:gridCol>
                <a:gridCol w="2047009">
                  <a:extLst>
                    <a:ext uri="{9D8B030D-6E8A-4147-A177-3AD203B41FA5}">
                      <a16:colId xmlns:a16="http://schemas.microsoft.com/office/drawing/2014/main" val="3115338150"/>
                    </a:ext>
                  </a:extLst>
                </a:gridCol>
                <a:gridCol w="2358737">
                  <a:extLst>
                    <a:ext uri="{9D8B030D-6E8A-4147-A177-3AD203B41FA5}">
                      <a16:colId xmlns:a16="http://schemas.microsoft.com/office/drawing/2014/main" val="2668601925"/>
                    </a:ext>
                  </a:extLst>
                </a:gridCol>
                <a:gridCol w="2462645">
                  <a:extLst>
                    <a:ext uri="{9D8B030D-6E8A-4147-A177-3AD203B41FA5}">
                      <a16:colId xmlns:a16="http://schemas.microsoft.com/office/drawing/2014/main" val="4281104565"/>
                    </a:ext>
                  </a:extLst>
                </a:gridCol>
              </a:tblGrid>
              <a:tr h="472902">
                <a:tc>
                  <a:txBody>
                    <a:bodyPr/>
                    <a:lstStyle/>
                    <a:p>
                      <a:r>
                        <a:rPr lang="en-GB" dirty="0"/>
                        <a:t>Post AW23</a:t>
                      </a:r>
                    </a:p>
                  </a:txBody>
                  <a:tcPr/>
                </a:tc>
                <a:tc>
                  <a:txBody>
                    <a:bodyPr/>
                    <a:lstStyle/>
                    <a:p>
                      <a:r>
                        <a:rPr lang="en-GB" dirty="0"/>
                        <a:t>6month – 4yr </a:t>
                      </a:r>
                    </a:p>
                    <a:p>
                      <a:r>
                        <a:rPr lang="en-GB" sz="1400" dirty="0"/>
                        <a:t>(in a clinical risk group)</a:t>
                      </a:r>
                    </a:p>
                  </a:txBody>
                  <a:tcPr/>
                </a:tc>
                <a:tc>
                  <a:txBody>
                    <a:bodyPr/>
                    <a:lstStyle/>
                    <a:p>
                      <a:r>
                        <a:rPr lang="en-GB" dirty="0"/>
                        <a:t>5 – 11s </a:t>
                      </a:r>
                    </a:p>
                    <a:p>
                      <a:r>
                        <a:rPr lang="en-GB" sz="1400" dirty="0"/>
                        <a:t>(in a clinical risk group)</a:t>
                      </a:r>
                    </a:p>
                  </a:txBody>
                  <a:tcPr/>
                </a:tc>
                <a:tc>
                  <a:txBody>
                    <a:bodyPr/>
                    <a:lstStyle/>
                    <a:p>
                      <a:r>
                        <a:rPr lang="en-GB" dirty="0"/>
                        <a:t>12 – 17s</a:t>
                      </a:r>
                      <a:r>
                        <a:rPr lang="en-GB" sz="1400" dirty="0"/>
                        <a:t> </a:t>
                      </a:r>
                    </a:p>
                    <a:p>
                      <a:r>
                        <a:rPr lang="en-GB" sz="1400" dirty="0"/>
                        <a:t>(in a clinical risk group)</a:t>
                      </a:r>
                    </a:p>
                  </a:txBody>
                  <a:tcPr/>
                </a:tc>
                <a:extLst>
                  <a:ext uri="{0D108BD9-81ED-4DB2-BD59-A6C34878D82A}">
                    <a16:rowId xmlns:a16="http://schemas.microsoft.com/office/drawing/2014/main" val="1958156115"/>
                  </a:ext>
                </a:extLst>
              </a:tr>
              <a:tr h="0">
                <a:tc>
                  <a:txBody>
                    <a:bodyPr/>
                    <a:lstStyle/>
                    <a:p>
                      <a:r>
                        <a:rPr lang="en-GB"/>
                        <a:t>Primary Course</a:t>
                      </a:r>
                    </a:p>
                  </a:txBody>
                  <a:tcPr/>
                </a:tc>
                <a:tc>
                  <a:txBody>
                    <a:bodyPr/>
                    <a:lstStyle/>
                    <a:p>
                      <a:r>
                        <a:rPr lang="en-GB" dirty="0"/>
                        <a:t>1 x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(*additional dose as per </a:t>
                      </a:r>
                      <a:r>
                        <a:rPr lang="en-GB" sz="800" dirty="0">
                          <a:hlinkClick r:id="rId3"/>
                        </a:rPr>
                        <a:t>box 2</a:t>
                      </a:r>
                      <a:r>
                        <a:rPr lang="en-GB" sz="800" dirty="0"/>
                        <a:t>)</a:t>
                      </a:r>
                    </a:p>
                    <a:p>
                      <a:endParaRPr lang="en-GB" dirty="0"/>
                    </a:p>
                  </a:txBody>
                  <a:tcPr/>
                </a:tc>
                <a:tc>
                  <a:txBody>
                    <a:bodyPr/>
                    <a:lstStyle/>
                    <a:p>
                      <a:r>
                        <a:rPr lang="en-GB" dirty="0"/>
                        <a:t>1 x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(*additional dose as per </a:t>
                      </a:r>
                      <a:r>
                        <a:rPr lang="en-GB" sz="800" dirty="0">
                          <a:hlinkClick r:id="rId3"/>
                        </a:rPr>
                        <a:t>box 2</a:t>
                      </a:r>
                      <a:r>
                        <a:rPr lang="en-GB" sz="800" dirty="0"/>
                        <a:t>)</a:t>
                      </a:r>
                    </a:p>
                    <a:p>
                      <a:endParaRPr lang="en-GB" dirty="0"/>
                    </a:p>
                  </a:txBody>
                  <a:tcPr/>
                </a:tc>
                <a:tc>
                  <a:txBody>
                    <a:bodyPr/>
                    <a:lstStyle/>
                    <a:p>
                      <a:r>
                        <a:rPr lang="en-GB" dirty="0"/>
                        <a:t>1 x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(*additional dose as per </a:t>
                      </a:r>
                      <a:r>
                        <a:rPr lang="en-GB" sz="800" dirty="0">
                          <a:hlinkClick r:id="rId3"/>
                        </a:rPr>
                        <a:t>box 1</a:t>
                      </a:r>
                      <a:r>
                        <a:rPr lang="en-GB" sz="800" dirty="0"/>
                        <a:t>)</a:t>
                      </a:r>
                    </a:p>
                    <a:p>
                      <a:endParaRPr lang="en-GB" dirty="0"/>
                    </a:p>
                  </a:txBody>
                  <a:tcPr/>
                </a:tc>
                <a:extLst>
                  <a:ext uri="{0D108BD9-81ED-4DB2-BD59-A6C34878D82A}">
                    <a16:rowId xmlns:a16="http://schemas.microsoft.com/office/drawing/2014/main" val="1240407084"/>
                  </a:ext>
                </a:extLst>
              </a:tr>
              <a:tr h="370840">
                <a:tc>
                  <a:txBody>
                    <a:bodyPr/>
                    <a:lstStyle/>
                    <a:p>
                      <a:r>
                        <a:rPr lang="en-GB"/>
                        <a:t>Vaccine Types</a:t>
                      </a:r>
                    </a:p>
                  </a:txBody>
                  <a:tcPr/>
                </a:tc>
                <a:tc>
                  <a:txBody>
                    <a:bodyPr/>
                    <a:lstStyle/>
                    <a:p>
                      <a:pPr marL="171450" indent="-171450">
                        <a:buFont typeface="Arial" panose="020B0604020202020204" pitchFamily="34" charset="0"/>
                        <a:buChar char="•"/>
                      </a:pPr>
                      <a:r>
                        <a:rPr lang="en-GB" sz="1000" dirty="0"/>
                        <a:t>0.2mL (3mcg) dose of Pfizer BioNTech infant COVID-19 vaccine (Comirnaty® 3 or Comirnaty®3 XBB.1.5, subject to approval) </a:t>
                      </a:r>
                    </a:p>
                  </a:txBody>
                  <a:tcPr/>
                </a:tc>
                <a:tc>
                  <a:txBody>
                    <a:bodyPr/>
                    <a:lstStyle/>
                    <a:p>
                      <a:pPr marL="171450" indent="-171450">
                        <a:buFont typeface="Arial" panose="020B0604020202020204" pitchFamily="34" charset="0"/>
                        <a:buChar char="•"/>
                      </a:pPr>
                      <a:r>
                        <a:rPr lang="en-GB" sz="1000" dirty="0"/>
                        <a:t>0.2mL (10mcg) dose of Pfizer BioNTech paediatric COVID-19 vaccine (Comirnaty®10) </a:t>
                      </a:r>
                    </a:p>
                    <a:p>
                      <a:pPr marL="171450" indent="-171450">
                        <a:buFont typeface="Arial" panose="020B0604020202020204" pitchFamily="34" charset="0"/>
                        <a:buChar char="•"/>
                      </a:pPr>
                      <a:r>
                        <a:rPr lang="en-GB" sz="1000" dirty="0"/>
                        <a:t>0.3mLl (10mcg) dose of Pfizer BioNTech paediatric COVID-19 vaccine (Comirnaty® XBB.1.5, subject to approval)</a:t>
                      </a:r>
                    </a:p>
                  </a:txBody>
                  <a:tcPr/>
                </a:tc>
                <a:tc>
                  <a:txBody>
                    <a:bodyPr/>
                    <a:lstStyle/>
                    <a:p>
                      <a:pPr marL="171450" indent="-171450">
                        <a:buFont typeface="Arial" panose="020B0604020202020204" pitchFamily="34" charset="0"/>
                        <a:buChar char="•"/>
                      </a:pPr>
                      <a:r>
                        <a:rPr lang="en-GB" sz="1000" dirty="0"/>
                        <a:t>0.3mL dose (30mcg) of Pfizer BioNTech COVID-19 vaccine (Comirnaty® Original/ Omicron BA.4/5 or Comirnaty® XBB.1.5, subject to approval) </a:t>
                      </a:r>
                    </a:p>
                  </a:txBody>
                  <a:tcPr/>
                </a:tc>
                <a:extLst>
                  <a:ext uri="{0D108BD9-81ED-4DB2-BD59-A6C34878D82A}">
                    <a16:rowId xmlns:a16="http://schemas.microsoft.com/office/drawing/2014/main" val="2286480343"/>
                  </a:ext>
                </a:extLst>
              </a:tr>
              <a:tr h="370840">
                <a:tc>
                  <a:txBody>
                    <a:bodyPr/>
                    <a:lstStyle/>
                    <a:p>
                      <a:r>
                        <a:rPr lang="en-GB"/>
                        <a:t>Interval (all doses)</a:t>
                      </a:r>
                    </a:p>
                  </a:txBody>
                  <a:tcPr/>
                </a:tc>
                <a:tc>
                  <a:txBody>
                    <a:bodyPr/>
                    <a:lstStyle/>
                    <a:p>
                      <a:r>
                        <a:rPr lang="en-GB" sz="1800"/>
                        <a:t>91 days</a:t>
                      </a:r>
                    </a:p>
                  </a:txBody>
                  <a:tcPr/>
                </a:tc>
                <a:tc>
                  <a:txBody>
                    <a:bodyPr/>
                    <a:lstStyle/>
                    <a:p>
                      <a:r>
                        <a:rPr lang="en-GB" sz="1800"/>
                        <a:t>91 days</a:t>
                      </a:r>
                    </a:p>
                  </a:txBody>
                  <a:tcPr/>
                </a:tc>
                <a:tc>
                  <a:txBody>
                    <a:bodyPr/>
                    <a:lstStyle/>
                    <a:p>
                      <a:r>
                        <a:rPr lang="en-GB" sz="1800" dirty="0"/>
                        <a:t>91 days</a:t>
                      </a:r>
                    </a:p>
                  </a:txBody>
                  <a:tcPr/>
                </a:tc>
                <a:extLst>
                  <a:ext uri="{0D108BD9-81ED-4DB2-BD59-A6C34878D82A}">
                    <a16:rowId xmlns:a16="http://schemas.microsoft.com/office/drawing/2014/main" val="1526248630"/>
                  </a:ext>
                </a:extLst>
              </a:tr>
            </a:tbl>
          </a:graphicData>
        </a:graphic>
      </p:graphicFrame>
    </p:spTree>
    <p:extLst>
      <p:ext uri="{BB962C8B-B14F-4D97-AF65-F5344CB8AC3E}">
        <p14:creationId xmlns:p14="http://schemas.microsoft.com/office/powerpoint/2010/main" val="405610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BD2B-ED0C-7DB1-5464-657C212F7039}"/>
              </a:ext>
            </a:extLst>
          </p:cNvPr>
          <p:cNvSpPr>
            <a:spLocks noGrp="1"/>
          </p:cNvSpPr>
          <p:nvPr>
            <p:ph type="title"/>
          </p:nvPr>
        </p:nvSpPr>
        <p:spPr/>
        <p:txBody>
          <a:bodyPr/>
          <a:lstStyle/>
          <a:p>
            <a:r>
              <a:rPr lang="en-GB" dirty="0"/>
              <a:t>Complex Allergy - pathway</a:t>
            </a:r>
          </a:p>
        </p:txBody>
      </p:sp>
      <p:sp>
        <p:nvSpPr>
          <p:cNvPr id="3" name="Content Placeholder 2">
            <a:extLst>
              <a:ext uri="{FF2B5EF4-FFF2-40B4-BE49-F238E27FC236}">
                <a16:creationId xmlns:a16="http://schemas.microsoft.com/office/drawing/2014/main" id="{4C9D6A7A-4592-189A-1AF3-C9BF8364D15C}"/>
              </a:ext>
            </a:extLst>
          </p:cNvPr>
          <p:cNvSpPr>
            <a:spLocks noGrp="1"/>
          </p:cNvSpPr>
          <p:nvPr>
            <p:ph sz="quarter" idx="10"/>
          </p:nvPr>
        </p:nvSpPr>
        <p:spPr>
          <a:xfrm>
            <a:off x="781878" y="1833143"/>
            <a:ext cx="10792284" cy="3507784"/>
          </a:xfrm>
        </p:spPr>
        <p:txBody>
          <a:bodyPr/>
          <a:lstStyle/>
          <a:p>
            <a:r>
              <a:rPr lang="en-GB" dirty="0"/>
              <a:t>As per JCVI </a:t>
            </a:r>
            <a:r>
              <a:rPr lang="en-GB" dirty="0">
                <a:hlinkClick r:id="rId2"/>
              </a:rPr>
              <a:t>further considerations section</a:t>
            </a:r>
            <a:r>
              <a:rPr lang="en-GB" dirty="0"/>
              <a:t>  - </a:t>
            </a:r>
            <a:r>
              <a:rPr lang="en-GB" dirty="0" err="1"/>
              <a:t>VidPrevtyn</a:t>
            </a:r>
            <a:r>
              <a:rPr lang="en-GB" dirty="0"/>
              <a:t> Beta (for adults aged 18 years and over)</a:t>
            </a:r>
          </a:p>
          <a:p>
            <a:r>
              <a:rPr lang="en-GB" dirty="0"/>
              <a:t>EECL comms update expected next week but we know this vaccine will be available through supply planner w/c 18</a:t>
            </a:r>
            <a:r>
              <a:rPr lang="en-GB" baseline="30000" dirty="0"/>
              <a:t>th</a:t>
            </a:r>
            <a:r>
              <a:rPr lang="en-GB" dirty="0"/>
              <a:t> September and delivery w/c 25</a:t>
            </a:r>
            <a:r>
              <a:rPr lang="en-GB" baseline="30000" dirty="0"/>
              <a:t>th</a:t>
            </a:r>
            <a:r>
              <a:rPr lang="en-GB" dirty="0"/>
              <a:t> September to assist your planning and any queries for this cohort.</a:t>
            </a:r>
          </a:p>
        </p:txBody>
      </p:sp>
    </p:spTree>
    <p:extLst>
      <p:ext uri="{BB962C8B-B14F-4D97-AF65-F5344CB8AC3E}">
        <p14:creationId xmlns:p14="http://schemas.microsoft.com/office/powerpoint/2010/main" val="33359498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 all staff briefing presentation - Presenter Template.potx" id="{EF8B9847-0EF7-4EDD-864D-E1E8E164807F}" vid="{C803E463-ACB6-44F7-9316-337A24CB4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6022CB7ABC04BBE2CED71F91F4A17" ma:contentTypeVersion="15" ma:contentTypeDescription="Create a new document." ma:contentTypeScope="" ma:versionID="4abffb88ff7f9b44da8073754ea86162">
  <xsd:schema xmlns:xsd="http://www.w3.org/2001/XMLSchema" xmlns:xs="http://www.w3.org/2001/XMLSchema" xmlns:p="http://schemas.microsoft.com/office/2006/metadata/properties" xmlns:ns2="c46edbd2-0b97-4692-89aa-535e7b7c9c9d" xmlns:ns3="cccaf3ac-2de9-44d4-aa31-54302fceb5f7" xmlns:ns4="5fe5bee8-37d4-4da7-9e71-2f7bf1e5ad3b" targetNamespace="http://schemas.microsoft.com/office/2006/metadata/properties" ma:root="true" ma:fieldsID="bc96be76a18cdd72336bc000691d9274" ns2:_="" ns3:_="" ns4:_="">
    <xsd:import namespace="c46edbd2-0b97-4692-89aa-535e7b7c9c9d"/>
    <xsd:import namespace="cccaf3ac-2de9-44d4-aa31-54302fceb5f7"/>
    <xsd:import namespace="5fe5bee8-37d4-4da7-9e71-2f7bf1e5a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edbd2-0b97-4692-89aa-535e7b7c9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13a9716-c867-48af-8bb5-e526df1fdba9}" ma:internalName="TaxCatchAll" ma:showField="CatchAllData" ma:web="5fe5bee8-37d4-4da7-9e71-2f7bf1e5ad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e5bee8-37d4-4da7-9e71-2f7bf1e5ad3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3DA00B-6128-4585-8BB6-544219E812B3}"/>
</file>

<file path=customXml/itemProps2.xml><?xml version="1.0" encoding="utf-8"?>
<ds:datastoreItem xmlns:ds="http://schemas.openxmlformats.org/officeDocument/2006/customXml" ds:itemID="{97F24308-2AB3-41A4-BE05-6278F1BFC345}"/>
</file>

<file path=docProps/app.xml><?xml version="1.0" encoding="utf-8"?>
<Properties xmlns="http://schemas.openxmlformats.org/officeDocument/2006/extended-properties" xmlns:vt="http://schemas.openxmlformats.org/officeDocument/2006/docPropsVTypes">
  <TotalTime>1010</TotalTime>
  <Words>1376</Words>
  <Application>Microsoft Office PowerPoint</Application>
  <PresentationFormat>Widescreen</PresentationFormat>
  <Paragraphs>110</Paragraphs>
  <Slides>6</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Calibri Light</vt:lpstr>
      <vt:lpstr>Custom Design</vt:lpstr>
      <vt:lpstr>Acrobat Document</vt:lpstr>
      <vt:lpstr>AW 23/24 COVID-19 programme planning   SRO updates  7th September</vt:lpstr>
      <vt:lpstr>Key Updates 7th September</vt:lpstr>
      <vt:lpstr>Vaccines - adults</vt:lpstr>
      <vt:lpstr>Vaccines – children / adolescents </vt:lpstr>
      <vt:lpstr>Children’s Covid-19 Vaccination Programme - Summary (Correct as per the Green Book [7/9/23], please see table 3 and 4 for the clinical risk groups).  </vt:lpstr>
      <vt:lpstr>Complex Allergy - pathway</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 23/24 COVID-19 programme planning   Workforce leads update</dc:title>
  <dc:creator>Christine Minnis</dc:creator>
  <cp:lastModifiedBy>Christine Minnis</cp:lastModifiedBy>
  <cp:revision>12</cp:revision>
  <dcterms:created xsi:type="dcterms:W3CDTF">2023-08-18T15:12:19Z</dcterms:created>
  <dcterms:modified xsi:type="dcterms:W3CDTF">2023-09-08T15:23:22Z</dcterms:modified>
</cp:coreProperties>
</file>