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5"/>
  </p:notesMasterIdLst>
  <p:handoutMasterIdLst>
    <p:handoutMasterId r:id="rId26"/>
  </p:handoutMasterIdLst>
  <p:sldIdLst>
    <p:sldId id="1923" r:id="rId5"/>
    <p:sldId id="1946" r:id="rId6"/>
    <p:sldId id="2145707292" r:id="rId7"/>
    <p:sldId id="2145707293" r:id="rId8"/>
    <p:sldId id="2145707295" r:id="rId9"/>
    <p:sldId id="2145707294" r:id="rId10"/>
    <p:sldId id="2145707296" r:id="rId11"/>
    <p:sldId id="2145707297" r:id="rId12"/>
    <p:sldId id="2145707298" r:id="rId13"/>
    <p:sldId id="2145707306" r:id="rId14"/>
    <p:sldId id="2145707288" r:id="rId15"/>
    <p:sldId id="2145707300" r:id="rId16"/>
    <p:sldId id="2145707303" r:id="rId17"/>
    <p:sldId id="2145707307" r:id="rId18"/>
    <p:sldId id="2145707308" r:id="rId19"/>
    <p:sldId id="2145707304" r:id="rId20"/>
    <p:sldId id="2145707305" r:id="rId21"/>
    <p:sldId id="2145707309" r:id="rId22"/>
    <p:sldId id="2145707301" r:id="rId23"/>
    <p:sldId id="2145707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F6F8F8"/>
    <a:srgbClr val="80D2CC"/>
    <a:srgbClr val="99DBD6"/>
    <a:srgbClr val="99DDEB"/>
    <a:srgbClr val="80D4E7"/>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F2653-6A0C-42E3-9425-D75F1D6C213E}" v="2" dt="2024-02-01T14:46:04.415"/>
    <p1510:client id="{90538590-13C3-44AC-BA49-C213D279D6F3}" v="1" dt="2024-02-02T11:58:41.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3324" y="48"/>
      </p:cViewPr>
      <p:guideLst/>
    </p:cSldViewPr>
  </p:slideViewPr>
  <p:outlineViewPr>
    <p:cViewPr>
      <p:scale>
        <a:sx n="33" d="100"/>
        <a:sy n="33" d="100"/>
      </p:scale>
      <p:origin x="0" y="-6974"/>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05/02/2024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56256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78537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84054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418530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171734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42676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89297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77834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97989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12579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48731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41887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32411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65721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44428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595306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05/02/2024</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uture.nhs.uk/vaccsandscreening/view?objectID=4445432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future.nhs.uk/CommsLink/view?objectId=46084720"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future.nhs.uk/CommsLink/view?objectId=4608472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hyperlink" Target="https://future.nhs.uk/CommsLink/view?objectId=50800816" TargetMode="Externa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s://future.nhs.uk/vaccsandscreening/view?objectID=42304976"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future.nhs.uk/vaccsandscreening/view?objectId=4572856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ngland.nhs.uk/2024/01/nhs-launches-catch-up-campaign-for-missed-mmr-vaccin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gov.uk/government/statistics/cover-of-vaccination-evaluated-rapidly-cover-programme-2022-to-2023-quarterly-dat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uture.nhs.uk/CommsLink/view?objectId=5095944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instagram.com/nhsengland/" TargetMode="External"/><Relationship Id="rId3" Type="http://schemas.openxmlformats.org/officeDocument/2006/relationships/hyperlink" Target="https://www.facebook.com/NHSwebsite/" TargetMode="External"/><Relationship Id="rId7" Type="http://schemas.openxmlformats.org/officeDocument/2006/relationships/hyperlink" Target="https://twitter.com/NHSEngland" TargetMode="External"/><Relationship Id="rId12" Type="http://schemas.openxmlformats.org/officeDocument/2006/relationships/hyperlink" Target="https://www.healthpublications.gov.uk/Home.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instagram.com/nhs/" TargetMode="External"/><Relationship Id="rId11" Type="http://schemas.openxmlformats.org/officeDocument/2006/relationships/hyperlink" Target="https://future.nhs.uk/vaccsandscreening/view?objectID=44454320" TargetMode="External"/><Relationship Id="rId5" Type="http://schemas.openxmlformats.org/officeDocument/2006/relationships/hyperlink" Target="https://twitter.com/NHSuk" TargetMode="External"/><Relationship Id="rId10" Type="http://schemas.openxmlformats.org/officeDocument/2006/relationships/hyperlink" Target="https://www.gov.uk/government/statistics/cover-of-vaccination-evaluated-rapidly-cover-programme-2022-to-2023-quarterly-data" TargetMode="External"/><Relationship Id="rId4" Type="http://schemas.openxmlformats.org/officeDocument/2006/relationships/hyperlink" Target="https://twitter.com/nhsuk?lang=en" TargetMode="External"/><Relationship Id="rId9" Type="http://schemas.openxmlformats.org/officeDocument/2006/relationships/hyperlink" Target="https://www.nhs.uk/conditions/vaccinations/nhs-vaccinations-and-when-to-have-them/?msclkid=9df15083b5ab11ec890d081689933c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ukhsa.blog.gov.uk/2014/03/12/getting-back-on-track-to-eliminating-measl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nhs.uk/conditions/vaccinations/nhs-vaccinations-and-when-to-have-them/?msclkid=9df15083b5ab11ec890d081689933c0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68"/>
            <a:ext cx="6259513" cy="2507695"/>
          </a:xfrm>
        </p:spPr>
        <p:txBody>
          <a:bodyPr/>
          <a:lstStyle/>
          <a:p>
            <a:r>
              <a:rPr lang="en-GB" dirty="0"/>
              <a:t>MMR call / recall Communications Toolkit</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122498"/>
            <a:ext cx="7973051" cy="1024967"/>
          </a:xfrm>
        </p:spPr>
        <p:txBody>
          <a:bodyPr/>
          <a:lstStyle/>
          <a:p>
            <a:r>
              <a:rPr lang="en-GB" b="1" dirty="0"/>
              <a:t>Regional NHS Communications</a:t>
            </a:r>
          </a:p>
        </p:txBody>
      </p:sp>
      <p:sp>
        <p:nvSpPr>
          <p:cNvPr id="4" name="Subtitle 2">
            <a:extLst>
              <a:ext uri="{FF2B5EF4-FFF2-40B4-BE49-F238E27FC236}">
                <a16:creationId xmlns:a16="http://schemas.microsoft.com/office/drawing/2014/main" id="{3893150C-1C9B-D507-C9BF-53DA0EEA922C}"/>
              </a:ext>
            </a:extLst>
          </p:cNvPr>
          <p:cNvSpPr txBox="1">
            <a:spLocks/>
          </p:cNvSpPr>
          <p:nvPr/>
        </p:nvSpPr>
        <p:spPr>
          <a:xfrm>
            <a:off x="431999" y="6211982"/>
            <a:ext cx="7973051" cy="102496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February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MMR inequalities </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fontScale="77500" lnSpcReduction="20000"/>
          </a:bodyPr>
          <a:lstStyle/>
          <a:p>
            <a:r>
              <a:rPr lang="en-GB" sz="2400" dirty="0"/>
              <a:t>In some communities where the uptake of the MMR vaccine has been lower, some GP surgeries, primary care teams and the inequalities teams have tried new initiatives to try and increase engagement and intimately uptake of the MMR vaccine. The has included;</a:t>
            </a:r>
          </a:p>
          <a:p>
            <a:endParaRPr lang="en-GB" sz="2400" dirty="0"/>
          </a:p>
          <a:p>
            <a:pPr marL="342900" indent="-342900">
              <a:buFont typeface="Arial" panose="020B0604020202020204" pitchFamily="34" charset="0"/>
              <a:buChar char="•"/>
            </a:pPr>
            <a:r>
              <a:rPr lang="en-GB" sz="2400" dirty="0"/>
              <a:t>Calls to parents of unvaccinated children</a:t>
            </a:r>
          </a:p>
          <a:p>
            <a:pPr marL="342900" indent="-342900">
              <a:buFont typeface="Arial" panose="020B0604020202020204" pitchFamily="34" charset="0"/>
              <a:buChar char="•"/>
            </a:pPr>
            <a:r>
              <a:rPr lang="en-GB" sz="2400" dirty="0"/>
              <a:t>Local outreach to key communities</a:t>
            </a:r>
          </a:p>
          <a:p>
            <a:pPr marL="342900" indent="-342900">
              <a:buFont typeface="Arial" panose="020B0604020202020204" pitchFamily="34" charset="0"/>
              <a:buChar char="•"/>
            </a:pPr>
            <a:r>
              <a:rPr lang="en-GB" sz="2400" dirty="0"/>
              <a:t>Clinics in religious settings</a:t>
            </a:r>
          </a:p>
          <a:p>
            <a:pPr marL="342900" indent="-342900">
              <a:buFont typeface="Arial" panose="020B0604020202020204" pitchFamily="34" charset="0"/>
              <a:buChar char="•"/>
            </a:pPr>
            <a:r>
              <a:rPr lang="en-GB" sz="2400" dirty="0"/>
              <a:t>Working with local community leaders and religious leaders</a:t>
            </a:r>
          </a:p>
          <a:p>
            <a:pPr marL="342900" indent="-342900">
              <a:buFont typeface="Arial" panose="020B0604020202020204" pitchFamily="34" charset="0"/>
              <a:buChar char="•"/>
            </a:pPr>
            <a:r>
              <a:rPr lang="en-GB" sz="2400" dirty="0"/>
              <a:t>Health events in communities</a:t>
            </a:r>
          </a:p>
          <a:p>
            <a:endParaRPr lang="en-GB" sz="2400" dirty="0"/>
          </a:p>
          <a:p>
            <a:r>
              <a:rPr lang="en-GB" sz="2400" dirty="0">
                <a:hlinkClick r:id="rId3"/>
              </a:rPr>
              <a:t>Here are some case study examples </a:t>
            </a:r>
            <a:r>
              <a:rPr lang="en-GB" sz="2400" dirty="0"/>
              <a:t>of what has been achieved in some communities, such as in Sandwell and London.</a:t>
            </a:r>
          </a:p>
          <a:p>
            <a:endParaRPr lang="en-GB" sz="2400" dirty="0"/>
          </a:p>
          <a:p>
            <a:r>
              <a:rPr lang="en-GB" sz="2400" dirty="0"/>
              <a:t>More information on shared learning, inequalities and innovation for MMR uptake can be found </a:t>
            </a:r>
            <a:r>
              <a:rPr lang="en-GB" sz="2400" dirty="0">
                <a:hlinkClick r:id="rId3"/>
              </a:rPr>
              <a:t>here</a:t>
            </a:r>
            <a:endParaRPr lang="en-GB" sz="24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Examples of innovation in low uptake communities</a:t>
            </a:r>
            <a:endParaRPr lang="en-GB" sz="2400" dirty="0"/>
          </a:p>
        </p:txBody>
      </p:sp>
    </p:spTree>
    <p:extLst>
      <p:ext uri="{BB962C8B-B14F-4D97-AF65-F5344CB8AC3E}">
        <p14:creationId xmlns:p14="http://schemas.microsoft.com/office/powerpoint/2010/main" val="2266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p:txBody>
          <a:bodyPr/>
          <a:lstStyle/>
          <a:p>
            <a:r>
              <a:rPr lang="en-GB" dirty="0"/>
              <a:t>Communications Assets</a:t>
            </a:r>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Social Media Assets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61304"/>
            <a:ext cx="11012644" cy="577927"/>
          </a:xfrm>
        </p:spPr>
        <p:txBody>
          <a:bodyPr/>
          <a:lstStyle/>
          <a:p>
            <a:pPr marL="342900" indent="-342900">
              <a:lnSpc>
                <a:spcPct val="100000"/>
              </a:lnSpc>
              <a:spcAft>
                <a:spcPts val="600"/>
              </a:spcAft>
              <a:buFont typeface="Arial" panose="020B0604020202020204" pitchFamily="34" charset="0"/>
              <a:buChar char="•"/>
            </a:pPr>
            <a:r>
              <a:rPr lang="en-GB" sz="2200" b="0" dirty="0">
                <a:solidFill>
                  <a:schemeClr val="tx1"/>
                </a:solidFill>
              </a:rPr>
              <a:t>The following assets can be used to support the call / recall for children</a:t>
            </a:r>
          </a:p>
          <a:p>
            <a:pPr marL="342900" indent="-342900">
              <a:lnSpc>
                <a:spcPct val="100000"/>
              </a:lnSpc>
              <a:spcAft>
                <a:spcPts val="600"/>
              </a:spcAft>
              <a:buFont typeface="Arial" panose="020B0604020202020204" pitchFamily="34" charset="0"/>
              <a:buChar char="•"/>
            </a:pPr>
            <a:r>
              <a:rPr lang="en-GB" sz="2200" b="0" dirty="0">
                <a:solidFill>
                  <a:schemeClr val="tx1"/>
                </a:solidFill>
              </a:rPr>
              <a:t>These assets, suggested lines and previous MMR social media assets can be found on Futures </a:t>
            </a:r>
            <a:r>
              <a:rPr lang="en-GB" sz="2200" b="0" dirty="0">
                <a:solidFill>
                  <a:schemeClr val="tx1"/>
                </a:solidFill>
                <a:hlinkClick r:id="rId3">
                  <a:extLst>
                    <a:ext uri="{A12FA001-AC4F-418D-AE19-62706E023703}">
                      <ahyp:hlinkClr xmlns:ahyp="http://schemas.microsoft.com/office/drawing/2018/hyperlinkcolor" val="tx"/>
                    </a:ext>
                  </a:extLst>
                </a:hlinkClick>
              </a:rPr>
              <a:t>here</a:t>
            </a:r>
            <a:endParaRPr lang="en-GB" sz="2200" b="0" dirty="0">
              <a:solidFill>
                <a:schemeClr val="tx1"/>
              </a:solidFill>
            </a:endParaRPr>
          </a:p>
          <a:p>
            <a:pPr marL="342900" indent="-342900">
              <a:lnSpc>
                <a:spcPct val="100000"/>
              </a:lnSpc>
              <a:spcAft>
                <a:spcPts val="600"/>
              </a:spcAft>
              <a:buFont typeface="Arial" panose="020B0604020202020204" pitchFamily="34" charset="0"/>
              <a:buChar char="•"/>
            </a:pPr>
            <a:endParaRPr lang="en-GB" sz="2200" b="0" dirty="0">
              <a:solidFill>
                <a:schemeClr val="tx1"/>
              </a:solidFill>
            </a:endParaRPr>
          </a:p>
          <a:p>
            <a:pPr marL="342900" indent="-342900">
              <a:lnSpc>
                <a:spcPct val="100000"/>
              </a:lnSpc>
              <a:spcAft>
                <a:spcPts val="600"/>
              </a:spcAft>
              <a:buFont typeface="Arial" panose="020B0604020202020204" pitchFamily="34" charset="0"/>
              <a:buChar char="•"/>
            </a:pPr>
            <a:endParaRPr lang="en-GB" sz="2200" b="0" dirty="0">
              <a:solidFill>
                <a:schemeClr val="tx1"/>
              </a:solidFill>
            </a:endParaRPr>
          </a:p>
        </p:txBody>
      </p:sp>
      <p:pic>
        <p:nvPicPr>
          <p:cNvPr id="7" name="Picture 6" descr="A blue poster with blue text and blue bottles&#10;&#10;Description automatically generated with medium confidence">
            <a:extLst>
              <a:ext uri="{FF2B5EF4-FFF2-40B4-BE49-F238E27FC236}">
                <a16:creationId xmlns:a16="http://schemas.microsoft.com/office/drawing/2014/main" id="{0D381EA8-2848-AE7F-3346-FE43F49FF4DB}"/>
              </a:ext>
            </a:extLst>
          </p:cNvPr>
          <p:cNvPicPr>
            <a:picLocks noChangeAspect="1"/>
          </p:cNvPicPr>
          <p:nvPr/>
        </p:nvPicPr>
        <p:blipFill>
          <a:blip r:embed="rId4"/>
          <a:stretch>
            <a:fillRect/>
          </a:stretch>
        </p:blipFill>
        <p:spPr>
          <a:xfrm>
            <a:off x="3326435" y="3429000"/>
            <a:ext cx="2737839" cy="2737839"/>
          </a:xfrm>
          <a:prstGeom prst="rect">
            <a:avLst/>
          </a:prstGeom>
        </p:spPr>
      </p:pic>
      <p:pic>
        <p:nvPicPr>
          <p:cNvPr id="9" name="Picture 8" descr="A book on a blue background&#10;&#10;Description automatically generated">
            <a:extLst>
              <a:ext uri="{FF2B5EF4-FFF2-40B4-BE49-F238E27FC236}">
                <a16:creationId xmlns:a16="http://schemas.microsoft.com/office/drawing/2014/main" id="{7E5E8011-D7CF-2338-A75E-FE85F1EF6FD2}"/>
              </a:ext>
            </a:extLst>
          </p:cNvPr>
          <p:cNvPicPr>
            <a:picLocks noChangeAspect="1"/>
          </p:cNvPicPr>
          <p:nvPr/>
        </p:nvPicPr>
        <p:blipFill>
          <a:blip r:embed="rId5"/>
          <a:stretch>
            <a:fillRect/>
          </a:stretch>
        </p:blipFill>
        <p:spPr>
          <a:xfrm>
            <a:off x="6216314" y="3429000"/>
            <a:ext cx="2737839" cy="2737839"/>
          </a:xfrm>
          <a:prstGeom prst="rect">
            <a:avLst/>
          </a:prstGeom>
        </p:spPr>
      </p:pic>
      <p:pic>
        <p:nvPicPr>
          <p:cNvPr id="11" name="Picture 10" descr="A person giving a vaccine to a child&#10;&#10;Description automatically generated">
            <a:extLst>
              <a:ext uri="{FF2B5EF4-FFF2-40B4-BE49-F238E27FC236}">
                <a16:creationId xmlns:a16="http://schemas.microsoft.com/office/drawing/2014/main" id="{D4C7953D-A7A2-F6DE-EDB9-25ECFCB8B4B9}"/>
              </a:ext>
            </a:extLst>
          </p:cNvPr>
          <p:cNvPicPr>
            <a:picLocks noChangeAspect="1"/>
          </p:cNvPicPr>
          <p:nvPr/>
        </p:nvPicPr>
        <p:blipFill>
          <a:blip r:embed="rId6"/>
          <a:stretch>
            <a:fillRect/>
          </a:stretch>
        </p:blipFill>
        <p:spPr>
          <a:xfrm>
            <a:off x="422338" y="3429000"/>
            <a:ext cx="2737839" cy="2737839"/>
          </a:xfrm>
          <a:prstGeom prst="rect">
            <a:avLst/>
          </a:prstGeom>
        </p:spPr>
      </p:pic>
      <p:pic>
        <p:nvPicPr>
          <p:cNvPr id="15" name="Picture 14" descr="A person giving a vaccine to a child&#10;&#10;Description automatically generated">
            <a:extLst>
              <a:ext uri="{FF2B5EF4-FFF2-40B4-BE49-F238E27FC236}">
                <a16:creationId xmlns:a16="http://schemas.microsoft.com/office/drawing/2014/main" id="{14BDC107-26CF-D19B-208A-A46C56C5A8A9}"/>
              </a:ext>
            </a:extLst>
          </p:cNvPr>
          <p:cNvPicPr>
            <a:picLocks noChangeAspect="1"/>
          </p:cNvPicPr>
          <p:nvPr/>
        </p:nvPicPr>
        <p:blipFill>
          <a:blip r:embed="rId7"/>
          <a:stretch>
            <a:fillRect/>
          </a:stretch>
        </p:blipFill>
        <p:spPr>
          <a:xfrm>
            <a:off x="9082129" y="3404935"/>
            <a:ext cx="2761904" cy="2761904"/>
          </a:xfrm>
          <a:prstGeom prst="rect">
            <a:avLst/>
          </a:prstGeom>
        </p:spPr>
      </p:pic>
      <p:sp>
        <p:nvSpPr>
          <p:cNvPr id="19" name="Text Placeholder 5">
            <a:extLst>
              <a:ext uri="{FF2B5EF4-FFF2-40B4-BE49-F238E27FC236}">
                <a16:creationId xmlns:a16="http://schemas.microsoft.com/office/drawing/2014/main" id="{C6071E4B-CEE3-A4A3-2673-3A741119C377}"/>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dirty="0"/>
              <a:t>Child focused</a:t>
            </a:r>
          </a:p>
        </p:txBody>
      </p:sp>
    </p:spTree>
    <p:extLst>
      <p:ext uri="{BB962C8B-B14F-4D97-AF65-F5344CB8AC3E}">
        <p14:creationId xmlns:p14="http://schemas.microsoft.com/office/powerpoint/2010/main" val="406403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Social Media Assets </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77734"/>
            <a:ext cx="11012644" cy="577927"/>
          </a:xfrm>
        </p:spPr>
        <p:txBody>
          <a:bodyPr/>
          <a:lstStyle/>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The national call / recall will focus on young adults up to the age of 26 years in London, Greater Manchester and the West Midlands. </a:t>
            </a:r>
          </a:p>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Any region can also encourage young adults to come forward and catch up on any missed MMR doses at their GP surgery. </a:t>
            </a:r>
          </a:p>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These assets, suggested lines and previous MMR social media assets can be found on Futures </a:t>
            </a:r>
            <a:r>
              <a:rPr lang="en-GB" sz="2200" b="0" dirty="0">
                <a:solidFill>
                  <a:schemeClr val="tx1"/>
                </a:solidFill>
                <a:hlinkClick r:id="rId3">
                  <a:extLst>
                    <a:ext uri="{A12FA001-AC4F-418D-AE19-62706E023703}">
                      <ahyp:hlinkClr xmlns:ahyp="http://schemas.microsoft.com/office/drawing/2018/hyperlinkcolor" val="tx"/>
                    </a:ext>
                  </a:extLst>
                </a:hlinkClick>
              </a:rPr>
              <a:t>here</a:t>
            </a:r>
            <a:endParaRPr lang="en-GB" sz="2200" b="0" dirty="0">
              <a:solidFill>
                <a:schemeClr val="tx1"/>
              </a:solidFill>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endParaRPr>
          </a:p>
        </p:txBody>
      </p:sp>
      <p:pic>
        <p:nvPicPr>
          <p:cNvPr id="2" name="Picture 1" descr="A person with a bandage on her arm&#10;&#10;Description automatically generated">
            <a:extLst>
              <a:ext uri="{FF2B5EF4-FFF2-40B4-BE49-F238E27FC236}">
                <a16:creationId xmlns:a16="http://schemas.microsoft.com/office/drawing/2014/main" id="{4E100927-C0A7-6D98-0FD6-745F38706ABB}"/>
              </a:ext>
            </a:extLst>
          </p:cNvPr>
          <p:cNvPicPr>
            <a:picLocks noChangeAspect="1"/>
          </p:cNvPicPr>
          <p:nvPr/>
        </p:nvPicPr>
        <p:blipFill>
          <a:blip r:embed="rId4"/>
          <a:stretch>
            <a:fillRect/>
          </a:stretch>
        </p:blipFill>
        <p:spPr>
          <a:xfrm>
            <a:off x="3696809" y="3840149"/>
            <a:ext cx="2399191" cy="2399191"/>
          </a:xfrm>
          <a:prstGeom prst="rect">
            <a:avLst/>
          </a:prstGeom>
        </p:spPr>
      </p:pic>
      <p:pic>
        <p:nvPicPr>
          <p:cNvPr id="3" name="Picture 2" descr="A group of people standing next to each other&#10;&#10;Description automatically generated">
            <a:extLst>
              <a:ext uri="{FF2B5EF4-FFF2-40B4-BE49-F238E27FC236}">
                <a16:creationId xmlns:a16="http://schemas.microsoft.com/office/drawing/2014/main" id="{7BF6673D-688D-E016-9DD9-04BF06D4DA8B}"/>
              </a:ext>
            </a:extLst>
          </p:cNvPr>
          <p:cNvPicPr>
            <a:picLocks noChangeAspect="1"/>
          </p:cNvPicPr>
          <p:nvPr/>
        </p:nvPicPr>
        <p:blipFill>
          <a:blip r:embed="rId5"/>
          <a:stretch>
            <a:fillRect/>
          </a:stretch>
        </p:blipFill>
        <p:spPr>
          <a:xfrm>
            <a:off x="6410316" y="3840149"/>
            <a:ext cx="2399191" cy="2399191"/>
          </a:xfrm>
          <a:prstGeom prst="rect">
            <a:avLst/>
          </a:prstGeom>
        </p:spPr>
      </p:pic>
      <p:sp>
        <p:nvSpPr>
          <p:cNvPr id="8" name="Text Placeholder 5">
            <a:extLst>
              <a:ext uri="{FF2B5EF4-FFF2-40B4-BE49-F238E27FC236}">
                <a16:creationId xmlns:a16="http://schemas.microsoft.com/office/drawing/2014/main" id="{33459317-BC82-9774-E60B-2AAC167DB13A}"/>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dirty="0"/>
              <a:t>Adult focused</a:t>
            </a:r>
          </a:p>
        </p:txBody>
      </p:sp>
    </p:spTree>
    <p:extLst>
      <p:ext uri="{BB962C8B-B14F-4D97-AF65-F5344CB8AC3E}">
        <p14:creationId xmlns:p14="http://schemas.microsoft.com/office/powerpoint/2010/main" val="589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Other assets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77734"/>
            <a:ext cx="11012644" cy="577927"/>
          </a:xfrm>
        </p:spPr>
        <p:txBody>
          <a:bodyPr/>
          <a:lstStyle/>
          <a:p>
            <a:pPr>
              <a:lnSpc>
                <a:spcPct val="100000"/>
              </a:lnSpc>
              <a:spcAft>
                <a:spcPts val="1200"/>
              </a:spcAft>
              <a:buClr>
                <a:schemeClr val="accent6"/>
              </a:buClr>
            </a:pPr>
            <a:r>
              <a:rPr lang="en-GB" sz="2200" b="0" dirty="0">
                <a:solidFill>
                  <a:schemeClr val="tx1"/>
                </a:solidFill>
              </a:rPr>
              <a:t>More MMR assets have been created to help increase awareness of measles and the MMR vaccine. </a:t>
            </a:r>
            <a:r>
              <a:rPr lang="en-GB" sz="2200" b="0">
                <a:solidFill>
                  <a:schemeClr val="tx1"/>
                </a:solidFill>
              </a:rPr>
              <a:t>All can be found on Futures </a:t>
            </a:r>
            <a:r>
              <a:rPr lang="en-GB" sz="2200" b="0">
                <a:solidFill>
                  <a:schemeClr val="tx1"/>
                </a:solidFill>
                <a:hlinkClick r:id="rId5">
                  <a:extLst>
                    <a:ext uri="{A12FA001-AC4F-418D-AE19-62706E023703}">
                      <ahyp:hlinkClr xmlns:ahyp="http://schemas.microsoft.com/office/drawing/2018/hyperlinkcolor" val="tx"/>
                    </a:ext>
                  </a:extLst>
                </a:hlinkClick>
              </a:rPr>
              <a:t>here</a:t>
            </a:r>
            <a:endParaRPr lang="en-GB" sz="2200" b="0">
              <a:solidFill>
                <a:schemeClr val="tx1"/>
              </a:solidFill>
            </a:endParaRPr>
          </a:p>
          <a:p>
            <a:pPr>
              <a:lnSpc>
                <a:spcPct val="100000"/>
              </a:lnSpc>
              <a:spcAft>
                <a:spcPts val="1200"/>
              </a:spcAft>
              <a:buClr>
                <a:schemeClr val="accent6"/>
              </a:buClr>
            </a:pPr>
            <a:r>
              <a:rPr lang="en-GB" sz="2200" b="0">
                <a:solidFill>
                  <a:schemeClr val="tx1"/>
                </a:solidFill>
              </a:rPr>
              <a:t>Digital </a:t>
            </a:r>
            <a:r>
              <a:rPr lang="en-GB" sz="2200" b="0" dirty="0">
                <a:solidFill>
                  <a:schemeClr val="tx1"/>
                </a:solidFill>
              </a:rPr>
              <a:t>Screens						Email footers</a:t>
            </a: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endParaRPr>
          </a:p>
        </p:txBody>
      </p:sp>
      <p:sp>
        <p:nvSpPr>
          <p:cNvPr id="8" name="Text Placeholder 5">
            <a:extLst>
              <a:ext uri="{FF2B5EF4-FFF2-40B4-BE49-F238E27FC236}">
                <a16:creationId xmlns:a16="http://schemas.microsoft.com/office/drawing/2014/main" id="{33459317-BC82-9774-E60B-2AAC167DB13A}"/>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endParaRPr lang="en-GB" dirty="0"/>
          </a:p>
        </p:txBody>
      </p:sp>
      <p:pic>
        <p:nvPicPr>
          <p:cNvPr id="5" name="Picture 4" descr="A blue background with white text&#10;&#10;Description automatically generated">
            <a:extLst>
              <a:ext uri="{FF2B5EF4-FFF2-40B4-BE49-F238E27FC236}">
                <a16:creationId xmlns:a16="http://schemas.microsoft.com/office/drawing/2014/main" id="{FDF5C8CD-3627-D1CD-863A-2952929E53C9}"/>
              </a:ext>
            </a:extLst>
          </p:cNvPr>
          <p:cNvPicPr>
            <a:picLocks noChangeAspect="1"/>
          </p:cNvPicPr>
          <p:nvPr/>
        </p:nvPicPr>
        <p:blipFill>
          <a:blip r:embed="rId6"/>
          <a:stretch>
            <a:fillRect/>
          </a:stretch>
        </p:blipFill>
        <p:spPr>
          <a:xfrm>
            <a:off x="6280996" y="2978640"/>
            <a:ext cx="4585168" cy="1337341"/>
          </a:xfrm>
          <a:prstGeom prst="rect">
            <a:avLst/>
          </a:prstGeom>
        </p:spPr>
      </p:pic>
      <p:pic>
        <p:nvPicPr>
          <p:cNvPr id="9" name="Picture 8" descr="A cartoon of kids reading books&#10;&#10;Description automatically generated">
            <a:extLst>
              <a:ext uri="{FF2B5EF4-FFF2-40B4-BE49-F238E27FC236}">
                <a16:creationId xmlns:a16="http://schemas.microsoft.com/office/drawing/2014/main" id="{F6A74515-913D-F9D8-38EA-42EF3551BBD3}"/>
              </a:ext>
            </a:extLst>
          </p:cNvPr>
          <p:cNvPicPr>
            <a:picLocks noChangeAspect="1"/>
          </p:cNvPicPr>
          <p:nvPr/>
        </p:nvPicPr>
        <p:blipFill>
          <a:blip r:embed="rId7"/>
          <a:stretch>
            <a:fillRect/>
          </a:stretch>
        </p:blipFill>
        <p:spPr>
          <a:xfrm>
            <a:off x="6393940" y="4502340"/>
            <a:ext cx="4425652" cy="1475218"/>
          </a:xfrm>
          <a:prstGeom prst="rect">
            <a:avLst/>
          </a:prstGeom>
        </p:spPr>
      </p:pic>
      <p:pic>
        <p:nvPicPr>
          <p:cNvPr id="11" name="Video 10">
            <a:hlinkClick r:id="" action="ppaction://media"/>
            <a:extLst>
              <a:ext uri="{FF2B5EF4-FFF2-40B4-BE49-F238E27FC236}">
                <a16:creationId xmlns:a16="http://schemas.microsoft.com/office/drawing/2014/main" id="{9A92CFED-E127-8E55-30A2-2A9AB2E6904E}"/>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32000" y="3081827"/>
            <a:ext cx="3914274" cy="2201779"/>
          </a:xfrm>
          <a:prstGeom prst="rect">
            <a:avLst/>
          </a:prstGeom>
        </p:spPr>
      </p:pic>
    </p:spTree>
    <p:extLst>
      <p:ext uri="{BB962C8B-B14F-4D97-AF65-F5344CB8AC3E}">
        <p14:creationId xmlns:p14="http://schemas.microsoft.com/office/powerpoint/2010/main" val="13173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Other assets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77734"/>
            <a:ext cx="11012644" cy="577927"/>
          </a:xfrm>
        </p:spPr>
        <p:txBody>
          <a:bodyPr/>
          <a:lstStyle/>
          <a:p>
            <a:pPr>
              <a:lnSpc>
                <a:spcPct val="100000"/>
              </a:lnSpc>
              <a:spcAft>
                <a:spcPts val="1200"/>
              </a:spcAft>
              <a:buClr>
                <a:schemeClr val="accent6"/>
              </a:buClr>
            </a:pPr>
            <a:r>
              <a:rPr lang="en-GB" sz="2200" b="0" dirty="0">
                <a:solidFill>
                  <a:schemeClr val="tx1"/>
                </a:solidFill>
              </a:rPr>
              <a:t>Further useful information, reports, shared learning and assets are available on Futures </a:t>
            </a:r>
            <a:r>
              <a:rPr lang="en-GB" sz="2200" b="0" dirty="0">
                <a:solidFill>
                  <a:schemeClr val="tx1"/>
                </a:solidFill>
                <a:hlinkClick r:id="rId3"/>
              </a:rPr>
              <a:t>here</a:t>
            </a:r>
            <a:r>
              <a:rPr lang="en-GB" sz="2200" b="0" dirty="0">
                <a:solidFill>
                  <a:schemeClr val="tx1"/>
                </a:solidFill>
              </a:rPr>
              <a:t> including;</a:t>
            </a:r>
          </a:p>
          <a:p>
            <a:pPr>
              <a:lnSpc>
                <a:spcPct val="100000"/>
              </a:lnSpc>
              <a:spcAft>
                <a:spcPts val="1200"/>
              </a:spcAft>
              <a:buClr>
                <a:schemeClr val="accent6"/>
              </a:buClr>
            </a:pPr>
            <a:r>
              <a:rPr lang="en-GB" sz="2200" b="0" dirty="0">
                <a:solidFill>
                  <a:schemeClr val="tx1"/>
                </a:solidFill>
                <a:hlinkClick r:id="rId4"/>
              </a:rPr>
              <a:t>MMR posters (various languages)</a:t>
            </a:r>
            <a:r>
              <a:rPr lang="en-GB" sz="2200" b="0" dirty="0">
                <a:solidFill>
                  <a:schemeClr val="tx1"/>
                </a:solidFill>
              </a:rPr>
              <a:t>		</a:t>
            </a:r>
            <a:r>
              <a:rPr lang="en-GB" sz="2200" b="0" dirty="0">
                <a:solidFill>
                  <a:schemeClr val="tx1"/>
                </a:solidFill>
                <a:hlinkClick r:id="rId4"/>
              </a:rPr>
              <a:t>UKHSA carousel videos</a:t>
            </a: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a:lnSpc>
                <a:spcPct val="100000"/>
              </a:lnSpc>
              <a:spcAft>
                <a:spcPts val="1200"/>
              </a:spcAft>
              <a:buClr>
                <a:schemeClr val="accent6"/>
              </a:buClr>
            </a:pPr>
            <a:endParaRPr lang="en-GB" sz="2200" b="0" dirty="0">
              <a:solidFill>
                <a:schemeClr val="tx1"/>
              </a:solidFill>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endParaRPr>
          </a:p>
        </p:txBody>
      </p:sp>
      <p:sp>
        <p:nvSpPr>
          <p:cNvPr id="8" name="Text Placeholder 5">
            <a:extLst>
              <a:ext uri="{FF2B5EF4-FFF2-40B4-BE49-F238E27FC236}">
                <a16:creationId xmlns:a16="http://schemas.microsoft.com/office/drawing/2014/main" id="{33459317-BC82-9774-E60B-2AAC167DB13A}"/>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endParaRPr lang="en-GB" dirty="0"/>
          </a:p>
        </p:txBody>
      </p:sp>
      <p:pic>
        <p:nvPicPr>
          <p:cNvPr id="3" name="Picture 2">
            <a:extLst>
              <a:ext uri="{FF2B5EF4-FFF2-40B4-BE49-F238E27FC236}">
                <a16:creationId xmlns:a16="http://schemas.microsoft.com/office/drawing/2014/main" id="{CB2E844B-4B48-8122-CF12-EEE4E8E759DA}"/>
              </a:ext>
            </a:extLst>
          </p:cNvPr>
          <p:cNvPicPr>
            <a:picLocks noChangeAspect="1"/>
          </p:cNvPicPr>
          <p:nvPr/>
        </p:nvPicPr>
        <p:blipFill>
          <a:blip r:embed="rId5"/>
          <a:stretch>
            <a:fillRect/>
          </a:stretch>
        </p:blipFill>
        <p:spPr>
          <a:xfrm>
            <a:off x="1430620" y="3049652"/>
            <a:ext cx="2269939" cy="3135401"/>
          </a:xfrm>
          <a:prstGeom prst="rect">
            <a:avLst/>
          </a:prstGeom>
        </p:spPr>
      </p:pic>
      <p:pic>
        <p:nvPicPr>
          <p:cNvPr id="7" name="Picture 6">
            <a:extLst>
              <a:ext uri="{FF2B5EF4-FFF2-40B4-BE49-F238E27FC236}">
                <a16:creationId xmlns:a16="http://schemas.microsoft.com/office/drawing/2014/main" id="{BE252252-4157-442E-02E4-5839FF077925}"/>
              </a:ext>
            </a:extLst>
          </p:cNvPr>
          <p:cNvPicPr>
            <a:picLocks noChangeAspect="1"/>
          </p:cNvPicPr>
          <p:nvPr/>
        </p:nvPicPr>
        <p:blipFill>
          <a:blip r:embed="rId6"/>
          <a:stretch>
            <a:fillRect/>
          </a:stretch>
        </p:blipFill>
        <p:spPr>
          <a:xfrm>
            <a:off x="5938322" y="3049652"/>
            <a:ext cx="2905376" cy="2905376"/>
          </a:xfrm>
          <a:prstGeom prst="rect">
            <a:avLst/>
          </a:prstGeom>
        </p:spPr>
      </p:pic>
    </p:spTree>
    <p:extLst>
      <p:ext uri="{BB962C8B-B14F-4D97-AF65-F5344CB8AC3E}">
        <p14:creationId xmlns:p14="http://schemas.microsoft.com/office/powerpoint/2010/main" val="30525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Press activity</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77734"/>
            <a:ext cx="11012644" cy="577927"/>
          </a:xfrm>
        </p:spPr>
        <p:txBody>
          <a:bodyPr/>
          <a:lstStyle/>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Following the high profile of measles in the media, on 22</a:t>
            </a:r>
            <a:r>
              <a:rPr lang="en-GB" sz="2200" b="0" baseline="30000" dirty="0">
                <a:solidFill>
                  <a:schemeClr val="tx1"/>
                </a:solidFill>
              </a:rPr>
              <a:t>nd</a:t>
            </a:r>
            <a:r>
              <a:rPr lang="en-GB" sz="2200" b="0" dirty="0">
                <a:solidFill>
                  <a:schemeClr val="tx1"/>
                </a:solidFill>
              </a:rPr>
              <a:t> January NHSE launched a press release around the call / recall and the number of children at risk of catching measles. </a:t>
            </a:r>
          </a:p>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The full press release is </a:t>
            </a:r>
            <a:r>
              <a:rPr lang="en-GB" sz="2200" b="0" dirty="0">
                <a:solidFill>
                  <a:schemeClr val="tx1"/>
                </a:solidFill>
                <a:hlinkClick r:id="rId3"/>
              </a:rPr>
              <a:t>here</a:t>
            </a:r>
            <a:r>
              <a:rPr lang="en-GB" sz="2200" b="0" dirty="0">
                <a:solidFill>
                  <a:schemeClr val="tx1"/>
                </a:solidFill>
              </a:rPr>
              <a:t> and can be used and tailored for regional media / bulletins / communications. </a:t>
            </a:r>
          </a:p>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The published number for children in regions that are not fully protected can be found </a:t>
            </a:r>
            <a:r>
              <a:rPr lang="en-GB" sz="2200" b="0" dirty="0">
                <a:solidFill>
                  <a:schemeClr val="tx1"/>
                </a:solidFill>
                <a:hlinkClick r:id="rId4"/>
              </a:rPr>
              <a:t>here</a:t>
            </a:r>
            <a:r>
              <a:rPr lang="en-GB" sz="2200" b="0" dirty="0">
                <a:solidFill>
                  <a:schemeClr val="tx1"/>
                </a:solidFill>
              </a:rPr>
              <a:t>. These stats and can be used in communications with press and social media.</a:t>
            </a:r>
          </a:p>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Further press activity will continue as the measles cases rise with further calls to action for parents and those unvaccinated.</a:t>
            </a:r>
          </a:p>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UKHSA will be announcing frequent updates on confirmed measles case numbers</a:t>
            </a:r>
          </a:p>
        </p:txBody>
      </p:sp>
      <p:sp>
        <p:nvSpPr>
          <p:cNvPr id="8" name="Text Placeholder 5">
            <a:extLst>
              <a:ext uri="{FF2B5EF4-FFF2-40B4-BE49-F238E27FC236}">
                <a16:creationId xmlns:a16="http://schemas.microsoft.com/office/drawing/2014/main" id="{33459317-BC82-9774-E60B-2AAC167DB13A}"/>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dirty="0"/>
              <a:t>Measles is expected to continue being high profile into 2024</a:t>
            </a:r>
          </a:p>
        </p:txBody>
      </p:sp>
    </p:spTree>
    <p:extLst>
      <p:ext uri="{BB962C8B-B14F-4D97-AF65-F5344CB8AC3E}">
        <p14:creationId xmlns:p14="http://schemas.microsoft.com/office/powerpoint/2010/main" val="235118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NHSE Call / recall materials</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77734"/>
            <a:ext cx="11012644" cy="577927"/>
          </a:xfrm>
        </p:spPr>
        <p:txBody>
          <a:bodyPr/>
          <a:lstStyle/>
          <a:p>
            <a:pPr marL="342900" indent="-342900">
              <a:lnSpc>
                <a:spcPct val="100000"/>
              </a:lnSpc>
              <a:spcAft>
                <a:spcPts val="1200"/>
              </a:spcAft>
              <a:buClr>
                <a:schemeClr val="accent6"/>
              </a:buClr>
              <a:buFont typeface="Arial" panose="020B0604020202020204" pitchFamily="34" charset="0"/>
              <a:buChar char="•"/>
            </a:pPr>
            <a:r>
              <a:rPr lang="en-GB" sz="2200" b="0" dirty="0">
                <a:solidFill>
                  <a:schemeClr val="tx1"/>
                </a:solidFill>
              </a:rPr>
              <a:t>The NHSE national call / recall materials used in the current campaign can use found </a:t>
            </a:r>
            <a:r>
              <a:rPr lang="en-GB" sz="2200" b="0" dirty="0">
                <a:solidFill>
                  <a:schemeClr val="tx1"/>
                </a:solidFill>
                <a:hlinkClick r:id="rId3"/>
              </a:rPr>
              <a:t>here</a:t>
            </a:r>
            <a:r>
              <a:rPr lang="en-GB" sz="2200" b="0" dirty="0">
                <a:solidFill>
                  <a:schemeClr val="tx1"/>
                </a:solidFill>
              </a:rPr>
              <a:t>.  These templates and key messages can be used in local call / recalls where suitable. This includes;</a:t>
            </a:r>
          </a:p>
          <a:p>
            <a:pPr lvl="1">
              <a:lnSpc>
                <a:spcPct val="100000"/>
              </a:lnSpc>
              <a:spcAft>
                <a:spcPts val="1200"/>
              </a:spcAft>
              <a:buClr>
                <a:schemeClr val="accent6"/>
              </a:buClr>
            </a:pPr>
            <a:r>
              <a:rPr lang="en-GB" sz="2000" dirty="0"/>
              <a:t>Under 16 years</a:t>
            </a:r>
          </a:p>
          <a:p>
            <a:pPr marL="1057275" lvl="2" indent="-342900">
              <a:lnSpc>
                <a:spcPct val="100000"/>
              </a:lnSpc>
              <a:spcAft>
                <a:spcPts val="1200"/>
              </a:spcAft>
              <a:buClr>
                <a:schemeClr val="accent6"/>
              </a:buClr>
              <a:buFont typeface="Arial" panose="020B0604020202020204" pitchFamily="34" charset="0"/>
              <a:buChar char="•"/>
            </a:pPr>
            <a:r>
              <a:rPr lang="en-GB" sz="2000" b="0" dirty="0">
                <a:solidFill>
                  <a:schemeClr val="tx1"/>
                </a:solidFill>
              </a:rPr>
              <a:t>SMS message to parents </a:t>
            </a:r>
          </a:p>
          <a:p>
            <a:pPr marL="1057275" lvl="2" indent="-342900">
              <a:lnSpc>
                <a:spcPct val="100000"/>
              </a:lnSpc>
              <a:spcAft>
                <a:spcPts val="1200"/>
              </a:spcAft>
              <a:buClr>
                <a:schemeClr val="accent6"/>
              </a:buClr>
              <a:buFont typeface="Arial" panose="020B0604020202020204" pitchFamily="34" charset="0"/>
              <a:buChar char="•"/>
            </a:pPr>
            <a:r>
              <a:rPr lang="en-GB" sz="2000" dirty="0"/>
              <a:t>Email template to parents</a:t>
            </a:r>
          </a:p>
          <a:p>
            <a:pPr marL="1057275" lvl="2" indent="-342900">
              <a:lnSpc>
                <a:spcPct val="100000"/>
              </a:lnSpc>
              <a:spcAft>
                <a:spcPts val="1200"/>
              </a:spcAft>
              <a:buClr>
                <a:schemeClr val="accent6"/>
              </a:buClr>
              <a:buFont typeface="Arial" panose="020B0604020202020204" pitchFamily="34" charset="0"/>
              <a:buChar char="•"/>
            </a:pPr>
            <a:r>
              <a:rPr lang="en-GB" sz="2000" b="0" dirty="0">
                <a:solidFill>
                  <a:schemeClr val="tx1"/>
                </a:solidFill>
              </a:rPr>
              <a:t>Letter to parents</a:t>
            </a: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highlight>
                <a:srgbClr val="FFFF00"/>
              </a:highlight>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endParaRPr>
          </a:p>
        </p:txBody>
      </p:sp>
      <p:sp>
        <p:nvSpPr>
          <p:cNvPr id="8" name="Text Placeholder 5">
            <a:extLst>
              <a:ext uri="{FF2B5EF4-FFF2-40B4-BE49-F238E27FC236}">
                <a16:creationId xmlns:a16="http://schemas.microsoft.com/office/drawing/2014/main" id="{33459317-BC82-9774-E60B-2AAC167DB13A}"/>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dirty="0"/>
              <a:t>Template assets available for use in communications</a:t>
            </a:r>
          </a:p>
        </p:txBody>
      </p:sp>
      <p:sp>
        <p:nvSpPr>
          <p:cNvPr id="2" name="Text Placeholder 5">
            <a:extLst>
              <a:ext uri="{FF2B5EF4-FFF2-40B4-BE49-F238E27FC236}">
                <a16:creationId xmlns:a16="http://schemas.microsoft.com/office/drawing/2014/main" id="{3D488A9F-F7BB-FFE3-8C62-9583C5FA701E}"/>
              </a:ext>
            </a:extLst>
          </p:cNvPr>
          <p:cNvSpPr txBox="1">
            <a:spLocks/>
          </p:cNvSpPr>
          <p:nvPr/>
        </p:nvSpPr>
        <p:spPr>
          <a:xfrm>
            <a:off x="5339993" y="2851073"/>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1200"/>
              </a:spcAft>
              <a:buClr>
                <a:schemeClr val="accent6"/>
              </a:buClr>
            </a:pPr>
            <a:r>
              <a:rPr lang="en-GB" sz="2000" dirty="0"/>
              <a:t>Over 16 years </a:t>
            </a:r>
          </a:p>
          <a:p>
            <a:pPr marL="1057275" lvl="2" indent="-342900">
              <a:lnSpc>
                <a:spcPct val="100000"/>
              </a:lnSpc>
              <a:spcAft>
                <a:spcPts val="1200"/>
              </a:spcAft>
              <a:buClr>
                <a:schemeClr val="accent6"/>
              </a:buClr>
              <a:buFont typeface="Arial" panose="020B0604020202020204" pitchFamily="34" charset="0"/>
              <a:buChar char="•"/>
            </a:pPr>
            <a:r>
              <a:rPr lang="en-GB" sz="2000" dirty="0"/>
              <a:t>SMS message to unvaccinated individual</a:t>
            </a:r>
          </a:p>
          <a:p>
            <a:pPr marL="1057275" lvl="2" indent="-342900">
              <a:lnSpc>
                <a:spcPct val="100000"/>
              </a:lnSpc>
              <a:spcAft>
                <a:spcPts val="1200"/>
              </a:spcAft>
              <a:buClr>
                <a:schemeClr val="accent6"/>
              </a:buClr>
              <a:buFont typeface="Arial" panose="020B0604020202020204" pitchFamily="34" charset="0"/>
              <a:buChar char="•"/>
            </a:pPr>
            <a:r>
              <a:rPr lang="en-GB" sz="2000" dirty="0"/>
              <a:t>Emails template to unvaccinated individual</a:t>
            </a:r>
          </a:p>
          <a:p>
            <a:pPr marL="1057275" lvl="2" indent="-342900">
              <a:lnSpc>
                <a:spcPct val="100000"/>
              </a:lnSpc>
              <a:spcAft>
                <a:spcPts val="1200"/>
              </a:spcAft>
              <a:buClr>
                <a:schemeClr val="accent6"/>
              </a:buClr>
              <a:buFont typeface="Arial" panose="020B0604020202020204" pitchFamily="34" charset="0"/>
              <a:buChar char="•"/>
            </a:pPr>
            <a:r>
              <a:rPr lang="en-GB" sz="2000" dirty="0"/>
              <a:t>Letter template to unvaccinated individual</a:t>
            </a:r>
          </a:p>
          <a:p>
            <a:pPr marL="1057275" lvl="2" indent="-342900">
              <a:lnSpc>
                <a:spcPct val="100000"/>
              </a:lnSpc>
              <a:spcAft>
                <a:spcPts val="1200"/>
              </a:spcAft>
              <a:buClr>
                <a:schemeClr val="accent6"/>
              </a:buClr>
              <a:buFont typeface="Arial" panose="020B0604020202020204" pitchFamily="34" charset="0"/>
              <a:buChar char="•"/>
            </a:pPr>
            <a:r>
              <a:rPr lang="en-GB" sz="2000" dirty="0"/>
              <a:t>App template to unvaccinated individual</a:t>
            </a:r>
          </a:p>
          <a:p>
            <a:pPr marL="342900" indent="-342900">
              <a:lnSpc>
                <a:spcPct val="100000"/>
              </a:lnSpc>
              <a:spcAft>
                <a:spcPts val="1200"/>
              </a:spcAft>
              <a:buClr>
                <a:schemeClr val="accent6"/>
              </a:buClr>
              <a:buFont typeface="Arial" panose="020B0604020202020204" pitchFamily="34" charset="0"/>
              <a:buChar char="•"/>
            </a:pPr>
            <a:endParaRPr lang="en-GB" sz="2000" b="0" dirty="0">
              <a:solidFill>
                <a:schemeClr val="tx1"/>
              </a:solidFill>
              <a:highlight>
                <a:srgbClr val="FFFF00"/>
              </a:highlight>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endParaRPr>
          </a:p>
        </p:txBody>
      </p:sp>
    </p:spTree>
    <p:extLst>
      <p:ext uri="{BB962C8B-B14F-4D97-AF65-F5344CB8AC3E}">
        <p14:creationId xmlns:p14="http://schemas.microsoft.com/office/powerpoint/2010/main" val="27098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Bulletin copy</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777734"/>
            <a:ext cx="11012644" cy="577927"/>
          </a:xfrm>
        </p:spPr>
        <p:txBody>
          <a:bodyPr/>
          <a:lstStyle/>
          <a:p>
            <a:pPr>
              <a:lnSpc>
                <a:spcPct val="100000"/>
              </a:lnSpc>
              <a:spcAft>
                <a:spcPts val="1200"/>
              </a:spcAft>
              <a:buClr>
                <a:schemeClr val="accent6"/>
              </a:buClr>
            </a:pPr>
            <a:r>
              <a:rPr lang="en-GB" sz="1600" b="0" dirty="0">
                <a:solidFill>
                  <a:srgbClr val="202A30"/>
                </a:solidFill>
                <a:latin typeface="-apple-system"/>
              </a:rPr>
              <a:t>Measles cases are continuing to rise across England, with a number of unvaccinated children and young adults requiring hospital as infections take hold.  </a:t>
            </a:r>
          </a:p>
          <a:p>
            <a:pPr algn="l" fontAlgn="base"/>
            <a:r>
              <a:rPr lang="en-GB" sz="1600" b="0" dirty="0">
                <a:solidFill>
                  <a:srgbClr val="202A30"/>
                </a:solidFill>
                <a:latin typeface="-apple-system"/>
              </a:rPr>
              <a:t>This month, millions of parents, carers and young adults in England are being contacted by the NHS to book missed measles, mumps, and rubella (MMR) vaccines as part of a major new campaign to protect those at risk from becoming seriously unwell.</a:t>
            </a:r>
          </a:p>
          <a:p>
            <a:pPr algn="l" fontAlgn="base"/>
            <a:r>
              <a:rPr lang="en-GB" sz="1600" b="0" dirty="0">
                <a:solidFill>
                  <a:srgbClr val="202A30"/>
                </a:solidFill>
                <a:latin typeface="-apple-system"/>
              </a:rPr>
              <a:t>NHS figures show millions of children under the age of 16 years are either unprotected or not fully protected and at risk of catching these serious and completely preventable diseases.</a:t>
            </a:r>
          </a:p>
          <a:p>
            <a:pPr algn="l" fontAlgn="base"/>
            <a:r>
              <a:rPr lang="en-GB" sz="1600" b="0" i="0" dirty="0">
                <a:solidFill>
                  <a:srgbClr val="202A30"/>
                </a:solidFill>
                <a:effectLst/>
                <a:latin typeface="-apple-system"/>
              </a:rPr>
              <a:t>Measles is not just a childhood disease and can be serious at any age. If caught during pregnancy it can be very serious causing stillbirth, miscarriage and low birth weight and NHS bosses are also urging young adults to catch up on any missed doses before thinking about starting a family.</a:t>
            </a:r>
          </a:p>
          <a:p>
            <a:pPr algn="l" fontAlgn="base"/>
            <a:r>
              <a:rPr lang="en-GB" sz="1600" b="0" i="0" dirty="0">
                <a:solidFill>
                  <a:srgbClr val="202A30"/>
                </a:solidFill>
                <a:effectLst/>
                <a:latin typeface="-apple-system"/>
              </a:rPr>
              <a:t>Two doses of the safe and effective MMR vaccine are needed for maximum life-long protection, with the first dose given around the child’s first birthday, and the second dose given at around three years and four months old.</a:t>
            </a:r>
          </a:p>
          <a:p>
            <a:pPr algn="l" fontAlgn="base"/>
            <a:r>
              <a:rPr lang="en-GB" sz="1600" b="0" i="0" dirty="0">
                <a:solidFill>
                  <a:srgbClr val="202A30"/>
                </a:solidFill>
                <a:effectLst/>
                <a:latin typeface="-apple-system"/>
              </a:rPr>
              <a:t>However, anyone can catch up at any age on any missed doses and it’s never too late to protect yourself. </a:t>
            </a:r>
          </a:p>
          <a:p>
            <a:pPr algn="l" fontAlgn="base"/>
            <a:r>
              <a:rPr lang="en-GB" sz="1600" b="0" dirty="0">
                <a:solidFill>
                  <a:srgbClr val="202A30"/>
                </a:solidFill>
                <a:latin typeface="-apple-system"/>
              </a:rPr>
              <a:t>If you or your child have not had both dose of the MMR vaccine contact your GP surgery to book an appointment as soon as possible and catch up. </a:t>
            </a:r>
          </a:p>
          <a:p>
            <a:pPr algn="l" fontAlgn="base"/>
            <a:endParaRPr lang="en-GB" sz="1600" b="0" i="0" dirty="0">
              <a:solidFill>
                <a:srgbClr val="202A30"/>
              </a:solidFill>
              <a:effectLst/>
              <a:latin typeface="-apple-system"/>
            </a:endParaRPr>
          </a:p>
          <a:p>
            <a:pPr>
              <a:lnSpc>
                <a:spcPct val="100000"/>
              </a:lnSpc>
              <a:spcAft>
                <a:spcPts val="1200"/>
              </a:spcAft>
              <a:buClr>
                <a:schemeClr val="accent6"/>
              </a:buClr>
            </a:pPr>
            <a:endParaRPr lang="en-GB" sz="2000" b="0" dirty="0">
              <a:solidFill>
                <a:schemeClr val="tx1"/>
              </a:solidFill>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highlight>
                <a:srgbClr val="FFFF00"/>
              </a:highlight>
            </a:endParaRPr>
          </a:p>
          <a:p>
            <a:pPr marL="342900" indent="-342900">
              <a:lnSpc>
                <a:spcPct val="100000"/>
              </a:lnSpc>
              <a:spcAft>
                <a:spcPts val="1200"/>
              </a:spcAft>
              <a:buClr>
                <a:schemeClr val="accent6"/>
              </a:buClr>
              <a:buFont typeface="Arial" panose="020B0604020202020204" pitchFamily="34" charset="0"/>
              <a:buChar char="•"/>
            </a:pPr>
            <a:endParaRPr lang="en-GB" sz="2200" b="0" dirty="0">
              <a:solidFill>
                <a:schemeClr val="tx1"/>
              </a:solidFill>
            </a:endParaRPr>
          </a:p>
        </p:txBody>
      </p:sp>
      <p:sp>
        <p:nvSpPr>
          <p:cNvPr id="8" name="Text Placeholder 5">
            <a:extLst>
              <a:ext uri="{FF2B5EF4-FFF2-40B4-BE49-F238E27FC236}">
                <a16:creationId xmlns:a16="http://schemas.microsoft.com/office/drawing/2014/main" id="{33459317-BC82-9774-E60B-2AAC167DB13A}"/>
              </a:ext>
            </a:extLst>
          </p:cNvPr>
          <p:cNvSpPr txBox="1">
            <a:spLocks/>
          </p:cNvSpPr>
          <p:nvPr/>
        </p:nvSpPr>
        <p:spPr>
          <a:xfrm>
            <a:off x="432000" y="1297185"/>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sz="2400" b="0" dirty="0">
                <a:solidFill>
                  <a:srgbClr val="202A30"/>
                </a:solidFill>
                <a:latin typeface="-apple-system"/>
              </a:rPr>
              <a:t>NHSE urges those unprotected against measles to come forward for their vaccinations</a:t>
            </a:r>
          </a:p>
        </p:txBody>
      </p:sp>
    </p:spTree>
    <p:extLst>
      <p:ext uri="{BB962C8B-B14F-4D97-AF65-F5344CB8AC3E}">
        <p14:creationId xmlns:p14="http://schemas.microsoft.com/office/powerpoint/2010/main" val="179292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Useful Links</a:t>
            </a:r>
            <a:endParaRPr lang="en-GB" spc="-40" dirty="0"/>
          </a:p>
        </p:txBody>
      </p:sp>
      <p:sp>
        <p:nvSpPr>
          <p:cNvPr id="2" name="TextBox 1">
            <a:extLst>
              <a:ext uri="{FF2B5EF4-FFF2-40B4-BE49-F238E27FC236}">
                <a16:creationId xmlns:a16="http://schemas.microsoft.com/office/drawing/2014/main" id="{40936234-728C-F6D1-4BA0-7F44D93C3065}"/>
              </a:ext>
            </a:extLst>
          </p:cNvPr>
          <p:cNvSpPr txBox="1"/>
          <p:nvPr/>
        </p:nvSpPr>
        <p:spPr>
          <a:xfrm>
            <a:off x="671762" y="1254515"/>
            <a:ext cx="5278101" cy="5509200"/>
          </a:xfrm>
          <a:prstGeom prst="rect">
            <a:avLst/>
          </a:prstGeom>
          <a:noFill/>
        </p:spPr>
        <p:txBody>
          <a:bodyPr wrap="square" rtlCol="0">
            <a:spAutoFit/>
          </a:bodyPr>
          <a:lstStyle/>
          <a:p>
            <a:endParaRPr lang="en-GB" sz="1600" dirty="0">
              <a:solidFill>
                <a:schemeClr val="accent1"/>
              </a:solidFill>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Social Media Handles </a:t>
            </a:r>
          </a:p>
          <a:p>
            <a:endParaRPr lang="en-GB" sz="1600" dirty="0">
              <a:solidFill>
                <a:schemeClr val="accent1"/>
              </a:solidFill>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NHS UK</a:t>
            </a:r>
          </a:p>
          <a:p>
            <a:r>
              <a:rPr lang="en-GB" sz="1600"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Facebook account</a:t>
            </a:r>
            <a:r>
              <a:rPr lang="en-GB" sz="1600" dirty="0">
                <a:solidFill>
                  <a:schemeClr val="accent1"/>
                </a:solidFill>
                <a:latin typeface="Arial" panose="020B0604020202020204" pitchFamily="34" charset="0"/>
                <a:cs typeface="Arial" panose="020B0604020202020204" pitchFamily="34" charset="0"/>
              </a:rPr>
              <a:t>: @NHSWebsite</a:t>
            </a:r>
          </a:p>
          <a:p>
            <a:r>
              <a:rPr lang="en-GB" sz="1600" u="sng"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Twitter / X account:</a:t>
            </a:r>
            <a:r>
              <a:rPr lang="en-GB" sz="1600"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@NHSuk</a:t>
            </a:r>
            <a:endParaRPr lang="en-GB" sz="1600" dirty="0">
              <a:solidFill>
                <a:schemeClr val="accent1"/>
              </a:solidFill>
              <a:latin typeface="Arial" panose="020B0604020202020204" pitchFamily="34" charset="0"/>
              <a:cs typeface="Arial" panose="020B0604020202020204" pitchFamily="34" charset="0"/>
            </a:endParaRPr>
          </a:p>
          <a:p>
            <a:r>
              <a:rPr lang="en-GB" sz="1600" dirty="0">
                <a:solidFill>
                  <a:schemeClr val="accent1"/>
                </a:solidFill>
                <a:latin typeface="Arial" panose="020B0604020202020204" pitchFamily="34" charset="0"/>
                <a:cs typeface="Arial" panose="020B0604020202020204" pitchFamily="34" charset="0"/>
                <a:hlinkClick r:id="rId6"/>
              </a:rPr>
              <a:t>Instagram account: @NHS</a:t>
            </a:r>
            <a:endParaRPr lang="en-GB" sz="1600" dirty="0">
              <a:solidFill>
                <a:schemeClr val="accent1"/>
              </a:solidFill>
              <a:latin typeface="Arial" panose="020B0604020202020204" pitchFamily="34" charset="0"/>
              <a:cs typeface="Arial" panose="020B0604020202020204" pitchFamily="34" charset="0"/>
            </a:endParaRPr>
          </a:p>
          <a:p>
            <a:endParaRPr lang="en-GB" sz="1600" dirty="0">
              <a:solidFill>
                <a:schemeClr val="accent1"/>
              </a:solidFill>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NHS England</a:t>
            </a:r>
          </a:p>
          <a:p>
            <a:r>
              <a:rPr lang="en-GB" sz="1600"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Facebook account</a:t>
            </a:r>
            <a:r>
              <a:rPr lang="en-GB" sz="1600" dirty="0">
                <a:solidFill>
                  <a:schemeClr val="accent1"/>
                </a:solidFill>
                <a:latin typeface="Arial" panose="020B0604020202020204" pitchFamily="34" charset="0"/>
                <a:cs typeface="Arial" panose="020B0604020202020204" pitchFamily="34" charset="0"/>
              </a:rPr>
              <a:t>: @NHSEngland</a:t>
            </a:r>
          </a:p>
          <a:p>
            <a:r>
              <a:rPr lang="en-GB" sz="1600" dirty="0">
                <a:solidFill>
                  <a:schemeClr val="accent1"/>
                </a:solidFill>
                <a:latin typeface="Arial" panose="020B0604020202020204" pitchFamily="34" charset="0"/>
                <a:cs typeface="Arial" panose="020B0604020202020204" pitchFamily="34" charset="0"/>
                <a:hlinkClick r:id="rId7"/>
              </a:rPr>
              <a:t>Twitter / X account:@</a:t>
            </a:r>
            <a:r>
              <a:rPr lang="en-GB" sz="1600" dirty="0" err="1">
                <a:solidFill>
                  <a:schemeClr val="accent1"/>
                </a:solidFill>
                <a:latin typeface="Arial" panose="020B0604020202020204" pitchFamily="34" charset="0"/>
                <a:cs typeface="Arial" panose="020B0604020202020204" pitchFamily="34" charset="0"/>
                <a:hlinkClick r:id="rId7"/>
              </a:rPr>
              <a:t>nhsengland</a:t>
            </a:r>
            <a:endParaRPr lang="en-GB" sz="1600" dirty="0">
              <a:solidFill>
                <a:schemeClr val="accent1"/>
              </a:solidFill>
              <a:latin typeface="Arial" panose="020B0604020202020204" pitchFamily="34" charset="0"/>
              <a:cs typeface="Arial" panose="020B0604020202020204" pitchFamily="34" charset="0"/>
            </a:endParaRPr>
          </a:p>
          <a:p>
            <a:r>
              <a:rPr lang="en-GB" sz="1600" dirty="0">
                <a:solidFill>
                  <a:schemeClr val="accent1"/>
                </a:solidFill>
                <a:latin typeface="Arial" panose="020B0604020202020204" pitchFamily="34" charset="0"/>
                <a:cs typeface="Arial" panose="020B0604020202020204" pitchFamily="34" charset="0"/>
                <a:hlinkClick r:id="rId8"/>
              </a:rPr>
              <a:t>Instagram account: @nhsengland</a:t>
            </a:r>
            <a:endParaRPr lang="en-GB" sz="1600" dirty="0">
              <a:solidFill>
                <a:schemeClr val="accent1"/>
              </a:solidFill>
              <a:latin typeface="Arial" panose="020B0604020202020204" pitchFamily="34" charset="0"/>
              <a:cs typeface="Arial" panose="020B0604020202020204" pitchFamily="34" charset="0"/>
            </a:endParaRPr>
          </a:p>
          <a:p>
            <a:endParaRPr lang="en-GB" sz="1600" b="1" dirty="0">
              <a:solidFill>
                <a:schemeClr val="accent1"/>
              </a:solidFill>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Department of Health and Social Care </a:t>
            </a:r>
          </a:p>
          <a:p>
            <a:r>
              <a:rPr lang="en-GB" sz="1600" u="sng" dirty="0">
                <a:solidFill>
                  <a:schemeClr val="accent1"/>
                </a:solidFill>
                <a:latin typeface="Arial" panose="020B0604020202020204" pitchFamily="34" charset="0"/>
                <a:cs typeface="Arial" panose="020B0604020202020204" pitchFamily="34" charset="0"/>
              </a:rPr>
              <a:t>Facebook account</a:t>
            </a:r>
            <a:r>
              <a:rPr lang="en-GB" sz="1600" dirty="0">
                <a:solidFill>
                  <a:schemeClr val="accent1"/>
                </a:solidFill>
                <a:latin typeface="Arial" panose="020B0604020202020204" pitchFamily="34" charset="0"/>
                <a:cs typeface="Arial" panose="020B0604020202020204" pitchFamily="34" charset="0"/>
              </a:rPr>
              <a:t>: @DHSCgovuk </a:t>
            </a:r>
          </a:p>
          <a:p>
            <a:r>
              <a:rPr lang="en-GB" sz="1600" u="sng" dirty="0">
                <a:solidFill>
                  <a:schemeClr val="accent1"/>
                </a:solidFill>
                <a:latin typeface="Arial" panose="020B0604020202020204" pitchFamily="34" charset="0"/>
                <a:cs typeface="Arial" panose="020B0604020202020204" pitchFamily="34" charset="0"/>
              </a:rPr>
              <a:t>Twitter / X account</a:t>
            </a:r>
            <a:r>
              <a:rPr lang="en-GB" sz="1600" dirty="0">
                <a:solidFill>
                  <a:schemeClr val="accent1"/>
                </a:solidFill>
                <a:latin typeface="Arial" panose="020B0604020202020204" pitchFamily="34" charset="0"/>
                <a:cs typeface="Arial" panose="020B0604020202020204" pitchFamily="34" charset="0"/>
              </a:rPr>
              <a:t>: @DHSCgovuk </a:t>
            </a:r>
          </a:p>
          <a:p>
            <a:endParaRPr lang="en-GB" sz="1600" dirty="0">
              <a:solidFill>
                <a:schemeClr val="accent1"/>
              </a:solidFill>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UK Health Security Agency</a:t>
            </a:r>
          </a:p>
          <a:p>
            <a:r>
              <a:rPr lang="en-GB" sz="1600" u="sng" dirty="0">
                <a:solidFill>
                  <a:schemeClr val="accent1"/>
                </a:solidFill>
                <a:latin typeface="Arial" panose="020B0604020202020204" pitchFamily="34" charset="0"/>
                <a:cs typeface="Arial" panose="020B0604020202020204" pitchFamily="34" charset="0"/>
              </a:rPr>
              <a:t>Facebook account</a:t>
            </a:r>
            <a:r>
              <a:rPr lang="en-GB" sz="1600" dirty="0">
                <a:solidFill>
                  <a:schemeClr val="accent1"/>
                </a:solidFill>
                <a:latin typeface="Arial" panose="020B0604020202020204" pitchFamily="34" charset="0"/>
                <a:cs typeface="Arial" panose="020B0604020202020204" pitchFamily="34" charset="0"/>
              </a:rPr>
              <a:t>: @UKHealthSecurityAgency</a:t>
            </a:r>
          </a:p>
          <a:p>
            <a:r>
              <a:rPr lang="en-GB" sz="1600" u="sng" dirty="0">
                <a:solidFill>
                  <a:schemeClr val="accent1"/>
                </a:solidFill>
                <a:latin typeface="Arial" panose="020B0604020202020204" pitchFamily="34" charset="0"/>
                <a:cs typeface="Arial" panose="020B0604020202020204" pitchFamily="34" charset="0"/>
              </a:rPr>
              <a:t>Twitter / X account</a:t>
            </a:r>
            <a:r>
              <a:rPr lang="en-GB" sz="1600" dirty="0">
                <a:solidFill>
                  <a:schemeClr val="accent1"/>
                </a:solidFill>
                <a:latin typeface="Arial" panose="020B0604020202020204" pitchFamily="34" charset="0"/>
                <a:cs typeface="Arial" panose="020B0604020202020204" pitchFamily="34" charset="0"/>
              </a:rPr>
              <a:t>: @UKHSA</a:t>
            </a:r>
          </a:p>
          <a:p>
            <a:r>
              <a:rPr lang="en-GB" sz="1600" dirty="0">
                <a:solidFill>
                  <a:schemeClr val="accent1"/>
                </a:solidFill>
                <a:latin typeface="Arial" panose="020B0604020202020204" pitchFamily="34" charset="0"/>
                <a:cs typeface="Arial" panose="020B0604020202020204" pitchFamily="34" charset="0"/>
              </a:rPr>
              <a:t> </a:t>
            </a:r>
          </a:p>
          <a:p>
            <a:r>
              <a:rPr lang="en-GB" sz="1600" dirty="0">
                <a:solidFill>
                  <a:schemeClr val="accent1"/>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29DFC05-D11C-F93A-8FE1-543BD6B73BEC}"/>
              </a:ext>
            </a:extLst>
          </p:cNvPr>
          <p:cNvSpPr txBox="1"/>
          <p:nvPr/>
        </p:nvSpPr>
        <p:spPr>
          <a:xfrm flipH="1">
            <a:off x="6972613" y="1566952"/>
            <a:ext cx="4547625" cy="3293209"/>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Weblinks</a:t>
            </a:r>
          </a:p>
          <a:p>
            <a:endParaRPr lang="en-GB" sz="1600" dirty="0">
              <a:solidFill>
                <a:schemeClr val="accent1"/>
              </a:solidFill>
              <a:latin typeface="Arial" panose="020B0604020202020204" pitchFamily="34" charset="0"/>
              <a:cs typeface="Arial" panose="020B0604020202020204" pitchFamily="34" charset="0"/>
            </a:endParaRPr>
          </a:p>
          <a:p>
            <a:r>
              <a:rPr lang="en-GB" sz="1600" dirty="0">
                <a:solidFill>
                  <a:schemeClr val="accent1"/>
                </a:solidFill>
                <a:latin typeface="Arial" panose="020B0604020202020204" pitchFamily="34" charset="0"/>
                <a:cs typeface="Arial" panose="020B0604020202020204" pitchFamily="34" charset="0"/>
                <a:hlinkClick r:id="rId9"/>
              </a:rPr>
              <a:t>NHS vaccination schedule</a:t>
            </a:r>
            <a:endParaRPr lang="en-GB" sz="1600" dirty="0">
              <a:solidFill>
                <a:schemeClr val="accent1"/>
              </a:solidFill>
              <a:latin typeface="Arial" panose="020B0604020202020204" pitchFamily="34" charset="0"/>
              <a:cs typeface="Arial" panose="020B0604020202020204" pitchFamily="34" charset="0"/>
            </a:endParaRPr>
          </a:p>
          <a:p>
            <a:endParaRPr lang="en-GB" sz="1600" dirty="0">
              <a:solidFill>
                <a:schemeClr val="accent1"/>
              </a:solidFill>
              <a:latin typeface="Arial" panose="020B0604020202020204" pitchFamily="34" charset="0"/>
              <a:cs typeface="Arial" panose="020B0604020202020204" pitchFamily="34" charset="0"/>
            </a:endParaRPr>
          </a:p>
          <a:p>
            <a:r>
              <a:rPr lang="en-GB" sz="1600" dirty="0">
                <a:solidFill>
                  <a:schemeClr val="accent1"/>
                </a:solidFill>
                <a:latin typeface="Arial" panose="020B0604020202020204" pitchFamily="34" charset="0"/>
                <a:cs typeface="Arial" panose="020B0604020202020204" pitchFamily="34" charset="0"/>
                <a:hlinkClick r:id="rId10"/>
              </a:rPr>
              <a:t>Quarterly Childhood Vaccination Coverage – 2022/23</a:t>
            </a:r>
            <a:r>
              <a:rPr lang="en-GB" sz="1600" dirty="0">
                <a:solidFill>
                  <a:schemeClr val="accent1"/>
                </a:solidFill>
                <a:latin typeface="Arial" panose="020B0604020202020204" pitchFamily="34" charset="0"/>
                <a:cs typeface="Arial" panose="020B0604020202020204" pitchFamily="34" charset="0"/>
              </a:rPr>
              <a:t> </a:t>
            </a:r>
            <a:r>
              <a:rPr lang="en-GB" sz="1600" b="1" dirty="0">
                <a:solidFill>
                  <a:schemeClr val="accent1"/>
                </a:solidFill>
                <a:latin typeface="Arial" panose="020B0604020202020204" pitchFamily="34" charset="0"/>
                <a:cs typeface="Arial" panose="020B0604020202020204" pitchFamily="34" charset="0"/>
              </a:rPr>
              <a:t>(Source: Gov.uk)</a:t>
            </a:r>
          </a:p>
          <a:p>
            <a:endParaRPr lang="en-GB" sz="1600" b="1" dirty="0">
              <a:solidFill>
                <a:schemeClr val="accent1"/>
              </a:solidFill>
              <a:latin typeface="Arial" panose="020B0604020202020204" pitchFamily="34" charset="0"/>
              <a:cs typeface="Arial" panose="020B0604020202020204" pitchFamily="34" charset="0"/>
            </a:endParaRPr>
          </a:p>
          <a:p>
            <a:endParaRPr lang="en-GB" sz="1600" b="1" dirty="0">
              <a:solidFill>
                <a:schemeClr val="accent1"/>
              </a:solidFill>
              <a:latin typeface="Arial" panose="020B0604020202020204" pitchFamily="34" charset="0"/>
              <a:cs typeface="Arial" panose="020B0604020202020204" pitchFamily="34" charset="0"/>
            </a:endParaRPr>
          </a:p>
          <a:p>
            <a:r>
              <a:rPr lang="en-GB" sz="1600" u="sng" dirty="0">
                <a:solidFill>
                  <a:srgbClr val="0563C1"/>
                </a:solidFill>
                <a:effectLst/>
                <a:latin typeface="Arial" panose="020B0604020202020204" pitchFamily="34" charset="0"/>
                <a:ea typeface="Calibri" panose="020F0502020204030204" pitchFamily="34" charset="0"/>
                <a:hlinkClick r:id="rId11"/>
              </a:rPr>
              <a:t>MMR Shared Learning, Inequalities &amp; Innovation - Vaccinations and Screening - </a:t>
            </a:r>
            <a:r>
              <a:rPr lang="en-GB" sz="1600" u="sng" dirty="0" err="1">
                <a:solidFill>
                  <a:srgbClr val="0563C1"/>
                </a:solidFill>
                <a:effectLst/>
                <a:latin typeface="Arial" panose="020B0604020202020204" pitchFamily="34" charset="0"/>
                <a:ea typeface="Calibri" panose="020F0502020204030204" pitchFamily="34" charset="0"/>
                <a:hlinkClick r:id="rId11"/>
              </a:rPr>
              <a:t>FutureNHS</a:t>
            </a:r>
            <a:r>
              <a:rPr lang="en-GB" sz="1600" u="sng" dirty="0">
                <a:solidFill>
                  <a:srgbClr val="0563C1"/>
                </a:solidFill>
                <a:effectLst/>
                <a:latin typeface="Arial" panose="020B0604020202020204" pitchFamily="34" charset="0"/>
                <a:ea typeface="Calibri" panose="020F0502020204030204" pitchFamily="34" charset="0"/>
                <a:hlinkClick r:id="rId11"/>
              </a:rPr>
              <a:t> Collaboration Platform</a:t>
            </a:r>
            <a:endParaRPr lang="en-GB" sz="1600" dirty="0">
              <a:solidFill>
                <a:schemeClr val="accent1"/>
              </a:solidFill>
              <a:latin typeface="Arial" panose="020B0604020202020204" pitchFamily="34" charset="0"/>
              <a:cs typeface="Arial" panose="020B0604020202020204" pitchFamily="34" charset="0"/>
            </a:endParaRPr>
          </a:p>
          <a:p>
            <a:endParaRPr lang="en-GB" sz="1600" dirty="0">
              <a:solidFill>
                <a:schemeClr val="accent1"/>
              </a:solidFill>
              <a:latin typeface="Arial" panose="020B0604020202020204" pitchFamily="34" charset="0"/>
              <a:cs typeface="Arial" panose="020B0604020202020204" pitchFamily="34" charset="0"/>
            </a:endParaRPr>
          </a:p>
          <a:p>
            <a:r>
              <a:rPr lang="en-GB" sz="1600" dirty="0">
                <a:solidFill>
                  <a:schemeClr val="accent1"/>
                </a:solidFill>
                <a:latin typeface="Arial" panose="020B0604020202020204" pitchFamily="34" charset="0"/>
                <a:cs typeface="Arial" panose="020B0604020202020204" pitchFamily="34" charset="0"/>
                <a:hlinkClick r:id="rId12"/>
              </a:rPr>
              <a:t>UKHSA Measles leaflets and posters</a:t>
            </a:r>
            <a:endParaRPr lang="en-GB" sz="1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23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What is the background?</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vert="horz" lIns="0" tIns="0" rIns="0" bIns="0" rtlCol="0" anchor="t">
            <a:normAutofit fontScale="92500" lnSpcReduction="10000"/>
          </a:bodyPr>
          <a:lstStyle/>
          <a:p>
            <a:endParaRPr lang="en-GB" sz="2400" dirty="0"/>
          </a:p>
          <a:p>
            <a:r>
              <a:rPr lang="en-GB" sz="2400" dirty="0"/>
              <a:t>UKHSA announced a national measles incident in January 2024 following an increase in confirmed cases. All regions have measles cases with London and the West Midlands highlighted as having more cases. Without intervention UKHSA predict the measles cases will continue to rise in all regions. For latest figures see here</a:t>
            </a:r>
          </a:p>
          <a:p>
            <a:endParaRPr lang="en-GB" sz="2400" dirty="0"/>
          </a:p>
          <a:p>
            <a:r>
              <a:rPr lang="en-GB" sz="2400" dirty="0"/>
              <a:t>The uptake figures of the MMR vaccination has been in decline for over ten years, with on average at least one in ten children unvaccinated and at risk of becoming seriously unwell. In some areas this is as high as four in ten children.</a:t>
            </a:r>
          </a:p>
          <a:p>
            <a:endParaRPr lang="en-GB" sz="2400" dirty="0"/>
          </a:p>
          <a:p>
            <a:r>
              <a:rPr lang="en-GB" sz="2400" dirty="0"/>
              <a:t>NHSE are launching a national call / recall inviting those not fully vaccinated to come forward to catch up on missed doses of the MMR vaccination. </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Measles cases are on the rise, with unvaccinated children and young adults at risk of becoming seriously unwell.</a:t>
            </a:r>
            <a:endParaRPr lang="en-GB" sz="2400" dirty="0"/>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MMR Vaccine uptake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a:bodyPr>
          <a:lstStyle/>
          <a:p>
            <a:endParaRPr lang="en-GB" sz="2400" dirty="0"/>
          </a:p>
          <a:p>
            <a:pPr marL="342900" indent="-342900">
              <a:buFont typeface="Arial" panose="020B0604020202020204" pitchFamily="34" charset="0"/>
              <a:buChar char="•"/>
            </a:pPr>
            <a:r>
              <a:rPr lang="en-GB" sz="2400" dirty="0"/>
              <a:t>The MMR vaccine has been in decline for over ten years with COVID-19 and misinformation exacerbating the problem. This in line with other childhood vaccinations.</a:t>
            </a:r>
          </a:p>
          <a:p>
            <a:pPr marL="342900" indent="-342900">
              <a:buFont typeface="Arial" panose="020B0604020202020204" pitchFamily="34" charset="0"/>
              <a:buChar char="•"/>
            </a:pPr>
            <a:r>
              <a:rPr lang="en-GB" sz="2400" dirty="0"/>
              <a:t>The vaccination rate for both MMR doses at age 5 years is 84.5% for England, lower than the 95% target set by the WHO and as low as 60% in some areas of London. </a:t>
            </a:r>
            <a:r>
              <a:rPr lang="en-GB" sz="1200" dirty="0"/>
              <a:t>(data from UHKSA published uptake stats)</a:t>
            </a:r>
          </a:p>
          <a:p>
            <a:pPr marL="342900" indent="-342900">
              <a:buFont typeface="Arial" panose="020B0604020202020204" pitchFamily="34" charset="0"/>
              <a:buChar char="•"/>
            </a:pPr>
            <a:r>
              <a:rPr lang="en-GB" sz="2400" dirty="0"/>
              <a:t>Millions of children under the age of 16 are not fully protected against measles. This is the number of children who have missed one or both doses of the MMR vaccine.</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Lower than the WHO recommended 95% vaccine uptake and the measles virus circulating is creating the perfect storm for infection to spread.</a:t>
            </a:r>
            <a:endParaRPr lang="en-GB" sz="2400" dirty="0"/>
          </a:p>
        </p:txBody>
      </p:sp>
    </p:spTree>
    <p:extLst>
      <p:ext uri="{BB962C8B-B14F-4D97-AF65-F5344CB8AC3E}">
        <p14:creationId xmlns:p14="http://schemas.microsoft.com/office/powerpoint/2010/main" val="111086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The Measles risk</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Autofit/>
          </a:bodyPr>
          <a:lstStyle/>
          <a:p>
            <a:pPr marL="342900" indent="-342900">
              <a:buFont typeface="Arial" panose="020B0604020202020204" pitchFamily="34" charset="0"/>
              <a:buChar char="•"/>
            </a:pPr>
            <a:r>
              <a:rPr lang="en-GB" sz="2000" dirty="0"/>
              <a:t>In England cases of measles are continuing to increase as is the risk to those unvaccinated. Measles is serious and without intervention, the NHS could see many hospitalised, and there is a real risk of completely preventable measles related deaths. </a:t>
            </a:r>
          </a:p>
          <a:p>
            <a:pPr marL="342900" indent="-342900">
              <a:buFont typeface="Arial" panose="020B0604020202020204" pitchFamily="34" charset="0"/>
              <a:buChar char="•"/>
            </a:pPr>
            <a:r>
              <a:rPr lang="en-GB" sz="2000" dirty="0"/>
              <a:t>The risk of measles is perceived by some parents as low, citing it being ‘just a rash’. The media are calling the virus a ‘Victorian disease’, the return of an old virus. Neither are true with measles being present throughout the decades, but that the vaccination programmes had kept it at bay in recent years.</a:t>
            </a:r>
          </a:p>
          <a:p>
            <a:pPr marL="342900" indent="-342900">
              <a:buFont typeface="Arial" panose="020B0604020202020204" pitchFamily="34" charset="0"/>
              <a:buChar char="•"/>
            </a:pPr>
            <a:r>
              <a:rPr lang="en-GB" sz="2000" dirty="0"/>
              <a:t>Measles can cause blindness, sepsis and meningitis, with encephalitis being a serious concern years after the infection has passed. Currently there are a number of children in hospital with measles.</a:t>
            </a:r>
          </a:p>
          <a:p>
            <a:pPr marL="342900" indent="-342900">
              <a:buFont typeface="Arial" panose="020B0604020202020204" pitchFamily="34" charset="0"/>
              <a:buChar char="•"/>
            </a:pPr>
            <a:r>
              <a:rPr lang="en-GB" sz="2000" dirty="0"/>
              <a:t>Measles is one of the world's most infectious diseases, with an R rate of R15, making it more infectious than COVID-19, a cold and flu. Without an increase in vaccination rates UKHSA modelled that there could be over 160,000 cases in London alone.</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Measles is more than just a rash – it’s serious</a:t>
            </a:r>
            <a:endParaRPr lang="en-GB" sz="2400" dirty="0"/>
          </a:p>
        </p:txBody>
      </p:sp>
    </p:spTree>
    <p:extLst>
      <p:ext uri="{BB962C8B-B14F-4D97-AF65-F5344CB8AC3E}">
        <p14:creationId xmlns:p14="http://schemas.microsoft.com/office/powerpoint/2010/main" val="378086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MMR national call / recall – February 2024</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vert="horz" lIns="0" tIns="0" rIns="0" bIns="0" rtlCol="0" anchor="t">
            <a:noAutofit/>
          </a:bodyPr>
          <a:lstStyle/>
          <a:p>
            <a:r>
              <a:rPr lang="en-GB" sz="1600" dirty="0"/>
              <a:t>To target those not fully protected against measles (missing one or both doses of their MMR vaccine) NHSE are launching a call / recall inviting the following cohorts to book an appointment to catch up on their MMR vaccinations;</a:t>
            </a:r>
          </a:p>
          <a:p>
            <a:pPr marL="1028700" lvl="1" indent="-342900"/>
            <a:r>
              <a:rPr lang="en-GB" sz="1600" dirty="0"/>
              <a:t>Cohort one (One to five-year-olds) parents / carers already being contacted through their GP surgeries between November 2023 and March 2024</a:t>
            </a:r>
          </a:p>
          <a:p>
            <a:pPr marL="1028700" lvl="1" indent="-342900"/>
            <a:r>
              <a:rPr lang="en-GB" sz="1600" dirty="0"/>
              <a:t>Cohort two (Six to 11-year-olds) parents / carers in England to receive a communication in February and March 2024</a:t>
            </a:r>
          </a:p>
          <a:p>
            <a:pPr marL="1028700" lvl="1" indent="-342900"/>
            <a:r>
              <a:rPr lang="en-GB" sz="1600" dirty="0"/>
              <a:t>Cohort three (11 to 16-year-olds) parents / carers in London and West Midlands will receive a communication in February and March 2024. Greater Manchester will receive a recall in </a:t>
            </a:r>
            <a:r>
              <a:rPr lang="en-GB" sz="1600"/>
              <a:t>March only.</a:t>
            </a:r>
            <a:endParaRPr lang="en-GB" sz="1600" dirty="0"/>
          </a:p>
          <a:p>
            <a:pPr marL="1028700" lvl="1" indent="-342900"/>
            <a:r>
              <a:rPr lang="en-GB" sz="1600" dirty="0"/>
              <a:t>Cohort four and five (17 to 25-year-olds) in London, Greater Manchester and West Midlands to receive communications in February and March 2024.</a:t>
            </a:r>
          </a:p>
          <a:p>
            <a:r>
              <a:rPr lang="en-GB" sz="1600" dirty="0"/>
              <a:t>The campaign will see communications sent via text message, email and letters, and for those over 16 years the NHS app will also send a communication. </a:t>
            </a:r>
          </a:p>
          <a:p>
            <a:r>
              <a:rPr lang="en-GB" sz="1600" dirty="0"/>
              <a:t>The communication invites all those contacted to book a catch-up appointment at their GP surgery to receive their next dose of the MMR vaccine. In London, school age children can also contact their School Aged Immunisation Service to arrange a catch up in school or through a clinic.</a:t>
            </a:r>
          </a:p>
          <a:p>
            <a:r>
              <a:rPr lang="en-GB" sz="1600" dirty="0"/>
              <a:t>An MMR invites web page for more information has been launched at </a:t>
            </a:r>
            <a:r>
              <a:rPr lang="en-GB" sz="1600" b="1" i="0" dirty="0">
                <a:solidFill>
                  <a:srgbClr val="212B32"/>
                </a:solidFill>
                <a:effectLst/>
                <a:latin typeface="Arial" panose="020B0604020202020204" pitchFamily="34" charset="0"/>
              </a:rPr>
              <a:t>www.england.nhs.uk/mmr-invites</a:t>
            </a:r>
            <a:endParaRPr lang="en-GB" sz="16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Call / recall will target those unvaccinated and partially vaccinated</a:t>
            </a:r>
            <a:endParaRPr lang="en-GB" sz="2400" dirty="0"/>
          </a:p>
        </p:txBody>
      </p:sp>
    </p:spTree>
    <p:extLst>
      <p:ext uri="{BB962C8B-B14F-4D97-AF65-F5344CB8AC3E}">
        <p14:creationId xmlns:p14="http://schemas.microsoft.com/office/powerpoint/2010/main" val="107180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Objectives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lnSpcReduction="10000"/>
          </a:bodyPr>
          <a:lstStyle/>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t>Increase awareness of ‘measles is more than just a rash’. There is no medical treatment for measles, and it can be life threatening and / or life limiting.</a:t>
            </a:r>
          </a:p>
          <a:p>
            <a:pPr marL="342900" indent="-342900">
              <a:buFont typeface="Arial" panose="020B0604020202020204" pitchFamily="34" charset="0"/>
              <a:buChar char="•"/>
            </a:pPr>
            <a:r>
              <a:rPr lang="en-US" sz="1900" dirty="0"/>
              <a:t>Educate communities of the benefits of the MMR vaccine to prevent children becoming seriously unwell. </a:t>
            </a:r>
          </a:p>
          <a:p>
            <a:pPr marL="342900" indent="-342900">
              <a:buFont typeface="Arial" panose="020B0604020202020204" pitchFamily="34" charset="0"/>
              <a:buChar char="•"/>
            </a:pPr>
            <a:r>
              <a:rPr lang="en-US" sz="1900" dirty="0"/>
              <a:t>To dispel misinformation;</a:t>
            </a:r>
          </a:p>
          <a:p>
            <a:pPr marL="1028700" lvl="1" indent="-342900"/>
            <a:r>
              <a:rPr lang="en-US" sz="1900" dirty="0"/>
              <a:t>Gelatine - there is a non-porcine MMR vaccine option</a:t>
            </a:r>
          </a:p>
          <a:p>
            <a:pPr marL="1028700" lvl="1" indent="-342900"/>
            <a:r>
              <a:rPr lang="en-US" sz="1900" dirty="0"/>
              <a:t>Natural immunity - building immunity ‘naturally’ risks children being seriously unwell</a:t>
            </a:r>
          </a:p>
          <a:p>
            <a:pPr marL="1028700" lvl="1" indent="-342900"/>
            <a:r>
              <a:rPr lang="en-US" sz="1900" dirty="0"/>
              <a:t>Autism – where this is an issue, reiterate there is no link between the MMR vaccine and autism. (National Autism Society state ‘</a:t>
            </a:r>
            <a:r>
              <a:rPr lang="en-GB" sz="1900" dirty="0"/>
              <a:t>There is no link between autism and vaccines.’</a:t>
            </a:r>
            <a:r>
              <a:rPr lang="en-US" sz="1900" dirty="0"/>
              <a:t>) </a:t>
            </a:r>
          </a:p>
          <a:p>
            <a:pPr marL="1028700" lvl="1" indent="-342900"/>
            <a:endParaRPr lang="en-US" sz="1900" dirty="0"/>
          </a:p>
          <a:p>
            <a:pPr marL="342900" indent="-342900">
              <a:buFont typeface="Arial" panose="020B0604020202020204" pitchFamily="34" charset="0"/>
              <a:buChar char="•"/>
            </a:pPr>
            <a:r>
              <a:rPr lang="en-US" sz="1900" dirty="0"/>
              <a:t>Remind people the MMR vaccine needs 2 doses; at one year and three years and four months</a:t>
            </a:r>
          </a:p>
          <a:p>
            <a:pPr marL="342900" indent="-342900">
              <a:buFont typeface="Arial" panose="020B0604020202020204" pitchFamily="34" charset="0"/>
              <a:buChar char="•"/>
            </a:pPr>
            <a:r>
              <a:rPr lang="en-US" sz="1900" dirty="0"/>
              <a:t>Increase awareness that young adults also need to catch up on any missed MMR vaccines</a:t>
            </a:r>
          </a:p>
          <a:p>
            <a:endParaRPr lang="en-GB" sz="24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dirty="0"/>
              <a:t>To increase awareness of the seriousness of measles and the offer of the MMR vaccine as the best preventative</a:t>
            </a:r>
          </a:p>
        </p:txBody>
      </p:sp>
    </p:spTree>
    <p:extLst>
      <p:ext uri="{BB962C8B-B14F-4D97-AF65-F5344CB8AC3E}">
        <p14:creationId xmlns:p14="http://schemas.microsoft.com/office/powerpoint/2010/main" val="138517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Audience / Insights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Autofit/>
          </a:bodyPr>
          <a:lstStyle/>
          <a:p>
            <a:r>
              <a:rPr lang="en-US" sz="2000" b="1" dirty="0"/>
              <a:t>Primary audience</a:t>
            </a:r>
          </a:p>
          <a:p>
            <a:pPr marL="342900" indent="-342900">
              <a:buFont typeface="Arial" panose="020B0604020202020204" pitchFamily="34" charset="0"/>
              <a:buChar char="•"/>
            </a:pPr>
            <a:r>
              <a:rPr lang="en-US" sz="2000" dirty="0"/>
              <a:t>Parents / guardians and carers of children aged 6-11 years ( All regions receiving the call / recall for this cohort)</a:t>
            </a:r>
          </a:p>
          <a:p>
            <a:pPr marL="342900" indent="-342900">
              <a:buFont typeface="Arial" panose="020B0604020202020204" pitchFamily="34" charset="0"/>
              <a:buChar char="•"/>
            </a:pPr>
            <a:r>
              <a:rPr lang="en-US" sz="2000" dirty="0"/>
              <a:t>Parents / guardians and carers of children aged 1-5 years (GP call / recall target group)</a:t>
            </a:r>
          </a:p>
          <a:p>
            <a:endParaRPr lang="en-US" sz="2000" dirty="0"/>
          </a:p>
          <a:p>
            <a:r>
              <a:rPr lang="en-US" sz="2000" b="1" dirty="0"/>
              <a:t>Secondary audiences</a:t>
            </a:r>
          </a:p>
          <a:p>
            <a:pPr marL="342900" indent="-342900">
              <a:buFont typeface="Arial" panose="020B0604020202020204" pitchFamily="34" charset="0"/>
              <a:buChar char="•"/>
            </a:pPr>
            <a:r>
              <a:rPr lang="en-US" sz="2000" dirty="0"/>
              <a:t>Parents / carers of children aged 12+</a:t>
            </a:r>
          </a:p>
          <a:p>
            <a:pPr marL="342900" indent="-342900">
              <a:buFont typeface="Arial" panose="020B0604020202020204" pitchFamily="34" charset="0"/>
              <a:buChar char="•"/>
            </a:pPr>
            <a:r>
              <a:rPr lang="en-US" sz="2000" dirty="0"/>
              <a:t>Young adults from 17-25 years </a:t>
            </a:r>
          </a:p>
          <a:p>
            <a:pPr marL="342900" indent="-342900">
              <a:buFont typeface="Arial" panose="020B0604020202020204" pitchFamily="34" charset="0"/>
              <a:buChar char="•"/>
            </a:pPr>
            <a:r>
              <a:rPr lang="en-US" sz="2000" dirty="0"/>
              <a:t>Those looking to conceive (MMR </a:t>
            </a:r>
            <a:r>
              <a:rPr lang="en-US" sz="2000" dirty="0" err="1"/>
              <a:t>vaccs</a:t>
            </a:r>
            <a:r>
              <a:rPr lang="en-US" sz="2000" dirty="0"/>
              <a:t> before getting pregnant)</a:t>
            </a:r>
          </a:p>
          <a:p>
            <a:pPr marL="342900" indent="-342900">
              <a:buFont typeface="Arial" panose="020B0604020202020204" pitchFamily="34" charset="0"/>
              <a:buChar char="•"/>
            </a:pPr>
            <a:r>
              <a:rPr lang="en-US" sz="2000" dirty="0"/>
              <a:t>Healthcare professionals</a:t>
            </a:r>
          </a:p>
          <a:p>
            <a:pPr marL="342900" indent="-342900">
              <a:buFont typeface="Arial" panose="020B0604020202020204" pitchFamily="34" charset="0"/>
              <a:buChar char="•"/>
            </a:pPr>
            <a:r>
              <a:rPr lang="en-US" sz="2000" dirty="0"/>
              <a:t>Stakeholders and children's charities</a:t>
            </a:r>
          </a:p>
        </p:txBody>
      </p:sp>
    </p:spTree>
    <p:extLst>
      <p:ext uri="{BB962C8B-B14F-4D97-AF65-F5344CB8AC3E}">
        <p14:creationId xmlns:p14="http://schemas.microsoft.com/office/powerpoint/2010/main" val="74243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Key messages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97186"/>
            <a:ext cx="11088000" cy="4930813"/>
          </a:xfrm>
        </p:spPr>
        <p:txBody>
          <a:bodyPr>
            <a:noAutofit/>
          </a:bodyPr>
          <a:lstStyle/>
          <a:p>
            <a:pPr marL="342900" indent="-342900">
              <a:buFont typeface="Arial" panose="020B0604020202020204" pitchFamily="34" charset="0"/>
              <a:buChar char="•"/>
            </a:pPr>
            <a:r>
              <a:rPr lang="en-GB" sz="1200" dirty="0"/>
              <a:t>Measles cases continue to rise in England </a:t>
            </a:r>
          </a:p>
          <a:p>
            <a:pPr marL="342900" indent="-342900">
              <a:buFont typeface="Arial" panose="020B0604020202020204" pitchFamily="34" charset="0"/>
              <a:buChar char="•"/>
            </a:pPr>
            <a:r>
              <a:rPr lang="en-GB" sz="1200" dirty="0"/>
              <a:t>Over one in ten children across England remain at risk of catching measles without both doses of the MMR vaccine</a:t>
            </a:r>
          </a:p>
          <a:p>
            <a:pPr marL="342900" indent="-342900">
              <a:buFont typeface="Arial" panose="020B0604020202020204" pitchFamily="34" charset="0"/>
              <a:buChar char="•"/>
            </a:pPr>
            <a:r>
              <a:rPr lang="en-GB" sz="1200" dirty="0"/>
              <a:t>Measles is not just a childhood disease; adults can become seriously unwell</a:t>
            </a:r>
          </a:p>
          <a:p>
            <a:pPr marL="342900" indent="-342900">
              <a:buFont typeface="Arial" panose="020B0604020202020204" pitchFamily="34" charset="0"/>
              <a:buChar char="•"/>
            </a:pPr>
            <a:r>
              <a:rPr lang="en-GB" sz="1200" dirty="0"/>
              <a:t>Measles in pregnancy is serious and can cause stillbirth, premature labour and miscarriage.</a:t>
            </a:r>
          </a:p>
          <a:p>
            <a:pPr marL="342900" indent="-342900">
              <a:buFont typeface="Arial" panose="020B0604020202020204" pitchFamily="34" charset="0"/>
              <a:buChar char="•"/>
            </a:pPr>
            <a:r>
              <a:rPr lang="en-GB" sz="1200" dirty="0"/>
              <a:t>One in 15 measles cases can have complications such as meningitis, sepsis and blindness</a:t>
            </a:r>
          </a:p>
          <a:p>
            <a:pPr marL="342900" indent="-342900">
              <a:buFont typeface="Arial" panose="020B0604020202020204" pitchFamily="34" charset="0"/>
              <a:buChar char="•"/>
            </a:pPr>
            <a:r>
              <a:rPr lang="en-GB" sz="1200" dirty="0"/>
              <a:t>Measles is one of the world's most infectious diseases, with one infected person giving it to approximately 15 other unvaccinated people.  </a:t>
            </a:r>
          </a:p>
          <a:p>
            <a:pPr marL="342900" indent="-342900">
              <a:buFont typeface="Arial" panose="020B0604020202020204" pitchFamily="34" charset="0"/>
              <a:buChar char="•"/>
            </a:pPr>
            <a:r>
              <a:rPr lang="en-GB" sz="1200" dirty="0"/>
              <a:t>One in five children will require a hospital visit if they become unwell with measles </a:t>
            </a:r>
            <a:r>
              <a:rPr lang="en-GB" sz="1200" dirty="0">
                <a:hlinkClick r:id="rId3">
                  <a:extLst>
                    <a:ext uri="{A12FA001-AC4F-418D-AE19-62706E023703}">
                      <ahyp:hlinkClr xmlns:ahyp="http://schemas.microsoft.com/office/drawing/2018/hyperlinkcolor" val="tx"/>
                    </a:ext>
                  </a:extLst>
                </a:hlinkClick>
              </a:rPr>
              <a:t>(source)</a:t>
            </a:r>
            <a:endParaRPr lang="en-GB" sz="1200" dirty="0"/>
          </a:p>
          <a:p>
            <a:pPr marL="342900" indent="-342900">
              <a:buFont typeface="Arial" panose="020B0604020202020204" pitchFamily="34" charset="0"/>
              <a:buChar char="•"/>
            </a:pPr>
            <a:r>
              <a:rPr lang="en-GB" sz="1200" dirty="0"/>
              <a:t>Millions of parents will be contacted from today (5</a:t>
            </a:r>
            <a:r>
              <a:rPr lang="en-GB" sz="1200" baseline="30000" dirty="0"/>
              <a:t>th</a:t>
            </a:r>
            <a:r>
              <a:rPr lang="en-GB" sz="1200" dirty="0"/>
              <a:t> Feb) inviting them to book their child in for any missed doses of the MMR vaccine</a:t>
            </a:r>
          </a:p>
          <a:p>
            <a:pPr marL="342900" indent="-342900">
              <a:buFont typeface="Arial" panose="020B0604020202020204" pitchFamily="34" charset="0"/>
              <a:buChar char="•"/>
            </a:pPr>
            <a:r>
              <a:rPr lang="en-GB" sz="1200" dirty="0"/>
              <a:t>Thousands of young adults will today (19</a:t>
            </a:r>
            <a:r>
              <a:rPr lang="en-GB" sz="1200" baseline="30000" dirty="0"/>
              <a:t>th</a:t>
            </a:r>
            <a:r>
              <a:rPr lang="en-GB" sz="1200" dirty="0"/>
              <a:t> February) be contacted to catch up on missed MMR vaccines (West Midlands, Greater Manchester &amp; London only)</a:t>
            </a:r>
          </a:p>
          <a:p>
            <a:pPr marL="342900" indent="-342900">
              <a:buFont typeface="Arial" panose="020B0604020202020204" pitchFamily="34" charset="0"/>
              <a:buChar char="•"/>
            </a:pPr>
            <a:r>
              <a:rPr lang="en-GB" sz="1200" dirty="0"/>
              <a:t>The Measles, Mumps and Rubella (MMR) vaccine is safe and has been used since the 1980s. </a:t>
            </a:r>
          </a:p>
          <a:p>
            <a:pPr marL="342900" indent="-342900">
              <a:buFont typeface="Arial" panose="020B0604020202020204" pitchFamily="34" charset="0"/>
              <a:buChar char="•"/>
            </a:pPr>
            <a:r>
              <a:rPr lang="en-GB" sz="1200" dirty="0"/>
              <a:t>There is no medical treatment for measles; MMR vaccination is the best protection against becoming seriously unwell</a:t>
            </a:r>
          </a:p>
          <a:p>
            <a:pPr marL="342900" indent="-342900">
              <a:buFont typeface="Arial" panose="020B0604020202020204" pitchFamily="34" charset="0"/>
              <a:buChar char="•"/>
            </a:pPr>
            <a:r>
              <a:rPr lang="en-GB" sz="1200" dirty="0"/>
              <a:t>Over 20 million cases of measles have been prevented since the start of measles vaccination in the UK. Over 4,500 lives have been saved as a result (81 lives per year) *source is UKHSA </a:t>
            </a:r>
          </a:p>
          <a:p>
            <a:pPr marL="342900" indent="-342900">
              <a:buFont typeface="Arial" panose="020B0604020202020204" pitchFamily="34" charset="0"/>
              <a:buChar char="•"/>
            </a:pPr>
            <a:r>
              <a:rPr lang="en-GB" sz="1200" dirty="0"/>
              <a:t>MMR vaccination is free on the NHS with the first dose being offered when a child is one year and the second at 3 years and 4 months old. This provides long lasting protection against measles, mumps and rubella</a:t>
            </a:r>
          </a:p>
          <a:p>
            <a:pPr marL="342900" indent="-342900">
              <a:buFont typeface="Arial" panose="020B0604020202020204" pitchFamily="34" charset="0"/>
              <a:buChar char="•"/>
            </a:pPr>
            <a:r>
              <a:rPr lang="en-GB" sz="1200" dirty="0"/>
              <a:t>The evidence is clear; there is no link between the MMR vaccine and autism </a:t>
            </a:r>
          </a:p>
          <a:p>
            <a:r>
              <a:rPr lang="en-US" sz="1200" dirty="0"/>
              <a:t>Call to action</a:t>
            </a:r>
          </a:p>
          <a:p>
            <a:pPr marL="342900" indent="-342900">
              <a:buFont typeface="Arial" panose="020B0604020202020204" pitchFamily="34" charset="0"/>
              <a:buChar char="•"/>
            </a:pPr>
            <a:r>
              <a:rPr lang="en-GB" sz="1200" dirty="0"/>
              <a:t>If you or your child may have missed out on the MMR vaccine, contact your GP practice as soon as possible to check your records and to book an appointment to catch up.</a:t>
            </a:r>
          </a:p>
          <a:p>
            <a:pPr marL="342900" indent="-342900">
              <a:buFont typeface="Arial" panose="020B0604020202020204" pitchFamily="34" charset="0"/>
              <a:buChar char="•"/>
            </a:pPr>
            <a:r>
              <a:rPr lang="en-US" sz="1200" dirty="0"/>
              <a:t>For more information visit the </a:t>
            </a:r>
            <a:r>
              <a:rPr lang="en-US" sz="1200" dirty="0">
                <a:hlinkClick r:id="rId4">
                  <a:extLst>
                    <a:ext uri="{A12FA001-AC4F-418D-AE19-62706E023703}">
                      <ahyp:hlinkClr xmlns:ahyp="http://schemas.microsoft.com/office/drawing/2018/hyperlinkcolor" val="tx"/>
                    </a:ext>
                  </a:extLst>
                </a:hlinkClick>
              </a:rPr>
              <a:t>NHS website</a:t>
            </a:r>
            <a:endParaRPr lang="en-GB" sz="1200" dirty="0"/>
          </a:p>
        </p:txBody>
      </p:sp>
    </p:spTree>
    <p:extLst>
      <p:ext uri="{BB962C8B-B14F-4D97-AF65-F5344CB8AC3E}">
        <p14:creationId xmlns:p14="http://schemas.microsoft.com/office/powerpoint/2010/main" val="42996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Action for Regional Communications </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552000" y="1969940"/>
            <a:ext cx="11088000" cy="4113678"/>
          </a:xfrm>
        </p:spPr>
        <p:txBody>
          <a:bodyPr>
            <a:normAutofit fontScale="92500"/>
          </a:bodyPr>
          <a:lstStyle/>
          <a:p>
            <a:pPr marL="342900" indent="-342900">
              <a:buFont typeface="Arial" panose="020B0604020202020204" pitchFamily="34" charset="0"/>
              <a:buChar char="•"/>
            </a:pPr>
            <a:r>
              <a:rPr lang="en-GB" sz="2400" dirty="0"/>
              <a:t>Where possible circulate the information to encourage stakeholders to amplify messages</a:t>
            </a:r>
          </a:p>
          <a:p>
            <a:pPr marL="342900" indent="-342900">
              <a:buFont typeface="Arial" panose="020B0604020202020204" pitchFamily="34" charset="0"/>
              <a:buChar char="•"/>
            </a:pPr>
            <a:r>
              <a:rPr lang="en-GB" sz="2400" dirty="0"/>
              <a:t>Share content on social media, new assets available</a:t>
            </a:r>
          </a:p>
          <a:p>
            <a:pPr marL="342900" indent="-342900">
              <a:buFont typeface="Arial" panose="020B0604020202020204" pitchFamily="34" charset="0"/>
              <a:buChar char="•"/>
            </a:pPr>
            <a:r>
              <a:rPr lang="en-GB" sz="2400" dirty="0"/>
              <a:t>Share content with regional press, including local statistics for children not fully vaccinated</a:t>
            </a:r>
          </a:p>
          <a:p>
            <a:pPr marL="342900" indent="-342900">
              <a:buFont typeface="Arial" panose="020B0604020202020204" pitchFamily="34" charset="0"/>
              <a:buChar char="•"/>
            </a:pPr>
            <a:r>
              <a:rPr lang="en-GB" sz="2400" dirty="0"/>
              <a:t>Circulate assets for regional and local teams to use</a:t>
            </a:r>
          </a:p>
          <a:p>
            <a:pPr marL="342900" indent="-342900">
              <a:buFont typeface="Arial" panose="020B0604020202020204" pitchFamily="34" charset="0"/>
              <a:buChar char="•"/>
            </a:pPr>
            <a:r>
              <a:rPr lang="en-GB" sz="2400" dirty="0"/>
              <a:t>Encourage primary care teams / ICBs / SAIS to discuss MMR with this unvaccinated</a:t>
            </a:r>
          </a:p>
          <a:p>
            <a:pPr marL="342900" indent="-342900">
              <a:buFont typeface="Arial" panose="020B0604020202020204" pitchFamily="34" charset="0"/>
              <a:buChar char="•"/>
            </a:pPr>
            <a:r>
              <a:rPr lang="en-GB" sz="2400" dirty="0"/>
              <a:t>Local outreach work with key demographics in your community who are vaccine hesitant</a:t>
            </a:r>
          </a:p>
          <a:p>
            <a:pPr marL="342900" indent="-342900">
              <a:buFont typeface="Arial" panose="020B0604020202020204" pitchFamily="34" charset="0"/>
              <a:buChar char="•"/>
            </a:pPr>
            <a:r>
              <a:rPr lang="en-GB" sz="2400" dirty="0"/>
              <a:t>Contact education settings and head teachers to circulate the information to parents</a:t>
            </a:r>
          </a:p>
          <a:p>
            <a:endParaRPr lang="en-GB" sz="2400" dirty="0"/>
          </a:p>
        </p:txBody>
      </p:sp>
      <p:sp>
        <p:nvSpPr>
          <p:cNvPr id="4" name="Text Placeholder 5">
            <a:extLst>
              <a:ext uri="{FF2B5EF4-FFF2-40B4-BE49-F238E27FC236}">
                <a16:creationId xmlns:a16="http://schemas.microsoft.com/office/drawing/2014/main" id="{50C8AF30-277C-58F5-C1AB-4B9948C66BB9}"/>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dirty="0"/>
              <a:t>To support the MMR call / recall campaign it would be great for teams to;</a:t>
            </a:r>
          </a:p>
        </p:txBody>
      </p:sp>
    </p:spTree>
    <p:extLst>
      <p:ext uri="{BB962C8B-B14F-4D97-AF65-F5344CB8AC3E}">
        <p14:creationId xmlns:p14="http://schemas.microsoft.com/office/powerpoint/2010/main" val="6928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c46edbd2-0b97-4692-89aa-535e7b7c9c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E6022CB7ABC04BBE2CED71F91F4A17" ma:contentTypeVersion="16" ma:contentTypeDescription="Create a new document." ma:contentTypeScope="" ma:versionID="ea82c753dcc2588e71e8f75043415606">
  <xsd:schema xmlns:xsd="http://www.w3.org/2001/XMLSchema" xmlns:xs="http://www.w3.org/2001/XMLSchema" xmlns:p="http://schemas.microsoft.com/office/2006/metadata/properties" xmlns:ns2="c46edbd2-0b97-4692-89aa-535e7b7c9c9d" xmlns:ns3="cccaf3ac-2de9-44d4-aa31-54302fceb5f7" xmlns:ns4="5fe5bee8-37d4-4da7-9e71-2f7bf1e5ad3b" targetNamespace="http://schemas.microsoft.com/office/2006/metadata/properties" ma:root="true" ma:fieldsID="b345eaa7e4abcd9ca580c0bb9c14742d" ns2:_="" ns3:_="" ns4:_="">
    <xsd:import namespace="c46edbd2-0b97-4692-89aa-535e7b7c9c9d"/>
    <xsd:import namespace="cccaf3ac-2de9-44d4-aa31-54302fceb5f7"/>
    <xsd:import namespace="5fe5bee8-37d4-4da7-9e71-2f7bf1e5a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edbd2-0b97-4692-89aa-535e7b7c9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13a9716-c867-48af-8bb5-e526df1fdba9}" ma:internalName="TaxCatchAll" ma:showField="CatchAllData" ma:web="5fe5bee8-37d4-4da7-9e71-2f7bf1e5ad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e5bee8-37d4-4da7-9e71-2f7bf1e5ad3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http://schemas.microsoft.com/office/infopath/2007/PartnerControls"/>
    <ds:schemaRef ds:uri="3aa42f08-e708-46fa-8873-ef4bebe479f0"/>
    <ds:schemaRef ds:uri="http://purl.org/dc/term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8964cdc-6461-4632-bf5a-ecc56702e60f"/>
    <ds:schemaRef ds:uri="http://schemas.microsoft.com/office/2006/metadata/properties"/>
    <ds:schemaRef ds:uri="2e9807c8-684d-4ce2-9798-0aa295dedadb"/>
    <ds:schemaRef ds:uri="5668c8bc-6c30-45e9-80ca-5109d4270dfd"/>
    <ds:schemaRef ds:uri="4e4326f6-5e34-4e05-b314-006661b9c42d"/>
    <ds:schemaRef ds:uri="d1578f25-4d6e-4d4b-93b5-68c0610bc2f6"/>
    <ds:schemaRef ds:uri="f51a84ac-5ef7-4b0b-bd71-e269097bd152"/>
    <ds:schemaRef ds:uri="cccaf3ac-2de9-44d4-aa31-54302fceb5f7"/>
    <ds:schemaRef ds:uri="f4a52ef9-00b4-49d2-8e7c-69e9f0647054"/>
    <ds:schemaRef ds:uri="http://schemas.microsoft.com/sharepoint/v3"/>
  </ds:schemaRefs>
</ds:datastoreItem>
</file>

<file path=customXml/itemProps3.xml><?xml version="1.0" encoding="utf-8"?>
<ds:datastoreItem xmlns:ds="http://schemas.openxmlformats.org/officeDocument/2006/customXml" ds:itemID="{569CDDC3-0218-4F87-B483-FF12BF4E678E}"/>
</file>

<file path=docProps/app.xml><?xml version="1.0" encoding="utf-8"?>
<Properties xmlns="http://schemas.openxmlformats.org/officeDocument/2006/extended-properties" xmlns:vt="http://schemas.openxmlformats.org/officeDocument/2006/docPropsVTypes">
  <Template/>
  <TotalTime>10805</TotalTime>
  <Words>2469</Words>
  <Application>Microsoft Office PowerPoint</Application>
  <PresentationFormat>Widescreen</PresentationFormat>
  <Paragraphs>221</Paragraphs>
  <Slides>20</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-apple-system</vt:lpstr>
      <vt:lpstr>Arial</vt:lpstr>
      <vt:lpstr>Calibri</vt:lpstr>
      <vt:lpstr>NHSD-Refresh-Theme-NOV1120B</vt:lpstr>
      <vt:lpstr>MMR call / recall Communications Toolkit</vt:lpstr>
      <vt:lpstr>What is the background?</vt:lpstr>
      <vt:lpstr>MMR Vaccine uptake</vt:lpstr>
      <vt:lpstr>The Measles risk</vt:lpstr>
      <vt:lpstr>MMR national call / recall – February 2024</vt:lpstr>
      <vt:lpstr>Objectives</vt:lpstr>
      <vt:lpstr>Audience / Insights</vt:lpstr>
      <vt:lpstr>Key messages</vt:lpstr>
      <vt:lpstr>Action for Regional Communications </vt:lpstr>
      <vt:lpstr>MMR inequalities </vt:lpstr>
      <vt:lpstr>Communications Assets</vt:lpstr>
      <vt:lpstr>Social Media Assets</vt:lpstr>
      <vt:lpstr>Social Media Assets </vt:lpstr>
      <vt:lpstr>Other assets</vt:lpstr>
      <vt:lpstr>Other assets</vt:lpstr>
      <vt:lpstr>Press activity</vt:lpstr>
      <vt:lpstr>NHSE Call / recall materials</vt:lpstr>
      <vt:lpstr>Bulletin copy</vt:lpstr>
      <vt:lpstr>Useful Links</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Mikhaila Brentnall</cp:lastModifiedBy>
  <cp:revision>77</cp:revision>
  <dcterms:created xsi:type="dcterms:W3CDTF">2020-11-30T10:49:03Z</dcterms:created>
  <dcterms:modified xsi:type="dcterms:W3CDTF">2024-02-05T12:50:45Z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0x01010029C40A35185B684485CE8A877CAC3CC2</vt:lpwstr>
  </property>
  <property fmtid="{D5CDD505-2E9C-101B-9397-08002B2CF9AE}" pid="3" name="_dlc_DocIdItemGuid">
    <vt:lpwstr>56579ddb-1cdf-4035-9a3d-2da04fab6c26</vt:lpwstr>
  </property>
  <property fmtid="{D5CDD505-2E9C-101B-9397-08002B2CF9AE}" pid="4" name="MediaServiceImageTags">
    <vt:lpwstr/>
  </property>
</Properties>
</file>