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13"/>
  </p:notesMasterIdLst>
  <p:sldIdLst>
    <p:sldId id="256" r:id="rId2"/>
    <p:sldId id="310" r:id="rId3"/>
    <p:sldId id="277" r:id="rId4"/>
    <p:sldId id="278" r:id="rId5"/>
    <p:sldId id="297" r:id="rId6"/>
    <p:sldId id="283" r:id="rId7"/>
    <p:sldId id="282" r:id="rId8"/>
    <p:sldId id="296" r:id="rId9"/>
    <p:sldId id="295" r:id="rId10"/>
    <p:sldId id="313"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ie Whillock" initials="RW" lastIdx="1" clrIdx="0">
    <p:extLst>
      <p:ext uri="{19B8F6BF-5375-455C-9EA6-DF929625EA0E}">
        <p15:presenceInfo xmlns:p15="http://schemas.microsoft.com/office/powerpoint/2012/main" userId="S::Rosie.Whillock@phe.gov.uk::b768d4cd-9ac3-41c8-b755-ee4d887746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9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67" autoAdjust="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6/25/2024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a:t>
            </a:fld>
            <a:endParaRPr lang="en-US"/>
          </a:p>
        </p:txBody>
      </p:sp>
    </p:spTree>
    <p:extLst>
      <p:ext uri="{BB962C8B-B14F-4D97-AF65-F5344CB8AC3E}">
        <p14:creationId xmlns:p14="http://schemas.microsoft.com/office/powerpoint/2010/main" val="2133929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a:t>
            </a:fld>
            <a:endParaRPr lang="en-US"/>
          </a:p>
        </p:txBody>
      </p:sp>
    </p:spTree>
    <p:extLst>
      <p:ext uri="{BB962C8B-B14F-4D97-AF65-F5344CB8AC3E}">
        <p14:creationId xmlns:p14="http://schemas.microsoft.com/office/powerpoint/2010/main" val="118969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a:t>
            </a:fld>
            <a:endParaRPr lang="en-US"/>
          </a:p>
        </p:txBody>
      </p:sp>
    </p:spTree>
    <p:extLst>
      <p:ext uri="{BB962C8B-B14F-4D97-AF65-F5344CB8AC3E}">
        <p14:creationId xmlns:p14="http://schemas.microsoft.com/office/powerpoint/2010/main" val="4187338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a:t>
            </a:fld>
            <a:endParaRPr lang="en-US"/>
          </a:p>
        </p:txBody>
      </p:sp>
    </p:spTree>
    <p:extLst>
      <p:ext uri="{BB962C8B-B14F-4D97-AF65-F5344CB8AC3E}">
        <p14:creationId xmlns:p14="http://schemas.microsoft.com/office/powerpoint/2010/main" val="3179571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a:t>
            </a:fld>
            <a:endParaRPr lang="en-US"/>
          </a:p>
        </p:txBody>
      </p:sp>
    </p:spTree>
    <p:extLst>
      <p:ext uri="{BB962C8B-B14F-4D97-AF65-F5344CB8AC3E}">
        <p14:creationId xmlns:p14="http://schemas.microsoft.com/office/powerpoint/2010/main" val="1577626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7</a:t>
            </a:fld>
            <a:endParaRPr lang="en-US"/>
          </a:p>
        </p:txBody>
      </p:sp>
    </p:spTree>
    <p:extLst>
      <p:ext uri="{BB962C8B-B14F-4D97-AF65-F5344CB8AC3E}">
        <p14:creationId xmlns:p14="http://schemas.microsoft.com/office/powerpoint/2010/main" val="434170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a:t>
            </a:fld>
            <a:endParaRPr lang="en-US"/>
          </a:p>
        </p:txBody>
      </p:sp>
    </p:spTree>
    <p:extLst>
      <p:ext uri="{BB962C8B-B14F-4D97-AF65-F5344CB8AC3E}">
        <p14:creationId xmlns:p14="http://schemas.microsoft.com/office/powerpoint/2010/main" val="1887359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9</a:t>
            </a:fld>
            <a:endParaRPr lang="en-US"/>
          </a:p>
        </p:txBody>
      </p:sp>
    </p:spTree>
    <p:extLst>
      <p:ext uri="{BB962C8B-B14F-4D97-AF65-F5344CB8AC3E}">
        <p14:creationId xmlns:p14="http://schemas.microsoft.com/office/powerpoint/2010/main" val="3652092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11</a:t>
            </a:fld>
            <a:endParaRPr lang="en-US"/>
          </a:p>
        </p:txBody>
      </p:sp>
    </p:spTree>
    <p:extLst>
      <p:ext uri="{BB962C8B-B14F-4D97-AF65-F5344CB8AC3E}">
        <p14:creationId xmlns:p14="http://schemas.microsoft.com/office/powerpoint/2010/main" val="829783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solidFill>
                  <a:srgbClr val="007C91"/>
                </a:solidFill>
              </a:defRPr>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a:t>Presentation title</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a:t>Presentation title</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a:t>Presentation title</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a:t>Presentation title</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615956" y="179416"/>
            <a:ext cx="11123856"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61595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rgbClr val="007C91"/>
                </a:solidFill>
                <a:latin typeface="Arial" panose="020B0604020202020204" pitchFamily="34" charset="0"/>
                <a:cs typeface="Arial" panose="020B0604020202020204" pitchFamily="34" charset="0"/>
              </a:defRPr>
            </a:lvl1pPr>
          </a:lstStyle>
          <a:p>
            <a:r>
              <a:rPr lang="en-GB" dirty="0"/>
              <a:t>Presentation title</a:t>
            </a:r>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rgbClr val="007C9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dt="0"/>
  <p:txStyles>
    <p:titleStyle>
      <a:lvl1pPr algn="l" defTabSz="914400" rtl="0" eaLnBrk="1" latinLnBrk="0" hangingPunct="1">
        <a:lnSpc>
          <a:spcPct val="90000"/>
        </a:lnSpc>
        <a:spcBef>
          <a:spcPct val="0"/>
        </a:spcBef>
        <a:buNone/>
        <a:defRPr sz="3800" kern="1200">
          <a:solidFill>
            <a:srgbClr val="007C9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healthpublications.gov.uk/ViewProduct.html?sp=Sflubriefingforsecondaryschools"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gov.uk/government/publications/flu-vaccination-in-school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view.officeapps.live.com/op/view.aspx?src=https%3A%2F%2Fassets.publishing.service.gov.uk%2Fmedia%2F666343969b0e00ae3ce3420a%2FUKHSA_Flu_Vaccine_consent_form_2024_25.docx&amp;wdOrigin=BROWSELINK"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hyperlink" Target="http://www.healthpublications.gov.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v.uk/government/publications/which-flu-vaccine-should-children-hav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gov.uk/government/publications/flu-vaccination-in-schools"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healthpublications.gov.uk/ViewProduct.html?sp=Sflustickersforchildrenaged2to11years" TargetMode="External"/><Relationship Id="rId5" Type="http://schemas.openxmlformats.org/officeDocument/2006/relationships/image" Target="../media/image4.png"/><Relationship Id="rId4" Type="http://schemas.openxmlformats.org/officeDocument/2006/relationships/hyperlink" Target="https://www.healthpublications.gov.uk/ViewProduct.html?sp=Sflubriefingforprimaryschools202425" TargetMode="External"/><Relationship Id="rId9" Type="http://schemas.openxmlformats.org/officeDocument/2006/relationships/hyperlink" Target="https://view.officeapps.live.com/op/view.aspx?src=https%3A%2F%2Fassets.publishing.service.gov.uk%2Fmedia%2F66633413b04145fef3164371%2FUKHSA_School_flu_invitation_letter_2024_2025.odt&amp;wdOrigin=BROWSELINK"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healthpublications.gov.uk/ViewArticle.html?sp=Sprotectingyourchildagainstfluleafletbulgarian" TargetMode="External"/><Relationship Id="rId13" Type="http://schemas.openxmlformats.org/officeDocument/2006/relationships/hyperlink" Target="https://www.healthpublications.gov.uk/ViewArticle.html?sp=Sprotectingyourchildagainstfluleafletfrench" TargetMode="External"/><Relationship Id="rId18" Type="http://schemas.openxmlformats.org/officeDocument/2006/relationships/hyperlink" Target="https://www.healthpublications.gov.uk/ViewArticle.html?sp=Sprotectingyourchildagainstfluleafletlithuanian" TargetMode="External"/><Relationship Id="rId26" Type="http://schemas.openxmlformats.org/officeDocument/2006/relationships/hyperlink" Target="https://www.healthpublications.gov.uk/ViewArticle.html?sp=Sprotectingyourchildagainstfluleafletsomali" TargetMode="External"/><Relationship Id="rId39" Type="http://schemas.openxmlformats.org/officeDocument/2006/relationships/image" Target="../media/image7.png"/><Relationship Id="rId3" Type="http://schemas.openxmlformats.org/officeDocument/2006/relationships/hyperlink" Target="https://www.healthpublications.gov.uk/ViewProduct.html?sp=Sfluvaccinationprimaryschoolforparents" TargetMode="External"/><Relationship Id="rId21" Type="http://schemas.openxmlformats.org/officeDocument/2006/relationships/hyperlink" Target="https://www.healthpublications.gov.uk/ViewArticle.html?sp=Sprotectingyourchildagainstfluleafletpolish" TargetMode="External"/><Relationship Id="rId34" Type="http://schemas.openxmlformats.org/officeDocument/2006/relationships/hyperlink" Target="https://www.healthpublications.gov.uk/ViewArticle.html?sp=Sprotectingyourchildagainstfluleafletlargeprint" TargetMode="External"/><Relationship Id="rId7" Type="http://schemas.openxmlformats.org/officeDocument/2006/relationships/hyperlink" Target="https://www.healthpublications.gov.uk/ViewArticle.html?sp=Sprotectingyourchildagainstfluleafletbengali" TargetMode="External"/><Relationship Id="rId12" Type="http://schemas.openxmlformats.org/officeDocument/2006/relationships/hyperlink" Target="https://www.healthpublications.gov.uk/ViewArticle.html?sp=Sprotectingyourchildagainstfluleafletfarsi" TargetMode="External"/><Relationship Id="rId17" Type="http://schemas.openxmlformats.org/officeDocument/2006/relationships/hyperlink" Target="https://www.healthpublications.gov.uk/ViewArticle.html?sp=Sprotectingyourchildagainstfluleafletlatvian" TargetMode="External"/><Relationship Id="rId25" Type="http://schemas.openxmlformats.org/officeDocument/2006/relationships/hyperlink" Target="https://www.healthpublications.gov.uk/ViewArticle.html?sp=Sprotectingyourchildagainstfluleafletrussian" TargetMode="External"/><Relationship Id="rId33" Type="http://schemas.openxmlformats.org/officeDocument/2006/relationships/hyperlink" Target="https://www.healthpublications.gov.uk/ViewArticle.html?sp=Sprotectingyourchildagainstfluleafletyiddish" TargetMode="External"/><Relationship Id="rId38" Type="http://schemas.openxmlformats.org/officeDocument/2006/relationships/hyperlink" Target="https://www.healthpublications.gov.uk/ViewArticle.html?sp=Sprotectingyourchildagainstfluleafletaudio" TargetMode="External"/><Relationship Id="rId2" Type="http://schemas.openxmlformats.org/officeDocument/2006/relationships/notesSlide" Target="../notesSlides/notesSlide4.xml"/><Relationship Id="rId16" Type="http://schemas.openxmlformats.org/officeDocument/2006/relationships/hyperlink" Target="https://www.healthpublications.gov.uk/ViewArticle.html?sp=Sprotectingyourchildagainstfluleaflethindi" TargetMode="External"/><Relationship Id="rId20" Type="http://schemas.openxmlformats.org/officeDocument/2006/relationships/hyperlink" Target="https://www.healthpublications.gov.uk/ViewArticle.html?sp=Sprotectingyourchildagainstfluleafletpashto" TargetMode="External"/><Relationship Id="rId29" Type="http://schemas.openxmlformats.org/officeDocument/2006/relationships/hyperlink" Target="https://www.healthpublications.gov.uk/ViewArticle.html?sp=Sprotectingyourchildagainstfluleafletturkish" TargetMode="External"/><Relationship Id="rId1" Type="http://schemas.openxmlformats.org/officeDocument/2006/relationships/slideLayout" Target="../slideLayouts/slideLayout2.xml"/><Relationship Id="rId6" Type="http://schemas.openxmlformats.org/officeDocument/2006/relationships/hyperlink" Target="https://www.healthpublications.gov.uk/ViewArticle.html?sp=Sprotectingyourchildagainstfluleafletarabic" TargetMode="External"/><Relationship Id="rId11" Type="http://schemas.openxmlformats.org/officeDocument/2006/relationships/hyperlink" Target="https://www.healthpublications.gov.uk/ViewArticle.html?sp=Sprotectingyourchildagainstfluleafletestonian" TargetMode="External"/><Relationship Id="rId24" Type="http://schemas.openxmlformats.org/officeDocument/2006/relationships/hyperlink" Target="https://www.healthpublications.gov.uk/ViewArticle.html?sp=Sprotectingyourchildagainstfluleafletromany" TargetMode="External"/><Relationship Id="rId32" Type="http://schemas.openxmlformats.org/officeDocument/2006/relationships/hyperlink" Target="https://www.healthpublications.gov.uk/ViewArticle.html?sp=Sprotectingyourchildagainstfluleafleturdu" TargetMode="External"/><Relationship Id="rId37" Type="http://schemas.openxmlformats.org/officeDocument/2006/relationships/hyperlink" Target="https://www.healthpublications.gov.uk/ViewArticle.html?sp=Sprotectingyourchildagainstfluleafletbsl" TargetMode="External"/><Relationship Id="rId5" Type="http://schemas.openxmlformats.org/officeDocument/2006/relationships/hyperlink" Target="https://www.healthpublications.gov.uk/ViewArticle.html?sp=Sprotectingyourchildagainstfluleafletalbanian" TargetMode="External"/><Relationship Id="rId15" Type="http://schemas.openxmlformats.org/officeDocument/2006/relationships/hyperlink" Target="https://www.healthpublications.gov.uk/ViewArticle.html?sp=Sprotectingyourchildagainstfluleafletgujarati" TargetMode="External"/><Relationship Id="rId23" Type="http://schemas.openxmlformats.org/officeDocument/2006/relationships/hyperlink" Target="https://www.healthpublications.gov.uk/ViewArticle.html?sp=Sprotectingyourchildagainstfluleafletromanian" TargetMode="External"/><Relationship Id="rId28" Type="http://schemas.openxmlformats.org/officeDocument/2006/relationships/hyperlink" Target="https://www.healthpublications.gov.uk/ViewArticle.html?sp=Sprotectingyourchildagainstfluleaflettagalog" TargetMode="External"/><Relationship Id="rId36" Type="http://schemas.openxmlformats.org/officeDocument/2006/relationships/hyperlink" Target="https://www.youtube.com/watch?v=i9Kgqxg7trM" TargetMode="External"/><Relationship Id="rId10" Type="http://schemas.openxmlformats.org/officeDocument/2006/relationships/hyperlink" Target="https://www.healthpublications.gov.uk/ViewArticle.html?sp=Sprotectingyourchildagainstfluleafletchinesetraditionalcantonese" TargetMode="External"/><Relationship Id="rId19" Type="http://schemas.openxmlformats.org/officeDocument/2006/relationships/hyperlink" Target="https://www.healthpublications.gov.uk/ViewArticle.html?sp=Sprotectingyourchildagainstfluleafletpanjabi" TargetMode="External"/><Relationship Id="rId31" Type="http://schemas.openxmlformats.org/officeDocument/2006/relationships/hyperlink" Target="https://www.healthpublications.gov.uk/ViewArticle.html?sp=Sprotectingyourchildagainstfluleafletukrainian" TargetMode="External"/><Relationship Id="rId4" Type="http://schemas.openxmlformats.org/officeDocument/2006/relationships/hyperlink" Target="https://www.healthpublications.gov.uk/ViewArticle.html?sp=Sfluvaccinationprimaryschoolforparents" TargetMode="External"/><Relationship Id="rId9" Type="http://schemas.openxmlformats.org/officeDocument/2006/relationships/hyperlink" Target="https://www.healthpublications.gov.uk/ViewArticle.html?sp=Sprotectingyourchildagainstfluleafletchinesesimplified" TargetMode="External"/><Relationship Id="rId14" Type="http://schemas.openxmlformats.org/officeDocument/2006/relationships/hyperlink" Target="https://www.healthpublications.gov.uk/ViewArticle.html?sp=Sprotectingyourchildagainstfluleafletgreek" TargetMode="External"/><Relationship Id="rId22" Type="http://schemas.openxmlformats.org/officeDocument/2006/relationships/hyperlink" Target="https://www.healthpublications.gov.uk/ViewArticle.html?sp=Sprotectingyourchildagainstfluleafletportuguese" TargetMode="External"/><Relationship Id="rId27" Type="http://schemas.openxmlformats.org/officeDocument/2006/relationships/hyperlink" Target="https://www.healthpublications.gov.uk/ViewArticle.html?sp=Sprotectingyourchildagainstfluleafletspanish" TargetMode="External"/><Relationship Id="rId30" Type="http://schemas.openxmlformats.org/officeDocument/2006/relationships/hyperlink" Target="https://www.healthpublications.gov.uk/ViewArticle.html?sp=Sprotectingyourchildagainstfluleaflettwi" TargetMode="External"/><Relationship Id="rId35" Type="http://schemas.openxmlformats.org/officeDocument/2006/relationships/hyperlink" Target="https://www.healthpublications.gov.uk/ViewArticle.html?sp=Sprotectingyourchildagainstfluleafletbraill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healthpublications.gov.uk/ViewProduct.html?sp=Sflu5reasonstovaccinateyourchildposter011years-410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gov.uk/government/publications/flu-vaccination-in-schools" TargetMode="External"/><Relationship Id="rId7" Type="http://schemas.openxmlformats.org/officeDocument/2006/relationships/hyperlink" Target="https://view.officeapps.live.com/op/view.aspx?src=https%3A%2F%2Fassets.publishing.service.gov.uk%2Fmedia%2F66633413b04145fef3164371%2FUKHSA_School_flu_invitation_letter_2024_2025.odt&amp;wdOrigin=BROWSELIN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healthpublications.gov.uk/ViewProduct.html?sp=Sflu5reasonspostersecondaryschools" TargetMode="External"/><Relationship Id="rId5" Type="http://schemas.openxmlformats.org/officeDocument/2006/relationships/hyperlink" Target="https://www.healthpublications.gov.uk/ViewProduct.html?sp=Sprotectyourselffromflusecondaryschoolenglish" TargetMode="External"/><Relationship Id="rId4" Type="http://schemas.openxmlformats.org/officeDocument/2006/relationships/image" Target="../media/image9.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hyperlink" Target="https://www.healthpublications.gov.uk/ViewArticle.html?sp=Sprotectyourselfagainstfluinformationforthoseinsecondaryschoolbengali" TargetMode="External"/><Relationship Id="rId13" Type="http://schemas.openxmlformats.org/officeDocument/2006/relationships/hyperlink" Target="https://www.healthpublications.gov.uk/ViewArticle.html?sp=Sprotectyourselfagainstfluinformationforthoseinsecondaryschoolfarsi" TargetMode="External"/><Relationship Id="rId18" Type="http://schemas.openxmlformats.org/officeDocument/2006/relationships/hyperlink" Target="https://www.healthpublications.gov.uk/ViewArticle.html?sp=Sprotectyourselfagainstfluinformationforthoseinsecondaryschoolitalian" TargetMode="External"/><Relationship Id="rId26" Type="http://schemas.openxmlformats.org/officeDocument/2006/relationships/hyperlink" Target="https://www.healthpublications.gov.uk/ViewArticle.html?sp=Sprotectyourselfagainstfluinformationforthoseinsecondaryschoolromany" TargetMode="External"/><Relationship Id="rId39" Type="http://schemas.openxmlformats.org/officeDocument/2006/relationships/hyperlink" Target="https://www.healthpublications.gov.uk/ViewArticle.html?sp=Sprotectingyouagainstfluleafletaudio" TargetMode="External"/><Relationship Id="rId3" Type="http://schemas.openxmlformats.org/officeDocument/2006/relationships/image" Target="../media/image9.png"/><Relationship Id="rId21" Type="http://schemas.openxmlformats.org/officeDocument/2006/relationships/hyperlink" Target="https://www.healthpublications.gov.uk/ViewArticle.html?sp=Sprotectyourselfagainstfluinformationforthoseinsecondaryschoolpanjabi" TargetMode="External"/><Relationship Id="rId34" Type="http://schemas.openxmlformats.org/officeDocument/2006/relationships/hyperlink" Target="https://www.healthpublications.gov.uk/ViewArticle.html?sp=Sprotectyourselfagainstfluinformationforthoseinsecondaryschoolukrainian" TargetMode="External"/><Relationship Id="rId7" Type="http://schemas.openxmlformats.org/officeDocument/2006/relationships/hyperlink" Target="https://www.healthpublications.gov.uk/ViewArticle.html?sp=Sprotectyourselfagainstfluinformationforthoseinsecondaryschoolarabic" TargetMode="External"/><Relationship Id="rId12" Type="http://schemas.openxmlformats.org/officeDocument/2006/relationships/hyperlink" Target="https://www.healthpublications.gov.uk/ViewArticle.html?sp=Sprotectyourselfagainstfluinformationforthoseinsecondaryschoolestonian" TargetMode="External"/><Relationship Id="rId17" Type="http://schemas.openxmlformats.org/officeDocument/2006/relationships/hyperlink" Target="https://www.healthpublications.gov.uk/ViewArticle.html?sp=Sprotectyourselfagainstfluinformationforthoseinsecondaryschoolhindi" TargetMode="External"/><Relationship Id="rId25" Type="http://schemas.openxmlformats.org/officeDocument/2006/relationships/hyperlink" Target="https://www.healthpublications.gov.uk/ViewArticle.html?sp=Sprotectyourselfagainstfluinformationforthoseinsecondaryschoolromanian" TargetMode="External"/><Relationship Id="rId33" Type="http://schemas.openxmlformats.org/officeDocument/2006/relationships/hyperlink" Target="https://www.healthpublications.gov.uk/ViewArticle.html?sp=Sprotectyourselfagainstfluinformationforthoseinsecondaryschooltwi" TargetMode="External"/><Relationship Id="rId38" Type="http://schemas.openxmlformats.org/officeDocument/2006/relationships/hyperlink" Target="https://www.healthpublications.gov.uk/ViewArticle.html?sp=Sprotectingyouagainstfluleafletbraille" TargetMode="External"/><Relationship Id="rId2" Type="http://schemas.openxmlformats.org/officeDocument/2006/relationships/notesSlide" Target="../notesSlides/notesSlide7.xml"/><Relationship Id="rId16" Type="http://schemas.openxmlformats.org/officeDocument/2006/relationships/hyperlink" Target="https://www.healthpublications.gov.uk/ViewArticle.html?sp=Sprotectyourselfagainstfluinformationforthoseinsecondaryschoolgujarati" TargetMode="External"/><Relationship Id="rId20" Type="http://schemas.openxmlformats.org/officeDocument/2006/relationships/hyperlink" Target="https://www.healthpublications.gov.uk/ViewArticle.html?sp=Sprotectyourselfagainstfluinformationforthoseinsecondaryschoollithuanian" TargetMode="External"/><Relationship Id="rId29" Type="http://schemas.openxmlformats.org/officeDocument/2006/relationships/hyperlink" Target="https://www.healthpublications.gov.uk/ViewArticle.html?sp=Sprotectyourselfagainstfluinformationforthoseinsecondaryschoolspanish" TargetMode="External"/><Relationship Id="rId1" Type="http://schemas.openxmlformats.org/officeDocument/2006/relationships/slideLayout" Target="../slideLayouts/slideLayout2.xml"/><Relationship Id="rId6" Type="http://schemas.openxmlformats.org/officeDocument/2006/relationships/hyperlink" Target="https://www.healthpublications.gov.uk/ViewArticle.html?sp=Sprotectyourselfagainstfluinformationforthoseinsecondaryschoolalbanian" TargetMode="External"/><Relationship Id="rId11" Type="http://schemas.openxmlformats.org/officeDocument/2006/relationships/hyperlink" Target="https://www.healthpublications.gov.uk/ViewArticle.html?sp=Sprotectyourselfagainstfluinformationforthoseinsecondaryschoolchinesetraditionalcantonese" TargetMode="External"/><Relationship Id="rId24" Type="http://schemas.openxmlformats.org/officeDocument/2006/relationships/hyperlink" Target="https://www.healthpublications.gov.uk/ViewArticle.html?sp=Sprotectyourselfagainstfluinformationforthoseinsecondaryschoolportuguese" TargetMode="External"/><Relationship Id="rId32" Type="http://schemas.openxmlformats.org/officeDocument/2006/relationships/hyperlink" Target="https://www.healthpublications.gov.uk/ViewArticle.html?sp=Sprotectyourselfagainstfluinformationforthoseinsecondaryschoolturkish" TargetMode="External"/><Relationship Id="rId37" Type="http://schemas.openxmlformats.org/officeDocument/2006/relationships/hyperlink" Target="https://www.healthpublications.gov.uk/ViewArticle.html?sp=Sprotectyourselfagainstfluinformationforthoseinsecondaryschoolyoruba" TargetMode="External"/><Relationship Id="rId40" Type="http://schemas.openxmlformats.org/officeDocument/2006/relationships/hyperlink" Target="https://www.healthpublications.gov.uk/ViewArticle.html?sp=Sprotectyourselfagainstfluinformationforthoseinsecondaryschoolbsl" TargetMode="External"/><Relationship Id="rId5" Type="http://schemas.openxmlformats.org/officeDocument/2006/relationships/hyperlink" Target="https://www.healthpublications.gov.uk/ViewArticle.html?sp=Sprotectyourselffromflusecondaryschoolenglish" TargetMode="External"/><Relationship Id="rId15" Type="http://schemas.openxmlformats.org/officeDocument/2006/relationships/hyperlink" Target="https://www.healthpublications.gov.uk/ViewArticle.html?sp=Sprotectyourselfagainstfluinformationforthoseinsecondaryschoolgreek" TargetMode="External"/><Relationship Id="rId23" Type="http://schemas.openxmlformats.org/officeDocument/2006/relationships/hyperlink" Target="https://www.healthpublications.gov.uk/ViewArticle.html?sp=Sprotectyourselfagainstfluinformationforthoseinsecondaryschoolpolish" TargetMode="External"/><Relationship Id="rId28" Type="http://schemas.openxmlformats.org/officeDocument/2006/relationships/hyperlink" Target="https://www.healthpublications.gov.uk/ViewArticle.html?sp=Sprotectyourselfagainstfluinformationforthoseinsecondaryschoolsomali" TargetMode="External"/><Relationship Id="rId36" Type="http://schemas.openxmlformats.org/officeDocument/2006/relationships/hyperlink" Target="https://www.healthpublications.gov.uk/ViewArticle.html?sp=Sprotectyourselfagainstfluinformationforthoseinsecondaryschoolyiddish" TargetMode="External"/><Relationship Id="rId10" Type="http://schemas.openxmlformats.org/officeDocument/2006/relationships/hyperlink" Target="https://www.healthpublications.gov.uk/ViewArticle.html?sp=Sprotectyourselfagainstfluinformationforthoseinsecondaryschoolchinesesimplified" TargetMode="External"/><Relationship Id="rId19" Type="http://schemas.openxmlformats.org/officeDocument/2006/relationships/hyperlink" Target="https://www.healthpublications.gov.uk/ViewArticle.html?sp=Sprotectyourselfagainstfluinformationforthoseinsecondaryschoollatvian" TargetMode="External"/><Relationship Id="rId31" Type="http://schemas.openxmlformats.org/officeDocument/2006/relationships/hyperlink" Target="https://www.healthpublications.gov.uk/ViewArticle.html?sp=Sprotectyourselfagainstfluinformationforthoseinsecondaryschooltigrinya" TargetMode="External"/><Relationship Id="rId4" Type="http://schemas.openxmlformats.org/officeDocument/2006/relationships/hyperlink" Target="https://www.healthpublications.gov.uk/ViewProduct.html?sp=Sprotectyourselffromflusecondaryschoolenglish" TargetMode="External"/><Relationship Id="rId9" Type="http://schemas.openxmlformats.org/officeDocument/2006/relationships/hyperlink" Target="https://www.healthpublications.gov.uk/ViewArticle.html?sp=Sprotectyourselfagainstfluinformationforthoseinsecondaryschoolbulgarian" TargetMode="External"/><Relationship Id="rId14" Type="http://schemas.openxmlformats.org/officeDocument/2006/relationships/hyperlink" Target="https://www.healthpublications.gov.uk/ViewArticle.html?sp=Sprotectyourselfagainstfluinformationforthoseinsecondaryschoolfrench" TargetMode="External"/><Relationship Id="rId22" Type="http://schemas.openxmlformats.org/officeDocument/2006/relationships/hyperlink" Target="https://www.healthpublications.gov.uk/ViewArticle.html?sp=Sprotectyourselfagainstfluinformationforthoseinsecondaryschoolpashto" TargetMode="External"/><Relationship Id="rId27" Type="http://schemas.openxmlformats.org/officeDocument/2006/relationships/hyperlink" Target="https://www.healthpublications.gov.uk/ViewArticle.html?sp=Sprotectyourselfagainstfluinformationforthoseinsecondaryschoolrussian" TargetMode="External"/><Relationship Id="rId30" Type="http://schemas.openxmlformats.org/officeDocument/2006/relationships/hyperlink" Target="https://www.healthpublications.gov.uk/ViewArticle.html?sp=Sprotectyourselfagainstfluinformationforthoseinsecondaryschooltagalog" TargetMode="External"/><Relationship Id="rId35" Type="http://schemas.openxmlformats.org/officeDocument/2006/relationships/hyperlink" Target="https://www.healthpublications.gov.uk/ViewArticle.html?sp=Sprotectyourselfagainstfluinformationforthoseinsecondaryschoolurdu"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gov.uk/government/publications/flu-vaccination-in-school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healthpublications.gov.uk/ViewProduct.html?sp=Sflu5reasonspostersecondaryschools"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a:xfrm>
            <a:off x="574599" y="2322503"/>
            <a:ext cx="10345545" cy="3317338"/>
          </a:xfrm>
        </p:spPr>
        <p:txBody>
          <a:bodyPr>
            <a:normAutofit fontScale="90000"/>
          </a:bodyPr>
          <a:lstStyle/>
          <a:p>
            <a:r>
              <a:rPr lang="en-GB" sz="4400" dirty="0">
                <a:latin typeface="Calibri" panose="020F0502020204030204" pitchFamily="34" charset="0"/>
                <a:cs typeface="Calibri" panose="020F0502020204030204" pitchFamily="34" charset="0"/>
              </a:rPr>
              <a:t>Annual flu programme resources for children’s flu vaccination programme</a:t>
            </a:r>
            <a:br>
              <a:rPr lang="en-GB" sz="4400" dirty="0">
                <a:latin typeface="Calibri" panose="020F0502020204030204" pitchFamily="34" charset="0"/>
                <a:cs typeface="Calibri" panose="020F0502020204030204" pitchFamily="34" charset="0"/>
              </a:rPr>
            </a:br>
            <a:br>
              <a:rPr lang="en-GB" sz="4400" dirty="0">
                <a:latin typeface="Calibri" panose="020F0502020204030204" pitchFamily="34" charset="0"/>
                <a:cs typeface="Calibri" panose="020F0502020204030204" pitchFamily="34" charset="0"/>
              </a:rPr>
            </a:br>
            <a:r>
              <a:rPr lang="en-GB" sz="4400" dirty="0">
                <a:latin typeface="Calibri" panose="020F0502020204030204" pitchFamily="34" charset="0"/>
                <a:cs typeface="Calibri" panose="020F0502020204030204" pitchFamily="34" charset="0"/>
              </a:rPr>
              <a:t>2024 to 2025</a:t>
            </a:r>
            <a:br>
              <a:rPr lang="en-GB" sz="4400" dirty="0">
                <a:latin typeface="Calibri" panose="020F0502020204030204" pitchFamily="34" charset="0"/>
                <a:cs typeface="Calibri" panose="020F0502020204030204" pitchFamily="34" charset="0"/>
              </a:rPr>
            </a:br>
            <a:br>
              <a:rPr lang="en-GB" sz="4400" dirty="0">
                <a:latin typeface="Calibri" panose="020F0502020204030204" pitchFamily="34" charset="0"/>
                <a:cs typeface="Calibri" panose="020F0502020204030204" pitchFamily="34" charset="0"/>
              </a:rPr>
            </a:br>
            <a:br>
              <a:rPr lang="en-GB" dirty="0">
                <a:latin typeface="Calibri" panose="020F0502020204030204" pitchFamily="34" charset="0"/>
                <a:cs typeface="Calibri" panose="020F0502020204030204" pitchFamily="34" charset="0"/>
              </a:rPr>
            </a:br>
            <a:br>
              <a:rPr lang="en-GB" dirty="0">
                <a:latin typeface="Calibri" panose="020F0502020204030204" pitchFamily="34" charset="0"/>
                <a:cs typeface="Calibri" panose="020F0502020204030204" pitchFamily="34" charset="0"/>
              </a:rPr>
            </a:br>
            <a:br>
              <a:rPr lang="en-GB" dirty="0">
                <a:latin typeface="Calibri" panose="020F0502020204030204" pitchFamily="34" charset="0"/>
                <a:cs typeface="Calibri" panose="020F0502020204030204" pitchFamily="34" charset="0"/>
              </a:rPr>
            </a:br>
            <a:br>
              <a:rPr lang="en-GB" dirty="0">
                <a:latin typeface="Calibri" panose="020F0502020204030204" pitchFamily="34" charset="0"/>
                <a:cs typeface="Calibri" panose="020F0502020204030204" pitchFamily="34" charset="0"/>
              </a:rPr>
            </a:br>
            <a:br>
              <a:rPr lang="en-GB" dirty="0">
                <a:latin typeface="Calibri" panose="020F0502020204030204" pitchFamily="34" charset="0"/>
                <a:cs typeface="Calibri" panose="020F0502020204030204" pitchFamily="34" charset="0"/>
              </a:rPr>
            </a:br>
            <a:endParaRPr lang="en-GB" dirty="0">
              <a:solidFill>
                <a:srgbClr val="FF0000"/>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3917E492-6D93-4900-8605-2CBA5A32DA27}"/>
              </a:ext>
            </a:extLst>
          </p:cNvPr>
          <p:cNvSpPr/>
          <p:nvPr/>
        </p:nvSpPr>
        <p:spPr>
          <a:xfrm>
            <a:off x="8670104" y="4973634"/>
            <a:ext cx="2250040" cy="1107996"/>
          </a:xfrm>
          <a:prstGeom prst="rect">
            <a:avLst/>
          </a:prstGeom>
        </p:spPr>
        <p:txBody>
          <a:bodyPr wrap="square">
            <a:spAutoFit/>
          </a:bodyPr>
          <a:lstStyle/>
          <a:p>
            <a:r>
              <a:rPr lang="en-GB" sz="2400" b="1" dirty="0">
                <a:solidFill>
                  <a:srgbClr val="007C91"/>
                </a:solidFill>
                <a:latin typeface="Calibri" panose="020F0502020204030204" pitchFamily="34" charset="0"/>
                <a:cs typeface="Calibri" panose="020F0502020204030204" pitchFamily="34" charset="0"/>
              </a:rPr>
              <a:t>UKHSA </a:t>
            </a:r>
          </a:p>
          <a:p>
            <a:r>
              <a:rPr lang="en-GB" sz="2400" b="1" dirty="0">
                <a:solidFill>
                  <a:srgbClr val="007C91"/>
                </a:solidFill>
                <a:latin typeface="Calibri" panose="020F0502020204030204" pitchFamily="34" charset="0"/>
                <a:cs typeface="Calibri" panose="020F0502020204030204" pitchFamily="34" charset="0"/>
              </a:rPr>
              <a:t>25 June 2024</a:t>
            </a:r>
          </a:p>
          <a:p>
            <a:endParaRPr lang="en-GB" dirty="0">
              <a:solidFill>
                <a:srgbClr val="007C9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ED7EA-43B1-26C3-5ED2-270EB89AE4DF}"/>
              </a:ext>
            </a:extLst>
          </p:cNvPr>
          <p:cNvSpPr>
            <a:spLocks noGrp="1"/>
          </p:cNvSpPr>
          <p:nvPr>
            <p:ph type="title"/>
          </p:nvPr>
        </p:nvSpPr>
        <p:spPr/>
        <p:txBody>
          <a:bodyPr>
            <a:normAutofit fontScale="90000"/>
          </a:bodyPr>
          <a:lstStyle/>
          <a:p>
            <a:r>
              <a:rPr lang="en-GB" dirty="0">
                <a:latin typeface="Calibri" panose="020F0502020204030204" pitchFamily="34" charset="0"/>
                <a:cs typeface="Calibri" panose="020F0502020204030204" pitchFamily="34" charset="0"/>
              </a:rPr>
              <a:t>Briefing for secondary schools on adolescent vaccination programme</a:t>
            </a:r>
          </a:p>
        </p:txBody>
      </p:sp>
      <p:sp>
        <p:nvSpPr>
          <p:cNvPr id="13" name="Content Placeholder 12">
            <a:extLst>
              <a:ext uri="{FF2B5EF4-FFF2-40B4-BE49-F238E27FC236}">
                <a16:creationId xmlns:a16="http://schemas.microsoft.com/office/drawing/2014/main" id="{29D52948-9477-9384-0D5A-1A755F1C426C}"/>
              </a:ext>
            </a:extLst>
          </p:cNvPr>
          <p:cNvSpPr>
            <a:spLocks noGrp="1"/>
          </p:cNvSpPr>
          <p:nvPr>
            <p:ph sz="half" idx="2"/>
          </p:nvPr>
        </p:nvSpPr>
        <p:spPr/>
        <p:txBody>
          <a:bodyPr/>
          <a:lstStyle/>
          <a:p>
            <a:pPr marL="0" indent="0">
              <a:buNone/>
            </a:pPr>
            <a:r>
              <a:rPr lang="en-GB" sz="1800" dirty="0">
                <a:solidFill>
                  <a:srgbClr val="007C91"/>
                </a:solidFill>
                <a:effectLst/>
                <a:latin typeface="Calibri" panose="020F0502020204030204" pitchFamily="34" charset="0"/>
                <a:ea typeface="Calibri" panose="020F0502020204030204" pitchFamily="34" charset="0"/>
                <a:cs typeface="Calibri" panose="020F0502020204030204" pitchFamily="34" charset="0"/>
              </a:rPr>
              <a:t>This guide explains the NHS adolescent vaccination programmes delivered to children in secondary schools and the important role that schools play in the delivery of them.  It includes information on the flu vaccination programme.</a:t>
            </a:r>
          </a:p>
          <a:p>
            <a:pPr marL="0" indent="0">
              <a:buNone/>
            </a:pPr>
            <a:endParaRPr lang="en-GB" sz="1800" dirty="0">
              <a:solidFill>
                <a:srgbClr val="007C91"/>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800" dirty="0">
              <a:solidFill>
                <a:srgbClr val="007C9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800" dirty="0">
              <a:solidFill>
                <a:srgbClr val="007C91"/>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800" dirty="0">
              <a:solidFill>
                <a:srgbClr val="007C9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02266C14-3829-43EC-3E54-38363CBE82CD}"/>
              </a:ext>
            </a:extLst>
          </p:cNvPr>
          <p:cNvSpPr>
            <a:spLocks noGrp="1"/>
          </p:cNvSpPr>
          <p:nvPr>
            <p:ph type="ftr" sz="quarter" idx="10"/>
          </p:nvPr>
        </p:nvSpPr>
        <p:spPr>
          <a:xfrm>
            <a:off x="4576220" y="6056055"/>
            <a:ext cx="7163592" cy="622529"/>
          </a:xfrm>
        </p:spPr>
        <p:txBody>
          <a:bodyPr/>
          <a:lstStyle/>
          <a:p>
            <a:r>
              <a:rPr lang="en-GB" sz="1400" dirty="0">
                <a:latin typeface="Calibri" panose="020F0502020204030204" pitchFamily="34" charset="0"/>
                <a:cs typeface="Calibri" panose="020F0502020204030204" pitchFamily="34" charset="0"/>
                <a:hlinkClick r:id="rId2"/>
              </a:rPr>
              <a:t>https://www.healthpublications.gov.uk/ViewProduct.html?sp=Sflubriefingforsecondaryschools</a:t>
            </a:r>
            <a:endParaRPr lang="en-GB" sz="1400" dirty="0">
              <a:latin typeface="Calibri" panose="020F0502020204030204" pitchFamily="34" charset="0"/>
              <a:cs typeface="Calibri" panose="020F0502020204030204" pitchFamily="34" charset="0"/>
            </a:endParaRPr>
          </a:p>
          <a:p>
            <a:endParaRPr lang="en-GB" sz="1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38DF0486-55DF-F75A-EAAC-6E9B26F8A051}"/>
              </a:ext>
            </a:extLst>
          </p:cNvPr>
          <p:cNvSpPr>
            <a:spLocks noGrp="1"/>
          </p:cNvSpPr>
          <p:nvPr>
            <p:ph type="sldNum" sz="quarter" idx="11"/>
          </p:nvPr>
        </p:nvSpPr>
        <p:spPr/>
        <p:txBody>
          <a:bodyPr/>
          <a:lstStyle/>
          <a:p>
            <a:fld id="{344369E4-5DE7-46E5-874E-4FD437973785}" type="slidenum">
              <a:rPr lang="en-GB" smtClean="0"/>
              <a:pPr/>
              <a:t>10</a:t>
            </a:fld>
            <a:endParaRPr lang="en-GB" sz="1400" dirty="0"/>
          </a:p>
        </p:txBody>
      </p:sp>
      <p:sp>
        <p:nvSpPr>
          <p:cNvPr id="25" name="TextBox 24">
            <a:extLst>
              <a:ext uri="{FF2B5EF4-FFF2-40B4-BE49-F238E27FC236}">
                <a16:creationId xmlns:a16="http://schemas.microsoft.com/office/drawing/2014/main" id="{6E1D47A3-90D1-614A-1209-38727A42B16A}"/>
              </a:ext>
            </a:extLst>
          </p:cNvPr>
          <p:cNvSpPr txBox="1"/>
          <p:nvPr/>
        </p:nvSpPr>
        <p:spPr>
          <a:xfrm>
            <a:off x="8250437" y="4613499"/>
            <a:ext cx="1545576" cy="646331"/>
          </a:xfrm>
          <a:prstGeom prst="rect">
            <a:avLst/>
          </a:prstGeom>
          <a:solidFill>
            <a:srgbClr val="007C91"/>
          </a:solidFill>
        </p:spPr>
        <p:txBody>
          <a:bodyPr wrap="square" rtlCol="0">
            <a:spAutoFit/>
          </a:bodyPr>
          <a:lstStyle/>
          <a:p>
            <a:r>
              <a:rPr lang="en-GB" sz="1200" b="1" dirty="0">
                <a:solidFill>
                  <a:schemeClr val="bg1"/>
                </a:solidFill>
              </a:rPr>
              <a:t>Product code:</a:t>
            </a:r>
          </a:p>
          <a:p>
            <a:r>
              <a:rPr lang="en-GB" sz="1200" b="1" dirty="0">
                <a:solidFill>
                  <a:schemeClr val="bg1"/>
                </a:solidFill>
              </a:rPr>
              <a:t>FLUSY24</a:t>
            </a:r>
            <a:br>
              <a:rPr lang="en-GB" sz="1200" b="1" dirty="0">
                <a:solidFill>
                  <a:schemeClr val="bg1"/>
                </a:solidFill>
              </a:rPr>
            </a:br>
            <a:endParaRPr lang="en-GB" sz="1200" b="1" dirty="0">
              <a:solidFill>
                <a:schemeClr val="bg1"/>
              </a:solidFill>
            </a:endParaRPr>
          </a:p>
        </p:txBody>
      </p:sp>
      <p:pic>
        <p:nvPicPr>
          <p:cNvPr id="20" name="Picture 19">
            <a:extLst>
              <a:ext uri="{FF2B5EF4-FFF2-40B4-BE49-F238E27FC236}">
                <a16:creationId xmlns:a16="http://schemas.microsoft.com/office/drawing/2014/main" id="{E31EF79E-960D-1257-BB0E-5F36F245499E}"/>
              </a:ext>
            </a:extLst>
          </p:cNvPr>
          <p:cNvPicPr>
            <a:picLocks noChangeAspect="1"/>
          </p:cNvPicPr>
          <p:nvPr/>
        </p:nvPicPr>
        <p:blipFill>
          <a:blip r:embed="rId3"/>
          <a:stretch>
            <a:fillRect/>
          </a:stretch>
        </p:blipFill>
        <p:spPr>
          <a:xfrm>
            <a:off x="780988" y="1313376"/>
            <a:ext cx="3659308" cy="5125474"/>
          </a:xfrm>
          <a:prstGeom prst="rect">
            <a:avLst/>
          </a:prstGeom>
        </p:spPr>
      </p:pic>
    </p:spTree>
    <p:extLst>
      <p:ext uri="{BB962C8B-B14F-4D97-AF65-F5344CB8AC3E}">
        <p14:creationId xmlns:p14="http://schemas.microsoft.com/office/powerpoint/2010/main" val="1588428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31AE7-5BD5-41D1-976E-DD052DD7B990}"/>
              </a:ext>
            </a:extLst>
          </p:cNvPr>
          <p:cNvSpPr>
            <a:spLocks noGrp="1"/>
          </p:cNvSpPr>
          <p:nvPr>
            <p:ph type="title"/>
          </p:nvPr>
        </p:nvSpPr>
        <p:spPr>
          <a:xfrm>
            <a:off x="615956" y="179417"/>
            <a:ext cx="11123856" cy="930192"/>
          </a:xfrm>
        </p:spPr>
        <p:txBody>
          <a:bodyPr>
            <a:noAutofit/>
          </a:bodyPr>
          <a:lstStyle/>
          <a:p>
            <a:r>
              <a:rPr lang="en-GB" sz="3600" dirty="0">
                <a:latin typeface="Calibri" panose="020F0502020204030204" pitchFamily="34" charset="0"/>
                <a:cs typeface="Calibri" panose="020F0502020204030204" pitchFamily="34" charset="0"/>
              </a:rPr>
              <a:t>| Flu vaccination consent form </a:t>
            </a:r>
            <a:r>
              <a:rPr lang="en-GB" sz="1800" dirty="0">
                <a:latin typeface="Calibri" panose="020F0502020204030204" pitchFamily="34" charset="0"/>
                <a:cs typeface="Calibri" panose="020F0502020204030204" pitchFamily="34" charset="0"/>
              </a:rPr>
              <a:t>(combined form for nasal spray and injectable vaccine)</a:t>
            </a:r>
            <a:br>
              <a:rPr lang="en-GB" sz="1800" dirty="0">
                <a:latin typeface="Calibri" panose="020F0502020204030204" pitchFamily="34" charset="0"/>
                <a:cs typeface="Calibri" panose="020F0502020204030204" pitchFamily="34" charset="0"/>
              </a:rPr>
            </a:br>
            <a:r>
              <a:rPr lang="en-GB" sz="1800" dirty="0">
                <a:solidFill>
                  <a:srgbClr val="007C9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www.gov.uk/government/publications/flu-vaccination-in-schools</a:t>
            </a:r>
            <a:r>
              <a:rPr lang="en-GB" sz="1800" dirty="0">
                <a:solidFill>
                  <a:srgbClr val="007C91"/>
                </a:solidFill>
                <a:latin typeface="Calibri" panose="020F0502020204030204" pitchFamily="34" charset="0"/>
                <a:cs typeface="Calibri" panose="020F0502020204030204" pitchFamily="34" charset="0"/>
              </a:rPr>
              <a:t> </a:t>
            </a:r>
            <a:br>
              <a:rPr lang="en-GB" sz="1800" dirty="0">
                <a:solidFill>
                  <a:srgbClr val="007C91"/>
                </a:solidFill>
                <a:latin typeface="Calibri" panose="020F0502020204030204" pitchFamily="34" charset="0"/>
                <a:cs typeface="Calibri" panose="020F0502020204030204" pitchFamily="34" charset="0"/>
              </a:rPr>
            </a:br>
            <a:br>
              <a:rPr lang="en-GB" sz="1800" dirty="0">
                <a:latin typeface="Calibri" panose="020F0502020204030204" pitchFamily="34" charset="0"/>
                <a:cs typeface="Calibri" panose="020F0502020204030204" pitchFamily="34" charset="0"/>
              </a:rPr>
            </a:br>
            <a:endParaRPr lang="en-GB" sz="18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12D9B144-6162-4D60-AE8D-E1715C56BBA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BC1DD3A1-D1C1-5165-0309-8ED5A05B5895}"/>
              </a:ext>
            </a:extLst>
          </p:cNvPr>
          <p:cNvPicPr>
            <a:picLocks noChangeAspect="1"/>
          </p:cNvPicPr>
          <p:nvPr/>
        </p:nvPicPr>
        <p:blipFill>
          <a:blip r:embed="rId4"/>
          <a:stretch>
            <a:fillRect/>
          </a:stretch>
        </p:blipFill>
        <p:spPr>
          <a:xfrm>
            <a:off x="1164965" y="1212798"/>
            <a:ext cx="3580038" cy="5122863"/>
          </a:xfrm>
          <a:prstGeom prst="rect">
            <a:avLst/>
          </a:prstGeom>
        </p:spPr>
      </p:pic>
      <p:pic>
        <p:nvPicPr>
          <p:cNvPr id="9" name="Picture 8">
            <a:extLst>
              <a:ext uri="{FF2B5EF4-FFF2-40B4-BE49-F238E27FC236}">
                <a16:creationId xmlns:a16="http://schemas.microsoft.com/office/drawing/2014/main" id="{F8A7C465-3C60-CFAB-7116-FD901BD06086}"/>
              </a:ext>
            </a:extLst>
          </p:cNvPr>
          <p:cNvPicPr>
            <a:picLocks noChangeAspect="1"/>
          </p:cNvPicPr>
          <p:nvPr/>
        </p:nvPicPr>
        <p:blipFill>
          <a:blip r:embed="rId5"/>
          <a:stretch>
            <a:fillRect/>
          </a:stretch>
        </p:blipFill>
        <p:spPr>
          <a:xfrm>
            <a:off x="5538138" y="1212797"/>
            <a:ext cx="3637233" cy="5122863"/>
          </a:xfrm>
          <a:prstGeom prst="rect">
            <a:avLst/>
          </a:prstGeom>
        </p:spPr>
      </p:pic>
      <p:sp>
        <p:nvSpPr>
          <p:cNvPr id="4" name="TextBox 3">
            <a:extLst>
              <a:ext uri="{FF2B5EF4-FFF2-40B4-BE49-F238E27FC236}">
                <a16:creationId xmlns:a16="http://schemas.microsoft.com/office/drawing/2014/main" id="{F27C3BF9-B827-1227-0C40-65A02D310AC4}"/>
              </a:ext>
            </a:extLst>
          </p:cNvPr>
          <p:cNvSpPr txBox="1"/>
          <p:nvPr/>
        </p:nvSpPr>
        <p:spPr>
          <a:xfrm>
            <a:off x="9636671" y="6245860"/>
            <a:ext cx="2555329" cy="375552"/>
          </a:xfrm>
          <a:prstGeom prst="rect">
            <a:avLst/>
          </a:prstGeom>
          <a:noFill/>
        </p:spPr>
        <p:txBody>
          <a:bodyPr wrap="square">
            <a:spAutoFit/>
          </a:bodyPr>
          <a:lstStyle/>
          <a:p>
            <a:pPr>
              <a:lnSpc>
                <a:spcPct val="107000"/>
              </a:lnSpc>
              <a:spcAft>
                <a:spcPts val="800"/>
              </a:spcAft>
            </a:pPr>
            <a:r>
              <a:rPr lang="en-GB"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Link to consent form</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7407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CFCB2-008A-E426-62F8-4676C8BF91F0}"/>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Ordering copies of flu resources</a:t>
            </a:r>
          </a:p>
        </p:txBody>
      </p:sp>
      <p:sp>
        <p:nvSpPr>
          <p:cNvPr id="4" name="Footer Placeholder 3">
            <a:extLst>
              <a:ext uri="{FF2B5EF4-FFF2-40B4-BE49-F238E27FC236}">
                <a16:creationId xmlns:a16="http://schemas.microsoft.com/office/drawing/2014/main" id="{B64AAEBE-BA4B-907E-F75F-71665B81D66F}"/>
              </a:ext>
            </a:extLst>
          </p:cNvPr>
          <p:cNvSpPr>
            <a:spLocks noGrp="1"/>
          </p:cNvSpPr>
          <p:nvPr>
            <p:ph type="ftr" sz="quarter" idx="10"/>
          </p:nvPr>
        </p:nvSpPr>
        <p:spPr/>
        <p:txBody>
          <a:bodyPr/>
          <a:lstStyle/>
          <a:p>
            <a:r>
              <a:rPr lang="en-GB" dirty="0">
                <a:latin typeface="Calibri" panose="020F0502020204030204" pitchFamily="34" charset="0"/>
                <a:cs typeface="Calibri" panose="020F0502020204030204" pitchFamily="34" charset="0"/>
              </a:rPr>
              <a:t>Annual flu programme resources 2024 to 2025</a:t>
            </a:r>
            <a:endParaRPr lang="en-GB" sz="14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A3FC4DCB-35F4-89C4-8108-34E2B9FEBF7C}"/>
              </a:ext>
            </a:extLst>
          </p:cNvPr>
          <p:cNvSpPr>
            <a:spLocks noGrp="1"/>
          </p:cNvSpPr>
          <p:nvPr>
            <p:ph type="sldNum" sz="quarter" idx="11"/>
          </p:nvPr>
        </p:nvSpPr>
        <p:spPr/>
        <p:txBody>
          <a:bodyPr/>
          <a:lstStyle/>
          <a:p>
            <a:fld id="{344369E4-5DE7-46E5-874E-4FD437973785}" type="slidenum">
              <a:rPr lang="en-GB" smtClean="0"/>
              <a:pPr/>
              <a:t>2</a:t>
            </a:fld>
            <a:endParaRPr lang="en-GB" sz="1400" dirty="0"/>
          </a:p>
        </p:txBody>
      </p:sp>
      <p:sp>
        <p:nvSpPr>
          <p:cNvPr id="3" name="Content Placeholder 2">
            <a:extLst>
              <a:ext uri="{FF2B5EF4-FFF2-40B4-BE49-F238E27FC236}">
                <a16:creationId xmlns:a16="http://schemas.microsoft.com/office/drawing/2014/main" id="{D91141AA-1185-C133-696D-51B818095BFC}"/>
              </a:ext>
            </a:extLst>
          </p:cNvPr>
          <p:cNvSpPr>
            <a:spLocks noGrp="1"/>
          </p:cNvSpPr>
          <p:nvPr>
            <p:ph idx="1"/>
          </p:nvPr>
        </p:nvSpPr>
        <p:spPr>
          <a:xfrm>
            <a:off x="726961" y="952500"/>
            <a:ext cx="11123857" cy="5486349"/>
          </a:xfrm>
        </p:spPr>
        <p:txBody>
          <a:bodyPr>
            <a:normAutofit/>
          </a:bodyPr>
          <a:lstStyle/>
          <a:p>
            <a:pPr marL="0" indent="0">
              <a:buNone/>
            </a:pPr>
            <a:r>
              <a:rPr lang="en-GB" sz="3200" dirty="0">
                <a:solidFill>
                  <a:srgbClr val="007C91"/>
                </a:solidFill>
                <a:latin typeface="Calibri" panose="020F0502020204030204" pitchFamily="34" charset="0"/>
                <a:cs typeface="Calibri" panose="020F0502020204030204" pitchFamily="34" charset="0"/>
              </a:rPr>
              <a:t>Paper copies of most resources are available to order at: </a:t>
            </a:r>
            <a:r>
              <a:rPr lang="en-GB" sz="3200" b="1" u="sng" dirty="0">
                <a:solidFill>
                  <a:srgbClr val="007C9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www.healthpublications.gov.uk</a:t>
            </a:r>
            <a:r>
              <a:rPr lang="en-GB" sz="3200" b="1" u="sng" dirty="0">
                <a:solidFill>
                  <a:srgbClr val="007C91"/>
                </a:solidFill>
                <a:latin typeface="Calibri" panose="020F0502020204030204" pitchFamily="34" charset="0"/>
                <a:cs typeface="Calibri" panose="020F0502020204030204" pitchFamily="34" charset="0"/>
              </a:rPr>
              <a:t> </a:t>
            </a:r>
          </a:p>
          <a:p>
            <a:pPr marL="0" indent="0">
              <a:buNone/>
            </a:pPr>
            <a:endParaRPr lang="en-GB" dirty="0">
              <a:solidFill>
                <a:srgbClr val="007C91"/>
              </a:solidFill>
              <a:latin typeface="Calibri" panose="020F0502020204030204" pitchFamily="34" charset="0"/>
              <a:cs typeface="Calibri" panose="020F0502020204030204" pitchFamily="34" charset="0"/>
            </a:endParaRPr>
          </a:p>
          <a:p>
            <a:pPr marL="0" indent="0">
              <a:buNone/>
            </a:pPr>
            <a:r>
              <a:rPr lang="en-GB" dirty="0">
                <a:solidFill>
                  <a:srgbClr val="007C91"/>
                </a:solidFill>
                <a:latin typeface="Calibri" panose="020F0502020204030204" pitchFamily="34" charset="0"/>
                <a:cs typeface="Calibri" panose="020F0502020204030204" pitchFamily="34" charset="0"/>
              </a:rPr>
              <a:t>Resources which are available to order are marked with a product code stamp. Search for the product code on the Health Publications website to order copies.  If the product is currently out of stock, you may put a back order in which will be fulfilled when stock becomes available:</a:t>
            </a:r>
          </a:p>
          <a:p>
            <a:pPr marL="0" indent="0">
              <a:buNone/>
            </a:pPr>
            <a:endParaRPr lang="en-GB" dirty="0">
              <a:solidFill>
                <a:srgbClr val="007C91"/>
              </a:solidFill>
              <a:latin typeface="Calibri" panose="020F0502020204030204" pitchFamily="34" charset="0"/>
              <a:cs typeface="Calibri" panose="020F0502020204030204" pitchFamily="34" charset="0"/>
            </a:endParaRPr>
          </a:p>
          <a:p>
            <a:pPr marL="0" indent="0">
              <a:buNone/>
            </a:pPr>
            <a:r>
              <a:rPr lang="en-GB" dirty="0">
                <a:solidFill>
                  <a:srgbClr val="007C91"/>
                </a:solidFill>
                <a:latin typeface="Calibri" panose="020F0502020204030204" pitchFamily="34" charset="0"/>
                <a:cs typeface="Calibri" panose="020F0502020204030204" pitchFamily="34" charset="0"/>
              </a:rPr>
              <a:t> </a:t>
            </a:r>
          </a:p>
          <a:p>
            <a:pPr marL="0" indent="0">
              <a:buNone/>
            </a:pPr>
            <a:r>
              <a:rPr lang="en-GB" dirty="0">
                <a:solidFill>
                  <a:srgbClr val="007C91"/>
                </a:solidFill>
                <a:latin typeface="Calibri" panose="020F0502020204030204" pitchFamily="34" charset="0"/>
                <a:cs typeface="Calibri" panose="020F0502020204030204" pitchFamily="34" charset="0"/>
              </a:rPr>
              <a:t>Other resources are download only:</a:t>
            </a:r>
          </a:p>
          <a:p>
            <a:pPr marL="0" indent="0">
              <a:buNone/>
            </a:pPr>
            <a:endParaRPr lang="en-GB" dirty="0">
              <a:solidFill>
                <a:srgbClr val="007C91"/>
              </a:solidFill>
              <a:latin typeface="Calibri" panose="020F0502020204030204" pitchFamily="34" charset="0"/>
              <a:cs typeface="Calibri" panose="020F0502020204030204" pitchFamily="34" charset="0"/>
            </a:endParaRPr>
          </a:p>
          <a:p>
            <a:pPr marL="0" indent="0">
              <a:buNone/>
            </a:pPr>
            <a:endParaRPr lang="en-GB" dirty="0">
              <a:solidFill>
                <a:srgbClr val="007C9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F7381981-B4EC-21B5-DCB1-4672F47BA005}"/>
              </a:ext>
            </a:extLst>
          </p:cNvPr>
          <p:cNvSpPr txBox="1"/>
          <p:nvPr/>
        </p:nvSpPr>
        <p:spPr>
          <a:xfrm>
            <a:off x="3513631" y="3571977"/>
            <a:ext cx="1652097" cy="523220"/>
          </a:xfrm>
          <a:prstGeom prst="rect">
            <a:avLst/>
          </a:prstGeom>
          <a:solidFill>
            <a:srgbClr val="007C91"/>
          </a:solidFill>
        </p:spPr>
        <p:txBody>
          <a:bodyPr wrap="square" rtlCol="0">
            <a:spAutoFit/>
          </a:bodyPr>
          <a:lstStyle/>
          <a:p>
            <a:r>
              <a:rPr lang="en-GB" sz="1400" b="1" dirty="0">
                <a:solidFill>
                  <a:schemeClr val="bg1"/>
                </a:solidFill>
              </a:rPr>
              <a:t>Product code: </a:t>
            </a:r>
            <a:r>
              <a:rPr lang="en-GB" sz="1400" b="1" dirty="0" err="1">
                <a:solidFill>
                  <a:schemeClr val="bg1"/>
                </a:solidFill>
              </a:rPr>
              <a:t>xxxxxxxxx</a:t>
            </a:r>
            <a:endParaRPr lang="en-GB" sz="1400" b="1" dirty="0">
              <a:solidFill>
                <a:schemeClr val="bg1"/>
              </a:solidFill>
            </a:endParaRPr>
          </a:p>
        </p:txBody>
      </p:sp>
      <p:sp>
        <p:nvSpPr>
          <p:cNvPr id="6" name="TextBox 5">
            <a:extLst>
              <a:ext uri="{FF2B5EF4-FFF2-40B4-BE49-F238E27FC236}">
                <a16:creationId xmlns:a16="http://schemas.microsoft.com/office/drawing/2014/main" id="{88C1314C-7F8C-137F-7783-A05E7D7FB35C}"/>
              </a:ext>
            </a:extLst>
          </p:cNvPr>
          <p:cNvSpPr txBox="1"/>
          <p:nvPr/>
        </p:nvSpPr>
        <p:spPr>
          <a:xfrm>
            <a:off x="3513631" y="5252561"/>
            <a:ext cx="1652097" cy="738664"/>
          </a:xfrm>
          <a:prstGeom prst="rect">
            <a:avLst/>
          </a:prstGeom>
          <a:solidFill>
            <a:srgbClr val="007C91"/>
          </a:solidFill>
        </p:spPr>
        <p:txBody>
          <a:bodyPr wrap="square" rtlCol="0">
            <a:spAutoFit/>
          </a:bodyPr>
          <a:lstStyle/>
          <a:p>
            <a:r>
              <a:rPr lang="en-GB" sz="1400" b="1" dirty="0">
                <a:solidFill>
                  <a:schemeClr val="bg1"/>
                </a:solidFill>
              </a:rPr>
              <a:t>Product code: </a:t>
            </a:r>
            <a:r>
              <a:rPr lang="en-GB" sz="1400" b="1" dirty="0" err="1">
                <a:solidFill>
                  <a:schemeClr val="bg1"/>
                </a:solidFill>
              </a:rPr>
              <a:t>xxxxxxxxx</a:t>
            </a:r>
            <a:endParaRPr lang="en-GB" sz="1400" b="1" dirty="0">
              <a:solidFill>
                <a:schemeClr val="bg1"/>
              </a:solidFill>
            </a:endParaRPr>
          </a:p>
          <a:p>
            <a:r>
              <a:rPr lang="en-GB" sz="1400" b="1" dirty="0">
                <a:solidFill>
                  <a:schemeClr val="bg1"/>
                </a:solidFill>
              </a:rPr>
              <a:t>Download only</a:t>
            </a:r>
          </a:p>
        </p:txBody>
      </p:sp>
    </p:spTree>
    <p:extLst>
      <p:ext uri="{BB962C8B-B14F-4D97-AF65-F5344CB8AC3E}">
        <p14:creationId xmlns:p14="http://schemas.microsoft.com/office/powerpoint/2010/main" val="844771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31AE7-5BD5-41D1-976E-DD052DD7B990}"/>
              </a:ext>
            </a:extLst>
          </p:cNvPr>
          <p:cNvSpPr>
            <a:spLocks noGrp="1"/>
          </p:cNvSpPr>
          <p:nvPr>
            <p:ph type="title"/>
          </p:nvPr>
        </p:nvSpPr>
        <p:spPr>
          <a:xfrm>
            <a:off x="615956" y="179417"/>
            <a:ext cx="11123856" cy="552420"/>
          </a:xfrm>
        </p:spPr>
        <p:txBody>
          <a:bodyPr>
            <a:noAutofit/>
          </a:bodyPr>
          <a:lstStyle/>
          <a:p>
            <a:r>
              <a:rPr lang="en-GB" sz="3600" dirty="0">
                <a:latin typeface="Calibri" panose="020F0502020204030204" pitchFamily="34" charset="0"/>
                <a:cs typeface="Calibri" panose="020F0502020204030204" pitchFamily="34" charset="0"/>
              </a:rPr>
              <a:t>| Resources for healthcare professionals to support the children’s flu programme </a:t>
            </a:r>
          </a:p>
        </p:txBody>
      </p:sp>
      <p:sp>
        <p:nvSpPr>
          <p:cNvPr id="5" name="Slide Number Placeholder 4">
            <a:extLst>
              <a:ext uri="{FF2B5EF4-FFF2-40B4-BE49-F238E27FC236}">
                <a16:creationId xmlns:a16="http://schemas.microsoft.com/office/drawing/2014/main" id="{12D9B144-6162-4D60-AE8D-E1715C56BBA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CA77CFD9-24A2-4315-B730-E941161B2F83}"/>
              </a:ext>
            </a:extLst>
          </p:cNvPr>
          <p:cNvSpPr txBox="1"/>
          <p:nvPr/>
        </p:nvSpPr>
        <p:spPr>
          <a:xfrm>
            <a:off x="2095097" y="6468983"/>
            <a:ext cx="5931636" cy="492443"/>
          </a:xfrm>
          <a:prstGeom prst="rect">
            <a:avLst/>
          </a:prstGeom>
          <a:noFill/>
        </p:spPr>
        <p:txBody>
          <a:bodyPr wrap="square">
            <a:spAutoFit/>
          </a:bodyPr>
          <a:lstStyle/>
          <a:p>
            <a:r>
              <a:rPr lang="en-GB" sz="1400" dirty="0">
                <a:solidFill>
                  <a:srgbClr val="007C9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www.gov.uk/government/publications/which-flu-vaccine-should-children-have</a:t>
            </a:r>
            <a:r>
              <a:rPr lang="en-GB" sz="1400" dirty="0">
                <a:solidFill>
                  <a:srgbClr val="007C91"/>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GB" sz="1200" dirty="0">
              <a:solidFill>
                <a:srgbClr val="007C91"/>
              </a:solidFill>
            </a:endParaRPr>
          </a:p>
        </p:txBody>
      </p:sp>
      <p:sp>
        <p:nvSpPr>
          <p:cNvPr id="7" name="TextBox 6">
            <a:extLst>
              <a:ext uri="{FF2B5EF4-FFF2-40B4-BE49-F238E27FC236}">
                <a16:creationId xmlns:a16="http://schemas.microsoft.com/office/drawing/2014/main" id="{D529D67A-D4C5-5684-04F9-BFF84B660C1F}"/>
              </a:ext>
            </a:extLst>
          </p:cNvPr>
          <p:cNvSpPr txBox="1"/>
          <p:nvPr/>
        </p:nvSpPr>
        <p:spPr>
          <a:xfrm>
            <a:off x="9679259" y="5572868"/>
            <a:ext cx="1587245" cy="523220"/>
          </a:xfrm>
          <a:prstGeom prst="rect">
            <a:avLst/>
          </a:prstGeom>
          <a:solidFill>
            <a:srgbClr val="007C91"/>
          </a:solidFill>
        </p:spPr>
        <p:txBody>
          <a:bodyPr wrap="square" rtlCol="0">
            <a:spAutoFit/>
          </a:bodyPr>
          <a:lstStyle/>
          <a:p>
            <a:r>
              <a:rPr lang="en-GB" sz="1400" b="1" dirty="0">
                <a:solidFill>
                  <a:schemeClr val="bg1"/>
                </a:solidFill>
              </a:rPr>
              <a:t>Product code: Download only</a:t>
            </a:r>
          </a:p>
        </p:txBody>
      </p:sp>
      <p:pic>
        <p:nvPicPr>
          <p:cNvPr id="3" name="Picture 2">
            <a:extLst>
              <a:ext uri="{FF2B5EF4-FFF2-40B4-BE49-F238E27FC236}">
                <a16:creationId xmlns:a16="http://schemas.microsoft.com/office/drawing/2014/main" id="{8D80BE29-F47C-A52A-80C6-2D8C8F7BA17A}"/>
              </a:ext>
            </a:extLst>
          </p:cNvPr>
          <p:cNvPicPr>
            <a:picLocks noChangeAspect="1"/>
          </p:cNvPicPr>
          <p:nvPr/>
        </p:nvPicPr>
        <p:blipFill>
          <a:blip r:embed="rId4"/>
          <a:stretch>
            <a:fillRect/>
          </a:stretch>
        </p:blipFill>
        <p:spPr>
          <a:xfrm>
            <a:off x="1333500" y="1199965"/>
            <a:ext cx="7182687" cy="5067485"/>
          </a:xfrm>
          <a:prstGeom prst="rect">
            <a:avLst/>
          </a:prstGeom>
        </p:spPr>
      </p:pic>
    </p:spTree>
    <p:extLst>
      <p:ext uri="{BB962C8B-B14F-4D97-AF65-F5344CB8AC3E}">
        <p14:creationId xmlns:p14="http://schemas.microsoft.com/office/powerpoint/2010/main" val="958959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BAF8A-7CD7-4A85-A125-C5475BA77063}"/>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 Primary school resources – briefing, letter &amp; stickers</a:t>
            </a:r>
            <a:br>
              <a:rPr lang="en-GB" sz="3600" dirty="0">
                <a:latin typeface="Calibri" panose="020F0502020204030204" pitchFamily="34" charset="0"/>
                <a:cs typeface="Calibri" panose="020F0502020204030204" pitchFamily="34" charset="0"/>
              </a:rPr>
            </a:br>
            <a:r>
              <a:rPr lang="en-GB" sz="2200" dirty="0">
                <a:latin typeface="Calibri" panose="020F0502020204030204" pitchFamily="34" charset="0"/>
                <a:cs typeface="Calibri" panose="020F0502020204030204" pitchFamily="34" charset="0"/>
              </a:rPr>
              <a:t>      </a:t>
            </a:r>
            <a:r>
              <a:rPr lang="en-GB" sz="22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www.gov.uk/government/publications/flu-vaccination-in-schools</a:t>
            </a:r>
            <a:r>
              <a:rPr lang="en-GB" sz="2200" dirty="0">
                <a:latin typeface="Calibri" panose="020F0502020204030204" pitchFamily="34" charset="0"/>
                <a:cs typeface="Calibri" panose="020F0502020204030204" pitchFamily="34" charset="0"/>
              </a:rPr>
              <a:t> </a:t>
            </a:r>
          </a:p>
        </p:txBody>
      </p:sp>
      <p:sp>
        <p:nvSpPr>
          <p:cNvPr id="4" name="Footer Placeholder 3">
            <a:extLst>
              <a:ext uri="{FF2B5EF4-FFF2-40B4-BE49-F238E27FC236}">
                <a16:creationId xmlns:a16="http://schemas.microsoft.com/office/drawing/2014/main" id="{C5709174-C3B9-4913-B004-6D6F6426C75E}"/>
              </a:ext>
            </a:extLst>
          </p:cNvPr>
          <p:cNvSpPr>
            <a:spLocks noGrp="1"/>
          </p:cNvSpPr>
          <p:nvPr>
            <p:ph type="ftr" sz="quarter" idx="10"/>
          </p:nvPr>
        </p:nvSpPr>
        <p:spPr>
          <a:xfrm>
            <a:off x="615956" y="6387810"/>
            <a:ext cx="4058786" cy="312650"/>
          </a:xfrm>
        </p:spPr>
        <p:txBody>
          <a:bodyPr/>
          <a:lstStyle/>
          <a:p>
            <a:r>
              <a:rPr lang="en-GB" dirty="0">
                <a:latin typeface="Calibri" panose="020F0502020204030204" pitchFamily="34" charset="0"/>
                <a:cs typeface="Calibri" panose="020F0502020204030204" pitchFamily="34" charset="0"/>
                <a:hlinkClick r:id="rId4"/>
              </a:rPr>
              <a:t>https://www.healthpublications.gov.uk/ViewProduct.html?sp=Sflubriefingforprimaryschools202425</a:t>
            </a:r>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315D9317-B0A6-457C-9129-D12A517E84E9}"/>
              </a:ext>
            </a:extLst>
          </p:cNvPr>
          <p:cNvSpPr>
            <a:spLocks noGrp="1"/>
          </p:cNvSpPr>
          <p:nvPr>
            <p:ph type="sldNum" sz="quarter" idx="11"/>
          </p:nvPr>
        </p:nvSpPr>
        <p:spPr/>
        <p:txBody>
          <a:bodyPr/>
          <a:lstStyle/>
          <a:p>
            <a:fld id="{344369E4-5DE7-46E5-874E-4FD437973785}" type="slidenum">
              <a:rPr lang="en-GB" smtClean="0"/>
              <a:pPr/>
              <a:t>4</a:t>
            </a:fld>
            <a:endParaRPr lang="en-GB" sz="1400" dirty="0"/>
          </a:p>
        </p:txBody>
      </p:sp>
      <p:pic>
        <p:nvPicPr>
          <p:cNvPr id="21" name="Picture 20">
            <a:extLst>
              <a:ext uri="{FF2B5EF4-FFF2-40B4-BE49-F238E27FC236}">
                <a16:creationId xmlns:a16="http://schemas.microsoft.com/office/drawing/2014/main" id="{804B1F98-5576-499A-B6D0-7325B363489C}"/>
              </a:ext>
            </a:extLst>
          </p:cNvPr>
          <p:cNvPicPr>
            <a:picLocks noChangeAspect="1"/>
          </p:cNvPicPr>
          <p:nvPr/>
        </p:nvPicPr>
        <p:blipFill>
          <a:blip r:embed="rId5"/>
          <a:stretch>
            <a:fillRect/>
          </a:stretch>
        </p:blipFill>
        <p:spPr>
          <a:xfrm>
            <a:off x="8272962" y="1343858"/>
            <a:ext cx="3466850" cy="4745352"/>
          </a:xfrm>
          <a:prstGeom prst="rect">
            <a:avLst/>
          </a:prstGeom>
        </p:spPr>
      </p:pic>
      <p:sp>
        <p:nvSpPr>
          <p:cNvPr id="23" name="TextBox 22">
            <a:extLst>
              <a:ext uri="{FF2B5EF4-FFF2-40B4-BE49-F238E27FC236}">
                <a16:creationId xmlns:a16="http://schemas.microsoft.com/office/drawing/2014/main" id="{3840F034-9D71-4023-AD9E-2AAD389C8BBC}"/>
              </a:ext>
            </a:extLst>
          </p:cNvPr>
          <p:cNvSpPr txBox="1"/>
          <p:nvPr/>
        </p:nvSpPr>
        <p:spPr>
          <a:xfrm>
            <a:off x="7815512" y="6177240"/>
            <a:ext cx="3971327" cy="738664"/>
          </a:xfrm>
          <a:prstGeom prst="rect">
            <a:avLst/>
          </a:prstGeom>
          <a:noFill/>
        </p:spPr>
        <p:txBody>
          <a:bodyPr wrap="square">
            <a:spAutoFit/>
          </a:bodyPr>
          <a:lstStyle/>
          <a:p>
            <a:r>
              <a:rPr lang="en-GB" sz="1400" dirty="0">
                <a:solidFill>
                  <a:srgbClr val="007C91"/>
                </a:solidFill>
                <a:latin typeface="Calibri" panose="020F0502020204030204" pitchFamily="34" charset="0"/>
                <a:cs typeface="Calibri" panose="020F0502020204030204" pitchFamily="34" charset="0"/>
                <a:hlinkClick r:id="rId6"/>
              </a:rPr>
              <a:t>https://www.healthpublications.gov.uk/ViewProduct.html?sp=Sflustickersforchildrenaged2to11years</a:t>
            </a:r>
            <a:endParaRPr lang="en-GB" sz="1400" dirty="0">
              <a:solidFill>
                <a:srgbClr val="007C91"/>
              </a:solidFill>
              <a:latin typeface="Calibri" panose="020F0502020204030204" pitchFamily="34" charset="0"/>
              <a:cs typeface="Calibri" panose="020F0502020204030204" pitchFamily="34" charset="0"/>
            </a:endParaRPr>
          </a:p>
          <a:p>
            <a:endParaRPr lang="en-GB" sz="1400" dirty="0">
              <a:solidFill>
                <a:srgbClr val="007C9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5B4C049-6935-98A3-900C-3105A436FB91}"/>
              </a:ext>
            </a:extLst>
          </p:cNvPr>
          <p:cNvSpPr txBox="1"/>
          <p:nvPr/>
        </p:nvSpPr>
        <p:spPr>
          <a:xfrm>
            <a:off x="1664693" y="5627545"/>
            <a:ext cx="1226634" cy="461665"/>
          </a:xfrm>
          <a:prstGeom prst="rect">
            <a:avLst/>
          </a:prstGeom>
          <a:solidFill>
            <a:srgbClr val="007C91"/>
          </a:solidFill>
        </p:spPr>
        <p:txBody>
          <a:bodyPr wrap="square" rtlCol="0">
            <a:spAutoFit/>
          </a:bodyPr>
          <a:lstStyle/>
          <a:p>
            <a:r>
              <a:rPr lang="en-GB" sz="1200" b="1" dirty="0">
                <a:solidFill>
                  <a:schemeClr val="bg1"/>
                </a:solidFill>
              </a:rPr>
              <a:t>Product code: FLUPY24</a:t>
            </a:r>
          </a:p>
        </p:txBody>
      </p:sp>
      <p:sp>
        <p:nvSpPr>
          <p:cNvPr id="6" name="TextBox 5">
            <a:extLst>
              <a:ext uri="{FF2B5EF4-FFF2-40B4-BE49-F238E27FC236}">
                <a16:creationId xmlns:a16="http://schemas.microsoft.com/office/drawing/2014/main" id="{8C114BC3-F92E-23C8-C57E-AE7B1751CC5D}"/>
              </a:ext>
            </a:extLst>
          </p:cNvPr>
          <p:cNvSpPr txBox="1"/>
          <p:nvPr/>
        </p:nvSpPr>
        <p:spPr>
          <a:xfrm>
            <a:off x="9164345" y="5694603"/>
            <a:ext cx="1226634" cy="461665"/>
          </a:xfrm>
          <a:prstGeom prst="rect">
            <a:avLst/>
          </a:prstGeom>
          <a:solidFill>
            <a:srgbClr val="007C91"/>
          </a:solidFill>
        </p:spPr>
        <p:txBody>
          <a:bodyPr wrap="square" rtlCol="0">
            <a:spAutoFit/>
          </a:bodyPr>
          <a:lstStyle/>
          <a:p>
            <a:r>
              <a:rPr lang="en-GB" sz="1200" b="1" dirty="0">
                <a:solidFill>
                  <a:schemeClr val="bg1"/>
                </a:solidFill>
              </a:rPr>
              <a:t>Product code: </a:t>
            </a:r>
            <a:r>
              <a:rPr lang="en-GB" sz="1200" b="1" i="0" dirty="0">
                <a:solidFill>
                  <a:schemeClr val="bg1"/>
                </a:solidFill>
                <a:effectLst/>
                <a:latin typeface="+mj-lt"/>
              </a:rPr>
              <a:t>SCHFLSTK</a:t>
            </a:r>
            <a:endParaRPr lang="en-GB" sz="1200" b="1" dirty="0">
              <a:solidFill>
                <a:schemeClr val="bg1"/>
              </a:solidFill>
              <a:latin typeface="+mj-lt"/>
            </a:endParaRPr>
          </a:p>
        </p:txBody>
      </p:sp>
      <p:pic>
        <p:nvPicPr>
          <p:cNvPr id="8" name="Picture 7">
            <a:extLst>
              <a:ext uri="{FF2B5EF4-FFF2-40B4-BE49-F238E27FC236}">
                <a16:creationId xmlns:a16="http://schemas.microsoft.com/office/drawing/2014/main" id="{2EFACD5D-9D10-01DF-A7A4-5B0A5872A55C}"/>
              </a:ext>
            </a:extLst>
          </p:cNvPr>
          <p:cNvPicPr>
            <a:picLocks noChangeAspect="1"/>
          </p:cNvPicPr>
          <p:nvPr/>
        </p:nvPicPr>
        <p:blipFill>
          <a:blip r:embed="rId7"/>
          <a:stretch>
            <a:fillRect/>
          </a:stretch>
        </p:blipFill>
        <p:spPr>
          <a:xfrm>
            <a:off x="722198" y="1428941"/>
            <a:ext cx="3111624" cy="4136567"/>
          </a:xfrm>
          <a:prstGeom prst="rect">
            <a:avLst/>
          </a:prstGeom>
        </p:spPr>
      </p:pic>
      <p:pic>
        <p:nvPicPr>
          <p:cNvPr id="9" name="Picture 8">
            <a:extLst>
              <a:ext uri="{FF2B5EF4-FFF2-40B4-BE49-F238E27FC236}">
                <a16:creationId xmlns:a16="http://schemas.microsoft.com/office/drawing/2014/main" id="{45533B12-83A5-8489-492A-A08E80D17D5F}"/>
              </a:ext>
            </a:extLst>
          </p:cNvPr>
          <p:cNvPicPr>
            <a:picLocks noChangeAspect="1"/>
          </p:cNvPicPr>
          <p:nvPr/>
        </p:nvPicPr>
        <p:blipFill>
          <a:blip r:embed="rId8"/>
          <a:stretch>
            <a:fillRect/>
          </a:stretch>
        </p:blipFill>
        <p:spPr>
          <a:xfrm>
            <a:off x="4059522" y="1277773"/>
            <a:ext cx="3610061" cy="4438901"/>
          </a:xfrm>
          <a:prstGeom prst="rect">
            <a:avLst/>
          </a:prstGeom>
        </p:spPr>
      </p:pic>
      <p:sp>
        <p:nvSpPr>
          <p:cNvPr id="11" name="TextBox 10">
            <a:extLst>
              <a:ext uri="{FF2B5EF4-FFF2-40B4-BE49-F238E27FC236}">
                <a16:creationId xmlns:a16="http://schemas.microsoft.com/office/drawing/2014/main" id="{EAF40492-2134-83CE-D0FA-5E2471484067}"/>
              </a:ext>
            </a:extLst>
          </p:cNvPr>
          <p:cNvSpPr txBox="1"/>
          <p:nvPr/>
        </p:nvSpPr>
        <p:spPr>
          <a:xfrm>
            <a:off x="4804617" y="6177240"/>
            <a:ext cx="2119869" cy="312650"/>
          </a:xfrm>
          <a:prstGeom prst="rect">
            <a:avLst/>
          </a:prstGeom>
          <a:noFill/>
        </p:spPr>
        <p:txBody>
          <a:bodyPr wrap="square">
            <a:spAutoFit/>
          </a:bodyPr>
          <a:lstStyle/>
          <a:p>
            <a:pPr>
              <a:lnSpc>
                <a:spcPct val="107000"/>
              </a:lnSpc>
              <a:spcAft>
                <a:spcPts val="800"/>
              </a:spcAft>
            </a:pPr>
            <a:r>
              <a:rPr lang="en-GB" sz="1400" u="sng" kern="100" dirty="0">
                <a:solidFill>
                  <a:srgbClr val="007C91"/>
                </a:solidFill>
                <a:effectLst/>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Link to letter</a:t>
            </a:r>
            <a:endParaRPr lang="en-GB" sz="1400" kern="100" dirty="0">
              <a:solidFill>
                <a:srgbClr val="007C9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A7732BD7-37D3-B5F1-3534-5854935498AB}"/>
              </a:ext>
            </a:extLst>
          </p:cNvPr>
          <p:cNvSpPr txBox="1"/>
          <p:nvPr/>
        </p:nvSpPr>
        <p:spPr>
          <a:xfrm>
            <a:off x="8319689" y="957820"/>
            <a:ext cx="1481486" cy="375552"/>
          </a:xfrm>
          <a:prstGeom prst="rect">
            <a:avLst/>
          </a:prstGeom>
          <a:noFill/>
        </p:spPr>
        <p:txBody>
          <a:bodyPr wrap="square">
            <a:spAutoFit/>
          </a:bodyPr>
          <a:lstStyle/>
          <a:p>
            <a:pPr>
              <a:lnSpc>
                <a:spcPct val="107000"/>
              </a:lnSpc>
              <a:spcAft>
                <a:spcPts val="800"/>
              </a:spcAft>
            </a:pPr>
            <a:r>
              <a:rPr lang="en-GB" sz="1800" b="1" kern="100" dirty="0">
                <a:solidFill>
                  <a:srgbClr val="007C91"/>
                </a:solidFill>
                <a:effectLst/>
                <a:latin typeface="Calibri" panose="020F0502020204030204" pitchFamily="34" charset="0"/>
                <a:ea typeface="Calibri" panose="020F0502020204030204" pitchFamily="34" charset="0"/>
                <a:cs typeface="Times New Roman" panose="02020603050405020304" pitchFamily="18" charset="0"/>
              </a:rPr>
              <a:t>Stickers</a:t>
            </a:r>
          </a:p>
        </p:txBody>
      </p:sp>
    </p:spTree>
    <p:extLst>
      <p:ext uri="{BB962C8B-B14F-4D97-AF65-F5344CB8AC3E}">
        <p14:creationId xmlns:p14="http://schemas.microsoft.com/office/powerpoint/2010/main" val="392458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BAF8A-7CD7-4A85-A125-C5475BA77063}"/>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 Primary school resources - leaflet</a:t>
            </a:r>
          </a:p>
        </p:txBody>
      </p:sp>
      <p:sp>
        <p:nvSpPr>
          <p:cNvPr id="5" name="Slide Number Placeholder 4">
            <a:extLst>
              <a:ext uri="{FF2B5EF4-FFF2-40B4-BE49-F238E27FC236}">
                <a16:creationId xmlns:a16="http://schemas.microsoft.com/office/drawing/2014/main" id="{315D9317-B0A6-457C-9129-D12A517E84E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73E1168A-9261-4BDC-ABF1-A51526C144E9}"/>
              </a:ext>
            </a:extLst>
          </p:cNvPr>
          <p:cNvSpPr txBox="1"/>
          <p:nvPr/>
        </p:nvSpPr>
        <p:spPr>
          <a:xfrm>
            <a:off x="767885" y="5688449"/>
            <a:ext cx="3257543" cy="954107"/>
          </a:xfrm>
          <a:prstGeom prst="rect">
            <a:avLst/>
          </a:prstGeom>
          <a:noFill/>
        </p:spPr>
        <p:txBody>
          <a:bodyPr wrap="square">
            <a:spAutoFit/>
          </a:bodyPr>
          <a:lstStyle/>
          <a:p>
            <a:r>
              <a:rPr lang="en-GB" sz="1400" dirty="0">
                <a:solidFill>
                  <a:srgbClr val="007C9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https://www.healthpublications.gov.uk/ViewProduct.html?sp=Sfluvaccinationprimaryschoolforparents</a:t>
            </a:r>
            <a:endParaRPr lang="en-GB" sz="1400" dirty="0">
              <a:solidFill>
                <a:srgbClr val="007C91"/>
              </a:solidFill>
              <a:latin typeface="Calibri" panose="020F0502020204030204" pitchFamily="34" charset="0"/>
              <a:cs typeface="Calibri" panose="020F0502020204030204" pitchFamily="34" charset="0"/>
            </a:endParaRPr>
          </a:p>
          <a:p>
            <a:r>
              <a:rPr lang="en-GB" sz="1400" dirty="0">
                <a:solidFill>
                  <a:srgbClr val="007C91"/>
                </a:solidFill>
                <a:latin typeface="Calibri" panose="020F0502020204030204" pitchFamily="34" charset="0"/>
                <a:cs typeface="Calibri" panose="020F0502020204030204" pitchFamily="34" charset="0"/>
              </a:rPr>
              <a:t> </a:t>
            </a:r>
          </a:p>
        </p:txBody>
      </p:sp>
      <p:sp>
        <p:nvSpPr>
          <p:cNvPr id="16" name="TextBox 15">
            <a:extLst>
              <a:ext uri="{FF2B5EF4-FFF2-40B4-BE49-F238E27FC236}">
                <a16:creationId xmlns:a16="http://schemas.microsoft.com/office/drawing/2014/main" id="{11E6626A-44E3-4FA9-922B-CD86B9FF6F3A}"/>
              </a:ext>
            </a:extLst>
          </p:cNvPr>
          <p:cNvSpPr txBox="1"/>
          <p:nvPr/>
        </p:nvSpPr>
        <p:spPr>
          <a:xfrm>
            <a:off x="4239887" y="983223"/>
            <a:ext cx="7864190" cy="5509200"/>
          </a:xfrm>
          <a:prstGeom prst="rect">
            <a:avLst/>
          </a:prstGeom>
          <a:noFill/>
        </p:spPr>
        <p:txBody>
          <a:bodyPr wrap="square">
            <a:spAutoFit/>
          </a:bodyPr>
          <a:lstStyle/>
          <a:p>
            <a:pPr algn="l"/>
            <a:r>
              <a:rPr lang="en-GB" sz="1600" b="1" dirty="0">
                <a:solidFill>
                  <a:srgbClr val="007C91"/>
                </a:solidFill>
                <a:latin typeface="Calibri" panose="020F0502020204030204" pitchFamily="34" charset="0"/>
                <a:cs typeface="Calibri" panose="020F0502020204030204" pitchFamily="34" charset="0"/>
              </a:rPr>
              <a:t>Protect your child against flu – information for parents and carers of preschool and primary school aged children  </a:t>
            </a:r>
          </a:p>
          <a:p>
            <a:pPr algn="l"/>
            <a:endParaRPr lang="en-GB" sz="1600" b="1" dirty="0">
              <a:solidFill>
                <a:srgbClr val="007C91"/>
              </a:solidFill>
              <a:latin typeface="Calibri" panose="020F0502020204030204" pitchFamily="34" charset="0"/>
              <a:cs typeface="Calibri" panose="020F0502020204030204" pitchFamily="34" charset="0"/>
            </a:endParaRPr>
          </a:p>
          <a:p>
            <a:pPr algn="l"/>
            <a:r>
              <a:rPr lang="en-GB" sz="1600" dirty="0">
                <a:solidFill>
                  <a:srgbClr val="007C91"/>
                </a:solidFill>
                <a:latin typeface="Calibri" panose="020F0502020204030204" pitchFamily="34" charset="0"/>
                <a:cs typeface="Calibri" panose="020F0502020204030204" pitchFamily="34" charset="0"/>
              </a:rPr>
              <a:t>Paper copies of this leaflet are available to order for free or download in the following languages:</a:t>
            </a:r>
          </a:p>
          <a:p>
            <a:pPr algn="l"/>
            <a:endParaRPr lang="en-GB" sz="1600" dirty="0">
              <a:solidFill>
                <a:srgbClr val="007C91"/>
              </a:solidFill>
              <a:latin typeface="Calibri" panose="020F0502020204030204" pitchFamily="34" charset="0"/>
              <a:cs typeface="Calibri" panose="020F0502020204030204" pitchFamily="34" charset="0"/>
            </a:endParaRPr>
          </a:p>
          <a:p>
            <a:pPr algn="l"/>
            <a:r>
              <a:rPr lang="en-GB" sz="1600" dirty="0">
                <a:solidFill>
                  <a:srgbClr val="007C9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English</a:t>
            </a:r>
            <a:r>
              <a:rPr lang="en-GB" sz="1600" dirty="0">
                <a:solidFill>
                  <a:srgbClr val="007C91"/>
                </a:solidFill>
                <a:latin typeface="Calibri" panose="020F0502020204030204" pitchFamily="34" charset="0"/>
                <a:cs typeface="Calibri" panose="020F0502020204030204" pitchFamily="34" charset="0"/>
              </a:rPr>
              <a:t>, </a:t>
            </a:r>
            <a:r>
              <a:rPr lang="en-GB" sz="1600" dirty="0">
                <a:solidFill>
                  <a:srgbClr val="007C9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Albanian</a:t>
            </a:r>
            <a:r>
              <a:rPr lang="en-GB" sz="1600" dirty="0">
                <a:solidFill>
                  <a:srgbClr val="007C91"/>
                </a:solidFill>
                <a:latin typeface="Calibri" panose="020F0502020204030204" pitchFamily="34" charset="0"/>
                <a:cs typeface="Calibri" panose="020F0502020204030204" pitchFamily="34" charset="0"/>
              </a:rPr>
              <a:t>, </a:t>
            </a:r>
            <a:r>
              <a:rPr lang="en-GB" sz="1600" dirty="0">
                <a:solidFill>
                  <a:srgbClr val="007C9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Arabic</a:t>
            </a:r>
            <a:r>
              <a:rPr lang="en-GB" sz="1600" dirty="0">
                <a:solidFill>
                  <a:srgbClr val="007C91"/>
                </a:solidFill>
                <a:latin typeface="Calibri" panose="020F0502020204030204" pitchFamily="34" charset="0"/>
                <a:cs typeface="Calibri" panose="020F0502020204030204" pitchFamily="34" charset="0"/>
              </a:rPr>
              <a:t>, </a:t>
            </a:r>
            <a:r>
              <a:rPr lang="en-GB" sz="1600" dirty="0">
                <a:solidFill>
                  <a:srgbClr val="007C91"/>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Bengali</a:t>
            </a:r>
            <a:r>
              <a:rPr lang="en-GB" sz="1600" dirty="0">
                <a:solidFill>
                  <a:srgbClr val="007C91"/>
                </a:solidFill>
                <a:latin typeface="Calibri" panose="020F0502020204030204" pitchFamily="34" charset="0"/>
                <a:cs typeface="Calibri" panose="020F0502020204030204" pitchFamily="34" charset="0"/>
              </a:rPr>
              <a:t>, </a:t>
            </a:r>
            <a:r>
              <a:rPr lang="en-GB" sz="1600" dirty="0">
                <a:solidFill>
                  <a:srgbClr val="007C91"/>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Bulgarian</a:t>
            </a:r>
            <a:r>
              <a:rPr lang="en-GB" sz="1600" dirty="0">
                <a:solidFill>
                  <a:srgbClr val="007C91"/>
                </a:solidFill>
                <a:latin typeface="Calibri" panose="020F0502020204030204" pitchFamily="34" charset="0"/>
                <a:cs typeface="Calibri" panose="020F0502020204030204" pitchFamily="34" charset="0"/>
              </a:rPr>
              <a:t>, </a:t>
            </a:r>
            <a:r>
              <a:rPr lang="en-GB" sz="1600" dirty="0">
                <a:solidFill>
                  <a:srgbClr val="007C91"/>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Chinese (simplified)</a:t>
            </a:r>
            <a:r>
              <a:rPr lang="en-GB" sz="1600" dirty="0">
                <a:solidFill>
                  <a:srgbClr val="007C91"/>
                </a:solidFill>
                <a:latin typeface="Calibri" panose="020F0502020204030204" pitchFamily="34" charset="0"/>
                <a:cs typeface="Calibri" panose="020F0502020204030204" pitchFamily="34" charset="0"/>
              </a:rPr>
              <a:t>, </a:t>
            </a:r>
            <a:r>
              <a:rPr lang="en-GB" sz="1600" dirty="0">
                <a:solidFill>
                  <a:srgbClr val="007C91"/>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Chinese (traditional, Cantonese)</a:t>
            </a:r>
            <a:r>
              <a:rPr lang="en-GB" sz="1600" dirty="0">
                <a:solidFill>
                  <a:srgbClr val="007C91"/>
                </a:solidFill>
                <a:latin typeface="Calibri" panose="020F0502020204030204" pitchFamily="34" charset="0"/>
                <a:cs typeface="Calibri" panose="020F0502020204030204" pitchFamily="34" charset="0"/>
              </a:rPr>
              <a:t>, </a:t>
            </a:r>
            <a:r>
              <a:rPr lang="en-GB" sz="1600" dirty="0">
                <a:solidFill>
                  <a:srgbClr val="007C91"/>
                </a:solidFill>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Estonian</a:t>
            </a:r>
            <a:r>
              <a:rPr lang="en-GB" sz="1600" dirty="0">
                <a:solidFill>
                  <a:srgbClr val="007C91"/>
                </a:solidFill>
                <a:latin typeface="Calibri" panose="020F0502020204030204" pitchFamily="34" charset="0"/>
                <a:cs typeface="Calibri" panose="020F0502020204030204" pitchFamily="34" charset="0"/>
              </a:rPr>
              <a:t>, </a:t>
            </a:r>
            <a:r>
              <a:rPr lang="en-GB" sz="1600" dirty="0">
                <a:solidFill>
                  <a:srgbClr val="007C91"/>
                </a:solidFill>
                <a:latin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Farsi</a:t>
            </a:r>
            <a:r>
              <a:rPr lang="en-GB" sz="1600" dirty="0">
                <a:solidFill>
                  <a:srgbClr val="007C91"/>
                </a:solidFill>
                <a:latin typeface="Calibri" panose="020F0502020204030204" pitchFamily="34" charset="0"/>
                <a:cs typeface="Calibri" panose="020F0502020204030204" pitchFamily="34" charset="0"/>
              </a:rPr>
              <a:t>, </a:t>
            </a:r>
            <a:r>
              <a:rPr lang="en-GB" sz="1600" dirty="0">
                <a:solidFill>
                  <a:srgbClr val="007C91"/>
                </a:solidFill>
                <a:latin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French</a:t>
            </a:r>
            <a:r>
              <a:rPr lang="en-GB" sz="1600" dirty="0">
                <a:solidFill>
                  <a:srgbClr val="007C91"/>
                </a:solidFill>
                <a:latin typeface="Calibri" panose="020F0502020204030204" pitchFamily="34" charset="0"/>
                <a:cs typeface="Calibri" panose="020F0502020204030204" pitchFamily="34" charset="0"/>
              </a:rPr>
              <a:t>, </a:t>
            </a:r>
            <a:r>
              <a:rPr lang="en-GB" sz="1600" dirty="0">
                <a:solidFill>
                  <a:srgbClr val="007C91"/>
                </a:solidFill>
                <a:latin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Greek</a:t>
            </a:r>
            <a:r>
              <a:rPr lang="en-GB" sz="1600" dirty="0">
                <a:solidFill>
                  <a:srgbClr val="007C91"/>
                </a:solidFill>
                <a:latin typeface="Calibri" panose="020F0502020204030204" pitchFamily="34" charset="0"/>
                <a:cs typeface="Calibri" panose="020F0502020204030204" pitchFamily="34" charset="0"/>
              </a:rPr>
              <a:t>, </a:t>
            </a:r>
            <a:r>
              <a:rPr lang="en-GB" sz="1600" dirty="0">
                <a:solidFill>
                  <a:srgbClr val="007C91"/>
                </a:solidFill>
                <a:latin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Gujarati</a:t>
            </a:r>
            <a:r>
              <a:rPr lang="en-GB" sz="1600" dirty="0">
                <a:solidFill>
                  <a:srgbClr val="007C91"/>
                </a:solidFill>
                <a:latin typeface="Calibri" panose="020F0502020204030204" pitchFamily="34" charset="0"/>
                <a:cs typeface="Calibri" panose="020F0502020204030204" pitchFamily="34" charset="0"/>
              </a:rPr>
              <a:t>, </a:t>
            </a:r>
            <a:r>
              <a:rPr lang="en-GB" sz="1600" dirty="0">
                <a:solidFill>
                  <a:srgbClr val="007C91"/>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Hindi</a:t>
            </a:r>
            <a:r>
              <a:rPr lang="en-GB" sz="1600" dirty="0">
                <a:solidFill>
                  <a:srgbClr val="007C91"/>
                </a:solidFill>
                <a:latin typeface="Calibri" panose="020F0502020204030204" pitchFamily="34" charset="0"/>
                <a:cs typeface="Calibri" panose="020F0502020204030204" pitchFamily="34" charset="0"/>
              </a:rPr>
              <a:t>, </a:t>
            </a:r>
            <a:r>
              <a:rPr lang="en-GB" sz="1600" dirty="0">
                <a:solidFill>
                  <a:srgbClr val="007C91"/>
                </a:solidFill>
                <a:latin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Latvian</a:t>
            </a:r>
            <a:r>
              <a:rPr lang="en-GB" sz="1600" dirty="0">
                <a:solidFill>
                  <a:srgbClr val="007C91"/>
                </a:solidFill>
                <a:latin typeface="Calibri" panose="020F0502020204030204" pitchFamily="34" charset="0"/>
                <a:cs typeface="Calibri" panose="020F0502020204030204" pitchFamily="34" charset="0"/>
              </a:rPr>
              <a:t>, </a:t>
            </a:r>
          </a:p>
          <a:p>
            <a:pPr algn="l"/>
            <a:r>
              <a:rPr lang="en-GB" sz="1600" dirty="0">
                <a:solidFill>
                  <a:srgbClr val="007C91"/>
                </a:solidFill>
                <a:latin typeface="Calibri" panose="020F0502020204030204" pitchFamily="34" charset="0"/>
                <a:cs typeface="Calibri" panose="020F0502020204030204" pitchFamily="34" charset="0"/>
                <a:hlinkClick r:id="rId18">
                  <a:extLst>
                    <a:ext uri="{A12FA001-AC4F-418D-AE19-62706E023703}">
                      <ahyp:hlinkClr xmlns:ahyp="http://schemas.microsoft.com/office/drawing/2018/hyperlinkcolor" val="tx"/>
                    </a:ext>
                  </a:extLst>
                </a:hlinkClick>
              </a:rPr>
              <a:t>Lithuanian</a:t>
            </a:r>
            <a:r>
              <a:rPr lang="en-GB" sz="1600" dirty="0">
                <a:solidFill>
                  <a:srgbClr val="007C91"/>
                </a:solidFill>
                <a:latin typeface="Calibri" panose="020F0502020204030204" pitchFamily="34" charset="0"/>
                <a:cs typeface="Calibri" panose="020F0502020204030204" pitchFamily="34" charset="0"/>
              </a:rPr>
              <a:t>, </a:t>
            </a:r>
            <a:r>
              <a:rPr lang="en-GB" sz="1600" dirty="0">
                <a:solidFill>
                  <a:srgbClr val="007C91"/>
                </a:solidFill>
                <a:latin typeface="Calibri" panose="020F0502020204030204" pitchFamily="34" charset="0"/>
                <a:cs typeface="Calibri" panose="020F0502020204030204" pitchFamily="34" charset="0"/>
                <a:hlinkClick r:id="rId19">
                  <a:extLst>
                    <a:ext uri="{A12FA001-AC4F-418D-AE19-62706E023703}">
                      <ahyp:hlinkClr xmlns:ahyp="http://schemas.microsoft.com/office/drawing/2018/hyperlinkcolor" val="tx"/>
                    </a:ext>
                  </a:extLst>
                </a:hlinkClick>
              </a:rPr>
              <a:t>Panjabi</a:t>
            </a:r>
            <a:r>
              <a:rPr lang="en-GB" sz="1600" dirty="0">
                <a:solidFill>
                  <a:srgbClr val="007C91"/>
                </a:solidFill>
                <a:latin typeface="Calibri" panose="020F0502020204030204" pitchFamily="34" charset="0"/>
                <a:cs typeface="Calibri" panose="020F0502020204030204" pitchFamily="34" charset="0"/>
              </a:rPr>
              <a:t>, </a:t>
            </a:r>
            <a:r>
              <a:rPr lang="en-GB" sz="1600" dirty="0">
                <a:solidFill>
                  <a:srgbClr val="007C91"/>
                </a:solidFill>
                <a:latin typeface="Calibri" panose="020F0502020204030204" pitchFamily="34" charset="0"/>
                <a:cs typeface="Calibri" panose="020F0502020204030204" pitchFamily="34" charset="0"/>
                <a:hlinkClick r:id="rId20">
                  <a:extLst>
                    <a:ext uri="{A12FA001-AC4F-418D-AE19-62706E023703}">
                      <ahyp:hlinkClr xmlns:ahyp="http://schemas.microsoft.com/office/drawing/2018/hyperlinkcolor" val="tx"/>
                    </a:ext>
                  </a:extLst>
                </a:hlinkClick>
              </a:rPr>
              <a:t>Pashto</a:t>
            </a:r>
            <a:r>
              <a:rPr lang="en-GB" sz="1600" dirty="0">
                <a:solidFill>
                  <a:srgbClr val="007C91"/>
                </a:solidFill>
                <a:latin typeface="Calibri" panose="020F0502020204030204" pitchFamily="34" charset="0"/>
                <a:cs typeface="Calibri" panose="020F0502020204030204" pitchFamily="34" charset="0"/>
              </a:rPr>
              <a:t>, </a:t>
            </a:r>
            <a:r>
              <a:rPr lang="en-GB" sz="1600" dirty="0">
                <a:solidFill>
                  <a:srgbClr val="007C91"/>
                </a:solidFill>
                <a:latin typeface="Calibri" panose="020F0502020204030204" pitchFamily="34" charset="0"/>
                <a:cs typeface="Calibri" panose="020F0502020204030204" pitchFamily="34" charset="0"/>
                <a:hlinkClick r:id="rId21">
                  <a:extLst>
                    <a:ext uri="{A12FA001-AC4F-418D-AE19-62706E023703}">
                      <ahyp:hlinkClr xmlns:ahyp="http://schemas.microsoft.com/office/drawing/2018/hyperlinkcolor" val="tx"/>
                    </a:ext>
                  </a:extLst>
                </a:hlinkClick>
              </a:rPr>
              <a:t>Polish</a:t>
            </a:r>
            <a:r>
              <a:rPr lang="en-GB" sz="1600" dirty="0">
                <a:solidFill>
                  <a:srgbClr val="007C91"/>
                </a:solidFill>
                <a:latin typeface="Calibri" panose="020F0502020204030204" pitchFamily="34" charset="0"/>
                <a:cs typeface="Calibri" panose="020F0502020204030204" pitchFamily="34" charset="0"/>
              </a:rPr>
              <a:t>, </a:t>
            </a:r>
            <a:r>
              <a:rPr lang="en-GB" sz="1600" dirty="0">
                <a:solidFill>
                  <a:srgbClr val="007C91"/>
                </a:solidFill>
                <a:latin typeface="Calibri" panose="020F0502020204030204" pitchFamily="34" charset="0"/>
                <a:cs typeface="Calibri" panose="020F0502020204030204" pitchFamily="34" charset="0"/>
                <a:hlinkClick r:id="rId22">
                  <a:extLst>
                    <a:ext uri="{A12FA001-AC4F-418D-AE19-62706E023703}">
                      <ahyp:hlinkClr xmlns:ahyp="http://schemas.microsoft.com/office/drawing/2018/hyperlinkcolor" val="tx"/>
                    </a:ext>
                  </a:extLst>
                </a:hlinkClick>
              </a:rPr>
              <a:t>Portuguese</a:t>
            </a:r>
            <a:r>
              <a:rPr lang="en-GB" sz="1600" dirty="0">
                <a:solidFill>
                  <a:srgbClr val="007C91"/>
                </a:solidFill>
                <a:latin typeface="Calibri" panose="020F0502020204030204" pitchFamily="34" charset="0"/>
                <a:cs typeface="Calibri" panose="020F0502020204030204" pitchFamily="34" charset="0"/>
              </a:rPr>
              <a:t>, </a:t>
            </a:r>
            <a:r>
              <a:rPr lang="en-GB" sz="1600" dirty="0">
                <a:solidFill>
                  <a:srgbClr val="007C91"/>
                </a:solidFill>
                <a:latin typeface="Calibri" panose="020F0502020204030204" pitchFamily="34" charset="0"/>
                <a:cs typeface="Calibri" panose="020F0502020204030204" pitchFamily="34" charset="0"/>
                <a:hlinkClick r:id="rId23">
                  <a:extLst>
                    <a:ext uri="{A12FA001-AC4F-418D-AE19-62706E023703}">
                      <ahyp:hlinkClr xmlns:ahyp="http://schemas.microsoft.com/office/drawing/2018/hyperlinkcolor" val="tx"/>
                    </a:ext>
                  </a:extLst>
                </a:hlinkClick>
              </a:rPr>
              <a:t>Romanian</a:t>
            </a:r>
            <a:r>
              <a:rPr lang="en-GB" sz="1600" dirty="0">
                <a:solidFill>
                  <a:srgbClr val="007C91"/>
                </a:solidFill>
                <a:latin typeface="Calibri" panose="020F0502020204030204" pitchFamily="34" charset="0"/>
                <a:cs typeface="Calibri" panose="020F0502020204030204" pitchFamily="34" charset="0"/>
              </a:rPr>
              <a:t>, </a:t>
            </a:r>
            <a:r>
              <a:rPr lang="en-GB" sz="1600" dirty="0">
                <a:solidFill>
                  <a:srgbClr val="007C91"/>
                </a:solidFill>
                <a:latin typeface="Calibri" panose="020F0502020204030204" pitchFamily="34" charset="0"/>
                <a:cs typeface="Calibri" panose="020F0502020204030204" pitchFamily="34" charset="0"/>
                <a:hlinkClick r:id="rId24">
                  <a:extLst>
                    <a:ext uri="{A12FA001-AC4F-418D-AE19-62706E023703}">
                      <ahyp:hlinkClr xmlns:ahyp="http://schemas.microsoft.com/office/drawing/2018/hyperlinkcolor" val="tx"/>
                    </a:ext>
                  </a:extLst>
                </a:hlinkClick>
              </a:rPr>
              <a:t>Romany</a:t>
            </a:r>
            <a:r>
              <a:rPr lang="en-GB" sz="1600" dirty="0">
                <a:solidFill>
                  <a:srgbClr val="007C91"/>
                </a:solidFill>
                <a:latin typeface="Calibri" panose="020F0502020204030204" pitchFamily="34" charset="0"/>
                <a:cs typeface="Calibri" panose="020F0502020204030204" pitchFamily="34" charset="0"/>
              </a:rPr>
              <a:t>, </a:t>
            </a:r>
            <a:r>
              <a:rPr lang="en-GB" sz="1600" dirty="0">
                <a:solidFill>
                  <a:srgbClr val="007C91"/>
                </a:solidFill>
                <a:latin typeface="Calibri" panose="020F0502020204030204" pitchFamily="34" charset="0"/>
                <a:cs typeface="Calibri" panose="020F0502020204030204" pitchFamily="34" charset="0"/>
                <a:hlinkClick r:id="rId25">
                  <a:extLst>
                    <a:ext uri="{A12FA001-AC4F-418D-AE19-62706E023703}">
                      <ahyp:hlinkClr xmlns:ahyp="http://schemas.microsoft.com/office/drawing/2018/hyperlinkcolor" val="tx"/>
                    </a:ext>
                  </a:extLst>
                </a:hlinkClick>
              </a:rPr>
              <a:t>Russian</a:t>
            </a:r>
            <a:r>
              <a:rPr lang="en-GB" sz="1600" dirty="0">
                <a:solidFill>
                  <a:srgbClr val="007C91"/>
                </a:solidFill>
                <a:latin typeface="Calibri" panose="020F0502020204030204" pitchFamily="34" charset="0"/>
                <a:cs typeface="Calibri" panose="020F0502020204030204" pitchFamily="34" charset="0"/>
              </a:rPr>
              <a:t>, </a:t>
            </a:r>
            <a:r>
              <a:rPr lang="en-GB" sz="1600" dirty="0">
                <a:solidFill>
                  <a:srgbClr val="007C91"/>
                </a:solidFill>
                <a:latin typeface="Calibri" panose="020F0502020204030204" pitchFamily="34" charset="0"/>
                <a:cs typeface="Calibri" panose="020F0502020204030204" pitchFamily="34" charset="0"/>
                <a:hlinkClick r:id="rId26">
                  <a:extLst>
                    <a:ext uri="{A12FA001-AC4F-418D-AE19-62706E023703}">
                      <ahyp:hlinkClr xmlns:ahyp="http://schemas.microsoft.com/office/drawing/2018/hyperlinkcolor" val="tx"/>
                    </a:ext>
                  </a:extLst>
                </a:hlinkClick>
              </a:rPr>
              <a:t>Somali</a:t>
            </a:r>
            <a:r>
              <a:rPr lang="en-GB" sz="1600" dirty="0">
                <a:solidFill>
                  <a:srgbClr val="007C91"/>
                </a:solidFill>
                <a:latin typeface="Calibri" panose="020F0502020204030204" pitchFamily="34" charset="0"/>
                <a:cs typeface="Calibri" panose="020F0502020204030204" pitchFamily="34" charset="0"/>
              </a:rPr>
              <a:t>, </a:t>
            </a:r>
            <a:r>
              <a:rPr lang="en-GB" sz="1600" dirty="0">
                <a:solidFill>
                  <a:srgbClr val="007C91"/>
                </a:solidFill>
                <a:latin typeface="Calibri" panose="020F0502020204030204" pitchFamily="34" charset="0"/>
                <a:cs typeface="Calibri" panose="020F0502020204030204" pitchFamily="34" charset="0"/>
                <a:hlinkClick r:id="rId27">
                  <a:extLst>
                    <a:ext uri="{A12FA001-AC4F-418D-AE19-62706E023703}">
                      <ahyp:hlinkClr xmlns:ahyp="http://schemas.microsoft.com/office/drawing/2018/hyperlinkcolor" val="tx"/>
                    </a:ext>
                  </a:extLst>
                </a:hlinkClick>
              </a:rPr>
              <a:t>Spanish</a:t>
            </a:r>
            <a:r>
              <a:rPr lang="en-GB" sz="1600" dirty="0">
                <a:solidFill>
                  <a:srgbClr val="007C91"/>
                </a:solidFill>
                <a:latin typeface="Calibri" panose="020F0502020204030204" pitchFamily="34" charset="0"/>
                <a:cs typeface="Calibri" panose="020F0502020204030204" pitchFamily="34" charset="0"/>
              </a:rPr>
              <a:t>, </a:t>
            </a:r>
            <a:r>
              <a:rPr lang="en-GB" sz="1600" dirty="0">
                <a:solidFill>
                  <a:srgbClr val="007C91"/>
                </a:solidFill>
                <a:latin typeface="Calibri" panose="020F0502020204030204" pitchFamily="34" charset="0"/>
                <a:cs typeface="Calibri" panose="020F0502020204030204" pitchFamily="34" charset="0"/>
                <a:hlinkClick r:id="rId28">
                  <a:extLst>
                    <a:ext uri="{A12FA001-AC4F-418D-AE19-62706E023703}">
                      <ahyp:hlinkClr xmlns:ahyp="http://schemas.microsoft.com/office/drawing/2018/hyperlinkcolor" val="tx"/>
                    </a:ext>
                  </a:extLst>
                </a:hlinkClick>
              </a:rPr>
              <a:t>Tagalog</a:t>
            </a:r>
            <a:r>
              <a:rPr lang="en-GB" sz="1600" dirty="0">
                <a:solidFill>
                  <a:srgbClr val="007C91"/>
                </a:solidFill>
                <a:latin typeface="Calibri" panose="020F0502020204030204" pitchFamily="34" charset="0"/>
                <a:cs typeface="Calibri" panose="020F0502020204030204" pitchFamily="34" charset="0"/>
              </a:rPr>
              <a:t>, </a:t>
            </a:r>
            <a:r>
              <a:rPr lang="en-GB" sz="1600" dirty="0">
                <a:solidFill>
                  <a:srgbClr val="007C91"/>
                </a:solidFill>
                <a:latin typeface="Calibri" panose="020F0502020204030204" pitchFamily="34" charset="0"/>
                <a:cs typeface="Calibri" panose="020F0502020204030204" pitchFamily="34" charset="0"/>
                <a:hlinkClick r:id="rId29">
                  <a:extLst>
                    <a:ext uri="{A12FA001-AC4F-418D-AE19-62706E023703}">
                      <ahyp:hlinkClr xmlns:ahyp="http://schemas.microsoft.com/office/drawing/2018/hyperlinkcolor" val="tx"/>
                    </a:ext>
                  </a:extLst>
                </a:hlinkClick>
              </a:rPr>
              <a:t>Turkish</a:t>
            </a:r>
            <a:r>
              <a:rPr lang="en-GB" sz="1600" dirty="0">
                <a:solidFill>
                  <a:srgbClr val="007C91"/>
                </a:solidFill>
                <a:latin typeface="Calibri" panose="020F0502020204030204" pitchFamily="34" charset="0"/>
                <a:cs typeface="Calibri" panose="020F0502020204030204" pitchFamily="34" charset="0"/>
              </a:rPr>
              <a:t>, </a:t>
            </a:r>
            <a:r>
              <a:rPr lang="en-GB" sz="1600" dirty="0">
                <a:solidFill>
                  <a:srgbClr val="007C91"/>
                </a:solidFill>
                <a:latin typeface="Calibri" panose="020F0502020204030204" pitchFamily="34" charset="0"/>
                <a:cs typeface="Calibri" panose="020F0502020204030204" pitchFamily="34" charset="0"/>
                <a:hlinkClick r:id="rId30">
                  <a:extLst>
                    <a:ext uri="{A12FA001-AC4F-418D-AE19-62706E023703}">
                      <ahyp:hlinkClr xmlns:ahyp="http://schemas.microsoft.com/office/drawing/2018/hyperlinkcolor" val="tx"/>
                    </a:ext>
                  </a:extLst>
                </a:hlinkClick>
              </a:rPr>
              <a:t>Twi</a:t>
            </a:r>
            <a:r>
              <a:rPr lang="en-GB" sz="1600" dirty="0">
                <a:solidFill>
                  <a:srgbClr val="007C91"/>
                </a:solidFill>
                <a:latin typeface="Calibri" panose="020F0502020204030204" pitchFamily="34" charset="0"/>
                <a:cs typeface="Calibri" panose="020F0502020204030204" pitchFamily="34" charset="0"/>
              </a:rPr>
              <a:t>, </a:t>
            </a:r>
            <a:r>
              <a:rPr lang="en-GB" sz="1600" dirty="0">
                <a:solidFill>
                  <a:srgbClr val="007C91"/>
                </a:solidFill>
                <a:latin typeface="Calibri" panose="020F0502020204030204" pitchFamily="34" charset="0"/>
                <a:cs typeface="Calibri" panose="020F0502020204030204" pitchFamily="34" charset="0"/>
                <a:hlinkClick r:id="rId31">
                  <a:extLst>
                    <a:ext uri="{A12FA001-AC4F-418D-AE19-62706E023703}">
                      <ahyp:hlinkClr xmlns:ahyp="http://schemas.microsoft.com/office/drawing/2018/hyperlinkcolor" val="tx"/>
                    </a:ext>
                  </a:extLst>
                </a:hlinkClick>
              </a:rPr>
              <a:t>Ukrainian</a:t>
            </a:r>
            <a:r>
              <a:rPr lang="en-GB" sz="1600" dirty="0">
                <a:solidFill>
                  <a:srgbClr val="007C91"/>
                </a:solidFill>
                <a:latin typeface="Calibri" panose="020F0502020204030204" pitchFamily="34" charset="0"/>
                <a:cs typeface="Calibri" panose="020F0502020204030204" pitchFamily="34" charset="0"/>
              </a:rPr>
              <a:t>, </a:t>
            </a:r>
            <a:r>
              <a:rPr lang="en-GB" sz="1600" dirty="0">
                <a:solidFill>
                  <a:srgbClr val="007C91"/>
                </a:solidFill>
                <a:latin typeface="Calibri" panose="020F0502020204030204" pitchFamily="34" charset="0"/>
                <a:cs typeface="Calibri" panose="020F0502020204030204" pitchFamily="34" charset="0"/>
                <a:hlinkClick r:id="rId32">
                  <a:extLst>
                    <a:ext uri="{A12FA001-AC4F-418D-AE19-62706E023703}">
                      <ahyp:hlinkClr xmlns:ahyp="http://schemas.microsoft.com/office/drawing/2018/hyperlinkcolor" val="tx"/>
                    </a:ext>
                  </a:extLst>
                </a:hlinkClick>
              </a:rPr>
              <a:t>Urdu</a:t>
            </a:r>
            <a:r>
              <a:rPr lang="en-GB" sz="1600" dirty="0">
                <a:solidFill>
                  <a:srgbClr val="007C91"/>
                </a:solidFill>
                <a:latin typeface="Calibri" panose="020F0502020204030204" pitchFamily="34" charset="0"/>
                <a:cs typeface="Calibri" panose="020F0502020204030204" pitchFamily="34" charset="0"/>
              </a:rPr>
              <a:t> and </a:t>
            </a:r>
            <a:r>
              <a:rPr lang="en-GB" sz="1600" dirty="0">
                <a:solidFill>
                  <a:srgbClr val="007C91"/>
                </a:solidFill>
                <a:latin typeface="Calibri" panose="020F0502020204030204" pitchFamily="34" charset="0"/>
                <a:cs typeface="Calibri" panose="020F0502020204030204" pitchFamily="34" charset="0"/>
                <a:hlinkClick r:id="rId33">
                  <a:extLst>
                    <a:ext uri="{A12FA001-AC4F-418D-AE19-62706E023703}">
                      <ahyp:hlinkClr xmlns:ahyp="http://schemas.microsoft.com/office/drawing/2018/hyperlinkcolor" val="tx"/>
                    </a:ext>
                  </a:extLst>
                </a:hlinkClick>
              </a:rPr>
              <a:t>Yiddish</a:t>
            </a:r>
            <a:r>
              <a:rPr lang="en-GB" sz="1600" dirty="0">
                <a:solidFill>
                  <a:srgbClr val="007C91"/>
                </a:solidFill>
                <a:latin typeface="Calibri" panose="020F0502020204030204" pitchFamily="34" charset="0"/>
                <a:cs typeface="Calibri" panose="020F0502020204030204" pitchFamily="34" charset="0"/>
              </a:rPr>
              <a:t>.</a:t>
            </a:r>
          </a:p>
          <a:p>
            <a:pPr algn="l"/>
            <a:endParaRPr lang="en-GB" sz="1600" dirty="0">
              <a:solidFill>
                <a:srgbClr val="007C91"/>
              </a:solidFill>
              <a:latin typeface="Calibri" panose="020F0502020204030204" pitchFamily="34" charset="0"/>
              <a:cs typeface="Calibri" panose="020F0502020204030204" pitchFamily="34" charset="0"/>
            </a:endParaRPr>
          </a:p>
          <a:p>
            <a:pPr algn="l"/>
            <a:r>
              <a:rPr lang="en-GB" sz="1600" dirty="0">
                <a:solidFill>
                  <a:srgbClr val="007C91"/>
                </a:solidFill>
                <a:latin typeface="Calibri" panose="020F0502020204030204" pitchFamily="34" charset="0"/>
                <a:cs typeface="Calibri" panose="020F0502020204030204" pitchFamily="34" charset="0"/>
              </a:rPr>
              <a:t>An </a:t>
            </a:r>
            <a:r>
              <a:rPr lang="en-GB" sz="1600" dirty="0">
                <a:solidFill>
                  <a:srgbClr val="007C91"/>
                </a:solidFill>
                <a:latin typeface="Calibri" panose="020F0502020204030204" pitchFamily="34" charset="0"/>
                <a:cs typeface="Calibri" panose="020F0502020204030204" pitchFamily="34" charset="0"/>
                <a:hlinkClick r:id="rId34">
                  <a:extLst>
                    <a:ext uri="{A12FA001-AC4F-418D-AE19-62706E023703}">
                      <ahyp:hlinkClr xmlns:ahyp="http://schemas.microsoft.com/office/drawing/2018/hyperlinkcolor" val="tx"/>
                    </a:ext>
                  </a:extLst>
                </a:hlinkClick>
              </a:rPr>
              <a:t>English large print</a:t>
            </a:r>
            <a:r>
              <a:rPr lang="en-GB" sz="1600" dirty="0">
                <a:solidFill>
                  <a:srgbClr val="007C91"/>
                </a:solidFill>
                <a:latin typeface="Calibri" panose="020F0502020204030204" pitchFamily="34" charset="0"/>
                <a:cs typeface="Calibri" panose="020F0502020204030204" pitchFamily="34" charset="0"/>
              </a:rPr>
              <a:t> version is available to order.</a:t>
            </a:r>
          </a:p>
          <a:p>
            <a:pPr algn="l"/>
            <a:endParaRPr lang="en-GB" sz="1600" dirty="0">
              <a:solidFill>
                <a:srgbClr val="007C91"/>
              </a:solidFill>
              <a:latin typeface="Calibri" panose="020F0502020204030204" pitchFamily="34" charset="0"/>
              <a:cs typeface="Calibri" panose="020F0502020204030204" pitchFamily="34" charset="0"/>
            </a:endParaRPr>
          </a:p>
          <a:p>
            <a:pPr algn="l"/>
            <a:r>
              <a:rPr lang="en-GB" sz="1600" dirty="0">
                <a:solidFill>
                  <a:srgbClr val="007C91"/>
                </a:solidFill>
                <a:latin typeface="Calibri" panose="020F0502020204030204" pitchFamily="34" charset="0"/>
                <a:cs typeface="Calibri" panose="020F0502020204030204" pitchFamily="34" charset="0"/>
              </a:rPr>
              <a:t>A </a:t>
            </a:r>
            <a:r>
              <a:rPr lang="en-GB" sz="1600" dirty="0">
                <a:solidFill>
                  <a:srgbClr val="007C91"/>
                </a:solidFill>
                <a:latin typeface="Calibri" panose="020F0502020204030204" pitchFamily="34" charset="0"/>
                <a:cs typeface="Calibri" panose="020F0502020204030204" pitchFamily="34" charset="0"/>
                <a:hlinkClick r:id="rId35">
                  <a:extLst>
                    <a:ext uri="{A12FA001-AC4F-418D-AE19-62706E023703}">
                      <ahyp:hlinkClr xmlns:ahyp="http://schemas.microsoft.com/office/drawing/2018/hyperlinkcolor" val="tx"/>
                    </a:ext>
                  </a:extLst>
                </a:hlinkClick>
              </a:rPr>
              <a:t>Braille version</a:t>
            </a:r>
            <a:r>
              <a:rPr lang="en-GB" sz="1600" dirty="0">
                <a:solidFill>
                  <a:srgbClr val="007C91"/>
                </a:solidFill>
                <a:latin typeface="Calibri" panose="020F0502020204030204" pitchFamily="34" charset="0"/>
                <a:cs typeface="Calibri" panose="020F0502020204030204" pitchFamily="34" charset="0"/>
              </a:rPr>
              <a:t> of this leaflet is available to order.</a:t>
            </a:r>
          </a:p>
          <a:p>
            <a:pPr algn="l"/>
            <a:endParaRPr lang="en-GB" sz="1600" dirty="0">
              <a:solidFill>
                <a:srgbClr val="007C91"/>
              </a:solidFill>
              <a:latin typeface="Calibri" panose="020F0502020204030204" pitchFamily="34" charset="0"/>
              <a:cs typeface="Calibri" panose="020F0502020204030204" pitchFamily="34" charset="0"/>
            </a:endParaRPr>
          </a:p>
          <a:p>
            <a:pPr algn="l"/>
            <a:r>
              <a:rPr lang="en-GB" sz="1600" dirty="0">
                <a:solidFill>
                  <a:srgbClr val="007C91"/>
                </a:solidFill>
                <a:latin typeface="Calibri" panose="020F0502020204030204" pitchFamily="34" charset="0"/>
                <a:cs typeface="Calibri" panose="020F0502020204030204" pitchFamily="34" charset="0"/>
              </a:rPr>
              <a:t>A British Sign Language video of this leaflet is available to </a:t>
            </a:r>
            <a:r>
              <a:rPr lang="en-GB" sz="1600" dirty="0">
                <a:solidFill>
                  <a:srgbClr val="007C91"/>
                </a:solidFill>
                <a:latin typeface="Calibri" panose="020F0502020204030204" pitchFamily="34" charset="0"/>
                <a:cs typeface="Calibri" panose="020F0502020204030204" pitchFamily="34" charset="0"/>
                <a:hlinkClick r:id="rId36">
                  <a:extLst>
                    <a:ext uri="{A12FA001-AC4F-418D-AE19-62706E023703}">
                      <ahyp:hlinkClr xmlns:ahyp="http://schemas.microsoft.com/office/drawing/2018/hyperlinkcolor" val="tx"/>
                    </a:ext>
                  </a:extLst>
                </a:hlinkClick>
              </a:rPr>
              <a:t>view</a:t>
            </a:r>
            <a:r>
              <a:rPr lang="en-GB" sz="1600" dirty="0">
                <a:solidFill>
                  <a:srgbClr val="007C91"/>
                </a:solidFill>
                <a:latin typeface="Calibri" panose="020F0502020204030204" pitchFamily="34" charset="0"/>
                <a:cs typeface="Calibri" panose="020F0502020204030204" pitchFamily="34" charset="0"/>
              </a:rPr>
              <a:t>.</a:t>
            </a:r>
          </a:p>
          <a:p>
            <a:pPr algn="l"/>
            <a:endParaRPr lang="en-GB" sz="1600" dirty="0">
              <a:solidFill>
                <a:srgbClr val="007C91"/>
              </a:solidFill>
              <a:latin typeface="Calibri" panose="020F0502020204030204" pitchFamily="34" charset="0"/>
              <a:cs typeface="Calibri" panose="020F0502020204030204" pitchFamily="34" charset="0"/>
            </a:endParaRPr>
          </a:p>
          <a:p>
            <a:pPr algn="l"/>
            <a:r>
              <a:rPr lang="en-GB" sz="1600" dirty="0">
                <a:solidFill>
                  <a:srgbClr val="007C91"/>
                </a:solidFill>
                <a:latin typeface="Calibri" panose="020F0502020204030204" pitchFamily="34" charset="0"/>
                <a:cs typeface="Calibri" panose="020F0502020204030204" pitchFamily="34" charset="0"/>
              </a:rPr>
              <a:t>This British Sign Language video is also available to </a:t>
            </a:r>
            <a:r>
              <a:rPr lang="en-GB" sz="1600" dirty="0">
                <a:solidFill>
                  <a:srgbClr val="007C91"/>
                </a:solidFill>
                <a:latin typeface="Calibri" panose="020F0502020204030204" pitchFamily="34" charset="0"/>
                <a:cs typeface="Calibri" panose="020F0502020204030204" pitchFamily="34" charset="0"/>
                <a:hlinkClick r:id="rId37">
                  <a:extLst>
                    <a:ext uri="{A12FA001-AC4F-418D-AE19-62706E023703}">
                      <ahyp:hlinkClr xmlns:ahyp="http://schemas.microsoft.com/office/drawing/2018/hyperlinkcolor" val="tx"/>
                    </a:ext>
                  </a:extLst>
                </a:hlinkClick>
              </a:rPr>
              <a:t>download</a:t>
            </a:r>
            <a:r>
              <a:rPr lang="en-GB" sz="1600" dirty="0">
                <a:solidFill>
                  <a:srgbClr val="007C91"/>
                </a:solidFill>
                <a:latin typeface="Calibri" panose="020F0502020204030204" pitchFamily="34" charset="0"/>
                <a:cs typeface="Calibri" panose="020F0502020204030204" pitchFamily="34" charset="0"/>
              </a:rPr>
              <a:t>.</a:t>
            </a:r>
          </a:p>
          <a:p>
            <a:pPr algn="l"/>
            <a:endParaRPr lang="en-GB" sz="1600" dirty="0">
              <a:solidFill>
                <a:srgbClr val="007C91"/>
              </a:solidFill>
              <a:latin typeface="Calibri" panose="020F0502020204030204" pitchFamily="34" charset="0"/>
              <a:cs typeface="Calibri" panose="020F0502020204030204" pitchFamily="34" charset="0"/>
            </a:endParaRPr>
          </a:p>
          <a:p>
            <a:pPr algn="l"/>
            <a:r>
              <a:rPr lang="en-GB" sz="1600" dirty="0">
                <a:solidFill>
                  <a:srgbClr val="007C91"/>
                </a:solidFill>
                <a:latin typeface="Calibri" panose="020F0502020204030204" pitchFamily="34" charset="0"/>
                <a:cs typeface="Calibri" panose="020F0502020204030204" pitchFamily="34" charset="0"/>
              </a:rPr>
              <a:t>An </a:t>
            </a:r>
            <a:r>
              <a:rPr lang="en-GB" sz="1600" dirty="0">
                <a:solidFill>
                  <a:srgbClr val="007C91"/>
                </a:solidFill>
                <a:latin typeface="Calibri" panose="020F0502020204030204" pitchFamily="34" charset="0"/>
                <a:cs typeface="Calibri" panose="020F0502020204030204" pitchFamily="34" charset="0"/>
                <a:hlinkClick r:id="rId38">
                  <a:extLst>
                    <a:ext uri="{A12FA001-AC4F-418D-AE19-62706E023703}">
                      <ahyp:hlinkClr xmlns:ahyp="http://schemas.microsoft.com/office/drawing/2018/hyperlinkcolor" val="tx"/>
                    </a:ext>
                  </a:extLst>
                </a:hlinkClick>
              </a:rPr>
              <a:t>audio version</a:t>
            </a:r>
            <a:r>
              <a:rPr lang="en-GB" sz="1600" dirty="0">
                <a:solidFill>
                  <a:srgbClr val="007C91"/>
                </a:solidFill>
                <a:latin typeface="Calibri" panose="020F0502020204030204" pitchFamily="34" charset="0"/>
                <a:cs typeface="Calibri" panose="020F0502020204030204" pitchFamily="34" charset="0"/>
              </a:rPr>
              <a:t> is available to download.</a:t>
            </a:r>
          </a:p>
          <a:p>
            <a:pPr algn="l"/>
            <a:endParaRPr lang="en-GB" sz="1600" dirty="0">
              <a:solidFill>
                <a:srgbClr val="007C91"/>
              </a:solidFill>
              <a:latin typeface="Calibri" panose="020F0502020204030204" pitchFamily="34" charset="0"/>
              <a:cs typeface="Calibri" panose="020F0502020204030204" pitchFamily="34" charset="0"/>
            </a:endParaRPr>
          </a:p>
          <a:p>
            <a:pPr algn="l"/>
            <a:endParaRPr lang="en-GB" sz="1600" dirty="0">
              <a:solidFill>
                <a:srgbClr val="0B0C0C"/>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E516BEA-FC0D-26E3-7DD1-25DFA05B3128}"/>
              </a:ext>
            </a:extLst>
          </p:cNvPr>
          <p:cNvPicPr>
            <a:picLocks noChangeAspect="1"/>
          </p:cNvPicPr>
          <p:nvPr/>
        </p:nvPicPr>
        <p:blipFill>
          <a:blip r:embed="rId39"/>
          <a:stretch>
            <a:fillRect/>
          </a:stretch>
        </p:blipFill>
        <p:spPr>
          <a:xfrm>
            <a:off x="1178892" y="665719"/>
            <a:ext cx="2279410" cy="4884452"/>
          </a:xfrm>
          <a:prstGeom prst="rect">
            <a:avLst/>
          </a:prstGeom>
        </p:spPr>
      </p:pic>
      <p:sp>
        <p:nvSpPr>
          <p:cNvPr id="9" name="TextBox 8">
            <a:extLst>
              <a:ext uri="{FF2B5EF4-FFF2-40B4-BE49-F238E27FC236}">
                <a16:creationId xmlns:a16="http://schemas.microsoft.com/office/drawing/2014/main" id="{91C4BA24-D965-462D-F5F9-640CF516BF4F}"/>
              </a:ext>
            </a:extLst>
          </p:cNvPr>
          <p:cNvSpPr txBox="1"/>
          <p:nvPr/>
        </p:nvSpPr>
        <p:spPr>
          <a:xfrm>
            <a:off x="2794604" y="5088506"/>
            <a:ext cx="1226634" cy="461665"/>
          </a:xfrm>
          <a:prstGeom prst="rect">
            <a:avLst/>
          </a:prstGeom>
          <a:solidFill>
            <a:srgbClr val="007C91"/>
          </a:solidFill>
        </p:spPr>
        <p:txBody>
          <a:bodyPr wrap="square" rtlCol="0">
            <a:spAutoFit/>
          </a:bodyPr>
          <a:lstStyle/>
          <a:p>
            <a:r>
              <a:rPr lang="en-GB" sz="1200" b="1" dirty="0">
                <a:solidFill>
                  <a:schemeClr val="bg1"/>
                </a:solidFill>
              </a:rPr>
              <a:t>Product code: 2023FCEN</a:t>
            </a:r>
          </a:p>
        </p:txBody>
      </p:sp>
      <p:sp>
        <p:nvSpPr>
          <p:cNvPr id="3" name="Oval 2">
            <a:extLst>
              <a:ext uri="{FF2B5EF4-FFF2-40B4-BE49-F238E27FC236}">
                <a16:creationId xmlns:a16="http://schemas.microsoft.com/office/drawing/2014/main" id="{712024D0-263F-148D-1FF6-14820BA75C64}"/>
              </a:ext>
            </a:extLst>
          </p:cNvPr>
          <p:cNvSpPr/>
          <p:nvPr/>
        </p:nvSpPr>
        <p:spPr>
          <a:xfrm>
            <a:off x="9626966" y="4682827"/>
            <a:ext cx="2335871" cy="1775063"/>
          </a:xfrm>
          <a:prstGeom prst="ellipse">
            <a:avLst/>
          </a:prstGeom>
          <a:solidFill>
            <a:srgbClr val="007C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Please note:</a:t>
            </a:r>
          </a:p>
          <a:p>
            <a:pPr algn="ctr"/>
            <a:r>
              <a:rPr lang="en-GB" sz="1400" dirty="0"/>
              <a:t>the images on the translated and alternative versions differs to the English version</a:t>
            </a:r>
          </a:p>
        </p:txBody>
      </p:sp>
    </p:spTree>
    <p:extLst>
      <p:ext uri="{BB962C8B-B14F-4D97-AF65-F5344CB8AC3E}">
        <p14:creationId xmlns:p14="http://schemas.microsoft.com/office/powerpoint/2010/main" val="3515362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BAF8A-7CD7-4A85-A125-C5475BA77063}"/>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 Primary school resources - poster</a:t>
            </a:r>
          </a:p>
        </p:txBody>
      </p:sp>
      <p:sp>
        <p:nvSpPr>
          <p:cNvPr id="5" name="Slide Number Placeholder 4">
            <a:extLst>
              <a:ext uri="{FF2B5EF4-FFF2-40B4-BE49-F238E27FC236}">
                <a16:creationId xmlns:a16="http://schemas.microsoft.com/office/drawing/2014/main" id="{315D9317-B0A6-457C-9129-D12A517E84E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73E1168A-9261-4BDC-ABF1-A51526C144E9}"/>
              </a:ext>
            </a:extLst>
          </p:cNvPr>
          <p:cNvSpPr txBox="1"/>
          <p:nvPr/>
        </p:nvSpPr>
        <p:spPr>
          <a:xfrm>
            <a:off x="574710" y="6006504"/>
            <a:ext cx="1067549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7C91"/>
                </a:solidFill>
                <a:effectLst/>
                <a:uLnTx/>
                <a:uFillTx/>
                <a:latin typeface="Calibri" panose="020F0502020204030204" pitchFamily="34" charset="0"/>
                <a:cs typeface="Calibri" panose="020F0502020204030204" pitchFamily="34" charset="0"/>
                <a:hlinkClick r:id="rId3"/>
              </a:rPr>
              <a:t>https://www.healthpublications.gov.uk/ViewProduct.html?sp=Sflu5reasonstovaccinateyourchildposter011years-4104</a:t>
            </a:r>
            <a:endParaRPr kumimoji="0" lang="en-GB" sz="1400" b="0" i="0" u="none" strike="noStrike" kern="1200" cap="none" spc="0" normalizeH="0" baseline="0" noProof="0" dirty="0">
              <a:ln>
                <a:noFill/>
              </a:ln>
              <a:solidFill>
                <a:srgbClr val="007C91"/>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7C91"/>
              </a:solidFill>
              <a:effectLst/>
              <a:uLnTx/>
              <a:uFillTx/>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11E6626A-44E3-4FA9-922B-CD86B9FF6F3A}"/>
              </a:ext>
            </a:extLst>
          </p:cNvPr>
          <p:cNvSpPr txBox="1"/>
          <p:nvPr/>
        </p:nvSpPr>
        <p:spPr>
          <a:xfrm>
            <a:off x="4571138" y="1261582"/>
            <a:ext cx="6954376" cy="3693319"/>
          </a:xfrm>
          <a:prstGeom prst="rect">
            <a:avLst/>
          </a:prstGeom>
          <a:noFill/>
        </p:spPr>
        <p:txBody>
          <a:bodyPr wrap="square">
            <a:spAutoFit/>
          </a:bodyPr>
          <a:lstStyle/>
          <a:p>
            <a:pPr algn="l"/>
            <a:r>
              <a:rPr lang="en-GB" b="1" i="0" dirty="0">
                <a:solidFill>
                  <a:srgbClr val="007C91"/>
                </a:solidFill>
                <a:effectLst/>
                <a:latin typeface="Calibri" panose="020F0502020204030204" pitchFamily="34" charset="0"/>
                <a:cs typeface="Calibri" panose="020F0502020204030204" pitchFamily="34" charset="0"/>
              </a:rPr>
              <a:t>5 reasons to vaccinate your child against flu poster for primary schools and pre-schools</a:t>
            </a:r>
          </a:p>
          <a:p>
            <a:pPr algn="l"/>
            <a:endParaRPr lang="en-GB" b="1" i="0" dirty="0">
              <a:solidFill>
                <a:srgbClr val="007C91"/>
              </a:solidFill>
              <a:effectLst/>
              <a:highlight>
                <a:srgbClr val="FFFF00"/>
              </a:highlight>
              <a:latin typeface="Calibri" panose="020F0502020204030204" pitchFamily="34" charset="0"/>
              <a:cs typeface="Calibri" panose="020F0502020204030204" pitchFamily="34" charset="0"/>
            </a:endParaRPr>
          </a:p>
          <a:p>
            <a:pPr algn="l"/>
            <a:r>
              <a:rPr lang="en-GB" b="0" i="0" dirty="0">
                <a:solidFill>
                  <a:srgbClr val="007C91"/>
                </a:solidFill>
                <a:effectLst/>
                <a:latin typeface="Calibri" panose="020F0502020204030204" pitchFamily="34" charset="0"/>
                <a:cs typeface="Calibri" panose="020F0502020204030204" pitchFamily="34" charset="0"/>
              </a:rPr>
              <a:t>Translations of this poster will be available shortly.  </a:t>
            </a:r>
            <a:r>
              <a:rPr lang="en-GB" dirty="0">
                <a:solidFill>
                  <a:srgbClr val="007C91"/>
                </a:solidFill>
                <a:latin typeface="Calibri" panose="020F0502020204030204" pitchFamily="34" charset="0"/>
                <a:cs typeface="Calibri" panose="020F0502020204030204" pitchFamily="34" charset="0"/>
              </a:rPr>
              <a:t>We will send a notification when they </a:t>
            </a:r>
            <a:r>
              <a:rPr lang="en-GB" b="0" i="0" dirty="0">
                <a:solidFill>
                  <a:srgbClr val="007C91"/>
                </a:solidFill>
                <a:effectLst/>
                <a:latin typeface="Calibri" panose="020F0502020204030204" pitchFamily="34" charset="0"/>
                <a:cs typeface="Calibri" panose="020F0502020204030204" pitchFamily="34" charset="0"/>
              </a:rPr>
              <a:t>become available to order.  The poster will be available in the following languages:</a:t>
            </a:r>
          </a:p>
          <a:p>
            <a:pPr algn="l"/>
            <a:endParaRPr lang="en-GB" b="0" i="0" dirty="0">
              <a:solidFill>
                <a:srgbClr val="007C91"/>
              </a:solidFill>
              <a:effectLst/>
              <a:latin typeface="Calibri" panose="020F0502020204030204" pitchFamily="34" charset="0"/>
              <a:cs typeface="Calibri" panose="020F0502020204030204" pitchFamily="34" charset="0"/>
            </a:endParaRPr>
          </a:p>
          <a:p>
            <a:pPr algn="l"/>
            <a:r>
              <a:rPr lang="en-GB" b="0" i="0" dirty="0">
                <a:solidFill>
                  <a:srgbClr val="007C91"/>
                </a:solidFill>
                <a:effectLst/>
                <a:latin typeface="Calibri" panose="020F0502020204030204" pitchFamily="34" charset="0"/>
                <a:cs typeface="Calibri" panose="020F0502020204030204" pitchFamily="34" charset="0"/>
              </a:rPr>
              <a:t>English, Albanian, Arabic, Bengali, Brazilian Portuguese, </a:t>
            </a:r>
          </a:p>
          <a:p>
            <a:pPr algn="l"/>
            <a:r>
              <a:rPr lang="en-GB" b="0" i="0" dirty="0">
                <a:solidFill>
                  <a:srgbClr val="007C91"/>
                </a:solidFill>
                <a:effectLst/>
                <a:latin typeface="Calibri" panose="020F0502020204030204" pitchFamily="34" charset="0"/>
                <a:cs typeface="Calibri" panose="020F0502020204030204" pitchFamily="34" charset="0"/>
              </a:rPr>
              <a:t>Bulgarian, Chinese, Estonian, Farsi, Greek, Gujarati, Hindi, Latvian, </a:t>
            </a:r>
          </a:p>
          <a:p>
            <a:pPr algn="l"/>
            <a:r>
              <a:rPr lang="en-GB" b="0" i="0" dirty="0">
                <a:solidFill>
                  <a:srgbClr val="007C91"/>
                </a:solidFill>
                <a:effectLst/>
                <a:latin typeface="Calibri" panose="020F0502020204030204" pitchFamily="34" charset="0"/>
                <a:cs typeface="Calibri" panose="020F0502020204030204" pitchFamily="34" charset="0"/>
              </a:rPr>
              <a:t>Lithuanian, Panjabi, Polish, Romanian, Romany, </a:t>
            </a:r>
          </a:p>
          <a:p>
            <a:pPr algn="l"/>
            <a:r>
              <a:rPr lang="en-GB" b="0" i="0" dirty="0">
                <a:solidFill>
                  <a:srgbClr val="007C91"/>
                </a:solidFill>
                <a:effectLst/>
                <a:latin typeface="Calibri" panose="020F0502020204030204" pitchFamily="34" charset="0"/>
                <a:cs typeface="Calibri" panose="020F0502020204030204" pitchFamily="34" charset="0"/>
              </a:rPr>
              <a:t>Russian, Somali, Spanish, Turkish, Twi, Ukrainian, Urdu and </a:t>
            </a:r>
          </a:p>
          <a:p>
            <a:pPr algn="l"/>
            <a:r>
              <a:rPr lang="en-GB" b="0" i="0" dirty="0">
                <a:solidFill>
                  <a:srgbClr val="007C91"/>
                </a:solidFill>
                <a:effectLst/>
                <a:latin typeface="Calibri" panose="020F0502020204030204" pitchFamily="34" charset="0"/>
                <a:cs typeface="Calibri" panose="020F0502020204030204" pitchFamily="34" charset="0"/>
              </a:rPr>
              <a:t>Yiddish.</a:t>
            </a:r>
          </a:p>
          <a:p>
            <a:pPr algn="l"/>
            <a:endParaRPr lang="en-GB" b="0" i="0" dirty="0">
              <a:solidFill>
                <a:srgbClr val="007C91"/>
              </a:solidFill>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5305AFA-16F9-38FF-E685-CE26090B37D6}"/>
              </a:ext>
            </a:extLst>
          </p:cNvPr>
          <p:cNvSpPr txBox="1"/>
          <p:nvPr/>
        </p:nvSpPr>
        <p:spPr>
          <a:xfrm>
            <a:off x="4842906" y="5198528"/>
            <a:ext cx="1348677" cy="461665"/>
          </a:xfrm>
          <a:prstGeom prst="rect">
            <a:avLst/>
          </a:prstGeom>
          <a:solidFill>
            <a:srgbClr val="007C91"/>
          </a:solidFill>
        </p:spPr>
        <p:txBody>
          <a:bodyPr wrap="square" rtlCol="0">
            <a:spAutoFit/>
          </a:bodyPr>
          <a:lstStyle/>
          <a:p>
            <a:r>
              <a:rPr lang="en-GB" sz="1200" b="1" dirty="0">
                <a:solidFill>
                  <a:schemeClr val="bg1"/>
                </a:solidFill>
              </a:rPr>
              <a:t>Product code: </a:t>
            </a:r>
          </a:p>
          <a:p>
            <a:r>
              <a:rPr lang="en-GB" sz="1200" b="1" dirty="0">
                <a:solidFill>
                  <a:schemeClr val="bg1"/>
                </a:solidFill>
              </a:rPr>
              <a:t>FLU5RY24</a:t>
            </a:r>
          </a:p>
        </p:txBody>
      </p:sp>
      <p:pic>
        <p:nvPicPr>
          <p:cNvPr id="7" name="Picture 6">
            <a:extLst>
              <a:ext uri="{FF2B5EF4-FFF2-40B4-BE49-F238E27FC236}">
                <a16:creationId xmlns:a16="http://schemas.microsoft.com/office/drawing/2014/main" id="{74B57DCE-0F3F-FCB5-BBB3-6909F0B9EFFC}"/>
              </a:ext>
            </a:extLst>
          </p:cNvPr>
          <p:cNvPicPr>
            <a:picLocks noChangeAspect="1"/>
          </p:cNvPicPr>
          <p:nvPr/>
        </p:nvPicPr>
        <p:blipFill>
          <a:blip r:embed="rId4"/>
          <a:stretch>
            <a:fillRect/>
          </a:stretch>
        </p:blipFill>
        <p:spPr>
          <a:xfrm>
            <a:off x="861937" y="851496"/>
            <a:ext cx="3494903" cy="4918536"/>
          </a:xfrm>
          <a:prstGeom prst="rect">
            <a:avLst/>
          </a:prstGeom>
        </p:spPr>
      </p:pic>
    </p:spTree>
    <p:extLst>
      <p:ext uri="{BB962C8B-B14F-4D97-AF65-F5344CB8AC3E}">
        <p14:creationId xmlns:p14="http://schemas.microsoft.com/office/powerpoint/2010/main" val="819374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BAF8A-7CD7-4A85-A125-C5475BA77063}"/>
              </a:ext>
            </a:extLst>
          </p:cNvPr>
          <p:cNvSpPr>
            <a:spLocks noGrp="1"/>
          </p:cNvSpPr>
          <p:nvPr>
            <p:ph type="title"/>
          </p:nvPr>
        </p:nvSpPr>
        <p:spPr>
          <a:xfrm>
            <a:off x="615956" y="179416"/>
            <a:ext cx="11123856" cy="899067"/>
          </a:xfrm>
        </p:spPr>
        <p:txBody>
          <a:bodyPr>
            <a:normAutofit fontScale="90000"/>
          </a:bodyPr>
          <a:lstStyle/>
          <a:p>
            <a:r>
              <a:rPr lang="en-GB" sz="3600" dirty="0">
                <a:latin typeface="Calibri" panose="020F0502020204030204" pitchFamily="34" charset="0"/>
                <a:cs typeface="Calibri" panose="020F0502020204030204" pitchFamily="34" charset="0"/>
              </a:rPr>
              <a:t>| Secondary school resources – letter, leaflet &amp; poster</a:t>
            </a:r>
            <a:br>
              <a:rPr lang="en-GB" sz="3600" dirty="0">
                <a:highlight>
                  <a:srgbClr val="FFFF00"/>
                </a:highlight>
                <a:latin typeface="Calibri" panose="020F0502020204030204" pitchFamily="34" charset="0"/>
                <a:cs typeface="Calibri" panose="020F0502020204030204" pitchFamily="34" charset="0"/>
              </a:rPr>
            </a:br>
            <a:r>
              <a:rPr lang="en-GB" sz="2400" u="sng" dirty="0">
                <a:solidFill>
                  <a:srgbClr val="007C9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www.gov.uk/government/publications/flu-vaccination-in-schools</a:t>
            </a:r>
            <a:br>
              <a:rPr lang="en-GB" sz="3600" dirty="0">
                <a:solidFill>
                  <a:srgbClr val="007C91"/>
                </a:solidFill>
                <a:effectLst/>
                <a:latin typeface="Calibri" panose="020F0502020204030204" pitchFamily="34" charset="0"/>
                <a:ea typeface="Calibri" panose="020F0502020204030204" pitchFamily="34" charset="0"/>
                <a:cs typeface="Times New Roman" panose="02020603050405020304" pitchFamily="18" charset="0"/>
              </a:rPr>
            </a:br>
            <a:endParaRPr lang="en-GB" sz="3600" dirty="0">
              <a:highlight>
                <a:srgbClr val="FFFF00"/>
              </a:highlight>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315D9317-B0A6-457C-9129-D12A517E84E9}"/>
              </a:ext>
            </a:extLst>
          </p:cNvPr>
          <p:cNvSpPr>
            <a:spLocks noGrp="1"/>
          </p:cNvSpPr>
          <p:nvPr>
            <p:ph type="sldNum" sz="quarter" idx="11"/>
          </p:nvPr>
        </p:nvSpPr>
        <p:spPr/>
        <p:txBody>
          <a:bodyPr/>
          <a:lstStyle/>
          <a:p>
            <a:fld id="{344369E4-5DE7-46E5-874E-4FD437973785}" type="slidenum">
              <a:rPr lang="en-GB" smtClean="0"/>
              <a:pPr/>
              <a:t>7</a:t>
            </a:fld>
            <a:endParaRPr lang="en-GB" sz="1400" dirty="0"/>
          </a:p>
        </p:txBody>
      </p:sp>
      <p:pic>
        <p:nvPicPr>
          <p:cNvPr id="6" name="Picture 5">
            <a:extLst>
              <a:ext uri="{FF2B5EF4-FFF2-40B4-BE49-F238E27FC236}">
                <a16:creationId xmlns:a16="http://schemas.microsoft.com/office/drawing/2014/main" id="{570DC847-D65B-470D-A94F-5A3E76148AE3}"/>
              </a:ext>
            </a:extLst>
          </p:cNvPr>
          <p:cNvPicPr>
            <a:picLocks noChangeAspect="1"/>
          </p:cNvPicPr>
          <p:nvPr/>
        </p:nvPicPr>
        <p:blipFill>
          <a:blip r:embed="rId4"/>
          <a:stretch>
            <a:fillRect/>
          </a:stretch>
        </p:blipFill>
        <p:spPr>
          <a:xfrm>
            <a:off x="4206462" y="980446"/>
            <a:ext cx="3130124" cy="5000674"/>
          </a:xfrm>
          <a:prstGeom prst="rect">
            <a:avLst/>
          </a:prstGeom>
        </p:spPr>
      </p:pic>
      <p:sp>
        <p:nvSpPr>
          <p:cNvPr id="16" name="TextBox 15">
            <a:extLst>
              <a:ext uri="{FF2B5EF4-FFF2-40B4-BE49-F238E27FC236}">
                <a16:creationId xmlns:a16="http://schemas.microsoft.com/office/drawing/2014/main" id="{D0C4C39B-67DF-4E66-A261-59B0AFE97C73}"/>
              </a:ext>
            </a:extLst>
          </p:cNvPr>
          <p:cNvSpPr txBox="1"/>
          <p:nvPr/>
        </p:nvSpPr>
        <p:spPr>
          <a:xfrm>
            <a:off x="3793447" y="6088632"/>
            <a:ext cx="4060319" cy="954107"/>
          </a:xfrm>
          <a:prstGeom prst="rect">
            <a:avLst/>
          </a:prstGeom>
          <a:noFill/>
        </p:spPr>
        <p:txBody>
          <a:bodyPr wrap="square">
            <a:spAutoFit/>
          </a:bodyPr>
          <a:lstStyle/>
          <a:p>
            <a:r>
              <a:rPr lang="en-GB" sz="1400" dirty="0">
                <a:solidFill>
                  <a:srgbClr val="007C91"/>
                </a:solidFill>
                <a:latin typeface="Calibri" panose="020F0502020204030204" pitchFamily="34" charset="0"/>
                <a:cs typeface="Calibri" panose="020F0502020204030204" pitchFamily="34" charset="0"/>
                <a:hlinkClick r:id="rId5"/>
              </a:rPr>
              <a:t>https://www.healthpublications.gov.uk/ViewProduct.html?sp=Sprotectyourselffromflusecondaryschoolenglish</a:t>
            </a:r>
            <a:endParaRPr lang="en-GB" sz="1400" dirty="0">
              <a:solidFill>
                <a:srgbClr val="007C91"/>
              </a:solidFill>
              <a:latin typeface="Calibri" panose="020F0502020204030204" pitchFamily="34" charset="0"/>
              <a:cs typeface="Calibri" panose="020F0502020204030204" pitchFamily="34" charset="0"/>
            </a:endParaRPr>
          </a:p>
          <a:p>
            <a:endParaRPr lang="en-GB" sz="1400" dirty="0">
              <a:solidFill>
                <a:srgbClr val="007C91"/>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0ABD7795-86CF-4ECD-860E-D4F3A85849AD}"/>
              </a:ext>
            </a:extLst>
          </p:cNvPr>
          <p:cNvSpPr txBox="1"/>
          <p:nvPr/>
        </p:nvSpPr>
        <p:spPr>
          <a:xfrm>
            <a:off x="7940182" y="6088632"/>
            <a:ext cx="4060319" cy="738664"/>
          </a:xfrm>
          <a:prstGeom prst="rect">
            <a:avLst/>
          </a:prstGeom>
          <a:noFill/>
        </p:spPr>
        <p:txBody>
          <a:bodyPr wrap="square">
            <a:spAutoFit/>
          </a:bodyPr>
          <a:lstStyle/>
          <a:p>
            <a:r>
              <a:rPr lang="en-GB" sz="1400" dirty="0">
                <a:solidFill>
                  <a:srgbClr val="007C91"/>
                </a:solidFill>
                <a:latin typeface="Calibri" panose="020F0502020204030204" pitchFamily="34" charset="0"/>
                <a:cs typeface="Calibri" panose="020F0502020204030204" pitchFamily="34" charset="0"/>
                <a:hlinkClick r:id="rId6"/>
              </a:rPr>
              <a:t>https://www.healthpublications.gov.uk/ViewProduct.html?sp=Sflu5reasonspostersecondaryschools</a:t>
            </a:r>
            <a:endParaRPr lang="en-GB" sz="1400" dirty="0">
              <a:solidFill>
                <a:srgbClr val="007C91"/>
              </a:solidFill>
              <a:latin typeface="Calibri" panose="020F0502020204030204" pitchFamily="34" charset="0"/>
              <a:cs typeface="Calibri" panose="020F0502020204030204" pitchFamily="34" charset="0"/>
            </a:endParaRPr>
          </a:p>
          <a:p>
            <a:endParaRPr lang="en-GB" sz="1400" dirty="0">
              <a:solidFill>
                <a:srgbClr val="007C9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84903672-573F-4A45-BCF5-D671842E0F53}"/>
              </a:ext>
            </a:extLst>
          </p:cNvPr>
          <p:cNvSpPr txBox="1"/>
          <p:nvPr/>
        </p:nvSpPr>
        <p:spPr>
          <a:xfrm>
            <a:off x="866055" y="5883082"/>
            <a:ext cx="3693245" cy="645754"/>
          </a:xfrm>
          <a:prstGeom prst="rect">
            <a:avLst/>
          </a:prstGeom>
          <a:noFill/>
        </p:spPr>
        <p:txBody>
          <a:bodyPr wrap="square">
            <a:spAutoFit/>
          </a:bodyPr>
          <a:lstStyle/>
          <a:p>
            <a:pPr>
              <a:lnSpc>
                <a:spcPct val="107000"/>
              </a:lnSpc>
              <a:spcAft>
                <a:spcPts val="800"/>
              </a:spcAft>
            </a:pPr>
            <a:r>
              <a:rPr lang="en-GB" sz="1400" u="sng" kern="100" dirty="0">
                <a:solidFill>
                  <a:srgbClr val="007C91"/>
                </a:solidFill>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Link to letter</a:t>
            </a:r>
            <a:endParaRPr lang="en-GB" sz="1400" kern="100" dirty="0">
              <a:solidFill>
                <a:srgbClr val="007C9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rgbClr val="007C9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A6D77A3D-0E90-D415-9FCD-CC92223526D1}"/>
              </a:ext>
            </a:extLst>
          </p:cNvPr>
          <p:cNvSpPr txBox="1"/>
          <p:nvPr/>
        </p:nvSpPr>
        <p:spPr>
          <a:xfrm>
            <a:off x="6423389" y="5093301"/>
            <a:ext cx="1226634" cy="461665"/>
          </a:xfrm>
          <a:prstGeom prst="rect">
            <a:avLst/>
          </a:prstGeom>
          <a:solidFill>
            <a:srgbClr val="007C91"/>
          </a:solidFill>
        </p:spPr>
        <p:txBody>
          <a:bodyPr wrap="square" rtlCol="0">
            <a:spAutoFit/>
          </a:bodyPr>
          <a:lstStyle/>
          <a:p>
            <a:r>
              <a:rPr lang="en-GB" sz="1200" b="1" dirty="0">
                <a:solidFill>
                  <a:schemeClr val="bg1"/>
                </a:solidFill>
              </a:rPr>
              <a:t>Product code: 22SECFLUEN</a:t>
            </a:r>
          </a:p>
        </p:txBody>
      </p:sp>
      <p:pic>
        <p:nvPicPr>
          <p:cNvPr id="7" name="Picture 6">
            <a:extLst>
              <a:ext uri="{FF2B5EF4-FFF2-40B4-BE49-F238E27FC236}">
                <a16:creationId xmlns:a16="http://schemas.microsoft.com/office/drawing/2014/main" id="{2AC9FAAA-8B53-549B-7E26-733F01A3F993}"/>
              </a:ext>
            </a:extLst>
          </p:cNvPr>
          <p:cNvPicPr>
            <a:picLocks noChangeAspect="1"/>
          </p:cNvPicPr>
          <p:nvPr/>
        </p:nvPicPr>
        <p:blipFill>
          <a:blip r:embed="rId8"/>
          <a:stretch>
            <a:fillRect/>
          </a:stretch>
        </p:blipFill>
        <p:spPr>
          <a:xfrm>
            <a:off x="8080324" y="1082658"/>
            <a:ext cx="3317001" cy="4692684"/>
          </a:xfrm>
          <a:prstGeom prst="rect">
            <a:avLst/>
          </a:prstGeom>
        </p:spPr>
      </p:pic>
      <p:pic>
        <p:nvPicPr>
          <p:cNvPr id="3" name="Picture 2">
            <a:extLst>
              <a:ext uri="{FF2B5EF4-FFF2-40B4-BE49-F238E27FC236}">
                <a16:creationId xmlns:a16="http://schemas.microsoft.com/office/drawing/2014/main" id="{145A63FD-0D34-B1E9-C72F-EE85D2675173}"/>
              </a:ext>
            </a:extLst>
          </p:cNvPr>
          <p:cNvPicPr>
            <a:picLocks noChangeAspect="1"/>
          </p:cNvPicPr>
          <p:nvPr/>
        </p:nvPicPr>
        <p:blipFill>
          <a:blip r:embed="rId9"/>
          <a:stretch>
            <a:fillRect/>
          </a:stretch>
        </p:blipFill>
        <p:spPr>
          <a:xfrm>
            <a:off x="563157" y="1363564"/>
            <a:ext cx="3503583" cy="4307976"/>
          </a:xfrm>
          <a:prstGeom prst="rect">
            <a:avLst/>
          </a:prstGeom>
        </p:spPr>
      </p:pic>
      <p:sp>
        <p:nvSpPr>
          <p:cNvPr id="9" name="TextBox 8">
            <a:extLst>
              <a:ext uri="{FF2B5EF4-FFF2-40B4-BE49-F238E27FC236}">
                <a16:creationId xmlns:a16="http://schemas.microsoft.com/office/drawing/2014/main" id="{88B9F61E-7659-8701-0742-6B2B83D56473}"/>
              </a:ext>
            </a:extLst>
          </p:cNvPr>
          <p:cNvSpPr txBox="1"/>
          <p:nvPr/>
        </p:nvSpPr>
        <p:spPr>
          <a:xfrm>
            <a:off x="10272387" y="5379943"/>
            <a:ext cx="1226634" cy="461665"/>
          </a:xfrm>
          <a:prstGeom prst="rect">
            <a:avLst/>
          </a:prstGeom>
          <a:solidFill>
            <a:srgbClr val="007C91"/>
          </a:solidFill>
        </p:spPr>
        <p:txBody>
          <a:bodyPr wrap="square" rtlCol="0">
            <a:spAutoFit/>
          </a:bodyPr>
          <a:lstStyle/>
          <a:p>
            <a:r>
              <a:rPr lang="en-GB" sz="1200" b="1" dirty="0">
                <a:solidFill>
                  <a:schemeClr val="bg1"/>
                </a:solidFill>
              </a:rPr>
              <a:t>Product code:  </a:t>
            </a:r>
          </a:p>
          <a:p>
            <a:r>
              <a:rPr lang="en-GB" sz="1200" b="1" dirty="0">
                <a:solidFill>
                  <a:schemeClr val="bg1"/>
                </a:solidFill>
              </a:rPr>
              <a:t>FLU5RS24</a:t>
            </a:r>
          </a:p>
        </p:txBody>
      </p:sp>
    </p:spTree>
    <p:extLst>
      <p:ext uri="{BB962C8B-B14F-4D97-AF65-F5344CB8AC3E}">
        <p14:creationId xmlns:p14="http://schemas.microsoft.com/office/powerpoint/2010/main" val="2267036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BAF8A-7CD7-4A85-A125-C5475BA77063}"/>
              </a:ext>
            </a:extLst>
          </p:cNvPr>
          <p:cNvSpPr>
            <a:spLocks noGrp="1"/>
          </p:cNvSpPr>
          <p:nvPr>
            <p:ph type="title"/>
          </p:nvPr>
        </p:nvSpPr>
        <p:spPr>
          <a:xfrm>
            <a:off x="615956" y="179416"/>
            <a:ext cx="11123856" cy="836843"/>
          </a:xfrm>
        </p:spPr>
        <p:txBody>
          <a:bodyPr>
            <a:normAutofit fontScale="90000"/>
          </a:bodyPr>
          <a:lstStyle/>
          <a:p>
            <a:r>
              <a:rPr lang="en-GB" sz="3600" dirty="0">
                <a:latin typeface="Calibri" panose="020F0502020204030204" pitchFamily="34" charset="0"/>
                <a:cs typeface="Calibri" panose="020F0502020204030204" pitchFamily="34" charset="0"/>
              </a:rPr>
              <a:t>| Secondary school resources - leaflet</a:t>
            </a:r>
            <a:br>
              <a:rPr lang="en-GB" sz="3600" dirty="0">
                <a:latin typeface="Calibri" panose="020F0502020204030204" pitchFamily="34" charset="0"/>
                <a:cs typeface="Calibri" panose="020F0502020204030204" pitchFamily="34" charset="0"/>
              </a:rPr>
            </a:br>
            <a:br>
              <a:rPr lang="en-GB" sz="3600" dirty="0">
                <a:solidFill>
                  <a:srgbClr val="007C91"/>
                </a:solidFill>
                <a:effectLst/>
                <a:latin typeface="Calibri" panose="020F0502020204030204" pitchFamily="34" charset="0"/>
                <a:ea typeface="Calibri" panose="020F0502020204030204" pitchFamily="34" charset="0"/>
                <a:cs typeface="Times New Roman" panose="02020603050405020304" pitchFamily="18" charset="0"/>
              </a:rPr>
            </a:br>
            <a:endParaRPr lang="en-GB" sz="36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315D9317-B0A6-457C-9129-D12A517E84E9}"/>
              </a:ext>
            </a:extLst>
          </p:cNvPr>
          <p:cNvSpPr>
            <a:spLocks noGrp="1"/>
          </p:cNvSpPr>
          <p:nvPr>
            <p:ph type="sldNum" sz="quarter" idx="11"/>
          </p:nvPr>
        </p:nvSpPr>
        <p:spPr/>
        <p:txBody>
          <a:bodyPr/>
          <a:lstStyle/>
          <a:p>
            <a:fld id="{344369E4-5DE7-46E5-874E-4FD437973785}" type="slidenum">
              <a:rPr lang="en-GB" smtClean="0"/>
              <a:pPr/>
              <a:t>8</a:t>
            </a:fld>
            <a:endParaRPr lang="en-GB" sz="1400" dirty="0"/>
          </a:p>
        </p:txBody>
      </p:sp>
      <p:pic>
        <p:nvPicPr>
          <p:cNvPr id="6" name="Picture 5">
            <a:extLst>
              <a:ext uri="{FF2B5EF4-FFF2-40B4-BE49-F238E27FC236}">
                <a16:creationId xmlns:a16="http://schemas.microsoft.com/office/drawing/2014/main" id="{570DC847-D65B-470D-A94F-5A3E76148AE3}"/>
              </a:ext>
            </a:extLst>
          </p:cNvPr>
          <p:cNvPicPr>
            <a:picLocks noChangeAspect="1"/>
          </p:cNvPicPr>
          <p:nvPr/>
        </p:nvPicPr>
        <p:blipFill>
          <a:blip r:embed="rId3"/>
          <a:stretch>
            <a:fillRect/>
          </a:stretch>
        </p:blipFill>
        <p:spPr>
          <a:xfrm>
            <a:off x="602847" y="947057"/>
            <a:ext cx="2854568" cy="4755427"/>
          </a:xfrm>
          <a:prstGeom prst="rect">
            <a:avLst/>
          </a:prstGeom>
        </p:spPr>
      </p:pic>
      <p:sp>
        <p:nvSpPr>
          <p:cNvPr id="20" name="TextBox 19">
            <a:extLst>
              <a:ext uri="{FF2B5EF4-FFF2-40B4-BE49-F238E27FC236}">
                <a16:creationId xmlns:a16="http://schemas.microsoft.com/office/drawing/2014/main" id="{0ABD7795-86CF-4ECD-860E-D4F3A85849AD}"/>
              </a:ext>
            </a:extLst>
          </p:cNvPr>
          <p:cNvSpPr txBox="1"/>
          <p:nvPr/>
        </p:nvSpPr>
        <p:spPr>
          <a:xfrm>
            <a:off x="7962187" y="5770409"/>
            <a:ext cx="4099183" cy="307777"/>
          </a:xfrm>
          <a:prstGeom prst="rect">
            <a:avLst/>
          </a:prstGeom>
          <a:noFill/>
        </p:spPr>
        <p:txBody>
          <a:bodyPr wrap="square">
            <a:spAutoFit/>
          </a:bodyPr>
          <a:lstStyle/>
          <a:p>
            <a:endParaRPr lang="en-GB" sz="1400" dirty="0">
              <a:solidFill>
                <a:srgbClr val="007C9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84903672-573F-4A45-BCF5-D671842E0F53}"/>
              </a:ext>
            </a:extLst>
          </p:cNvPr>
          <p:cNvSpPr txBox="1"/>
          <p:nvPr/>
        </p:nvSpPr>
        <p:spPr>
          <a:xfrm>
            <a:off x="849425" y="5975658"/>
            <a:ext cx="8596654" cy="978858"/>
          </a:xfrm>
          <a:prstGeom prst="rect">
            <a:avLst/>
          </a:prstGeom>
          <a:noFill/>
        </p:spPr>
        <p:txBody>
          <a:bodyPr wrap="square">
            <a:spAutoFit/>
          </a:bodyPr>
          <a:lstStyle/>
          <a:p>
            <a:pPr>
              <a:lnSpc>
                <a:spcPct val="107000"/>
              </a:lnSpc>
              <a:spcAft>
                <a:spcPts val="800"/>
              </a:spcAft>
            </a:pPr>
            <a:r>
              <a:rPr lang="en-GB" sz="1400" dirty="0">
                <a:solidFill>
                  <a:srgbClr val="007C91"/>
                </a:solidFill>
                <a:latin typeface="Calibri" panose="020F0502020204030204" pitchFamily="34" charset="0"/>
                <a:cs typeface="Calibri" panose="020F0502020204030204" pitchFamily="34" charset="0"/>
                <a:hlinkClick r:id="rId4"/>
              </a:rPr>
              <a:t>https://www.healthpublications.gov.uk/ViewProduct.html?sp=Sprotectyourselffromflusecondaryschoolenglish</a:t>
            </a:r>
            <a:endParaRPr lang="en-GB" sz="1400" dirty="0">
              <a:solidFill>
                <a:srgbClr val="007C91"/>
              </a:solidFill>
              <a:latin typeface="Calibri" panose="020F0502020204030204" pitchFamily="34" charset="0"/>
              <a:cs typeface="Calibri" panose="020F0502020204030204" pitchFamily="34" charset="0"/>
            </a:endParaRPr>
          </a:p>
          <a:p>
            <a:pPr>
              <a:lnSpc>
                <a:spcPct val="107000"/>
              </a:lnSpc>
              <a:spcAft>
                <a:spcPts val="800"/>
              </a:spcAft>
            </a:pPr>
            <a:endParaRPr lang="en-GB" sz="1400" dirty="0">
              <a:solidFill>
                <a:srgbClr val="007C91"/>
              </a:solidFill>
              <a:latin typeface="Calibri" panose="020F0502020204030204" pitchFamily="34" charset="0"/>
              <a:cs typeface="Calibri" panose="020F0502020204030204" pitchFamily="34" charset="0"/>
            </a:endParaRPr>
          </a:p>
          <a:p>
            <a:pPr>
              <a:lnSpc>
                <a:spcPct val="107000"/>
              </a:lnSpc>
              <a:spcAft>
                <a:spcPts val="800"/>
              </a:spcAft>
            </a:pPr>
            <a:endParaRPr lang="en-GB" sz="1400" dirty="0">
              <a:solidFill>
                <a:srgbClr val="007C9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E1A14F8-DAE9-41EE-8552-DEB31752928B}"/>
              </a:ext>
            </a:extLst>
          </p:cNvPr>
          <p:cNvSpPr txBox="1"/>
          <p:nvPr/>
        </p:nvSpPr>
        <p:spPr>
          <a:xfrm>
            <a:off x="8376138" y="609600"/>
            <a:ext cx="2854569" cy="4448907"/>
          </a:xfrm>
          <a:prstGeom prst="rect">
            <a:avLst/>
          </a:prstGeom>
          <a:noFill/>
        </p:spPr>
        <p:txBody>
          <a:bodyPr wrap="square" rtlCol="0">
            <a:spAutoFit/>
          </a:bodyPr>
          <a:lstStyle/>
          <a:p>
            <a:endParaRPr lang="en-GB" dirty="0"/>
          </a:p>
        </p:txBody>
      </p:sp>
      <p:sp>
        <p:nvSpPr>
          <p:cNvPr id="11" name="TextBox 10">
            <a:extLst>
              <a:ext uri="{FF2B5EF4-FFF2-40B4-BE49-F238E27FC236}">
                <a16:creationId xmlns:a16="http://schemas.microsoft.com/office/drawing/2014/main" id="{74834E3D-C682-4D18-8901-0907A3BC1924}"/>
              </a:ext>
            </a:extLst>
          </p:cNvPr>
          <p:cNvSpPr txBox="1"/>
          <p:nvPr/>
        </p:nvSpPr>
        <p:spPr>
          <a:xfrm>
            <a:off x="4214445" y="1178169"/>
            <a:ext cx="7016261" cy="4801314"/>
          </a:xfrm>
          <a:prstGeom prst="rect">
            <a:avLst/>
          </a:prstGeom>
          <a:noFill/>
        </p:spPr>
        <p:txBody>
          <a:bodyPr wrap="square">
            <a:spAutoFit/>
          </a:bodyPr>
          <a:lstStyle/>
          <a:p>
            <a:pPr algn="l"/>
            <a:r>
              <a:rPr lang="en-GB" b="1" i="0" dirty="0">
                <a:solidFill>
                  <a:srgbClr val="007C91"/>
                </a:solidFill>
                <a:effectLst/>
                <a:latin typeface="Calibri" panose="020F0502020204030204" pitchFamily="34" charset="0"/>
                <a:cs typeface="Calibri" panose="020F0502020204030204" pitchFamily="34" charset="0"/>
              </a:rPr>
              <a:t>Protect yourself against flu – information for secondary school aged young people </a:t>
            </a:r>
            <a:r>
              <a:rPr lang="en-GB" sz="1800" b="1" dirty="0">
                <a:solidFill>
                  <a:srgbClr val="007C91"/>
                </a:solidFill>
                <a:latin typeface="Calibri" panose="020F0502020204030204" pitchFamily="34" charset="0"/>
                <a:cs typeface="Calibri" panose="020F0502020204030204" pitchFamily="34" charset="0"/>
              </a:rPr>
              <a:t> </a:t>
            </a:r>
          </a:p>
          <a:p>
            <a:pPr algn="l"/>
            <a:endParaRPr lang="en-GB" sz="1800" b="1" dirty="0">
              <a:solidFill>
                <a:srgbClr val="007C91"/>
              </a:solidFill>
              <a:latin typeface="Calibri" panose="020F0502020204030204" pitchFamily="34" charset="0"/>
              <a:cs typeface="Calibri" panose="020F0502020204030204" pitchFamily="34" charset="0"/>
            </a:endParaRPr>
          </a:p>
          <a:p>
            <a:pPr algn="l"/>
            <a:r>
              <a:rPr lang="en-GB" sz="1800" dirty="0">
                <a:solidFill>
                  <a:srgbClr val="007C91"/>
                </a:solidFill>
                <a:latin typeface="Calibri" panose="020F0502020204030204" pitchFamily="34" charset="0"/>
                <a:cs typeface="Calibri" panose="020F0502020204030204" pitchFamily="34" charset="0"/>
              </a:rPr>
              <a:t>Paper copies of this leaflet are available to order for free or download in the following languages:</a:t>
            </a:r>
          </a:p>
          <a:p>
            <a:pPr algn="l"/>
            <a:endParaRPr lang="en-GB" b="0" i="0" dirty="0">
              <a:solidFill>
                <a:srgbClr val="007C91"/>
              </a:solidFill>
              <a:effectLst/>
              <a:latin typeface="Calibri" panose="020F0502020204030204" pitchFamily="34" charset="0"/>
              <a:cs typeface="Calibri" panose="020F0502020204030204" pitchFamily="34" charset="0"/>
            </a:endParaRPr>
          </a:p>
          <a:p>
            <a:pPr algn="l"/>
            <a:r>
              <a:rPr lang="en-GB" b="0" i="0" dirty="0">
                <a:solidFill>
                  <a:srgbClr val="007C91"/>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English</a:t>
            </a:r>
            <a:r>
              <a:rPr lang="en-GB" b="0" i="0" dirty="0">
                <a:solidFill>
                  <a:srgbClr val="007C91"/>
                </a:solidFill>
                <a:effectLst/>
                <a:latin typeface="Calibri" panose="020F0502020204030204" pitchFamily="34" charset="0"/>
                <a:cs typeface="Calibri" panose="020F0502020204030204" pitchFamily="34" charset="0"/>
              </a:rPr>
              <a:t>, </a:t>
            </a:r>
            <a:r>
              <a:rPr lang="en-GB" b="0" i="0" dirty="0">
                <a:solidFill>
                  <a:srgbClr val="007C91"/>
                </a:solidFill>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Albanian</a:t>
            </a:r>
            <a:r>
              <a:rPr lang="en-GB" b="0" i="0" dirty="0">
                <a:solidFill>
                  <a:srgbClr val="007C91"/>
                </a:solidFill>
                <a:effectLst/>
                <a:latin typeface="Calibri" panose="020F0502020204030204" pitchFamily="34" charset="0"/>
                <a:cs typeface="Calibri" panose="020F0502020204030204" pitchFamily="34" charset="0"/>
              </a:rPr>
              <a:t>, </a:t>
            </a:r>
            <a:r>
              <a:rPr lang="en-GB" b="0" i="0" dirty="0">
                <a:solidFill>
                  <a:srgbClr val="007C91"/>
                </a:solidFill>
                <a:effectLst/>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Arabic</a:t>
            </a:r>
            <a:r>
              <a:rPr lang="en-GB" b="0" i="0" dirty="0">
                <a:solidFill>
                  <a:srgbClr val="007C91"/>
                </a:solidFill>
                <a:effectLst/>
                <a:latin typeface="Calibri" panose="020F0502020204030204" pitchFamily="34" charset="0"/>
                <a:cs typeface="Calibri" panose="020F0502020204030204" pitchFamily="34" charset="0"/>
              </a:rPr>
              <a:t>, </a:t>
            </a:r>
            <a:r>
              <a:rPr lang="en-GB" b="0" i="0" dirty="0">
                <a:solidFill>
                  <a:srgbClr val="007C91"/>
                </a:solidFill>
                <a:effectLst/>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Bengali</a:t>
            </a:r>
            <a:r>
              <a:rPr lang="en-GB" b="0" i="0" dirty="0">
                <a:solidFill>
                  <a:srgbClr val="007C91"/>
                </a:solidFill>
                <a:effectLst/>
                <a:latin typeface="Calibri" panose="020F0502020204030204" pitchFamily="34" charset="0"/>
                <a:cs typeface="Calibri" panose="020F0502020204030204" pitchFamily="34" charset="0"/>
              </a:rPr>
              <a:t>, </a:t>
            </a:r>
            <a:r>
              <a:rPr lang="en-GB" b="0" i="0" dirty="0">
                <a:solidFill>
                  <a:srgbClr val="007C91"/>
                </a:solidFill>
                <a:effectLst/>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Bulgarian</a:t>
            </a:r>
            <a:r>
              <a:rPr lang="en-GB" b="0" i="0" dirty="0">
                <a:solidFill>
                  <a:srgbClr val="007C91"/>
                </a:solidFill>
                <a:effectLst/>
                <a:latin typeface="Calibri" panose="020F0502020204030204" pitchFamily="34" charset="0"/>
                <a:cs typeface="Calibri" panose="020F0502020204030204" pitchFamily="34" charset="0"/>
              </a:rPr>
              <a:t>, </a:t>
            </a:r>
            <a:r>
              <a:rPr lang="en-GB" b="0" i="0" dirty="0">
                <a:solidFill>
                  <a:srgbClr val="007C91"/>
                </a:solidFill>
                <a:effectLst/>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Chinese (simplified)</a:t>
            </a:r>
            <a:r>
              <a:rPr lang="en-GB" b="0" i="0" dirty="0">
                <a:solidFill>
                  <a:srgbClr val="007C91"/>
                </a:solidFill>
                <a:effectLst/>
                <a:latin typeface="Calibri" panose="020F0502020204030204" pitchFamily="34" charset="0"/>
                <a:cs typeface="Calibri" panose="020F0502020204030204" pitchFamily="34" charset="0"/>
              </a:rPr>
              <a:t>, </a:t>
            </a:r>
          </a:p>
          <a:p>
            <a:pPr algn="l"/>
            <a:r>
              <a:rPr lang="en-GB" b="0" i="0" dirty="0">
                <a:solidFill>
                  <a:srgbClr val="007C91"/>
                </a:solidFill>
                <a:effectLst/>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Chinese (traditional, Cantonese)</a:t>
            </a:r>
            <a:r>
              <a:rPr lang="en-GB" b="0" i="0" dirty="0">
                <a:solidFill>
                  <a:srgbClr val="007C91"/>
                </a:solidFill>
                <a:effectLst/>
                <a:latin typeface="Calibri" panose="020F0502020204030204" pitchFamily="34" charset="0"/>
                <a:cs typeface="Calibri" panose="020F0502020204030204" pitchFamily="34" charset="0"/>
              </a:rPr>
              <a:t>, </a:t>
            </a:r>
            <a:r>
              <a:rPr lang="en-GB" b="0" i="0" dirty="0">
                <a:solidFill>
                  <a:srgbClr val="007C91"/>
                </a:solidFill>
                <a:effectLst/>
                <a:latin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Estonian</a:t>
            </a:r>
            <a:r>
              <a:rPr lang="en-GB" b="0" i="0" dirty="0">
                <a:solidFill>
                  <a:srgbClr val="007C91"/>
                </a:solidFill>
                <a:effectLst/>
                <a:latin typeface="Calibri" panose="020F0502020204030204" pitchFamily="34" charset="0"/>
                <a:cs typeface="Calibri" panose="020F0502020204030204" pitchFamily="34" charset="0"/>
              </a:rPr>
              <a:t>, </a:t>
            </a:r>
            <a:r>
              <a:rPr lang="en-GB" b="0" i="0" dirty="0">
                <a:solidFill>
                  <a:srgbClr val="007C91"/>
                </a:solidFill>
                <a:effectLst/>
                <a:latin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Farsi</a:t>
            </a:r>
            <a:r>
              <a:rPr lang="en-GB" b="0" i="0" dirty="0">
                <a:solidFill>
                  <a:srgbClr val="007C91"/>
                </a:solidFill>
                <a:effectLst/>
                <a:latin typeface="Calibri" panose="020F0502020204030204" pitchFamily="34" charset="0"/>
                <a:cs typeface="Calibri" panose="020F0502020204030204" pitchFamily="34" charset="0"/>
              </a:rPr>
              <a:t>, </a:t>
            </a:r>
            <a:r>
              <a:rPr lang="en-GB" b="0" i="0" dirty="0">
                <a:solidFill>
                  <a:srgbClr val="007C91"/>
                </a:solidFill>
                <a:effectLst/>
                <a:latin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French</a:t>
            </a:r>
            <a:r>
              <a:rPr lang="en-GB" b="0" i="0" dirty="0">
                <a:solidFill>
                  <a:srgbClr val="007C91"/>
                </a:solidFill>
                <a:effectLst/>
                <a:latin typeface="Calibri" panose="020F0502020204030204" pitchFamily="34" charset="0"/>
                <a:cs typeface="Calibri" panose="020F0502020204030204" pitchFamily="34" charset="0"/>
              </a:rPr>
              <a:t>, </a:t>
            </a:r>
          </a:p>
          <a:p>
            <a:pPr algn="l"/>
            <a:r>
              <a:rPr lang="en-GB" b="0" i="0" dirty="0">
                <a:solidFill>
                  <a:srgbClr val="007C91"/>
                </a:solidFill>
                <a:effectLst/>
                <a:latin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Greek</a:t>
            </a:r>
            <a:r>
              <a:rPr lang="en-GB" b="0" i="0" dirty="0">
                <a:solidFill>
                  <a:srgbClr val="007C91"/>
                </a:solidFill>
                <a:effectLst/>
                <a:latin typeface="Calibri" panose="020F0502020204030204" pitchFamily="34" charset="0"/>
                <a:cs typeface="Calibri" panose="020F0502020204030204" pitchFamily="34" charset="0"/>
              </a:rPr>
              <a:t>, </a:t>
            </a:r>
            <a:r>
              <a:rPr lang="en-GB" b="0" i="0" dirty="0">
                <a:solidFill>
                  <a:srgbClr val="007C91"/>
                </a:solidFill>
                <a:effectLst/>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Gujarati</a:t>
            </a:r>
            <a:r>
              <a:rPr lang="en-GB" b="0" i="0" dirty="0">
                <a:solidFill>
                  <a:srgbClr val="007C91"/>
                </a:solidFill>
                <a:effectLst/>
                <a:latin typeface="Calibri" panose="020F0502020204030204" pitchFamily="34" charset="0"/>
                <a:cs typeface="Calibri" panose="020F0502020204030204" pitchFamily="34" charset="0"/>
              </a:rPr>
              <a:t>, </a:t>
            </a:r>
            <a:r>
              <a:rPr lang="en-GB" b="0" i="0" dirty="0">
                <a:solidFill>
                  <a:srgbClr val="007C91"/>
                </a:solidFill>
                <a:effectLst/>
                <a:latin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Hindi</a:t>
            </a:r>
            <a:r>
              <a:rPr lang="en-GB" b="0" i="0" dirty="0">
                <a:solidFill>
                  <a:srgbClr val="007C91"/>
                </a:solidFill>
                <a:effectLst/>
                <a:latin typeface="Calibri" panose="020F0502020204030204" pitchFamily="34" charset="0"/>
                <a:cs typeface="Calibri" panose="020F0502020204030204" pitchFamily="34" charset="0"/>
              </a:rPr>
              <a:t>, </a:t>
            </a:r>
            <a:r>
              <a:rPr lang="en-GB" b="0" i="0" dirty="0">
                <a:solidFill>
                  <a:srgbClr val="007C91"/>
                </a:solidFill>
                <a:effectLst/>
                <a:latin typeface="Calibri" panose="020F0502020204030204" pitchFamily="34" charset="0"/>
                <a:cs typeface="Calibri" panose="020F0502020204030204" pitchFamily="34" charset="0"/>
                <a:hlinkClick r:id="rId18">
                  <a:extLst>
                    <a:ext uri="{A12FA001-AC4F-418D-AE19-62706E023703}">
                      <ahyp:hlinkClr xmlns:ahyp="http://schemas.microsoft.com/office/drawing/2018/hyperlinkcolor" val="tx"/>
                    </a:ext>
                  </a:extLst>
                </a:hlinkClick>
              </a:rPr>
              <a:t>Italian</a:t>
            </a:r>
            <a:r>
              <a:rPr lang="en-GB" b="0" i="0" dirty="0">
                <a:solidFill>
                  <a:srgbClr val="007C91"/>
                </a:solidFill>
                <a:effectLst/>
                <a:latin typeface="Calibri" panose="020F0502020204030204" pitchFamily="34" charset="0"/>
                <a:cs typeface="Calibri" panose="020F0502020204030204" pitchFamily="34" charset="0"/>
              </a:rPr>
              <a:t>, </a:t>
            </a:r>
            <a:r>
              <a:rPr lang="en-GB" b="0" i="0" dirty="0">
                <a:solidFill>
                  <a:srgbClr val="007C91"/>
                </a:solidFill>
                <a:effectLst/>
                <a:latin typeface="Calibri" panose="020F0502020204030204" pitchFamily="34" charset="0"/>
                <a:cs typeface="Calibri" panose="020F0502020204030204" pitchFamily="34" charset="0"/>
                <a:hlinkClick r:id="rId19">
                  <a:extLst>
                    <a:ext uri="{A12FA001-AC4F-418D-AE19-62706E023703}">
                      <ahyp:hlinkClr xmlns:ahyp="http://schemas.microsoft.com/office/drawing/2018/hyperlinkcolor" val="tx"/>
                    </a:ext>
                  </a:extLst>
                </a:hlinkClick>
              </a:rPr>
              <a:t>Latvian</a:t>
            </a:r>
            <a:r>
              <a:rPr lang="en-GB" b="0" i="0" dirty="0">
                <a:solidFill>
                  <a:srgbClr val="007C91"/>
                </a:solidFill>
                <a:effectLst/>
                <a:latin typeface="Calibri" panose="020F0502020204030204" pitchFamily="34" charset="0"/>
                <a:cs typeface="Calibri" panose="020F0502020204030204" pitchFamily="34" charset="0"/>
              </a:rPr>
              <a:t>, </a:t>
            </a:r>
            <a:r>
              <a:rPr lang="en-GB" b="0" i="0" dirty="0">
                <a:solidFill>
                  <a:srgbClr val="007C91"/>
                </a:solidFill>
                <a:effectLst/>
                <a:latin typeface="Calibri" panose="020F0502020204030204" pitchFamily="34" charset="0"/>
                <a:cs typeface="Calibri" panose="020F0502020204030204" pitchFamily="34" charset="0"/>
                <a:hlinkClick r:id="rId20">
                  <a:extLst>
                    <a:ext uri="{A12FA001-AC4F-418D-AE19-62706E023703}">
                      <ahyp:hlinkClr xmlns:ahyp="http://schemas.microsoft.com/office/drawing/2018/hyperlinkcolor" val="tx"/>
                    </a:ext>
                  </a:extLst>
                </a:hlinkClick>
              </a:rPr>
              <a:t>Lithuanian</a:t>
            </a:r>
            <a:r>
              <a:rPr lang="en-GB" b="0" i="0" dirty="0">
                <a:solidFill>
                  <a:srgbClr val="007C91"/>
                </a:solidFill>
                <a:effectLst/>
                <a:latin typeface="Calibri" panose="020F0502020204030204" pitchFamily="34" charset="0"/>
                <a:cs typeface="Calibri" panose="020F0502020204030204" pitchFamily="34" charset="0"/>
              </a:rPr>
              <a:t>, </a:t>
            </a:r>
            <a:r>
              <a:rPr lang="en-GB" b="0" i="0" dirty="0">
                <a:solidFill>
                  <a:srgbClr val="007C91"/>
                </a:solidFill>
                <a:effectLst/>
                <a:latin typeface="Calibri" panose="020F0502020204030204" pitchFamily="34" charset="0"/>
                <a:cs typeface="Calibri" panose="020F0502020204030204" pitchFamily="34" charset="0"/>
                <a:hlinkClick r:id="rId21">
                  <a:extLst>
                    <a:ext uri="{A12FA001-AC4F-418D-AE19-62706E023703}">
                      <ahyp:hlinkClr xmlns:ahyp="http://schemas.microsoft.com/office/drawing/2018/hyperlinkcolor" val="tx"/>
                    </a:ext>
                  </a:extLst>
                </a:hlinkClick>
              </a:rPr>
              <a:t>Panjabi</a:t>
            </a:r>
            <a:r>
              <a:rPr lang="en-GB" b="0" i="0" dirty="0">
                <a:solidFill>
                  <a:srgbClr val="007C91"/>
                </a:solidFill>
                <a:effectLst/>
                <a:latin typeface="Calibri" panose="020F0502020204030204" pitchFamily="34" charset="0"/>
                <a:cs typeface="Calibri" panose="020F0502020204030204" pitchFamily="34" charset="0"/>
              </a:rPr>
              <a:t>, </a:t>
            </a:r>
            <a:r>
              <a:rPr lang="en-GB" b="0" i="0" dirty="0">
                <a:solidFill>
                  <a:srgbClr val="007C91"/>
                </a:solidFill>
                <a:effectLst/>
                <a:latin typeface="Calibri" panose="020F0502020204030204" pitchFamily="34" charset="0"/>
                <a:cs typeface="Calibri" panose="020F0502020204030204" pitchFamily="34" charset="0"/>
                <a:hlinkClick r:id="rId22">
                  <a:extLst>
                    <a:ext uri="{A12FA001-AC4F-418D-AE19-62706E023703}">
                      <ahyp:hlinkClr xmlns:ahyp="http://schemas.microsoft.com/office/drawing/2018/hyperlinkcolor" val="tx"/>
                    </a:ext>
                  </a:extLst>
                </a:hlinkClick>
              </a:rPr>
              <a:t>Pashto</a:t>
            </a:r>
            <a:r>
              <a:rPr lang="en-GB" b="0" i="0" dirty="0">
                <a:solidFill>
                  <a:srgbClr val="007C91"/>
                </a:solidFill>
                <a:effectLst/>
                <a:latin typeface="Calibri" panose="020F0502020204030204" pitchFamily="34" charset="0"/>
                <a:cs typeface="Calibri" panose="020F0502020204030204" pitchFamily="34" charset="0"/>
              </a:rPr>
              <a:t>, </a:t>
            </a:r>
            <a:r>
              <a:rPr lang="en-GB" b="0" i="0" dirty="0">
                <a:solidFill>
                  <a:srgbClr val="007C91"/>
                </a:solidFill>
                <a:effectLst/>
                <a:latin typeface="Calibri" panose="020F0502020204030204" pitchFamily="34" charset="0"/>
                <a:cs typeface="Calibri" panose="020F0502020204030204" pitchFamily="34" charset="0"/>
                <a:hlinkClick r:id="rId23">
                  <a:extLst>
                    <a:ext uri="{A12FA001-AC4F-418D-AE19-62706E023703}">
                      <ahyp:hlinkClr xmlns:ahyp="http://schemas.microsoft.com/office/drawing/2018/hyperlinkcolor" val="tx"/>
                    </a:ext>
                  </a:extLst>
                </a:hlinkClick>
              </a:rPr>
              <a:t>Polish</a:t>
            </a:r>
            <a:r>
              <a:rPr lang="en-GB" b="0" i="0" dirty="0">
                <a:solidFill>
                  <a:srgbClr val="007C91"/>
                </a:solidFill>
                <a:effectLst/>
                <a:latin typeface="Calibri" panose="020F0502020204030204" pitchFamily="34" charset="0"/>
                <a:cs typeface="Calibri" panose="020F0502020204030204" pitchFamily="34" charset="0"/>
              </a:rPr>
              <a:t>, </a:t>
            </a:r>
            <a:r>
              <a:rPr lang="en-GB" b="0" i="0" dirty="0">
                <a:solidFill>
                  <a:srgbClr val="007C91"/>
                </a:solidFill>
                <a:effectLst/>
                <a:latin typeface="Calibri" panose="020F0502020204030204" pitchFamily="34" charset="0"/>
                <a:cs typeface="Calibri" panose="020F0502020204030204" pitchFamily="34" charset="0"/>
                <a:hlinkClick r:id="rId24">
                  <a:extLst>
                    <a:ext uri="{A12FA001-AC4F-418D-AE19-62706E023703}">
                      <ahyp:hlinkClr xmlns:ahyp="http://schemas.microsoft.com/office/drawing/2018/hyperlinkcolor" val="tx"/>
                    </a:ext>
                  </a:extLst>
                </a:hlinkClick>
              </a:rPr>
              <a:t>Portuguese</a:t>
            </a:r>
            <a:r>
              <a:rPr lang="en-GB" b="0" i="0" dirty="0">
                <a:solidFill>
                  <a:srgbClr val="007C91"/>
                </a:solidFill>
                <a:effectLst/>
                <a:latin typeface="Calibri" panose="020F0502020204030204" pitchFamily="34" charset="0"/>
                <a:cs typeface="Calibri" panose="020F0502020204030204" pitchFamily="34" charset="0"/>
              </a:rPr>
              <a:t>, </a:t>
            </a:r>
            <a:r>
              <a:rPr lang="en-GB" b="0" i="0" dirty="0">
                <a:solidFill>
                  <a:srgbClr val="007C91"/>
                </a:solidFill>
                <a:effectLst/>
                <a:latin typeface="Calibri" panose="020F0502020204030204" pitchFamily="34" charset="0"/>
                <a:cs typeface="Calibri" panose="020F0502020204030204" pitchFamily="34" charset="0"/>
                <a:hlinkClick r:id="rId25">
                  <a:extLst>
                    <a:ext uri="{A12FA001-AC4F-418D-AE19-62706E023703}">
                      <ahyp:hlinkClr xmlns:ahyp="http://schemas.microsoft.com/office/drawing/2018/hyperlinkcolor" val="tx"/>
                    </a:ext>
                  </a:extLst>
                </a:hlinkClick>
              </a:rPr>
              <a:t>Romanian</a:t>
            </a:r>
            <a:r>
              <a:rPr lang="en-GB" b="0" i="0" dirty="0">
                <a:solidFill>
                  <a:srgbClr val="007C91"/>
                </a:solidFill>
                <a:effectLst/>
                <a:latin typeface="Calibri" panose="020F0502020204030204" pitchFamily="34" charset="0"/>
                <a:cs typeface="Calibri" panose="020F0502020204030204" pitchFamily="34" charset="0"/>
              </a:rPr>
              <a:t>, </a:t>
            </a:r>
            <a:r>
              <a:rPr lang="en-GB" b="0" i="0" dirty="0">
                <a:solidFill>
                  <a:srgbClr val="007C91"/>
                </a:solidFill>
                <a:effectLst/>
                <a:latin typeface="Calibri" panose="020F0502020204030204" pitchFamily="34" charset="0"/>
                <a:cs typeface="Calibri" panose="020F0502020204030204" pitchFamily="34" charset="0"/>
                <a:hlinkClick r:id="rId26">
                  <a:extLst>
                    <a:ext uri="{A12FA001-AC4F-418D-AE19-62706E023703}">
                      <ahyp:hlinkClr xmlns:ahyp="http://schemas.microsoft.com/office/drawing/2018/hyperlinkcolor" val="tx"/>
                    </a:ext>
                  </a:extLst>
                </a:hlinkClick>
              </a:rPr>
              <a:t>Romany</a:t>
            </a:r>
            <a:r>
              <a:rPr lang="en-GB" b="0" i="0" dirty="0">
                <a:solidFill>
                  <a:srgbClr val="007C91"/>
                </a:solidFill>
                <a:effectLst/>
                <a:latin typeface="Calibri" panose="020F0502020204030204" pitchFamily="34" charset="0"/>
                <a:cs typeface="Calibri" panose="020F0502020204030204" pitchFamily="34" charset="0"/>
              </a:rPr>
              <a:t>, </a:t>
            </a:r>
            <a:r>
              <a:rPr lang="en-GB" b="0" i="0" dirty="0">
                <a:solidFill>
                  <a:srgbClr val="007C91"/>
                </a:solidFill>
                <a:effectLst/>
                <a:latin typeface="Calibri" panose="020F0502020204030204" pitchFamily="34" charset="0"/>
                <a:cs typeface="Calibri" panose="020F0502020204030204" pitchFamily="34" charset="0"/>
                <a:hlinkClick r:id="rId27">
                  <a:extLst>
                    <a:ext uri="{A12FA001-AC4F-418D-AE19-62706E023703}">
                      <ahyp:hlinkClr xmlns:ahyp="http://schemas.microsoft.com/office/drawing/2018/hyperlinkcolor" val="tx"/>
                    </a:ext>
                  </a:extLst>
                </a:hlinkClick>
              </a:rPr>
              <a:t>Russian</a:t>
            </a:r>
            <a:r>
              <a:rPr lang="en-GB" b="0" i="0" dirty="0">
                <a:solidFill>
                  <a:srgbClr val="007C91"/>
                </a:solidFill>
                <a:effectLst/>
                <a:latin typeface="Calibri" panose="020F0502020204030204" pitchFamily="34" charset="0"/>
                <a:cs typeface="Calibri" panose="020F0502020204030204" pitchFamily="34" charset="0"/>
              </a:rPr>
              <a:t>, </a:t>
            </a:r>
            <a:r>
              <a:rPr lang="en-GB" b="0" i="0" dirty="0">
                <a:solidFill>
                  <a:srgbClr val="007C91"/>
                </a:solidFill>
                <a:effectLst/>
                <a:latin typeface="Calibri" panose="020F0502020204030204" pitchFamily="34" charset="0"/>
                <a:cs typeface="Calibri" panose="020F0502020204030204" pitchFamily="34" charset="0"/>
                <a:hlinkClick r:id="rId28">
                  <a:extLst>
                    <a:ext uri="{A12FA001-AC4F-418D-AE19-62706E023703}">
                      <ahyp:hlinkClr xmlns:ahyp="http://schemas.microsoft.com/office/drawing/2018/hyperlinkcolor" val="tx"/>
                    </a:ext>
                  </a:extLst>
                </a:hlinkClick>
              </a:rPr>
              <a:t>Somali</a:t>
            </a:r>
            <a:r>
              <a:rPr lang="en-GB" b="0" i="0" dirty="0">
                <a:solidFill>
                  <a:srgbClr val="007C91"/>
                </a:solidFill>
                <a:effectLst/>
                <a:latin typeface="Calibri" panose="020F0502020204030204" pitchFamily="34" charset="0"/>
                <a:cs typeface="Calibri" panose="020F0502020204030204" pitchFamily="34" charset="0"/>
              </a:rPr>
              <a:t>, </a:t>
            </a:r>
            <a:r>
              <a:rPr lang="en-GB" b="0" i="0" dirty="0">
                <a:solidFill>
                  <a:srgbClr val="007C91"/>
                </a:solidFill>
                <a:effectLst/>
                <a:latin typeface="Calibri" panose="020F0502020204030204" pitchFamily="34" charset="0"/>
                <a:cs typeface="Calibri" panose="020F0502020204030204" pitchFamily="34" charset="0"/>
                <a:hlinkClick r:id="rId29">
                  <a:extLst>
                    <a:ext uri="{A12FA001-AC4F-418D-AE19-62706E023703}">
                      <ahyp:hlinkClr xmlns:ahyp="http://schemas.microsoft.com/office/drawing/2018/hyperlinkcolor" val="tx"/>
                    </a:ext>
                  </a:extLst>
                </a:hlinkClick>
              </a:rPr>
              <a:t>Spanish</a:t>
            </a:r>
            <a:r>
              <a:rPr lang="en-GB" b="0" i="0" dirty="0">
                <a:solidFill>
                  <a:srgbClr val="007C91"/>
                </a:solidFill>
                <a:effectLst/>
                <a:latin typeface="Calibri" panose="020F0502020204030204" pitchFamily="34" charset="0"/>
                <a:cs typeface="Calibri" panose="020F0502020204030204" pitchFamily="34" charset="0"/>
              </a:rPr>
              <a:t>, </a:t>
            </a:r>
            <a:r>
              <a:rPr lang="en-GB" b="0" i="0" dirty="0">
                <a:solidFill>
                  <a:srgbClr val="007C91"/>
                </a:solidFill>
                <a:effectLst/>
                <a:latin typeface="Calibri" panose="020F0502020204030204" pitchFamily="34" charset="0"/>
                <a:cs typeface="Calibri" panose="020F0502020204030204" pitchFamily="34" charset="0"/>
                <a:hlinkClick r:id="rId30">
                  <a:extLst>
                    <a:ext uri="{A12FA001-AC4F-418D-AE19-62706E023703}">
                      <ahyp:hlinkClr xmlns:ahyp="http://schemas.microsoft.com/office/drawing/2018/hyperlinkcolor" val="tx"/>
                    </a:ext>
                  </a:extLst>
                </a:hlinkClick>
              </a:rPr>
              <a:t>Tagalog</a:t>
            </a:r>
            <a:r>
              <a:rPr lang="en-GB" b="0" i="0" dirty="0">
                <a:solidFill>
                  <a:srgbClr val="007C91"/>
                </a:solidFill>
                <a:effectLst/>
                <a:latin typeface="Calibri" panose="020F0502020204030204" pitchFamily="34" charset="0"/>
                <a:cs typeface="Calibri" panose="020F0502020204030204" pitchFamily="34" charset="0"/>
              </a:rPr>
              <a:t>, </a:t>
            </a:r>
          </a:p>
          <a:p>
            <a:pPr algn="l"/>
            <a:r>
              <a:rPr lang="en-GB" b="0" i="0" dirty="0">
                <a:solidFill>
                  <a:srgbClr val="007C91"/>
                </a:solidFill>
                <a:effectLst/>
                <a:latin typeface="Calibri" panose="020F0502020204030204" pitchFamily="34" charset="0"/>
                <a:cs typeface="Calibri" panose="020F0502020204030204" pitchFamily="34" charset="0"/>
                <a:hlinkClick r:id="rId31">
                  <a:extLst>
                    <a:ext uri="{A12FA001-AC4F-418D-AE19-62706E023703}">
                      <ahyp:hlinkClr xmlns:ahyp="http://schemas.microsoft.com/office/drawing/2018/hyperlinkcolor" val="tx"/>
                    </a:ext>
                  </a:extLst>
                </a:hlinkClick>
              </a:rPr>
              <a:t>Tigrinya</a:t>
            </a:r>
            <a:r>
              <a:rPr lang="en-GB" b="0" i="0" dirty="0">
                <a:solidFill>
                  <a:srgbClr val="007C91"/>
                </a:solidFill>
                <a:effectLst/>
                <a:latin typeface="Calibri" panose="020F0502020204030204" pitchFamily="34" charset="0"/>
                <a:cs typeface="Calibri" panose="020F0502020204030204" pitchFamily="34" charset="0"/>
              </a:rPr>
              <a:t>, </a:t>
            </a:r>
            <a:r>
              <a:rPr lang="en-GB" b="0" i="0" dirty="0">
                <a:solidFill>
                  <a:srgbClr val="007C91"/>
                </a:solidFill>
                <a:effectLst/>
                <a:latin typeface="Calibri" panose="020F0502020204030204" pitchFamily="34" charset="0"/>
                <a:cs typeface="Calibri" panose="020F0502020204030204" pitchFamily="34" charset="0"/>
                <a:hlinkClick r:id="rId32">
                  <a:extLst>
                    <a:ext uri="{A12FA001-AC4F-418D-AE19-62706E023703}">
                      <ahyp:hlinkClr xmlns:ahyp="http://schemas.microsoft.com/office/drawing/2018/hyperlinkcolor" val="tx"/>
                    </a:ext>
                  </a:extLst>
                </a:hlinkClick>
              </a:rPr>
              <a:t>Turkish</a:t>
            </a:r>
            <a:r>
              <a:rPr lang="en-GB" b="0" i="0" dirty="0">
                <a:solidFill>
                  <a:srgbClr val="007C91"/>
                </a:solidFill>
                <a:effectLst/>
                <a:latin typeface="Calibri" panose="020F0502020204030204" pitchFamily="34" charset="0"/>
                <a:cs typeface="Calibri" panose="020F0502020204030204" pitchFamily="34" charset="0"/>
              </a:rPr>
              <a:t>, </a:t>
            </a:r>
            <a:r>
              <a:rPr lang="en-GB" b="0" i="0" dirty="0">
                <a:solidFill>
                  <a:srgbClr val="007C91"/>
                </a:solidFill>
                <a:effectLst/>
                <a:latin typeface="Calibri" panose="020F0502020204030204" pitchFamily="34" charset="0"/>
                <a:cs typeface="Calibri" panose="020F0502020204030204" pitchFamily="34" charset="0"/>
                <a:hlinkClick r:id="rId33">
                  <a:extLst>
                    <a:ext uri="{A12FA001-AC4F-418D-AE19-62706E023703}">
                      <ahyp:hlinkClr xmlns:ahyp="http://schemas.microsoft.com/office/drawing/2018/hyperlinkcolor" val="tx"/>
                    </a:ext>
                  </a:extLst>
                </a:hlinkClick>
              </a:rPr>
              <a:t>Twi</a:t>
            </a:r>
            <a:r>
              <a:rPr lang="en-GB" b="0" i="0" dirty="0">
                <a:solidFill>
                  <a:srgbClr val="007C91"/>
                </a:solidFill>
                <a:effectLst/>
                <a:latin typeface="Calibri" panose="020F0502020204030204" pitchFamily="34" charset="0"/>
                <a:cs typeface="Calibri" panose="020F0502020204030204" pitchFamily="34" charset="0"/>
              </a:rPr>
              <a:t>, </a:t>
            </a:r>
            <a:r>
              <a:rPr lang="en-GB" b="0" i="0" dirty="0">
                <a:solidFill>
                  <a:srgbClr val="007C91"/>
                </a:solidFill>
                <a:effectLst/>
                <a:latin typeface="Calibri" panose="020F0502020204030204" pitchFamily="34" charset="0"/>
                <a:cs typeface="Calibri" panose="020F0502020204030204" pitchFamily="34" charset="0"/>
                <a:hlinkClick r:id="rId34">
                  <a:extLst>
                    <a:ext uri="{A12FA001-AC4F-418D-AE19-62706E023703}">
                      <ahyp:hlinkClr xmlns:ahyp="http://schemas.microsoft.com/office/drawing/2018/hyperlinkcolor" val="tx"/>
                    </a:ext>
                  </a:extLst>
                </a:hlinkClick>
              </a:rPr>
              <a:t>Ukrainian</a:t>
            </a:r>
            <a:r>
              <a:rPr lang="en-GB" b="0" i="0" dirty="0">
                <a:solidFill>
                  <a:srgbClr val="007C91"/>
                </a:solidFill>
                <a:effectLst/>
                <a:latin typeface="Calibri" panose="020F0502020204030204" pitchFamily="34" charset="0"/>
                <a:cs typeface="Calibri" panose="020F0502020204030204" pitchFamily="34" charset="0"/>
              </a:rPr>
              <a:t>, </a:t>
            </a:r>
            <a:r>
              <a:rPr lang="en-GB" b="0" i="0" dirty="0">
                <a:solidFill>
                  <a:srgbClr val="007C91"/>
                </a:solidFill>
                <a:effectLst/>
                <a:latin typeface="Calibri" panose="020F0502020204030204" pitchFamily="34" charset="0"/>
                <a:cs typeface="Calibri" panose="020F0502020204030204" pitchFamily="34" charset="0"/>
                <a:hlinkClick r:id="rId35">
                  <a:extLst>
                    <a:ext uri="{A12FA001-AC4F-418D-AE19-62706E023703}">
                      <ahyp:hlinkClr xmlns:ahyp="http://schemas.microsoft.com/office/drawing/2018/hyperlinkcolor" val="tx"/>
                    </a:ext>
                  </a:extLst>
                </a:hlinkClick>
              </a:rPr>
              <a:t>Urdu</a:t>
            </a:r>
            <a:r>
              <a:rPr lang="en-GB" b="0" i="0" dirty="0">
                <a:solidFill>
                  <a:srgbClr val="007C91"/>
                </a:solidFill>
                <a:effectLst/>
                <a:latin typeface="Calibri" panose="020F0502020204030204" pitchFamily="34" charset="0"/>
                <a:cs typeface="Calibri" panose="020F0502020204030204" pitchFamily="34" charset="0"/>
              </a:rPr>
              <a:t>, </a:t>
            </a:r>
            <a:r>
              <a:rPr lang="en-GB" b="0" i="0" dirty="0">
                <a:solidFill>
                  <a:srgbClr val="007C91"/>
                </a:solidFill>
                <a:effectLst/>
                <a:latin typeface="Calibri" panose="020F0502020204030204" pitchFamily="34" charset="0"/>
                <a:cs typeface="Calibri" panose="020F0502020204030204" pitchFamily="34" charset="0"/>
                <a:hlinkClick r:id="rId36">
                  <a:extLst>
                    <a:ext uri="{A12FA001-AC4F-418D-AE19-62706E023703}">
                      <ahyp:hlinkClr xmlns:ahyp="http://schemas.microsoft.com/office/drawing/2018/hyperlinkcolor" val="tx"/>
                    </a:ext>
                  </a:extLst>
                </a:hlinkClick>
              </a:rPr>
              <a:t>Yiddish</a:t>
            </a:r>
            <a:r>
              <a:rPr lang="en-GB" b="0" i="0" dirty="0">
                <a:solidFill>
                  <a:srgbClr val="007C91"/>
                </a:solidFill>
                <a:effectLst/>
                <a:latin typeface="Calibri" panose="020F0502020204030204" pitchFamily="34" charset="0"/>
                <a:cs typeface="Calibri" panose="020F0502020204030204" pitchFamily="34" charset="0"/>
              </a:rPr>
              <a:t> and </a:t>
            </a:r>
            <a:r>
              <a:rPr lang="en-GB" b="0" i="0" dirty="0">
                <a:solidFill>
                  <a:srgbClr val="007C91"/>
                </a:solidFill>
                <a:effectLst/>
                <a:latin typeface="Calibri" panose="020F0502020204030204" pitchFamily="34" charset="0"/>
                <a:cs typeface="Calibri" panose="020F0502020204030204" pitchFamily="34" charset="0"/>
                <a:hlinkClick r:id="rId37">
                  <a:extLst>
                    <a:ext uri="{A12FA001-AC4F-418D-AE19-62706E023703}">
                      <ahyp:hlinkClr xmlns:ahyp="http://schemas.microsoft.com/office/drawing/2018/hyperlinkcolor" val="tx"/>
                    </a:ext>
                  </a:extLst>
                </a:hlinkClick>
              </a:rPr>
              <a:t>Yoruba</a:t>
            </a:r>
            <a:r>
              <a:rPr lang="en-GB" b="0" i="0" dirty="0">
                <a:solidFill>
                  <a:srgbClr val="007C91"/>
                </a:solidFill>
                <a:effectLst/>
                <a:latin typeface="Calibri" panose="020F0502020204030204" pitchFamily="34" charset="0"/>
                <a:cs typeface="Calibri" panose="020F0502020204030204" pitchFamily="34" charset="0"/>
              </a:rPr>
              <a:t>.</a:t>
            </a:r>
          </a:p>
          <a:p>
            <a:pPr algn="l"/>
            <a:endParaRPr lang="en-GB" b="0" i="0" dirty="0">
              <a:solidFill>
                <a:srgbClr val="007C91"/>
              </a:solidFill>
              <a:effectLst/>
              <a:latin typeface="Calibri" panose="020F0502020204030204" pitchFamily="34" charset="0"/>
              <a:cs typeface="Calibri" panose="020F0502020204030204" pitchFamily="34" charset="0"/>
            </a:endParaRPr>
          </a:p>
          <a:p>
            <a:pPr algn="l"/>
            <a:r>
              <a:rPr lang="en-GB" b="0" i="0" dirty="0">
                <a:solidFill>
                  <a:srgbClr val="007C91"/>
                </a:solidFill>
                <a:effectLst/>
                <a:latin typeface="Calibri" panose="020F0502020204030204" pitchFamily="34" charset="0"/>
                <a:cs typeface="Calibri" panose="020F0502020204030204" pitchFamily="34" charset="0"/>
              </a:rPr>
              <a:t>A </a:t>
            </a:r>
            <a:r>
              <a:rPr lang="en-GB" b="0" i="0" dirty="0">
                <a:solidFill>
                  <a:srgbClr val="007C91"/>
                </a:solidFill>
                <a:effectLst/>
                <a:latin typeface="Calibri" panose="020F0502020204030204" pitchFamily="34" charset="0"/>
                <a:cs typeface="Calibri" panose="020F0502020204030204" pitchFamily="34" charset="0"/>
                <a:hlinkClick r:id="rId38">
                  <a:extLst>
                    <a:ext uri="{A12FA001-AC4F-418D-AE19-62706E023703}">
                      <ahyp:hlinkClr xmlns:ahyp="http://schemas.microsoft.com/office/drawing/2018/hyperlinkcolor" val="tx"/>
                    </a:ext>
                  </a:extLst>
                </a:hlinkClick>
              </a:rPr>
              <a:t>Braille version</a:t>
            </a:r>
            <a:r>
              <a:rPr lang="en-GB" b="0" i="0" dirty="0">
                <a:solidFill>
                  <a:srgbClr val="007C91"/>
                </a:solidFill>
                <a:effectLst/>
                <a:latin typeface="Calibri" panose="020F0502020204030204" pitchFamily="34" charset="0"/>
                <a:cs typeface="Calibri" panose="020F0502020204030204" pitchFamily="34" charset="0"/>
              </a:rPr>
              <a:t> of this leaflet is available to order.</a:t>
            </a:r>
          </a:p>
          <a:p>
            <a:pPr algn="l"/>
            <a:endParaRPr lang="en-GB" b="0" i="0" dirty="0">
              <a:solidFill>
                <a:srgbClr val="007C91"/>
              </a:solidFill>
              <a:effectLst/>
              <a:latin typeface="Calibri" panose="020F0502020204030204" pitchFamily="34" charset="0"/>
              <a:cs typeface="Calibri" panose="020F0502020204030204" pitchFamily="34" charset="0"/>
            </a:endParaRPr>
          </a:p>
          <a:p>
            <a:pPr algn="l"/>
            <a:r>
              <a:rPr lang="en-GB" b="0" i="0" dirty="0">
                <a:solidFill>
                  <a:srgbClr val="007C91"/>
                </a:solidFill>
                <a:effectLst/>
                <a:latin typeface="Calibri" panose="020F0502020204030204" pitchFamily="34" charset="0"/>
                <a:cs typeface="Calibri" panose="020F0502020204030204" pitchFamily="34" charset="0"/>
              </a:rPr>
              <a:t>An </a:t>
            </a:r>
            <a:r>
              <a:rPr lang="en-GB" b="0" i="0" dirty="0">
                <a:solidFill>
                  <a:srgbClr val="007C91"/>
                </a:solidFill>
                <a:effectLst/>
                <a:latin typeface="Calibri" panose="020F0502020204030204" pitchFamily="34" charset="0"/>
                <a:cs typeface="Calibri" panose="020F0502020204030204" pitchFamily="34" charset="0"/>
                <a:hlinkClick r:id="rId39">
                  <a:extLst>
                    <a:ext uri="{A12FA001-AC4F-418D-AE19-62706E023703}">
                      <ahyp:hlinkClr xmlns:ahyp="http://schemas.microsoft.com/office/drawing/2018/hyperlinkcolor" val="tx"/>
                    </a:ext>
                  </a:extLst>
                </a:hlinkClick>
              </a:rPr>
              <a:t>audio version</a:t>
            </a:r>
            <a:r>
              <a:rPr lang="en-GB" b="0" i="0" dirty="0">
                <a:solidFill>
                  <a:srgbClr val="007C91"/>
                </a:solidFill>
                <a:effectLst/>
                <a:latin typeface="Calibri" panose="020F0502020204030204" pitchFamily="34" charset="0"/>
                <a:cs typeface="Calibri" panose="020F0502020204030204" pitchFamily="34" charset="0"/>
              </a:rPr>
              <a:t> is available to download.</a:t>
            </a:r>
          </a:p>
          <a:p>
            <a:pPr algn="l"/>
            <a:endParaRPr lang="en-GB" b="0" i="0" dirty="0">
              <a:solidFill>
                <a:srgbClr val="007C91"/>
              </a:solidFill>
              <a:effectLst/>
              <a:latin typeface="Calibri" panose="020F0502020204030204" pitchFamily="34" charset="0"/>
              <a:cs typeface="Calibri" panose="020F0502020204030204" pitchFamily="34" charset="0"/>
            </a:endParaRPr>
          </a:p>
          <a:p>
            <a:pPr algn="l"/>
            <a:r>
              <a:rPr lang="en-GB" b="0" i="0" dirty="0">
                <a:solidFill>
                  <a:srgbClr val="007C91"/>
                </a:solidFill>
                <a:effectLst/>
                <a:latin typeface="Calibri" panose="020F0502020204030204" pitchFamily="34" charset="0"/>
                <a:cs typeface="Calibri" panose="020F0502020204030204" pitchFamily="34" charset="0"/>
              </a:rPr>
              <a:t>A British Sign Language video of this leaflet is available to </a:t>
            </a:r>
            <a:r>
              <a:rPr lang="en-GB" b="0" i="0" dirty="0">
                <a:solidFill>
                  <a:srgbClr val="007C91"/>
                </a:solidFill>
                <a:effectLst/>
                <a:latin typeface="Calibri" panose="020F0502020204030204" pitchFamily="34" charset="0"/>
                <a:cs typeface="Calibri" panose="020F0502020204030204" pitchFamily="34" charset="0"/>
                <a:hlinkClick r:id="rId40">
                  <a:extLst>
                    <a:ext uri="{A12FA001-AC4F-418D-AE19-62706E023703}">
                      <ahyp:hlinkClr xmlns:ahyp="http://schemas.microsoft.com/office/drawing/2018/hyperlinkcolor" val="tx"/>
                    </a:ext>
                  </a:extLst>
                </a:hlinkClick>
              </a:rPr>
              <a:t>download</a:t>
            </a:r>
            <a:r>
              <a:rPr lang="en-GB" b="0" i="0" dirty="0">
                <a:solidFill>
                  <a:srgbClr val="007C91"/>
                </a:solidFill>
                <a:effectLst/>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4088C838-0697-62D5-DBA8-A60C5B980883}"/>
              </a:ext>
            </a:extLst>
          </p:cNvPr>
          <p:cNvSpPr txBox="1"/>
          <p:nvPr/>
        </p:nvSpPr>
        <p:spPr>
          <a:xfrm>
            <a:off x="2791233" y="5331118"/>
            <a:ext cx="1226634" cy="461665"/>
          </a:xfrm>
          <a:prstGeom prst="rect">
            <a:avLst/>
          </a:prstGeom>
          <a:solidFill>
            <a:srgbClr val="007C91"/>
          </a:solidFill>
        </p:spPr>
        <p:txBody>
          <a:bodyPr wrap="square" rtlCol="0">
            <a:spAutoFit/>
          </a:bodyPr>
          <a:lstStyle/>
          <a:p>
            <a:r>
              <a:rPr lang="en-GB" sz="1200" b="1" dirty="0">
                <a:solidFill>
                  <a:schemeClr val="bg1"/>
                </a:solidFill>
              </a:rPr>
              <a:t>Product code: 22SECFLUEN</a:t>
            </a:r>
          </a:p>
        </p:txBody>
      </p:sp>
    </p:spTree>
    <p:extLst>
      <p:ext uri="{BB962C8B-B14F-4D97-AF65-F5344CB8AC3E}">
        <p14:creationId xmlns:p14="http://schemas.microsoft.com/office/powerpoint/2010/main" val="1983544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BAF8A-7CD7-4A85-A125-C5475BA77063}"/>
              </a:ext>
            </a:extLst>
          </p:cNvPr>
          <p:cNvSpPr>
            <a:spLocks noGrp="1"/>
          </p:cNvSpPr>
          <p:nvPr>
            <p:ph type="title"/>
          </p:nvPr>
        </p:nvSpPr>
        <p:spPr/>
        <p:txBody>
          <a:bodyPr>
            <a:normAutofit/>
          </a:bodyPr>
          <a:lstStyle/>
          <a:p>
            <a:r>
              <a:rPr lang="en-GB" sz="3600" dirty="0">
                <a:latin typeface="Calibri" panose="020F0502020204030204" pitchFamily="34" charset="0"/>
                <a:cs typeface="Calibri" panose="020F0502020204030204" pitchFamily="34" charset="0"/>
              </a:rPr>
              <a:t>| Secondary school resources - poster</a:t>
            </a:r>
          </a:p>
        </p:txBody>
      </p:sp>
      <p:sp>
        <p:nvSpPr>
          <p:cNvPr id="5" name="Slide Number Placeholder 4">
            <a:extLst>
              <a:ext uri="{FF2B5EF4-FFF2-40B4-BE49-F238E27FC236}">
                <a16:creationId xmlns:a16="http://schemas.microsoft.com/office/drawing/2014/main" id="{315D9317-B0A6-457C-9129-D12A517E84E9}"/>
              </a:ext>
            </a:extLst>
          </p:cNvPr>
          <p:cNvSpPr>
            <a:spLocks noGrp="1"/>
          </p:cNvSpPr>
          <p:nvPr>
            <p:ph type="sldNum" sz="quarter" idx="11"/>
          </p:nvPr>
        </p:nvSpPr>
        <p:spPr/>
        <p:txBody>
          <a:bodyPr/>
          <a:lstStyle/>
          <a:p>
            <a:fld id="{344369E4-5DE7-46E5-874E-4FD437973785}" type="slidenum">
              <a:rPr lang="en-GB" smtClean="0"/>
              <a:pPr/>
              <a:t>9</a:t>
            </a:fld>
            <a:endParaRPr lang="en-GB" sz="1400" dirty="0"/>
          </a:p>
        </p:txBody>
      </p:sp>
      <p:sp>
        <p:nvSpPr>
          <p:cNvPr id="11" name="TextBox 10">
            <a:extLst>
              <a:ext uri="{FF2B5EF4-FFF2-40B4-BE49-F238E27FC236}">
                <a16:creationId xmlns:a16="http://schemas.microsoft.com/office/drawing/2014/main" id="{BDAFD0D4-D8A0-4B90-8696-73CF8CCD7E5F}"/>
              </a:ext>
            </a:extLst>
          </p:cNvPr>
          <p:cNvSpPr txBox="1"/>
          <p:nvPr/>
        </p:nvSpPr>
        <p:spPr>
          <a:xfrm>
            <a:off x="4894385" y="996462"/>
            <a:ext cx="6019799" cy="4524315"/>
          </a:xfrm>
          <a:prstGeom prst="rect">
            <a:avLst/>
          </a:prstGeom>
          <a:noFill/>
        </p:spPr>
        <p:txBody>
          <a:bodyPr wrap="square">
            <a:spAutoFit/>
          </a:bodyPr>
          <a:lstStyle/>
          <a:p>
            <a:pPr algn="l"/>
            <a:r>
              <a:rPr lang="en-GB" b="1" i="0" dirty="0">
                <a:solidFill>
                  <a:srgbClr val="007C91"/>
                </a:solidFill>
                <a:effectLst/>
                <a:latin typeface="Calibri" panose="020F0502020204030204" pitchFamily="34" charset="0"/>
                <a:cs typeface="Calibri" panose="020F0502020204030204" pitchFamily="34" charset="0"/>
              </a:rPr>
              <a:t>Flu: 5 reasons to have the vaccine poster for secondary schools</a:t>
            </a:r>
          </a:p>
          <a:p>
            <a:pPr algn="l"/>
            <a:endParaRPr lang="en-GB" b="1" dirty="0">
              <a:solidFill>
                <a:srgbClr val="007C91"/>
              </a:solidFill>
              <a:latin typeface="Calibri" panose="020F0502020204030204" pitchFamily="34" charset="0"/>
              <a:cs typeface="Calibri" panose="020F0502020204030204" pitchFamily="34" charset="0"/>
            </a:endParaRPr>
          </a:p>
          <a:p>
            <a:r>
              <a:rPr lang="en-GB" b="0" i="0" dirty="0">
                <a:solidFill>
                  <a:srgbClr val="007C91"/>
                </a:solidFill>
                <a:effectLst/>
                <a:latin typeface="Calibri" panose="020F0502020204030204" pitchFamily="34" charset="0"/>
                <a:cs typeface="Calibri" panose="020F0502020204030204" pitchFamily="34" charset="0"/>
              </a:rPr>
              <a:t>Translations of this poster will be available shortly.  </a:t>
            </a:r>
            <a:r>
              <a:rPr lang="en-GB" dirty="0">
                <a:solidFill>
                  <a:srgbClr val="007C91"/>
                </a:solidFill>
                <a:latin typeface="Calibri" panose="020F0502020204030204" pitchFamily="34" charset="0"/>
                <a:cs typeface="Calibri" panose="020F0502020204030204" pitchFamily="34" charset="0"/>
              </a:rPr>
              <a:t>We will send a notification when they </a:t>
            </a:r>
            <a:r>
              <a:rPr lang="en-GB" b="0" i="0" dirty="0">
                <a:solidFill>
                  <a:srgbClr val="007C91"/>
                </a:solidFill>
                <a:effectLst/>
                <a:latin typeface="Calibri" panose="020F0502020204030204" pitchFamily="34" charset="0"/>
                <a:cs typeface="Calibri" panose="020F0502020204030204" pitchFamily="34" charset="0"/>
              </a:rPr>
              <a:t>become available to order.  The poster will be available in the following languages:</a:t>
            </a:r>
          </a:p>
          <a:p>
            <a:pPr algn="l"/>
            <a:endParaRPr lang="en-GB" b="1" i="0" dirty="0">
              <a:solidFill>
                <a:srgbClr val="007C91"/>
              </a:solidFill>
              <a:effectLst/>
              <a:highlight>
                <a:srgbClr val="FFFF00"/>
              </a:highlight>
              <a:latin typeface="Calibri" panose="020F0502020204030204" pitchFamily="34" charset="0"/>
              <a:cs typeface="Calibri" panose="020F0502020204030204" pitchFamily="34" charset="0"/>
            </a:endParaRPr>
          </a:p>
          <a:p>
            <a:pPr algn="l"/>
            <a:r>
              <a:rPr lang="en-GB" b="0" i="0" dirty="0">
                <a:solidFill>
                  <a:srgbClr val="007C91"/>
                </a:solidFill>
                <a:effectLst/>
                <a:latin typeface="Calibri" panose="020F0502020204030204" pitchFamily="34" charset="0"/>
                <a:cs typeface="Calibri" panose="020F0502020204030204" pitchFamily="34" charset="0"/>
              </a:rPr>
              <a:t>English, Albanian, Arabic, Bengali, Brazilian Portuguese, </a:t>
            </a:r>
          </a:p>
          <a:p>
            <a:pPr algn="l"/>
            <a:r>
              <a:rPr lang="en-GB" b="0" i="0" dirty="0">
                <a:solidFill>
                  <a:srgbClr val="007C91"/>
                </a:solidFill>
                <a:effectLst/>
                <a:latin typeface="Calibri" panose="020F0502020204030204" pitchFamily="34" charset="0"/>
                <a:cs typeface="Calibri" panose="020F0502020204030204" pitchFamily="34" charset="0"/>
              </a:rPr>
              <a:t>Bulgarian, Chinese, Estonian, Farsi, Greek, Gujarati, Hindi, Latvian, Lithuanian, Panjabi, Polish, Romanian, Romany, Russian, Somali, Spanish, Turkish, Twi, Ukrainian, Urdu, Yiddish.</a:t>
            </a:r>
          </a:p>
          <a:p>
            <a:pPr algn="l"/>
            <a:endParaRPr lang="en-GB" dirty="0">
              <a:solidFill>
                <a:srgbClr val="007C91"/>
              </a:solidFill>
              <a:latin typeface="Calibri" panose="020F0502020204030204" pitchFamily="34" charset="0"/>
              <a:cs typeface="Calibri" panose="020F0502020204030204" pitchFamily="34" charset="0"/>
            </a:endParaRPr>
          </a:p>
          <a:p>
            <a:r>
              <a:rPr lang="en-GB" sz="1800" u="sng" dirty="0">
                <a:solidFill>
                  <a:srgbClr val="007C9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www.gov.uk/government/publications/flu-vaccination-in-schools</a:t>
            </a:r>
            <a:endParaRPr lang="en-GB" sz="1800" dirty="0">
              <a:solidFill>
                <a:srgbClr val="007C91"/>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GB" b="0" i="0" dirty="0">
              <a:solidFill>
                <a:srgbClr val="007C91"/>
              </a:solidFill>
              <a:effectLst/>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520ACBF-9620-425B-A8CC-632995166F45}"/>
              </a:ext>
            </a:extLst>
          </p:cNvPr>
          <p:cNvSpPr txBox="1"/>
          <p:nvPr/>
        </p:nvSpPr>
        <p:spPr>
          <a:xfrm>
            <a:off x="4274537" y="5197611"/>
            <a:ext cx="1077984" cy="646331"/>
          </a:xfrm>
          <a:prstGeom prst="rect">
            <a:avLst/>
          </a:prstGeom>
          <a:solidFill>
            <a:srgbClr val="007C91"/>
          </a:solidFill>
        </p:spPr>
        <p:txBody>
          <a:bodyPr wrap="square" rtlCol="0">
            <a:spAutoFit/>
          </a:bodyPr>
          <a:lstStyle/>
          <a:p>
            <a:r>
              <a:rPr lang="en-GB" sz="1200" b="1" dirty="0">
                <a:solidFill>
                  <a:schemeClr val="bg1"/>
                </a:solidFill>
              </a:rPr>
              <a:t>Product code:  </a:t>
            </a:r>
          </a:p>
          <a:p>
            <a:r>
              <a:rPr lang="en-GB" sz="1200" b="1" dirty="0">
                <a:solidFill>
                  <a:schemeClr val="bg1"/>
                </a:solidFill>
              </a:rPr>
              <a:t>FLU5RS24</a:t>
            </a:r>
          </a:p>
        </p:txBody>
      </p:sp>
      <p:pic>
        <p:nvPicPr>
          <p:cNvPr id="6" name="Picture 5">
            <a:extLst>
              <a:ext uri="{FF2B5EF4-FFF2-40B4-BE49-F238E27FC236}">
                <a16:creationId xmlns:a16="http://schemas.microsoft.com/office/drawing/2014/main" id="{16E5719B-38D3-2559-305E-429F320CD486}"/>
              </a:ext>
            </a:extLst>
          </p:cNvPr>
          <p:cNvPicPr>
            <a:picLocks noChangeAspect="1"/>
          </p:cNvPicPr>
          <p:nvPr/>
        </p:nvPicPr>
        <p:blipFill>
          <a:blip r:embed="rId4"/>
          <a:stretch>
            <a:fillRect/>
          </a:stretch>
        </p:blipFill>
        <p:spPr>
          <a:xfrm>
            <a:off x="719414" y="908061"/>
            <a:ext cx="3451665" cy="4883198"/>
          </a:xfrm>
          <a:prstGeom prst="rect">
            <a:avLst/>
          </a:prstGeom>
        </p:spPr>
      </p:pic>
      <p:sp>
        <p:nvSpPr>
          <p:cNvPr id="7" name="TextBox 6">
            <a:extLst>
              <a:ext uri="{FF2B5EF4-FFF2-40B4-BE49-F238E27FC236}">
                <a16:creationId xmlns:a16="http://schemas.microsoft.com/office/drawing/2014/main" id="{088C8605-8D05-6327-A83F-E2F8267B95A9}"/>
              </a:ext>
            </a:extLst>
          </p:cNvPr>
          <p:cNvSpPr txBox="1"/>
          <p:nvPr/>
        </p:nvSpPr>
        <p:spPr>
          <a:xfrm>
            <a:off x="726960" y="5949939"/>
            <a:ext cx="10276661" cy="646331"/>
          </a:xfrm>
          <a:prstGeom prst="rect">
            <a:avLst/>
          </a:prstGeom>
          <a:noFill/>
        </p:spPr>
        <p:txBody>
          <a:bodyPr wrap="square">
            <a:spAutoFit/>
          </a:bodyPr>
          <a:lstStyle/>
          <a:p>
            <a:r>
              <a:rPr lang="en-GB" sz="1800" dirty="0">
                <a:solidFill>
                  <a:srgbClr val="007C91"/>
                </a:solidFill>
                <a:latin typeface="Calibri" panose="020F0502020204030204" pitchFamily="34" charset="0"/>
                <a:cs typeface="Calibri" panose="020F0502020204030204" pitchFamily="34" charset="0"/>
                <a:hlinkClick r:id="rId5"/>
              </a:rPr>
              <a:t>https://www.healthpublications.gov.uk/ViewProduct.html?sp=Sflu5reasonspostersecondaryschools</a:t>
            </a:r>
            <a:endParaRPr lang="en-GB" sz="1800" dirty="0">
              <a:solidFill>
                <a:srgbClr val="007C91"/>
              </a:solidFill>
              <a:latin typeface="Calibri" panose="020F0502020204030204" pitchFamily="34" charset="0"/>
              <a:cs typeface="Calibri" panose="020F0502020204030204" pitchFamily="34" charset="0"/>
            </a:endParaRPr>
          </a:p>
          <a:p>
            <a:endParaRPr lang="en-GB" sz="1800" dirty="0">
              <a:solidFill>
                <a:srgbClr val="007C9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7725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2.pptx" id="{AC987136-E668-C94A-9F0A-33167354DF77}" vid="{89CCEBA0-C083-2443-886E-26186210CE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5E4AFED5D119418258B28D71FF7195" ma:contentTypeVersion="76" ma:contentTypeDescription="Create a new document." ma:contentTypeScope="" ma:versionID="2048d4d0ba0765e128de7dbbe224fe1e">
  <xsd:schema xmlns:xsd="http://www.w3.org/2001/XMLSchema" xmlns:xs="http://www.w3.org/2001/XMLSchema" xmlns:p="http://schemas.microsoft.com/office/2006/metadata/properties" xmlns:ns1="http://schemas.microsoft.com/sharepoint/v3" xmlns:ns2="b41187d2-c3e6-442b-9fdb-7907952f5bed" xmlns:ns3="9d0d216f-8de4-45aa-97bf-4c4aa1ce4cfe" xmlns:ns4="cccaf3ac-2de9-44d4-aa31-54302fceb5f7" xmlns:ns5="51bfcd92-eb3e-40f4-8778-2bbfb88a890b" targetNamespace="http://schemas.microsoft.com/office/2006/metadata/properties" ma:root="true" ma:fieldsID="584b5060e0266e5bfafb2001bca0f3df" ns1:_="" ns2:_="" ns3:_="" ns4:_="" ns5:_="">
    <xsd:import namespace="http://schemas.microsoft.com/sharepoint/v3"/>
    <xsd:import namespace="b41187d2-c3e6-442b-9fdb-7907952f5bed"/>
    <xsd:import namespace="9d0d216f-8de4-45aa-97bf-4c4aa1ce4cfe"/>
    <xsd:import namespace="cccaf3ac-2de9-44d4-aa31-54302fceb5f7"/>
    <xsd:import namespace="51bfcd92-eb3e-40f4-8778-2bbfb88a890b"/>
    <xsd:element name="properties">
      <xsd:complexType>
        <xsd:sequence>
          <xsd:element name="documentManagement">
            <xsd:complexType>
              <xsd:all>
                <xsd:element ref="ns1:_ip_UnifiedCompliancePolicyProperties" minOccurs="0"/>
                <xsd:element ref="ns1:_ip_UnifiedCompliancePolicyUIAction" minOccurs="0"/>
                <xsd:element ref="ns2:SharedWithUsers" minOccurs="0"/>
                <xsd:element ref="ns2:SharedWithDetails" minOccurs="0"/>
                <xsd:element ref="ns3:MediaLengthInSeconds" minOccurs="0"/>
                <xsd:element ref="ns3:DateandTime" minOccurs="0"/>
                <xsd:element ref="ns3:Review_x0020_Date" minOccurs="0"/>
                <xsd:element ref="ns3:lcf76f155ced4ddcb4097134ff3c332f" minOccurs="0"/>
                <xsd:element ref="ns4:TaxCatchAll" minOccurs="0"/>
                <xsd:element ref="ns3:MediaServiceObjectDetectorVersions" minOccurs="0"/>
                <xsd:element ref="ns3:MediaServiceSearchProperties" minOccurs="0"/>
                <xsd:element ref="ns5: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1187d2-c3e6-442b-9fdb-7907952f5bed"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0d216f-8de4-45aa-97bf-4c4aa1ce4cfe" elementFormDefault="qualified">
    <xsd:import namespace="http://schemas.microsoft.com/office/2006/documentManagement/types"/>
    <xsd:import namespace="http://schemas.microsoft.com/office/infopath/2007/PartnerControls"/>
    <xsd:element name="MediaLengthInSeconds" ma:index="12" nillable="true" ma:displayName="Length (seconds)" ma:internalName="MediaLengthInSeconds" ma:readOnly="false">
      <xsd:simpleType>
        <xsd:restriction base="dms:Unknown"/>
      </xsd:simpleType>
    </xsd:element>
    <xsd:element name="DateandTime" ma:index="13" nillable="true" ma:displayName="Date and Time" ma:format="DateTime" ma:internalName="DateandTime">
      <xsd:simpleType>
        <xsd:restriction base="dms:DateTime"/>
      </xsd:simpleType>
    </xsd:element>
    <xsd:element name="Review_x0020_Date" ma:index="14" nillable="true" ma:displayName="Review date" ma:indexed="true" ma:internalName="Review_x0020_Dat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b1e65c-b3a1-4f81-b473-d641a903dc4d}" ma:internalName="TaxCatchAll" ma:showField="CatchAllData" ma:web="51bfcd92-eb3e-40f4-8778-2bbfb88a890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bfcd92-eb3e-40f4-8778-2bbfb88a890b"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0"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0"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DateandTime xmlns="9d0d216f-8de4-45aa-97bf-4c4aa1ce4cfe" xsi:nil="true"/>
    <MediaLengthInSeconds xmlns="9d0d216f-8de4-45aa-97bf-4c4aa1ce4cfe" xsi:nil="true"/>
    <_ip_UnifiedCompliancePolicyProperties xmlns="http://schemas.microsoft.com/sharepoint/v3" xsi:nil="true"/>
    <TaxCatchAll xmlns="cccaf3ac-2de9-44d4-aa31-54302fceb5f7" xsi:nil="true"/>
    <Review_x0020_Date xmlns="9d0d216f-8de4-45aa-97bf-4c4aa1ce4cfe" xsi:nil="true"/>
    <lcf76f155ced4ddcb4097134ff3c332f xmlns="9d0d216f-8de4-45aa-97bf-4c4aa1ce4cf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FA2D0BC-AF9E-4524-AFE8-9EDDE9370491}"/>
</file>

<file path=customXml/itemProps2.xml><?xml version="1.0" encoding="utf-8"?>
<ds:datastoreItem xmlns:ds="http://schemas.openxmlformats.org/officeDocument/2006/customXml" ds:itemID="{57681A1F-122E-4CAF-8CA3-93C9573E8040}"/>
</file>

<file path=customXml/itemProps3.xml><?xml version="1.0" encoding="utf-8"?>
<ds:datastoreItem xmlns:ds="http://schemas.openxmlformats.org/officeDocument/2006/customXml" ds:itemID="{3EC2FCC4-259E-48BA-8906-DC7D31B6717E}"/>
</file>

<file path=docProps/app.xml><?xml version="1.0" encoding="utf-8"?>
<Properties xmlns="http://schemas.openxmlformats.org/officeDocument/2006/extended-properties" xmlns:vt="http://schemas.openxmlformats.org/officeDocument/2006/docPropsVTypes">
  <Template>UKHSA Presentation template 2</Template>
  <TotalTime>9785</TotalTime>
  <Words>1028</Words>
  <Application>Microsoft Office PowerPoint</Application>
  <PresentationFormat>Widescreen</PresentationFormat>
  <Paragraphs>123</Paragraphs>
  <Slides>11</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Annual flu programme resources for children’s flu vaccination programme  2024 to 2025       </vt:lpstr>
      <vt:lpstr>Ordering copies of flu resources</vt:lpstr>
      <vt:lpstr>| Resources for healthcare professionals to support the children’s flu programme </vt:lpstr>
      <vt:lpstr>| Primary school resources – briefing, letter &amp; stickers       www.gov.uk/government/publications/flu-vaccination-in-schools </vt:lpstr>
      <vt:lpstr>| Primary school resources - leaflet</vt:lpstr>
      <vt:lpstr>| Primary school resources - poster</vt:lpstr>
      <vt:lpstr>| Secondary school resources – letter, leaflet &amp; poster www.gov.uk/government/publications/flu-vaccination-in-schools </vt:lpstr>
      <vt:lpstr>| Secondary school resources - leaflet  </vt:lpstr>
      <vt:lpstr>| Secondary school resources - poster</vt:lpstr>
      <vt:lpstr>Briefing for secondary schools on adolescent vaccination programme</vt:lpstr>
      <vt:lpstr>| Flu vaccination consent form (combined form for nasal spray and injectable vaccine) www.gov.uk/government/publications/flu-vaccination-in-schools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Ministerial Briefing – Annual Flu Programme 2021/22</dc:title>
  <dc:creator>Rosie Whillock</dc:creator>
  <cp:lastModifiedBy>Angela Edwards</cp:lastModifiedBy>
  <cp:revision>375</cp:revision>
  <cp:lastPrinted>2021-08-09T14:01:33Z</cp:lastPrinted>
  <dcterms:created xsi:type="dcterms:W3CDTF">2021-10-18T15:04:11Z</dcterms:created>
  <dcterms:modified xsi:type="dcterms:W3CDTF">2024-06-25T13:21:03Z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0x0101003B5E4AFED5D119418258B28D71FF7195</vt:lpwstr>
  </property>
</Properties>
</file>