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6"/>
  </p:notesMasterIdLst>
  <p:handoutMasterIdLst>
    <p:handoutMasterId r:id="rId27"/>
  </p:handoutMasterIdLst>
  <p:sldIdLst>
    <p:sldId id="302" r:id="rId5"/>
    <p:sldId id="257" r:id="rId6"/>
    <p:sldId id="280" r:id="rId7"/>
    <p:sldId id="259" r:id="rId8"/>
    <p:sldId id="300" r:id="rId9"/>
    <p:sldId id="301" r:id="rId10"/>
    <p:sldId id="303" r:id="rId11"/>
    <p:sldId id="281" r:id="rId12"/>
    <p:sldId id="292" r:id="rId13"/>
    <p:sldId id="282" r:id="rId14"/>
    <p:sldId id="293" r:id="rId15"/>
    <p:sldId id="283" r:id="rId16"/>
    <p:sldId id="295" r:id="rId17"/>
    <p:sldId id="294" r:id="rId18"/>
    <p:sldId id="296" r:id="rId19"/>
    <p:sldId id="297" r:id="rId20"/>
    <p:sldId id="298" r:id="rId21"/>
    <p:sldId id="286" r:id="rId22"/>
    <p:sldId id="290" r:id="rId23"/>
    <p:sldId id="267" r:id="rId24"/>
    <p:sldId id="30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060D49-1743-B6E3-DCDD-470C2E81038C}" name="Hayley Moule" initials="HM" userId="S::hayley.moule@england.nhs.uk::db3d22ca-953d-411e-aead-b6de023e6e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0E8D4-AF54-454D-972C-FBF1A58FC0BB}" v="3" dt="2025-08-27T07:30:24.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14" y="21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NDEROWSKA, Regina (NHS ENGLAND)" userId="812ad3f2-5e08-4fb7-9527-247addc8aac9" providerId="ADAL" clId="{EAB0E8D4-AF54-454D-972C-FBF1A58FC0BB}"/>
    <pc:docChg chg="undo custSel modSld">
      <pc:chgData name="SENDEROWSKA, Regina (NHS ENGLAND)" userId="812ad3f2-5e08-4fb7-9527-247addc8aac9" providerId="ADAL" clId="{EAB0E8D4-AF54-454D-972C-FBF1A58FC0BB}" dt="2025-08-27T07:30:40.183" v="22" actId="13926"/>
      <pc:docMkLst>
        <pc:docMk/>
      </pc:docMkLst>
      <pc:sldChg chg="addSp delSp modSp mod">
        <pc:chgData name="SENDEROWSKA, Regina (NHS ENGLAND)" userId="812ad3f2-5e08-4fb7-9527-247addc8aac9" providerId="ADAL" clId="{EAB0E8D4-AF54-454D-972C-FBF1A58FC0BB}" dt="2025-08-27T07:30:40.183" v="22" actId="13926"/>
        <pc:sldMkLst>
          <pc:docMk/>
          <pc:sldMk cId="3671366820" sldId="283"/>
        </pc:sldMkLst>
        <pc:spChg chg="mod">
          <ac:chgData name="SENDEROWSKA, Regina (NHS ENGLAND)" userId="812ad3f2-5e08-4fb7-9527-247addc8aac9" providerId="ADAL" clId="{EAB0E8D4-AF54-454D-972C-FBF1A58FC0BB}" dt="2025-08-27T07:30:40.183" v="22" actId="13926"/>
          <ac:spMkLst>
            <pc:docMk/>
            <pc:sldMk cId="3671366820" sldId="283"/>
            <ac:spMk id="2" creationId="{9A2DE63A-55E3-4696-E7B0-09394D62A75E}"/>
          </ac:spMkLst>
        </pc:spChg>
        <pc:spChg chg="mod">
          <ac:chgData name="SENDEROWSKA, Regina (NHS ENGLAND)" userId="812ad3f2-5e08-4fb7-9527-247addc8aac9" providerId="ADAL" clId="{EAB0E8D4-AF54-454D-972C-FBF1A58FC0BB}" dt="2025-08-27T07:30:28.398" v="19" actId="1076"/>
          <ac:spMkLst>
            <pc:docMk/>
            <pc:sldMk cId="3671366820" sldId="283"/>
            <ac:spMk id="3" creationId="{E6328578-117B-8DCF-F300-2D025D38BB49}"/>
          </ac:spMkLst>
        </pc:spChg>
        <pc:picChg chg="del">
          <ac:chgData name="SENDEROWSKA, Regina (NHS ENGLAND)" userId="812ad3f2-5e08-4fb7-9527-247addc8aac9" providerId="ADAL" clId="{EAB0E8D4-AF54-454D-972C-FBF1A58FC0BB}" dt="2025-08-27T07:29:10.490" v="0" actId="478"/>
          <ac:picMkLst>
            <pc:docMk/>
            <pc:sldMk cId="3671366820" sldId="283"/>
            <ac:picMk id="4" creationId="{5A1007D1-4E4C-64A7-981E-603EAA2E8483}"/>
          </ac:picMkLst>
        </pc:picChg>
        <pc:picChg chg="add mod">
          <ac:chgData name="SENDEROWSKA, Regina (NHS ENGLAND)" userId="812ad3f2-5e08-4fb7-9527-247addc8aac9" providerId="ADAL" clId="{EAB0E8D4-AF54-454D-972C-FBF1A58FC0BB}" dt="2025-08-27T07:30:35.285" v="21" actId="14100"/>
          <ac:picMkLst>
            <pc:docMk/>
            <pc:sldMk cId="3671366820" sldId="283"/>
            <ac:picMk id="6" creationId="{AEB66889-F38D-8FED-F525-4E35EB0EC87B}"/>
          </ac:picMkLst>
        </pc:picChg>
        <pc:picChg chg="add del">
          <ac:chgData name="SENDEROWSKA, Regina (NHS ENGLAND)" userId="812ad3f2-5e08-4fb7-9527-247addc8aac9" providerId="ADAL" clId="{EAB0E8D4-AF54-454D-972C-FBF1A58FC0BB}" dt="2025-08-27T07:30:00.773" v="15" actId="22"/>
          <ac:picMkLst>
            <pc:docMk/>
            <pc:sldMk cId="3671366820" sldId="283"/>
            <ac:picMk id="9" creationId="{21E05294-42EF-8831-0CCC-58AFB8EBA86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27/08/2025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27/08/2025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v.uk/government/publications/pneumococcal-the-green-book-chapter-25"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ssets.publishing.service.gov.uk/media/6603fedef9ab41001aeea371/Shingles_Green_Book_chapter_28a_20240315.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media/668fff69a3c2a28abb50ce1c/RSV-Green-Book-Chapter-27a-11_7_24.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HM – contact for care homes</a:t>
            </a:r>
          </a:p>
        </p:txBody>
      </p:sp>
    </p:spTree>
    <p:extLst>
      <p:ext uri="{BB962C8B-B14F-4D97-AF65-F5344CB8AC3E}">
        <p14:creationId xmlns:p14="http://schemas.microsoft.com/office/powerpoint/2010/main" val="2528048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People over 65 or certain at risk conditions </a:t>
            </a:r>
          </a:p>
          <a:p>
            <a:r>
              <a:rPr lang="en-GB"/>
              <a:t>Be offered one vaccine – can present way after 65</a:t>
            </a:r>
            <a:endParaRPr lang="en-GB">
              <a:ea typeface="Calibri"/>
              <a:cs typeface="Calibri"/>
            </a:endParaRPr>
          </a:p>
          <a:p>
            <a:r>
              <a:rPr lang="en-GB"/>
              <a:t>Can be delivered or </a:t>
            </a:r>
            <a:r>
              <a:rPr lang="en-GB" err="1"/>
              <a:t>codelivered</a:t>
            </a:r>
            <a:endParaRPr lang="en-GB">
              <a:ea typeface="Calibri"/>
              <a:cs typeface="Calibri"/>
            </a:endParaRPr>
          </a:p>
          <a:p>
            <a:r>
              <a:rPr lang="en-GB">
                <a:ea typeface="Calibri"/>
                <a:cs typeface="Calibri"/>
              </a:rPr>
              <a:t>For more info: </a:t>
            </a:r>
            <a:r>
              <a:rPr lang="en-GB">
                <a:hlinkClick r:id="rId3"/>
              </a:rPr>
              <a:t>Pneumococcal: the green book, chapter 25 - GOV.UK (www.gov.uk)</a:t>
            </a:r>
            <a:endParaRPr lang="en-GB">
              <a:ea typeface="Calibri"/>
              <a:cs typeface="Calibri"/>
            </a:endParaRPr>
          </a:p>
        </p:txBody>
      </p:sp>
    </p:spTree>
    <p:extLst>
      <p:ext uri="{BB962C8B-B14F-4D97-AF65-F5344CB8AC3E}">
        <p14:creationId xmlns:p14="http://schemas.microsoft.com/office/powerpoint/2010/main" val="1747245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for 80 or over as then not as effective</a:t>
            </a:r>
          </a:p>
          <a:p>
            <a:r>
              <a:rPr lang="en-GB"/>
              <a:t>For more info: </a:t>
            </a:r>
            <a:r>
              <a:rPr lang="en-GB">
                <a:hlinkClick r:id="rId3"/>
              </a:rPr>
              <a:t>Shingles Green Book chapter 28a (publishing.service.gov.uk)</a:t>
            </a:r>
            <a:endParaRPr lang="en-GB">
              <a:cs typeface="Calibri"/>
            </a:endParaRPr>
          </a:p>
        </p:txBody>
      </p:sp>
    </p:spTree>
    <p:extLst>
      <p:ext uri="{BB962C8B-B14F-4D97-AF65-F5344CB8AC3E}">
        <p14:creationId xmlns:p14="http://schemas.microsoft.com/office/powerpoint/2010/main" val="26028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 for 80 or over as then not as effective</a:t>
            </a:r>
          </a:p>
          <a:p>
            <a:r>
              <a:rPr lang="en-GB"/>
              <a:t>For more info: </a:t>
            </a:r>
            <a:r>
              <a:rPr lang="en-GB">
                <a:hlinkClick r:id="rId3"/>
              </a:rPr>
              <a:t>Green Book on immunisation - Chapter 27a Respiratory </a:t>
            </a:r>
            <a:r>
              <a:rPr lang="en-GB" err="1">
                <a:hlinkClick r:id="rId3"/>
              </a:rPr>
              <a:t>Syncitial</a:t>
            </a:r>
            <a:r>
              <a:rPr lang="en-GB">
                <a:hlinkClick r:id="rId3"/>
              </a:rPr>
              <a:t> Virus (RSV) (publishing.service.gov.uk)</a:t>
            </a:r>
            <a:endParaRPr lang="en-GB">
              <a:cs typeface="Calibri"/>
            </a:endParaRPr>
          </a:p>
        </p:txBody>
      </p:sp>
    </p:spTree>
    <p:extLst>
      <p:ext uri="{BB962C8B-B14F-4D97-AF65-F5344CB8AC3E}">
        <p14:creationId xmlns:p14="http://schemas.microsoft.com/office/powerpoint/2010/main" val="68341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79429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lot more general knowledge on IPC – same applies for flu </a:t>
            </a:r>
          </a:p>
        </p:txBody>
      </p:sp>
    </p:spTree>
    <p:extLst>
      <p:ext uri="{BB962C8B-B14F-4D97-AF65-F5344CB8AC3E}">
        <p14:creationId xmlns:p14="http://schemas.microsoft.com/office/powerpoint/2010/main" val="1979929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Further information: </a:t>
            </a:r>
            <a:r>
              <a:rPr lang="en-GB"/>
              <a:t>https://www.gov.uk/government/publications/national-flu-immunisation-programme-plan-2025-to-2026/national-flu-immunisation-programme-2025-to-2026-letter#co-administration </a:t>
            </a:r>
          </a:p>
        </p:txBody>
      </p:sp>
    </p:spTree>
    <p:extLst>
      <p:ext uri="{BB962C8B-B14F-4D97-AF65-F5344CB8AC3E}">
        <p14:creationId xmlns:p14="http://schemas.microsoft.com/office/powerpoint/2010/main" val="962425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Tell GP that you work for a care home as this can be logged and recorded by GP</a:t>
            </a:r>
          </a:p>
        </p:txBody>
      </p:sp>
    </p:spTree>
    <p:extLst>
      <p:ext uri="{BB962C8B-B14F-4D97-AF65-F5344CB8AC3E}">
        <p14:creationId xmlns:p14="http://schemas.microsoft.com/office/powerpoint/2010/main" val="1395201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descr="A picture containing clipart&#10;&#10;Description generated with very high confidence">
            <a:extLst>
              <a:ext uri="{FF2B5EF4-FFF2-40B4-BE49-F238E27FC236}">
                <a16:creationId xmlns:a16="http://schemas.microsoft.com/office/drawing/2014/main" id="{18E0D45E-0B97-4E29-8499-AB2B710EB4A3}"/>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8" name="Text Box 4">
            <a:extLst>
              <a:ext uri="{FF2B5EF4-FFF2-40B4-BE49-F238E27FC236}">
                <a16:creationId xmlns:a16="http://schemas.microsoft.com/office/drawing/2014/main" id="{A426801C-6EF1-44D5-BB49-CF9B1BD26219}"/>
              </a:ext>
            </a:extLst>
          </p:cNvPr>
          <p:cNvSpPr txBox="1"/>
          <p:nvPr userDrawn="1"/>
        </p:nvSpPr>
        <p:spPr>
          <a:xfrm>
            <a:off x="4099560" y="5714168"/>
            <a:ext cx="3992880" cy="406400"/>
          </a:xfrm>
          <a:prstGeom prst="rect">
            <a:avLst/>
          </a:prstGeom>
          <a:solidFill>
            <a:schemeClr val="lt1"/>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 name="Content Placeholder 16">
            <a:extLst>
              <a:ext uri="{FF2B5EF4-FFF2-40B4-BE49-F238E27FC236}">
                <a16:creationId xmlns:a16="http://schemas.microsoft.com/office/drawing/2014/main" id="{2E504B7B-6AD1-45D7-8AE3-FA3C863D3A2A}"/>
              </a:ext>
            </a:extLst>
          </p:cNvPr>
          <p:cNvPicPr>
            <a:picLocks noChangeAspect="1"/>
          </p:cNvPicPr>
          <p:nvPr userDrawn="1"/>
        </p:nvPicPr>
        <p:blipFill>
          <a:blip r:embed="rId3"/>
          <a:stretch>
            <a:fillRect/>
          </a:stretch>
        </p:blipFill>
        <p:spPr>
          <a:xfrm>
            <a:off x="0" y="6213677"/>
            <a:ext cx="12211879" cy="413293"/>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27/08/2025</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influenza-the-green-book-chapter-1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publications/flu-vaccines-for-the-current-season"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ngland.nhs.uk/south/info-professional/public-health/immunisations/influenz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e-lfh.org.uk/programmes/flu-immunisation/" TargetMode="External"/><Relationship Id="rId3" Type="http://schemas.openxmlformats.org/officeDocument/2006/relationships/hyperlink" Target="https://www.england.nhs.uk/south/info-professional/pgd/" TargetMode="External"/><Relationship Id="rId7" Type="http://schemas.openxmlformats.org/officeDocument/2006/relationships/hyperlink" Target="https://www.gov.uk/government/collections/annual-flu-programme" TargetMode="External"/><Relationship Id="rId2" Type="http://schemas.openxmlformats.org/officeDocument/2006/relationships/hyperlink" Target="https://www.sps.nhs.uk/articles/influenza-vaccine-written-instruction-templates-for-adoption/" TargetMode="External"/><Relationship Id="rId1" Type="http://schemas.openxmlformats.org/officeDocument/2006/relationships/slideLayout" Target="../slideLayouts/slideLayout2.xml"/><Relationship Id="rId6" Type="http://schemas.openxmlformats.org/officeDocument/2006/relationships/hyperlink" Target="https://www.healthpublications.gov.uk/Home.html" TargetMode="External"/><Relationship Id="rId5" Type="http://schemas.openxmlformats.org/officeDocument/2006/relationships/hyperlink" Target="https://campaignresources.phe.gov.uk/resources" TargetMode="External"/><Relationship Id="rId4" Type="http://schemas.openxmlformats.org/officeDocument/2006/relationships/hyperlink" Target="https://www.gov.uk/government/publications/flu-vaccination-programme-information-for-healthcare-practitioners/flu-vaccination-programme-2023-to-2024-information-for-healthcare-practitioners" TargetMode="External"/><Relationship Id="rId9"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hyperlink" Target="https://portal.immform.phe.gov.uk/" TargetMode="External"/><Relationship Id="rId13" Type="http://schemas.openxmlformats.org/officeDocument/2006/relationships/hyperlink" Target="https://www.gov.uk/government/publications/pneumococcal-the-green-book-chapter-25" TargetMode="External"/><Relationship Id="rId3" Type="http://schemas.openxmlformats.org/officeDocument/2006/relationships/hyperlink" Target="http://www.gov.uk/government/groups/joint-committee-on-vaccination-and-immunisation" TargetMode="External"/><Relationship Id="rId7" Type="http://schemas.openxmlformats.org/officeDocument/2006/relationships/hyperlink" Target="http://www.gov.uk/government/collections/immunisation-patient-group-direction-pgd" TargetMode="External"/><Relationship Id="rId12" Type="http://schemas.openxmlformats.org/officeDocument/2006/relationships/hyperlink" Target="https://www.gov.uk/government/publications/shingles-herpes-zoster-the-green-book-chapter-28a" TargetMode="External"/><Relationship Id="rId2" Type="http://schemas.openxmlformats.org/officeDocument/2006/relationships/hyperlink" Target="http://www.gov.uk/government/publications/influenza-the-green-book-chapter-19" TargetMode="External"/><Relationship Id="rId1" Type="http://schemas.openxmlformats.org/officeDocument/2006/relationships/slideLayout" Target="../slideLayouts/slideLayout2.xml"/><Relationship Id="rId6" Type="http://schemas.openxmlformats.org/officeDocument/2006/relationships/hyperlink" Target="http://www.gov.uk/government/collections/vaccine-uptake" TargetMode="External"/><Relationship Id="rId11" Type="http://schemas.openxmlformats.org/officeDocument/2006/relationships/hyperlink" Target="http://www.gov.uk/government/collections/annual-flu-programme" TargetMode="External"/><Relationship Id="rId5" Type="http://schemas.openxmlformats.org/officeDocument/2006/relationships/hyperlink" Target="http://www.england.nhs.uk/commissioning/pub-hlth-res/" TargetMode="External"/><Relationship Id="rId15" Type="http://schemas.openxmlformats.org/officeDocument/2006/relationships/image" Target="../media/image3.png"/><Relationship Id="rId10" Type="http://schemas.openxmlformats.org/officeDocument/2006/relationships/hyperlink" Target="http://www.gov.uk/government/collections/vaccine-update" TargetMode="External"/><Relationship Id="rId4" Type="http://schemas.openxmlformats.org/officeDocument/2006/relationships/hyperlink" Target="http://www.nice.org.uk/guidance/NG103" TargetMode="External"/><Relationship Id="rId9" Type="http://schemas.openxmlformats.org/officeDocument/2006/relationships/hyperlink" Target="https://www.gov.uk/government/publications/flu-vaccination-programme-information-for-healthcare-practitioners" TargetMode="External"/><Relationship Id="rId14" Type="http://schemas.openxmlformats.org/officeDocument/2006/relationships/hyperlink" Target="https://www.gov.uk/government/publications/respiratory-syncytial-virus-the-green-book-chapter-27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gov.uk/government/publications/covid-19-vaccination-programme-guidance-for-healthcare-practitioners" TargetMode="External"/><Relationship Id="rId7" Type="http://schemas.openxmlformats.org/officeDocument/2006/relationships/hyperlink" Target="https://www.england.nhs.uk/south/info-professional/pgd/south-west/downloads/" TargetMode="External"/><Relationship Id="rId2" Type="http://schemas.openxmlformats.org/officeDocument/2006/relationships/hyperlink" Target="https://www.gov.uk/government/collections/covid-19-vaccination-programme" TargetMode="External"/><Relationship Id="rId1" Type="http://schemas.openxmlformats.org/officeDocument/2006/relationships/slideLayout" Target="../slideLayouts/slideLayout2.xml"/><Relationship Id="rId6" Type="http://schemas.openxmlformats.org/officeDocument/2006/relationships/hyperlink" Target="https://www.gov.uk/government/collections/immunisation-patient-group-direction-pgd" TargetMode="External"/><Relationship Id="rId5" Type="http://schemas.openxmlformats.org/officeDocument/2006/relationships/hyperlink" Target="https://www.healthpublications.gov.uk/Home.html" TargetMode="External"/><Relationship Id="rId10" Type="http://schemas.openxmlformats.org/officeDocument/2006/relationships/image" Target="../media/image3.png"/><Relationship Id="rId4" Type="http://schemas.openxmlformats.org/officeDocument/2006/relationships/hyperlink" Target="https://www.gov.uk/government/publications/covid-19-the-green-book-chapter-14a" TargetMode="External"/><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hyperlink" Target="https://www.england.nhs.uk/south/info-professional/public-health/immunisations/" TargetMode="External"/><Relationship Id="rId2" Type="http://schemas.openxmlformats.org/officeDocument/2006/relationships/hyperlink" Target="https://future.nhs.uk/SWVaccinationsScreening/view?objectID=192609413"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england.swvast@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england.swicars@nhs.ne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media/64db769c3fde6100134a527f/UKHSA_12644_Shingles_Eligibility_table_poster_2023_12_landscape_WEB.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8B72-7BE6-47F4-B41A-F6CEAF36F9C6}"/>
              </a:ext>
            </a:extLst>
          </p:cNvPr>
          <p:cNvSpPr>
            <a:spLocks noGrp="1"/>
          </p:cNvSpPr>
          <p:nvPr>
            <p:ph type="title"/>
          </p:nvPr>
        </p:nvSpPr>
        <p:spPr>
          <a:xfrm>
            <a:off x="1235242" y="1280397"/>
            <a:ext cx="8470232" cy="2900912"/>
          </a:xfrm>
        </p:spPr>
        <p:txBody>
          <a:bodyPr>
            <a:normAutofit/>
          </a:bodyPr>
          <a:lstStyle/>
          <a:p>
            <a:r>
              <a:rPr lang="en-GB" sz="4900" b="1">
                <a:latin typeface="Arial"/>
                <a:cs typeface="Arial"/>
              </a:rPr>
              <a:t>Immunisations Update</a:t>
            </a:r>
            <a:br>
              <a:rPr lang="en-GB"/>
            </a:br>
            <a:br>
              <a:rPr lang="en-GB"/>
            </a:br>
            <a:r>
              <a:rPr lang="en-GB">
                <a:latin typeface="Arial"/>
                <a:cs typeface="Arial"/>
              </a:rPr>
              <a:t>Southwest Winter Preparedness </a:t>
            </a:r>
            <a:br>
              <a:rPr lang="en-GB">
                <a:latin typeface="Arial"/>
                <a:cs typeface="Arial"/>
              </a:rPr>
            </a:br>
            <a:r>
              <a:rPr lang="en-GB">
                <a:latin typeface="Arial"/>
                <a:cs typeface="Arial"/>
              </a:rPr>
              <a:t>September 2025</a:t>
            </a:r>
            <a:endParaRPr lang="en-GB"/>
          </a:p>
        </p:txBody>
      </p:sp>
      <p:sp>
        <p:nvSpPr>
          <p:cNvPr id="4" name="Rectangle 3">
            <a:extLst>
              <a:ext uri="{FF2B5EF4-FFF2-40B4-BE49-F238E27FC236}">
                <a16:creationId xmlns:a16="http://schemas.microsoft.com/office/drawing/2014/main" id="{D0D50F51-3607-467E-85B3-C94A00044DAC}"/>
              </a:ext>
            </a:extLst>
          </p:cNvPr>
          <p:cNvSpPr/>
          <p:nvPr/>
        </p:nvSpPr>
        <p:spPr>
          <a:xfrm>
            <a:off x="1235242" y="4181309"/>
            <a:ext cx="6096000" cy="1508105"/>
          </a:xfrm>
          <a:prstGeom prst="rect">
            <a:avLst/>
          </a:prstGeom>
        </p:spPr>
        <p:txBody>
          <a:bodyPr lIns="91440" tIns="45720" rIns="91440" bIns="45720" anchor="t">
            <a:spAutoFit/>
          </a:bodyPr>
          <a:lstStyle/>
          <a:p>
            <a:r>
              <a:rPr lang="en-GB" sz="2000" b="1">
                <a:solidFill>
                  <a:srgbClr val="00B0F0"/>
                </a:solidFill>
                <a:latin typeface="Arial"/>
                <a:cs typeface="Arial"/>
              </a:rPr>
              <a:t>Lisa Harrison / Annette McHardy</a:t>
            </a:r>
          </a:p>
          <a:p>
            <a:r>
              <a:rPr lang="en-GB">
                <a:solidFill>
                  <a:srgbClr val="00B0F0"/>
                </a:solidFill>
                <a:latin typeface="Arial"/>
                <a:cs typeface="Arial"/>
              </a:rPr>
              <a:t>Screening &amp; Immunisation Coordinator</a:t>
            </a:r>
          </a:p>
          <a:p>
            <a:r>
              <a:rPr lang="en-GB">
                <a:solidFill>
                  <a:srgbClr val="00B0F0"/>
                </a:solidFill>
                <a:latin typeface="Arial"/>
                <a:cs typeface="Arial"/>
              </a:rPr>
              <a:t>27</a:t>
            </a:r>
            <a:r>
              <a:rPr lang="en-GB" baseline="30000">
                <a:solidFill>
                  <a:srgbClr val="00B0F0"/>
                </a:solidFill>
                <a:latin typeface="Arial"/>
                <a:cs typeface="Arial"/>
              </a:rPr>
              <a:t>th</a:t>
            </a:r>
            <a:r>
              <a:rPr lang="en-GB">
                <a:solidFill>
                  <a:srgbClr val="00B0F0"/>
                </a:solidFill>
                <a:latin typeface="Arial"/>
                <a:cs typeface="Arial"/>
              </a:rPr>
              <a:t> September 2022</a:t>
            </a:r>
          </a:p>
          <a:p>
            <a:r>
              <a:rPr lang="en-GB" b="1">
                <a:solidFill>
                  <a:srgbClr val="00B0F0"/>
                </a:solidFill>
                <a:latin typeface="Arial"/>
                <a:cs typeface="Arial"/>
              </a:rPr>
              <a:t>Updated on 15th August 2025</a:t>
            </a:r>
          </a:p>
          <a:p>
            <a:r>
              <a:rPr lang="en-GB">
                <a:solidFill>
                  <a:srgbClr val="00B0F0"/>
                </a:solidFill>
                <a:latin typeface="Arial"/>
                <a:cs typeface="Arial"/>
              </a:rPr>
              <a:t>NHS England – South West</a:t>
            </a:r>
            <a:endParaRPr lang="en-GB">
              <a:latin typeface="Arial"/>
              <a:cs typeface="Arial"/>
            </a:endParaRPr>
          </a:p>
        </p:txBody>
      </p:sp>
      <p:pic>
        <p:nvPicPr>
          <p:cNvPr id="7" name="Picture 6">
            <a:extLst>
              <a:ext uri="{FF2B5EF4-FFF2-40B4-BE49-F238E27FC236}">
                <a16:creationId xmlns:a16="http://schemas.microsoft.com/office/drawing/2014/main" id="{BDA098E8-BBF2-40BE-B63C-34A0B1A0CE6E}"/>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085140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93A-744E-69DF-2906-F56B94EC8D3E}"/>
              </a:ext>
            </a:extLst>
          </p:cNvPr>
          <p:cNvSpPr>
            <a:spLocks noGrp="1"/>
          </p:cNvSpPr>
          <p:nvPr>
            <p:ph type="title"/>
          </p:nvPr>
        </p:nvSpPr>
        <p:spPr>
          <a:xfrm>
            <a:off x="839397" y="466058"/>
            <a:ext cx="10641498" cy="611649"/>
          </a:xfrm>
        </p:spPr>
        <p:txBody>
          <a:bodyPr/>
          <a:lstStyle/>
          <a:p>
            <a:r>
              <a:rPr lang="en-US">
                <a:latin typeface="Arial"/>
                <a:ea typeface="Arial"/>
                <a:cs typeface="Arial"/>
              </a:rPr>
              <a:t>Flu vaccine eligibility 25/26</a:t>
            </a:r>
            <a:endParaRPr lang="en-US"/>
          </a:p>
        </p:txBody>
      </p:sp>
      <p:sp>
        <p:nvSpPr>
          <p:cNvPr id="3" name="Content Placeholder 2">
            <a:extLst>
              <a:ext uri="{FF2B5EF4-FFF2-40B4-BE49-F238E27FC236}">
                <a16:creationId xmlns:a16="http://schemas.microsoft.com/office/drawing/2014/main" id="{DE89A917-A41F-5259-0C4B-509D71DBA267}"/>
              </a:ext>
            </a:extLst>
          </p:cNvPr>
          <p:cNvSpPr>
            <a:spLocks noGrp="1"/>
          </p:cNvSpPr>
          <p:nvPr>
            <p:ph sz="quarter" idx="10"/>
          </p:nvPr>
        </p:nvSpPr>
        <p:spPr>
          <a:xfrm>
            <a:off x="711105" y="1244874"/>
            <a:ext cx="10769790" cy="5445293"/>
          </a:xfrm>
        </p:spPr>
        <p:txBody>
          <a:bodyPr vert="horz" lIns="91440" tIns="45720" rIns="91440" bIns="45720" rtlCol="0" anchor="t">
            <a:noAutofit/>
          </a:bodyPr>
          <a:lstStyle/>
          <a:p>
            <a:pPr marL="0" indent="0">
              <a:buNone/>
            </a:pPr>
            <a:r>
              <a:rPr lang="en-GB" sz="1600"/>
              <a:t>From 1 September 2025:</a:t>
            </a:r>
          </a:p>
          <a:p>
            <a:r>
              <a:rPr lang="en-GB" sz="1600"/>
              <a:t>pregnant women</a:t>
            </a:r>
          </a:p>
          <a:p>
            <a:r>
              <a:rPr lang="en-GB" sz="1600"/>
              <a:t>all children aged 2 or 3 years on 31 August 2025</a:t>
            </a:r>
          </a:p>
          <a:p>
            <a:r>
              <a:rPr lang="en-GB" sz="1600"/>
              <a:t>primary school aged children (from Reception to Year 6)</a:t>
            </a:r>
          </a:p>
          <a:p>
            <a:r>
              <a:rPr lang="en-GB" sz="1600"/>
              <a:t>secondary school aged children (from Year 7 to Year 11)</a:t>
            </a:r>
          </a:p>
          <a:p>
            <a:r>
              <a:rPr lang="en-GB" sz="1600"/>
              <a:t>all children in clinical risk groups aged from 6 months to less than 18 years</a:t>
            </a:r>
          </a:p>
          <a:p>
            <a:pPr marL="0" indent="0">
              <a:buNone/>
            </a:pPr>
            <a:endParaRPr lang="en-GB" sz="1600"/>
          </a:p>
          <a:p>
            <a:pPr marL="0" indent="0">
              <a:buNone/>
            </a:pPr>
            <a:r>
              <a:rPr lang="en-GB" sz="1600"/>
              <a:t>From October 2025, exact start date to be confirmed by NHS England in due course:</a:t>
            </a:r>
          </a:p>
          <a:p>
            <a:r>
              <a:rPr lang="en-GB" sz="1600"/>
              <a:t>those aged 65 years and over</a:t>
            </a:r>
          </a:p>
          <a:p>
            <a:r>
              <a:rPr lang="en-GB" sz="1600"/>
              <a:t>those aged 18 years to under 65 years in clinical risk groups (as defined by the </a:t>
            </a:r>
            <a:r>
              <a:rPr lang="en-GB" sz="1600">
                <a:hlinkClick r:id="rId3"/>
              </a:rPr>
              <a:t>Green Book, Influenza chapter 19</a:t>
            </a:r>
            <a:r>
              <a:rPr lang="en-GB" sz="1600"/>
              <a:t> )</a:t>
            </a:r>
          </a:p>
          <a:p>
            <a:r>
              <a:rPr lang="en-GB" sz="1600"/>
              <a:t>those in long-stay residential care homes</a:t>
            </a:r>
          </a:p>
          <a:p>
            <a:r>
              <a:rPr lang="en-GB" sz="1600"/>
              <a:t>carers in receipt of carer’s allowance, or those who are the main carer of an elderly or disabled person</a:t>
            </a:r>
          </a:p>
          <a:p>
            <a:r>
              <a:rPr lang="en-GB" sz="1600"/>
              <a:t>close contacts of immunocompromised individuals</a:t>
            </a:r>
          </a:p>
          <a:p>
            <a:r>
              <a:rPr lang="en-GB" sz="1600"/>
              <a:t>frontline workers in a social care setting without an employer led occupational health scheme including those working for a registered residential care or nursing home, registered domiciliary care providers, voluntary managed hospice providers and those that are employed by those who receive direct payments (personal budgets) or Personal Health budgets, such as Personal Assistants</a:t>
            </a:r>
          </a:p>
        </p:txBody>
      </p:sp>
      <p:pic>
        <p:nvPicPr>
          <p:cNvPr id="6" name="Picture 5">
            <a:extLst>
              <a:ext uri="{FF2B5EF4-FFF2-40B4-BE49-F238E27FC236}">
                <a16:creationId xmlns:a16="http://schemas.microsoft.com/office/drawing/2014/main" id="{C0F707B6-4050-4550-808F-5B9C5326DED2}"/>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09466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9BE41-0CBA-D11B-5398-EA05CBE37FF7}"/>
              </a:ext>
            </a:extLst>
          </p:cNvPr>
          <p:cNvSpPr>
            <a:spLocks noGrp="1"/>
          </p:cNvSpPr>
          <p:nvPr>
            <p:ph type="title"/>
          </p:nvPr>
        </p:nvSpPr>
        <p:spPr/>
        <p:txBody>
          <a:bodyPr/>
          <a:lstStyle/>
          <a:p>
            <a:r>
              <a:rPr lang="en-US">
                <a:latin typeface="Arial"/>
                <a:cs typeface="Arial"/>
              </a:rPr>
              <a:t>Frontline health and social care workers</a:t>
            </a:r>
          </a:p>
        </p:txBody>
      </p:sp>
      <p:sp>
        <p:nvSpPr>
          <p:cNvPr id="3" name="Content Placeholder 2">
            <a:extLst>
              <a:ext uri="{FF2B5EF4-FFF2-40B4-BE49-F238E27FC236}">
                <a16:creationId xmlns:a16="http://schemas.microsoft.com/office/drawing/2014/main" id="{C3F82B25-B10E-3995-4A5F-C6ED092B0BCE}"/>
              </a:ext>
            </a:extLst>
          </p:cNvPr>
          <p:cNvSpPr>
            <a:spLocks noGrp="1"/>
          </p:cNvSpPr>
          <p:nvPr>
            <p:ph sz="quarter" idx="10"/>
          </p:nvPr>
        </p:nvSpPr>
        <p:spPr>
          <a:xfrm>
            <a:off x="771982" y="2021169"/>
            <a:ext cx="10641498" cy="4425744"/>
          </a:xfrm>
        </p:spPr>
        <p:txBody>
          <a:bodyPr vert="horz" lIns="91440" tIns="45720" rIns="91440" bIns="45720" rtlCol="0" anchor="t">
            <a:normAutofit/>
          </a:bodyPr>
          <a:lstStyle/>
          <a:p>
            <a:r>
              <a:rPr lang="en-US" sz="2000">
                <a:latin typeface="Arial"/>
                <a:cs typeface="Arial"/>
              </a:rPr>
              <a:t>All  frontline  health  and  social care workers with direct patient/service user contact should be provided with flu  vaccination by their employer. This includes  staff in all NHS  trusts, general  practices, care homes,  and domiciliary  care </a:t>
            </a:r>
            <a:endParaRPr lang="en-US" sz="2000"/>
          </a:p>
          <a:p>
            <a:r>
              <a:rPr lang="en-US" sz="2000">
                <a:latin typeface="Arial"/>
                <a:cs typeface="Arial"/>
              </a:rPr>
              <a:t>Employers  are encouraged  to :</a:t>
            </a:r>
          </a:p>
          <a:p>
            <a:pPr lvl="1"/>
            <a:r>
              <a:rPr lang="en-US" sz="2000">
                <a:latin typeface="Arial"/>
                <a:cs typeface="Arial"/>
              </a:rPr>
              <a:t>Commission  a service which makes access to the vaccine easy for all staff</a:t>
            </a:r>
          </a:p>
          <a:p>
            <a:pPr lvl="1"/>
            <a:r>
              <a:rPr lang="en-US" sz="2000">
                <a:latin typeface="Arial"/>
                <a:cs typeface="Arial"/>
              </a:rPr>
              <a:t>Encourage  staff to get vaccinated</a:t>
            </a:r>
          </a:p>
          <a:p>
            <a:pPr lvl="1"/>
            <a:r>
              <a:rPr lang="en-US" sz="2000">
                <a:latin typeface="Arial"/>
                <a:cs typeface="Arial"/>
              </a:rPr>
              <a:t>Monitor the delivery of their </a:t>
            </a:r>
            <a:r>
              <a:rPr lang="en-US" sz="2000" err="1">
                <a:latin typeface="Arial"/>
                <a:cs typeface="Arial"/>
              </a:rPr>
              <a:t>programme</a:t>
            </a:r>
            <a:endParaRPr lang="en-US" sz="2000">
              <a:latin typeface="Arial"/>
              <a:cs typeface="Arial"/>
            </a:endParaRPr>
          </a:p>
          <a:p>
            <a:r>
              <a:rPr lang="en-US" sz="2000">
                <a:latin typeface="Arial"/>
                <a:cs typeface="Arial"/>
              </a:rPr>
              <a:t>NHS  England (</a:t>
            </a:r>
            <a:r>
              <a:rPr lang="en-US" sz="2000" err="1">
                <a:latin typeface="Arial"/>
                <a:cs typeface="Arial"/>
              </a:rPr>
              <a:t>NHSE</a:t>
            </a:r>
            <a:r>
              <a:rPr lang="en-US" sz="2000">
                <a:latin typeface="Arial"/>
                <a:cs typeface="Arial"/>
              </a:rPr>
              <a:t>)  will  continue to support  vaccination of social care and  hospice workers, with vaccination available through  community  pharmacy  or their registered GP practice</a:t>
            </a:r>
          </a:p>
          <a:p>
            <a:endParaRPr lang="en-US"/>
          </a:p>
        </p:txBody>
      </p:sp>
      <p:pic>
        <p:nvPicPr>
          <p:cNvPr id="6" name="Picture 5">
            <a:extLst>
              <a:ext uri="{FF2B5EF4-FFF2-40B4-BE49-F238E27FC236}">
                <a16:creationId xmlns:a16="http://schemas.microsoft.com/office/drawing/2014/main" id="{C29C38E2-C4B2-4FC9-8D6C-9F1746062D01}"/>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28314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E63A-55E3-4696-E7B0-09394D62A75E}"/>
              </a:ext>
            </a:extLst>
          </p:cNvPr>
          <p:cNvSpPr>
            <a:spLocks noGrp="1"/>
          </p:cNvSpPr>
          <p:nvPr>
            <p:ph type="title"/>
          </p:nvPr>
        </p:nvSpPr>
        <p:spPr>
          <a:xfrm>
            <a:off x="699049" y="274274"/>
            <a:ext cx="9545782" cy="604615"/>
          </a:xfrm>
        </p:spPr>
        <p:txBody>
          <a:bodyPr>
            <a:normAutofit/>
          </a:bodyPr>
          <a:lstStyle/>
          <a:p>
            <a:r>
              <a:rPr lang="en-US" dirty="0">
                <a:latin typeface="Arial"/>
                <a:cs typeface="Arial"/>
              </a:rPr>
              <a:t>Flu vaccine available for 2025 to 2026</a:t>
            </a:r>
          </a:p>
        </p:txBody>
      </p:sp>
      <p:sp>
        <p:nvSpPr>
          <p:cNvPr id="3" name="Content Placeholder 2">
            <a:extLst>
              <a:ext uri="{FF2B5EF4-FFF2-40B4-BE49-F238E27FC236}">
                <a16:creationId xmlns:a16="http://schemas.microsoft.com/office/drawing/2014/main" id="{E6328578-117B-8DCF-F300-2D025D38BB49}"/>
              </a:ext>
            </a:extLst>
          </p:cNvPr>
          <p:cNvSpPr>
            <a:spLocks noGrp="1"/>
          </p:cNvSpPr>
          <p:nvPr>
            <p:ph sz="quarter" idx="10"/>
          </p:nvPr>
        </p:nvSpPr>
        <p:spPr>
          <a:xfrm>
            <a:off x="9269593" y="3520495"/>
            <a:ext cx="2775651" cy="1211185"/>
          </a:xfrm>
        </p:spPr>
        <p:txBody>
          <a:bodyPr vert="horz" lIns="91440" tIns="45720" rIns="91440" bIns="45720" rtlCol="0" anchor="t">
            <a:noAutofit/>
          </a:bodyPr>
          <a:lstStyle/>
          <a:p>
            <a:pPr marL="0" indent="0">
              <a:buNone/>
            </a:pPr>
            <a:r>
              <a:rPr lang="en-GB" dirty="0">
                <a:latin typeface="Arial"/>
                <a:cs typeface="Arial"/>
              </a:rPr>
              <a:t>Posters detailing these available from GOV.UK website:</a:t>
            </a:r>
          </a:p>
          <a:p>
            <a:pPr marL="0" indent="0">
              <a:buNone/>
            </a:pPr>
            <a:r>
              <a:rPr lang="en-GB" dirty="0">
                <a:hlinkClick r:id="rId2"/>
              </a:rPr>
              <a:t>Flu vaccines: 2025 to 2026 flu season</a:t>
            </a:r>
            <a:r>
              <a:rPr lang="en-US" dirty="0"/>
              <a:t> </a:t>
            </a:r>
          </a:p>
        </p:txBody>
      </p:sp>
      <p:pic>
        <p:nvPicPr>
          <p:cNvPr id="8" name="Picture 7">
            <a:extLst>
              <a:ext uri="{FF2B5EF4-FFF2-40B4-BE49-F238E27FC236}">
                <a16:creationId xmlns:a16="http://schemas.microsoft.com/office/drawing/2014/main" id="{8A4D57DF-1CBE-450B-A0E4-13500821546E}"/>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pic>
        <p:nvPicPr>
          <p:cNvPr id="6" name="Picture 5">
            <a:extLst>
              <a:ext uri="{FF2B5EF4-FFF2-40B4-BE49-F238E27FC236}">
                <a16:creationId xmlns:a16="http://schemas.microsoft.com/office/drawing/2014/main" id="{AEB66889-F38D-8FED-F525-4E35EB0EC87B}"/>
              </a:ext>
            </a:extLst>
          </p:cNvPr>
          <p:cNvPicPr>
            <a:picLocks noChangeAspect="1"/>
          </p:cNvPicPr>
          <p:nvPr/>
        </p:nvPicPr>
        <p:blipFill>
          <a:blip r:embed="rId4"/>
          <a:stretch>
            <a:fillRect/>
          </a:stretch>
        </p:blipFill>
        <p:spPr>
          <a:xfrm>
            <a:off x="823227" y="979737"/>
            <a:ext cx="8207884" cy="5807918"/>
          </a:xfrm>
          <a:prstGeom prst="rect">
            <a:avLst/>
          </a:prstGeom>
        </p:spPr>
      </p:pic>
    </p:spTree>
    <p:extLst>
      <p:ext uri="{BB962C8B-B14F-4D97-AF65-F5344CB8AC3E}">
        <p14:creationId xmlns:p14="http://schemas.microsoft.com/office/powerpoint/2010/main" val="3671366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DA702-0B0F-FCAA-8636-195BC33E3D7C}"/>
              </a:ext>
            </a:extLst>
          </p:cNvPr>
          <p:cNvSpPr>
            <a:spLocks noGrp="1"/>
          </p:cNvSpPr>
          <p:nvPr>
            <p:ph type="title"/>
          </p:nvPr>
        </p:nvSpPr>
        <p:spPr>
          <a:xfrm>
            <a:off x="781877" y="1037979"/>
            <a:ext cx="9051934" cy="795164"/>
          </a:xfrm>
        </p:spPr>
        <p:txBody>
          <a:bodyPr>
            <a:normAutofit fontScale="90000"/>
          </a:bodyPr>
          <a:lstStyle/>
          <a:p>
            <a:r>
              <a:rPr lang="en-US">
                <a:latin typeface="Arial"/>
                <a:cs typeface="Arial"/>
              </a:rPr>
              <a:t>Where can care/nursing home residents and staff be vaccinated </a:t>
            </a:r>
            <a:endParaRPr lang="en-US"/>
          </a:p>
        </p:txBody>
      </p:sp>
      <p:sp>
        <p:nvSpPr>
          <p:cNvPr id="3" name="Content Placeholder 2">
            <a:extLst>
              <a:ext uri="{FF2B5EF4-FFF2-40B4-BE49-F238E27FC236}">
                <a16:creationId xmlns:a16="http://schemas.microsoft.com/office/drawing/2014/main" id="{2ACC5A23-E322-310E-85E3-0B5CDD10617E}"/>
              </a:ext>
            </a:extLst>
          </p:cNvPr>
          <p:cNvSpPr>
            <a:spLocks noGrp="1"/>
          </p:cNvSpPr>
          <p:nvPr>
            <p:ph sz="quarter" idx="10"/>
          </p:nvPr>
        </p:nvSpPr>
        <p:spPr>
          <a:xfrm>
            <a:off x="771982" y="2399753"/>
            <a:ext cx="10641498" cy="3965416"/>
          </a:xfrm>
        </p:spPr>
        <p:txBody>
          <a:bodyPr vert="horz" lIns="91440" tIns="45720" rIns="91440" bIns="45720" rtlCol="0" anchor="t">
            <a:normAutofit/>
          </a:bodyPr>
          <a:lstStyle/>
          <a:p>
            <a:r>
              <a:rPr lang="en-US" sz="2000">
                <a:latin typeface="Arial"/>
                <a:cs typeface="Arial"/>
              </a:rPr>
              <a:t>The community pharmacy seasonal influenza advanced service framework has been amended to enable community pharmacies to vaccinate both residential care/nursing home residents and staff in the home setting in a single visit to increase uptake rates</a:t>
            </a:r>
          </a:p>
          <a:p>
            <a:pPr marL="0" indent="0">
              <a:buNone/>
            </a:pPr>
            <a:endParaRPr lang="en-US" sz="2000">
              <a:latin typeface="Arial"/>
              <a:cs typeface="Arial"/>
            </a:endParaRPr>
          </a:p>
          <a:p>
            <a:r>
              <a:rPr lang="en-US" sz="2000">
                <a:latin typeface="Arial"/>
                <a:cs typeface="Arial"/>
              </a:rPr>
              <a:t>GP practices are also able to vaccinate residents and staff who are registered with the practice in the residential/care home</a:t>
            </a:r>
          </a:p>
          <a:p>
            <a:pPr marL="0" indent="0">
              <a:buNone/>
            </a:pPr>
            <a:endParaRPr lang="en-US" sz="2000">
              <a:latin typeface="Arial"/>
              <a:cs typeface="Arial"/>
            </a:endParaRPr>
          </a:p>
          <a:p>
            <a:r>
              <a:rPr lang="en-US" sz="2000">
                <a:latin typeface="Arial"/>
                <a:cs typeface="Arial"/>
              </a:rPr>
              <a:t>Attend a GP or Pharmacy appointment </a:t>
            </a:r>
            <a:endParaRPr lang="en-US" sz="2000"/>
          </a:p>
          <a:p>
            <a:endParaRPr lang="en-US" sz="2000"/>
          </a:p>
        </p:txBody>
      </p:sp>
      <p:pic>
        <p:nvPicPr>
          <p:cNvPr id="6" name="Picture 5">
            <a:extLst>
              <a:ext uri="{FF2B5EF4-FFF2-40B4-BE49-F238E27FC236}">
                <a16:creationId xmlns:a16="http://schemas.microsoft.com/office/drawing/2014/main" id="{B8B02698-7560-4A3C-8702-8734348C7183}"/>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42180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C6BC-C5DE-17F0-4240-207B535A872E}"/>
              </a:ext>
            </a:extLst>
          </p:cNvPr>
          <p:cNvSpPr>
            <a:spLocks noGrp="1"/>
          </p:cNvSpPr>
          <p:nvPr>
            <p:ph type="title"/>
          </p:nvPr>
        </p:nvSpPr>
        <p:spPr>
          <a:xfrm>
            <a:off x="781877" y="272717"/>
            <a:ext cx="9372776" cy="1376911"/>
          </a:xfrm>
        </p:spPr>
        <p:txBody>
          <a:bodyPr>
            <a:normAutofit/>
          </a:bodyPr>
          <a:lstStyle/>
          <a:p>
            <a:r>
              <a:rPr lang="en-US">
                <a:latin typeface="Arial"/>
                <a:cs typeface="Arial"/>
              </a:rPr>
              <a:t>Key messages to health and social care workers</a:t>
            </a:r>
          </a:p>
        </p:txBody>
      </p:sp>
      <p:sp>
        <p:nvSpPr>
          <p:cNvPr id="3" name="Content Placeholder 2">
            <a:extLst>
              <a:ext uri="{FF2B5EF4-FFF2-40B4-BE49-F238E27FC236}">
                <a16:creationId xmlns:a16="http://schemas.microsoft.com/office/drawing/2014/main" id="{892EC1CC-FDF4-1531-B843-3CE0CEAEC912}"/>
              </a:ext>
            </a:extLst>
          </p:cNvPr>
          <p:cNvSpPr>
            <a:spLocks noGrp="1"/>
          </p:cNvSpPr>
          <p:nvPr>
            <p:ph sz="quarter" idx="10"/>
          </p:nvPr>
        </p:nvSpPr>
        <p:spPr>
          <a:xfrm>
            <a:off x="771982" y="1714390"/>
            <a:ext cx="10641498" cy="4724506"/>
          </a:xfrm>
        </p:spPr>
        <p:txBody>
          <a:bodyPr vert="horz" lIns="91440" tIns="45720" rIns="91440" bIns="45720" rtlCol="0" anchor="t">
            <a:noAutofit/>
          </a:bodyPr>
          <a:lstStyle/>
          <a:p>
            <a:r>
              <a:rPr lang="en-US" sz="1600">
                <a:latin typeface="Arial"/>
                <a:cs typeface="Arial"/>
              </a:rPr>
              <a:t>getting vaccinated against flu and Covid can help protect you, your patients and family </a:t>
            </a:r>
            <a:endParaRPr lang="en-US" sz="1600"/>
          </a:p>
          <a:p>
            <a:r>
              <a:rPr lang="en-US" sz="1600">
                <a:latin typeface="Arial"/>
                <a:cs typeface="Arial"/>
              </a:rPr>
              <a:t>everyone is susceptible to flu and Covid, even if you are in good health and eat well</a:t>
            </a:r>
          </a:p>
          <a:p>
            <a:r>
              <a:rPr lang="en-US" sz="1600">
                <a:latin typeface="Arial"/>
                <a:cs typeface="Arial"/>
              </a:rPr>
              <a:t>you can be infected with the virus and have no symptoms but can still pass on the virus/s to others including  patients or residents </a:t>
            </a:r>
            <a:endParaRPr lang="en-US" sz="1600"/>
          </a:p>
          <a:p>
            <a:r>
              <a:rPr lang="en-US" sz="1600">
                <a:latin typeface="Arial"/>
                <a:cs typeface="Arial"/>
              </a:rPr>
              <a:t>good infection control measures reduce spread of acute respiratory infections in healthcare settings but are not sufficient alone to prevent them </a:t>
            </a:r>
            <a:endParaRPr lang="en-US" sz="1600"/>
          </a:p>
          <a:p>
            <a:r>
              <a:rPr lang="en-US" sz="1600">
                <a:latin typeface="Arial"/>
                <a:cs typeface="Arial"/>
              </a:rPr>
              <a:t>throughout the last ten years there has generally been a good to moderate match between the strains of flu virus in the vaccine and those that subsequently circulated </a:t>
            </a:r>
            <a:endParaRPr lang="en-US" sz="1600"/>
          </a:p>
          <a:p>
            <a:r>
              <a:rPr lang="en-US" sz="1600">
                <a:latin typeface="Arial"/>
                <a:cs typeface="Arial"/>
              </a:rPr>
              <a:t>impact of flu on frail and vulnerable patients can be fatal and outbreaks can cause severe disruption in communities, care homes and hospitals </a:t>
            </a:r>
            <a:endParaRPr lang="en-US" sz="1600"/>
          </a:p>
          <a:p>
            <a:r>
              <a:rPr lang="en-US" sz="1600">
                <a:latin typeface="Arial"/>
                <a:cs typeface="Arial"/>
              </a:rPr>
              <a:t>The flu vaccine has a good safety record and will help protect you. It cannot give you flu. Having the vaccination can encourage your colleagues to do likewise </a:t>
            </a:r>
            <a:endParaRPr lang="en-US" sz="1600"/>
          </a:p>
          <a:p>
            <a:r>
              <a:rPr lang="en-US" sz="1600">
                <a:latin typeface="Arial"/>
                <a:cs typeface="Arial"/>
              </a:rPr>
              <a:t>staff act as positive role models for patients aged 65 and over, those with long-term health conditions and pregnant women to take up the offer too</a:t>
            </a:r>
          </a:p>
          <a:p>
            <a:r>
              <a:rPr lang="en-US" sz="1600">
                <a:latin typeface="Arial"/>
                <a:cs typeface="Arial"/>
              </a:rPr>
              <a:t>duty of care as professionals to patients or residents to do everything in your power to protect them against infection, including being </a:t>
            </a:r>
            <a:r>
              <a:rPr lang="en-US" sz="1600" err="1">
                <a:latin typeface="Arial"/>
                <a:cs typeface="Arial"/>
              </a:rPr>
              <a:t>immunised</a:t>
            </a:r>
            <a:r>
              <a:rPr lang="en-US" sz="1600">
                <a:latin typeface="Arial"/>
                <a:cs typeface="Arial"/>
              </a:rPr>
              <a:t> against flu</a:t>
            </a:r>
          </a:p>
          <a:p>
            <a:endParaRPr lang="en-US"/>
          </a:p>
        </p:txBody>
      </p:sp>
      <p:pic>
        <p:nvPicPr>
          <p:cNvPr id="6" name="Picture 5">
            <a:extLst>
              <a:ext uri="{FF2B5EF4-FFF2-40B4-BE49-F238E27FC236}">
                <a16:creationId xmlns:a16="http://schemas.microsoft.com/office/drawing/2014/main" id="{71A17C1B-7AAD-45C8-AA7B-61B00AFE8E66}"/>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800104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48C84-BE18-90AD-7930-9BBC3978CDFC}"/>
              </a:ext>
            </a:extLst>
          </p:cNvPr>
          <p:cNvSpPr>
            <a:spLocks noGrp="1"/>
          </p:cNvSpPr>
          <p:nvPr>
            <p:ph type="title"/>
          </p:nvPr>
        </p:nvSpPr>
        <p:spPr/>
        <p:txBody>
          <a:bodyPr/>
          <a:lstStyle/>
          <a:p>
            <a:r>
              <a:rPr lang="en-US">
                <a:latin typeface="Arial"/>
                <a:cs typeface="Arial"/>
              </a:rPr>
              <a:t>Benefits of vaccination for Care Homes</a:t>
            </a:r>
          </a:p>
        </p:txBody>
      </p:sp>
      <p:sp>
        <p:nvSpPr>
          <p:cNvPr id="3" name="Content Placeholder 2">
            <a:extLst>
              <a:ext uri="{FF2B5EF4-FFF2-40B4-BE49-F238E27FC236}">
                <a16:creationId xmlns:a16="http://schemas.microsoft.com/office/drawing/2014/main" id="{0AEBF52B-C78A-FA78-FC05-11296807BA62}"/>
              </a:ext>
            </a:extLst>
          </p:cNvPr>
          <p:cNvSpPr>
            <a:spLocks noGrp="1"/>
          </p:cNvSpPr>
          <p:nvPr>
            <p:ph sz="quarter" idx="10"/>
          </p:nvPr>
        </p:nvSpPr>
        <p:spPr>
          <a:xfrm>
            <a:off x="897287" y="1832050"/>
            <a:ext cx="5414735" cy="2244128"/>
          </a:xfrm>
        </p:spPr>
        <p:txBody>
          <a:bodyPr vert="horz" lIns="91440" tIns="45720" rIns="91440" bIns="45720" rtlCol="0" anchor="t">
            <a:noAutofit/>
          </a:bodyPr>
          <a:lstStyle/>
          <a:p>
            <a:r>
              <a:rPr lang="en-US" sz="1800">
                <a:latin typeface="Arial"/>
                <a:cs typeface="Arial"/>
              </a:rPr>
              <a:t>Less staff sickness due to flu / COVID-19</a:t>
            </a:r>
          </a:p>
          <a:p>
            <a:r>
              <a:rPr lang="en-US" sz="1800">
                <a:latin typeface="Arial"/>
                <a:cs typeface="Arial"/>
              </a:rPr>
              <a:t>Less chance of needing expensive agency staff</a:t>
            </a:r>
          </a:p>
          <a:p>
            <a:r>
              <a:rPr lang="en-US" sz="1800">
                <a:latin typeface="Arial"/>
                <a:cs typeface="Arial"/>
              </a:rPr>
              <a:t>Less chance of residents becoming ill</a:t>
            </a:r>
          </a:p>
          <a:p>
            <a:r>
              <a:rPr lang="en-US" sz="1800">
                <a:latin typeface="Arial"/>
                <a:cs typeface="Arial"/>
              </a:rPr>
              <a:t>Reduced chance of having a flu or COVID-19 outbreak</a:t>
            </a:r>
          </a:p>
          <a:p>
            <a:r>
              <a:rPr lang="en-US" sz="1800">
                <a:latin typeface="Arial"/>
                <a:cs typeface="Arial"/>
              </a:rPr>
              <a:t>Your employer investing in you</a:t>
            </a:r>
          </a:p>
          <a:p>
            <a:endParaRPr lang="en-US"/>
          </a:p>
        </p:txBody>
      </p:sp>
      <p:pic>
        <p:nvPicPr>
          <p:cNvPr id="5" name="Picture 5" descr="A picture containing sky&#10;&#10;Description automatically generated">
            <a:extLst>
              <a:ext uri="{FF2B5EF4-FFF2-40B4-BE49-F238E27FC236}">
                <a16:creationId xmlns:a16="http://schemas.microsoft.com/office/drawing/2014/main" id="{803E08B6-9BEA-F310-8669-CEA2364F45AC}"/>
              </a:ext>
            </a:extLst>
          </p:cNvPr>
          <p:cNvPicPr>
            <a:picLocks noChangeAspect="1"/>
          </p:cNvPicPr>
          <p:nvPr/>
        </p:nvPicPr>
        <p:blipFill>
          <a:blip r:embed="rId2"/>
          <a:stretch>
            <a:fillRect/>
          </a:stretch>
        </p:blipFill>
        <p:spPr>
          <a:xfrm>
            <a:off x="1363250" y="4477736"/>
            <a:ext cx="3379939" cy="1587269"/>
          </a:xfrm>
          <a:prstGeom prst="rect">
            <a:avLst/>
          </a:prstGeom>
        </p:spPr>
      </p:pic>
      <p:pic>
        <p:nvPicPr>
          <p:cNvPr id="8" name="Picture 7">
            <a:extLst>
              <a:ext uri="{FF2B5EF4-FFF2-40B4-BE49-F238E27FC236}">
                <a16:creationId xmlns:a16="http://schemas.microsoft.com/office/drawing/2014/main" id="{5D0F9C1C-0250-456A-87E7-7F2AF9853180}"/>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pic>
        <p:nvPicPr>
          <p:cNvPr id="1026" name="Picture 2" descr="A poster of a doctor and a patient&#10;&#10;AI-generated content may be incorrect.">
            <a:extLst>
              <a:ext uri="{FF2B5EF4-FFF2-40B4-BE49-F238E27FC236}">
                <a16:creationId xmlns:a16="http://schemas.microsoft.com/office/drawing/2014/main" id="{8EBB28B8-AA8E-1C45-B72A-C8F0DA4A7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100" y="1790933"/>
            <a:ext cx="29718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2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98227-CEB4-91AB-83A9-EF2B5E392739}"/>
              </a:ext>
            </a:extLst>
          </p:cNvPr>
          <p:cNvSpPr>
            <a:spLocks noGrp="1"/>
          </p:cNvSpPr>
          <p:nvPr>
            <p:ph type="title"/>
          </p:nvPr>
        </p:nvSpPr>
        <p:spPr/>
        <p:txBody>
          <a:bodyPr/>
          <a:lstStyle/>
          <a:p>
            <a:r>
              <a:rPr lang="en-US">
                <a:latin typeface="Arial"/>
                <a:cs typeface="Arial"/>
              </a:rPr>
              <a:t>Monitoring Uptake </a:t>
            </a:r>
          </a:p>
        </p:txBody>
      </p:sp>
      <p:sp>
        <p:nvSpPr>
          <p:cNvPr id="3" name="Content Placeholder 2">
            <a:extLst>
              <a:ext uri="{FF2B5EF4-FFF2-40B4-BE49-F238E27FC236}">
                <a16:creationId xmlns:a16="http://schemas.microsoft.com/office/drawing/2014/main" id="{2DACC63B-A8E7-4B22-FD70-CADA3A060555}"/>
              </a:ext>
            </a:extLst>
          </p:cNvPr>
          <p:cNvSpPr>
            <a:spLocks noGrp="1"/>
          </p:cNvSpPr>
          <p:nvPr>
            <p:ph sz="quarter" idx="10"/>
          </p:nvPr>
        </p:nvSpPr>
        <p:spPr>
          <a:xfrm>
            <a:off x="781878" y="2031065"/>
            <a:ext cx="10641498" cy="4234047"/>
          </a:xfrm>
        </p:spPr>
        <p:txBody>
          <a:bodyPr vert="horz" lIns="91440" tIns="45720" rIns="91440" bIns="45720" rtlCol="0" anchor="t">
            <a:normAutofit/>
          </a:bodyPr>
          <a:lstStyle/>
          <a:p>
            <a:r>
              <a:rPr lang="en-US" sz="2000">
                <a:latin typeface="Arial"/>
                <a:cs typeface="Arial"/>
              </a:rPr>
              <a:t>Keeping records of staff and patients vaccinated</a:t>
            </a:r>
          </a:p>
          <a:p>
            <a:pPr marL="457200" lvl="1" indent="0">
              <a:buNone/>
            </a:pPr>
            <a:endParaRPr lang="en-US" sz="2000">
              <a:latin typeface="Arial"/>
              <a:cs typeface="Arial"/>
            </a:endParaRPr>
          </a:p>
          <a:p>
            <a:r>
              <a:rPr lang="en-US" sz="2000">
                <a:latin typeface="Arial"/>
                <a:cs typeface="Arial"/>
              </a:rPr>
              <a:t>Ensuring that staff GP records are updated to capture social care vaccinations</a:t>
            </a:r>
          </a:p>
          <a:p>
            <a:pPr marL="0" indent="0">
              <a:buNone/>
            </a:pPr>
            <a:endParaRPr lang="en-US" sz="2000">
              <a:latin typeface="Arial"/>
              <a:cs typeface="Arial"/>
            </a:endParaRPr>
          </a:p>
          <a:p>
            <a:r>
              <a:rPr lang="en-US" sz="2000">
                <a:latin typeface="Arial"/>
                <a:cs typeface="Arial"/>
              </a:rPr>
              <a:t>You / your staff may fall into numerous categories, but we need to know that they work in Social Care </a:t>
            </a:r>
          </a:p>
          <a:p>
            <a:endParaRPr lang="en-US" sz="2000">
              <a:latin typeface="Arial"/>
              <a:cs typeface="Arial"/>
            </a:endParaRPr>
          </a:p>
          <a:p>
            <a:endParaRPr lang="en-US" sz="2000"/>
          </a:p>
        </p:txBody>
      </p:sp>
      <p:pic>
        <p:nvPicPr>
          <p:cNvPr id="6" name="Picture 5">
            <a:extLst>
              <a:ext uri="{FF2B5EF4-FFF2-40B4-BE49-F238E27FC236}">
                <a16:creationId xmlns:a16="http://schemas.microsoft.com/office/drawing/2014/main" id="{32E872F4-DBC2-4369-8253-451026541601}"/>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78729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A9B3-8783-839C-B172-56138D733D99}"/>
              </a:ext>
            </a:extLst>
          </p:cNvPr>
          <p:cNvSpPr>
            <a:spLocks noGrp="1"/>
          </p:cNvSpPr>
          <p:nvPr>
            <p:ph type="title"/>
          </p:nvPr>
        </p:nvSpPr>
        <p:spPr/>
        <p:txBody>
          <a:bodyPr/>
          <a:lstStyle/>
          <a:p>
            <a:r>
              <a:rPr lang="en-US">
                <a:latin typeface="Arial"/>
                <a:cs typeface="Arial"/>
              </a:rPr>
              <a:t>Resources for Care Home Workers </a:t>
            </a:r>
            <a:endParaRPr lang="en-US"/>
          </a:p>
        </p:txBody>
      </p:sp>
      <p:sp>
        <p:nvSpPr>
          <p:cNvPr id="3" name="Content Placeholder 2">
            <a:extLst>
              <a:ext uri="{FF2B5EF4-FFF2-40B4-BE49-F238E27FC236}">
                <a16:creationId xmlns:a16="http://schemas.microsoft.com/office/drawing/2014/main" id="{7E1E1909-B219-4BC7-0ABD-DEBF4D443AA9}"/>
              </a:ext>
            </a:extLst>
          </p:cNvPr>
          <p:cNvSpPr>
            <a:spLocks noGrp="1"/>
          </p:cNvSpPr>
          <p:nvPr>
            <p:ph sz="quarter" idx="10"/>
          </p:nvPr>
        </p:nvSpPr>
        <p:spPr>
          <a:xfrm>
            <a:off x="781878" y="1833143"/>
            <a:ext cx="10641498" cy="4488938"/>
          </a:xfrm>
        </p:spPr>
        <p:txBody>
          <a:bodyPr vert="horz" lIns="91440" tIns="45720" rIns="91440" bIns="45720" rtlCol="0" anchor="t">
            <a:normAutofit lnSpcReduction="10000"/>
          </a:bodyPr>
          <a:lstStyle/>
          <a:p>
            <a:pPr>
              <a:lnSpc>
                <a:spcPct val="125000"/>
              </a:lnSpc>
            </a:pPr>
            <a:r>
              <a:rPr lang="en-US" sz="1800">
                <a:latin typeface="Arial"/>
                <a:cs typeface="Arial"/>
              </a:rPr>
              <a:t>Resources including the care home tool kit and training resources for care home workers have been updated for the 2025/26 flu season. When available they can be accessed via the link below</a:t>
            </a:r>
            <a:endParaRPr lang="en-US"/>
          </a:p>
          <a:p>
            <a:pPr>
              <a:lnSpc>
                <a:spcPct val="125000"/>
              </a:lnSpc>
            </a:pPr>
            <a:r>
              <a:rPr lang="en-US" sz="1800" b="1">
                <a:latin typeface="Arial"/>
                <a:cs typeface="Arial"/>
              </a:rPr>
              <a:t>The care home tool kit will offer guidance / resources for the following;</a:t>
            </a:r>
            <a:endParaRPr lang="en-US" sz="1800">
              <a:latin typeface="Arial"/>
              <a:cs typeface="Arial"/>
            </a:endParaRPr>
          </a:p>
          <a:p>
            <a:pPr lvl="1">
              <a:lnSpc>
                <a:spcPct val="125000"/>
              </a:lnSpc>
            </a:pPr>
            <a:r>
              <a:rPr lang="en-US" sz="1800">
                <a:latin typeface="Arial"/>
                <a:cs typeface="Arial"/>
              </a:rPr>
              <a:t>Information and guidance</a:t>
            </a:r>
          </a:p>
          <a:p>
            <a:pPr lvl="1">
              <a:lnSpc>
                <a:spcPct val="125000"/>
              </a:lnSpc>
            </a:pPr>
            <a:r>
              <a:rPr lang="en-US" sz="1800">
                <a:latin typeface="Arial"/>
                <a:cs typeface="Arial"/>
              </a:rPr>
              <a:t>Employer responsibility</a:t>
            </a:r>
          </a:p>
          <a:p>
            <a:pPr lvl="1">
              <a:lnSpc>
                <a:spcPct val="125000"/>
              </a:lnSpc>
            </a:pPr>
            <a:r>
              <a:rPr lang="en-US" sz="1800">
                <a:latin typeface="Arial"/>
                <a:cs typeface="Arial"/>
              </a:rPr>
              <a:t>Overcoming barriers to vaccination</a:t>
            </a:r>
          </a:p>
          <a:p>
            <a:pPr lvl="1">
              <a:lnSpc>
                <a:spcPct val="125000"/>
              </a:lnSpc>
            </a:pPr>
            <a:r>
              <a:rPr lang="en-US" sz="1800">
                <a:latin typeface="Arial"/>
                <a:cs typeface="Arial"/>
              </a:rPr>
              <a:t>Displaying uptake</a:t>
            </a:r>
          </a:p>
          <a:p>
            <a:pPr lvl="1">
              <a:lnSpc>
                <a:spcPct val="125000"/>
              </a:lnSpc>
            </a:pPr>
            <a:r>
              <a:rPr lang="en-US" sz="1800">
                <a:latin typeface="Arial"/>
                <a:cs typeface="Arial"/>
              </a:rPr>
              <a:t>Links to video materials</a:t>
            </a:r>
          </a:p>
          <a:p>
            <a:pPr lvl="1">
              <a:lnSpc>
                <a:spcPct val="125000"/>
              </a:lnSpc>
            </a:pPr>
            <a:r>
              <a:rPr lang="en-US" sz="1800">
                <a:latin typeface="Arial"/>
                <a:cs typeface="Arial"/>
              </a:rPr>
              <a:t>NICE guidance</a:t>
            </a:r>
          </a:p>
          <a:p>
            <a:pPr lvl="1">
              <a:lnSpc>
                <a:spcPct val="125000"/>
              </a:lnSpc>
            </a:pPr>
            <a:r>
              <a:rPr lang="en-US" sz="1800">
                <a:latin typeface="Arial"/>
                <a:cs typeface="Arial"/>
              </a:rPr>
              <a:t>Useful resources</a:t>
            </a:r>
            <a:endParaRPr lang="en-US" sz="1800"/>
          </a:p>
          <a:p>
            <a:pPr lvl="1"/>
            <a:endParaRPr lang="en-US" sz="1800">
              <a:latin typeface="Arial"/>
              <a:cs typeface="Arial"/>
            </a:endParaRPr>
          </a:p>
          <a:p>
            <a:pPr marL="457200" lvl="1" indent="0">
              <a:buNone/>
            </a:pPr>
            <a:r>
              <a:rPr lang="en-US" sz="1800">
                <a:latin typeface="Arial"/>
                <a:cs typeface="Arial"/>
              </a:rPr>
              <a:t>Found here: </a:t>
            </a:r>
            <a:r>
              <a:rPr lang="en-US" sz="1800">
                <a:latin typeface="Arial"/>
                <a:cs typeface="Arial"/>
                <a:hlinkClick r:id="rId2"/>
              </a:rPr>
              <a:t>NHS England — South West » Influenza</a:t>
            </a:r>
            <a:endParaRPr lang="en-US" sz="1800"/>
          </a:p>
          <a:p>
            <a:endParaRPr lang="en-US"/>
          </a:p>
        </p:txBody>
      </p:sp>
      <p:pic>
        <p:nvPicPr>
          <p:cNvPr id="6" name="Picture 5">
            <a:extLst>
              <a:ext uri="{FF2B5EF4-FFF2-40B4-BE49-F238E27FC236}">
                <a16:creationId xmlns:a16="http://schemas.microsoft.com/office/drawing/2014/main" id="{B0B3F315-03DB-4F0B-82EB-19E5FAB389B0}"/>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2212714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8354-020B-66F5-28A4-4DFDAA0790E9}"/>
              </a:ext>
            </a:extLst>
          </p:cNvPr>
          <p:cNvSpPr>
            <a:spLocks noGrp="1"/>
          </p:cNvSpPr>
          <p:nvPr>
            <p:ph type="title"/>
          </p:nvPr>
        </p:nvSpPr>
        <p:spPr/>
        <p:txBody>
          <a:bodyPr/>
          <a:lstStyle/>
          <a:p>
            <a:r>
              <a:rPr lang="en-US">
                <a:latin typeface="Arial"/>
                <a:cs typeface="Arial"/>
              </a:rPr>
              <a:t>Resources, including Training and Comms  </a:t>
            </a:r>
            <a:endParaRPr lang="en-US"/>
          </a:p>
        </p:txBody>
      </p:sp>
      <p:sp>
        <p:nvSpPr>
          <p:cNvPr id="3" name="Content Placeholder 2">
            <a:extLst>
              <a:ext uri="{FF2B5EF4-FFF2-40B4-BE49-F238E27FC236}">
                <a16:creationId xmlns:a16="http://schemas.microsoft.com/office/drawing/2014/main" id="{7B99F089-D123-C1E8-B53B-286D98B0A266}"/>
              </a:ext>
            </a:extLst>
          </p:cNvPr>
          <p:cNvSpPr>
            <a:spLocks noGrp="1"/>
          </p:cNvSpPr>
          <p:nvPr>
            <p:ph sz="quarter" idx="10"/>
          </p:nvPr>
        </p:nvSpPr>
        <p:spPr>
          <a:xfrm>
            <a:off x="781878" y="1833143"/>
            <a:ext cx="10641498" cy="4587820"/>
          </a:xfrm>
        </p:spPr>
        <p:txBody>
          <a:bodyPr vert="horz" lIns="91440" tIns="45720" rIns="91440" bIns="45720" rtlCol="0" anchor="t">
            <a:normAutofit/>
          </a:bodyPr>
          <a:lstStyle/>
          <a:p>
            <a:r>
              <a:rPr lang="en-GB" sz="2000">
                <a:hlinkClick r:id="rId2"/>
              </a:rPr>
              <a:t>Influenza vaccine written instruction templates for adoption – SPS - Specialist Pharmacy Service – The first stop for professional medicines advice</a:t>
            </a:r>
            <a:endParaRPr lang="en-GB" sz="2000"/>
          </a:p>
          <a:p>
            <a:r>
              <a:rPr lang="en-US" sz="2000">
                <a:hlinkClick r:id="rId3"/>
              </a:rPr>
              <a:t>NHS England — South West » Patient Group Directions (PGDs)</a:t>
            </a:r>
            <a:endParaRPr lang="en-US" sz="2000"/>
          </a:p>
          <a:p>
            <a:r>
              <a:rPr lang="en-GB" sz="2000">
                <a:latin typeface="Arial"/>
                <a:cs typeface="Arial"/>
                <a:hlinkClick r:id="rId4"/>
              </a:rPr>
              <a:t>Flu vaccination programme 2025 to 2026: information for healthcare practitioners - GOV.UK (www.gov.uk)</a:t>
            </a:r>
            <a:endParaRPr lang="en-US" sz="2000">
              <a:latin typeface="Arial"/>
              <a:cs typeface="Arial"/>
            </a:endParaRPr>
          </a:p>
          <a:p>
            <a:r>
              <a:rPr lang="en-US" sz="2000" u="sng" err="1">
                <a:latin typeface="Arial"/>
                <a:cs typeface="Arial"/>
                <a:hlinkClick r:id="rId5"/>
              </a:rPr>
              <a:t>UKHSA</a:t>
            </a:r>
            <a:r>
              <a:rPr lang="en-US" sz="2000" u="sng">
                <a:latin typeface="Arial"/>
                <a:cs typeface="Arial"/>
                <a:hlinkClick r:id="rId5"/>
              </a:rPr>
              <a:t> Campaign Resource Centre</a:t>
            </a:r>
            <a:r>
              <a:rPr lang="en-US" sz="2000" u="sng">
                <a:latin typeface="Arial"/>
                <a:cs typeface="Arial"/>
              </a:rPr>
              <a:t> </a:t>
            </a:r>
            <a:r>
              <a:rPr lang="en-GB" sz="2000">
                <a:latin typeface="Arial"/>
                <a:cs typeface="Arial"/>
              </a:rPr>
              <a:t>- Resources for the autumn/winter campaigns available to order</a:t>
            </a:r>
            <a:endParaRPr lang="en-US" sz="2000">
              <a:latin typeface="Arial"/>
              <a:cs typeface="Arial"/>
            </a:endParaRPr>
          </a:p>
          <a:p>
            <a:r>
              <a:rPr lang="en-GB" sz="2000">
                <a:latin typeface="Arial"/>
                <a:cs typeface="Arial"/>
                <a:hlinkClick r:id="rId6"/>
              </a:rPr>
              <a:t>Home - Health Publications</a:t>
            </a:r>
            <a:r>
              <a:rPr lang="en-GB" sz="2000">
                <a:latin typeface="Arial"/>
                <a:cs typeface="Arial"/>
              </a:rPr>
              <a:t> (Easy-read and simple text resources can be ordered free of charge from Health Publications)</a:t>
            </a:r>
            <a:endParaRPr lang="en-US" sz="2000">
              <a:latin typeface="Arial"/>
              <a:cs typeface="Arial"/>
            </a:endParaRPr>
          </a:p>
          <a:p>
            <a:r>
              <a:rPr lang="en-US" sz="2000" u="sng">
                <a:latin typeface="Arial"/>
                <a:cs typeface="Arial"/>
                <a:hlinkClick r:id="rId7"/>
              </a:rPr>
              <a:t>Annual flu </a:t>
            </a:r>
            <a:r>
              <a:rPr lang="en-US" sz="2000" u="sng" err="1">
                <a:latin typeface="Arial"/>
                <a:cs typeface="Arial"/>
                <a:hlinkClick r:id="rId7"/>
              </a:rPr>
              <a:t>programme</a:t>
            </a:r>
            <a:r>
              <a:rPr lang="en-US" sz="2000" u="sng">
                <a:latin typeface="Arial"/>
                <a:cs typeface="Arial"/>
                <a:hlinkClick r:id="rId7"/>
              </a:rPr>
              <a:t> webpage</a:t>
            </a:r>
            <a:r>
              <a:rPr lang="en-US" sz="2000">
                <a:latin typeface="Arial"/>
                <a:cs typeface="Arial"/>
              </a:rPr>
              <a:t> and the </a:t>
            </a:r>
            <a:r>
              <a:rPr lang="en-US" sz="2000" u="sng">
                <a:latin typeface="Arial"/>
                <a:cs typeface="Arial"/>
                <a:hlinkClick r:id="rId8"/>
              </a:rPr>
              <a:t>e-learning for healthcare Flu Immunisation</a:t>
            </a:r>
            <a:r>
              <a:rPr lang="en-US" sz="2000">
                <a:latin typeface="Arial"/>
                <a:cs typeface="Arial"/>
              </a:rPr>
              <a:t> web page.</a:t>
            </a:r>
          </a:p>
          <a:p>
            <a:pPr marL="0" indent="0">
              <a:buNone/>
            </a:pPr>
            <a:endParaRPr lang="en-GB" sz="2000"/>
          </a:p>
          <a:p>
            <a:endParaRPr lang="en-US" sz="2000"/>
          </a:p>
          <a:p>
            <a:endParaRPr lang="en-US" sz="2000"/>
          </a:p>
          <a:p>
            <a:endParaRPr lang="en-US" sz="2000"/>
          </a:p>
        </p:txBody>
      </p:sp>
      <p:pic>
        <p:nvPicPr>
          <p:cNvPr id="6" name="Picture 5">
            <a:extLst>
              <a:ext uri="{FF2B5EF4-FFF2-40B4-BE49-F238E27FC236}">
                <a16:creationId xmlns:a16="http://schemas.microsoft.com/office/drawing/2014/main" id="{D3F5B8D7-890B-47F4-8492-2F96A3849C54}"/>
              </a:ext>
            </a:extLst>
          </p:cNvPr>
          <p:cNvPicPr>
            <a:picLocks noChangeAspect="1"/>
          </p:cNvPicPr>
          <p:nvPr/>
        </p:nvPicPr>
        <p:blipFill rotWithShape="1">
          <a:blip r:embed="rId9"/>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642488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6A2C-63C4-47E6-383A-F3B2EA02CE62}"/>
              </a:ext>
            </a:extLst>
          </p:cNvPr>
          <p:cNvSpPr>
            <a:spLocks noGrp="1"/>
          </p:cNvSpPr>
          <p:nvPr>
            <p:ph type="title"/>
          </p:nvPr>
        </p:nvSpPr>
        <p:spPr>
          <a:xfrm>
            <a:off x="775251" y="600234"/>
            <a:ext cx="10641498" cy="611649"/>
          </a:xfrm>
        </p:spPr>
        <p:txBody>
          <a:bodyPr/>
          <a:lstStyle/>
          <a:p>
            <a:r>
              <a:rPr lang="en-US" b="1">
                <a:latin typeface="Arial"/>
                <a:cs typeface="Arial"/>
              </a:rPr>
              <a:t>Links to other key documents</a:t>
            </a:r>
            <a:endParaRPr lang="en-US">
              <a:latin typeface="Arial"/>
              <a:cs typeface="Arial"/>
            </a:endParaRPr>
          </a:p>
        </p:txBody>
      </p:sp>
      <p:sp>
        <p:nvSpPr>
          <p:cNvPr id="6" name="Content Placeholder 2">
            <a:extLst>
              <a:ext uri="{FF2B5EF4-FFF2-40B4-BE49-F238E27FC236}">
                <a16:creationId xmlns:a16="http://schemas.microsoft.com/office/drawing/2014/main" id="{4F0BCB26-F7E5-D9B3-AA6A-F5CFE0BEF843}"/>
              </a:ext>
            </a:extLst>
          </p:cNvPr>
          <p:cNvSpPr>
            <a:spLocks noGrp="1"/>
          </p:cNvSpPr>
          <p:nvPr/>
        </p:nvSpPr>
        <p:spPr>
          <a:xfrm>
            <a:off x="656026" y="1548278"/>
            <a:ext cx="10641498" cy="473889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u="sng">
                <a:latin typeface="Arial"/>
                <a:cs typeface="Arial"/>
                <a:hlinkClick r:id="rId2"/>
              </a:rPr>
              <a:t>Green Book Influenza chapter</a:t>
            </a:r>
            <a:endParaRPr lang="en-US" sz="1600">
              <a:latin typeface="Arial"/>
              <a:cs typeface="Arial"/>
            </a:endParaRPr>
          </a:p>
          <a:p>
            <a:r>
              <a:rPr lang="en-US" sz="1600" u="sng">
                <a:latin typeface="Arial"/>
                <a:cs typeface="Arial"/>
                <a:hlinkClick r:id="rId3"/>
              </a:rPr>
              <a:t>Joint Committee on Vaccination and Immunisation</a:t>
            </a:r>
            <a:endParaRPr lang="en-US" sz="1600">
              <a:latin typeface="Arial"/>
              <a:cs typeface="Arial"/>
            </a:endParaRPr>
          </a:p>
          <a:p>
            <a:r>
              <a:rPr lang="en-US" sz="1600" u="sng">
                <a:latin typeface="Arial"/>
                <a:cs typeface="Arial"/>
                <a:hlinkClick r:id="rId4"/>
              </a:rPr>
              <a:t>National Institute for Health and Care Excellence (NICE) guidelines on increasing influenza vaccine uptake</a:t>
            </a:r>
            <a:endParaRPr lang="en-US" sz="1600">
              <a:latin typeface="Arial"/>
              <a:cs typeface="Arial"/>
            </a:endParaRPr>
          </a:p>
          <a:p>
            <a:r>
              <a:rPr lang="en-US" sz="1600" u="sng">
                <a:latin typeface="Arial"/>
                <a:cs typeface="Arial"/>
                <a:hlinkClick r:id="rId5"/>
              </a:rPr>
              <a:t>NHS England Public Health Commissioning information</a:t>
            </a:r>
            <a:endParaRPr lang="en-US" sz="1600">
              <a:latin typeface="Arial"/>
              <a:cs typeface="Arial"/>
            </a:endParaRPr>
          </a:p>
          <a:p>
            <a:r>
              <a:rPr lang="en-US" sz="1600" u="sng">
                <a:latin typeface="Arial"/>
                <a:cs typeface="Arial"/>
                <a:hlinkClick r:id="rId6"/>
              </a:rPr>
              <a:t>Flu vaccine uptake figures</a:t>
            </a:r>
            <a:endParaRPr lang="en-US" sz="1600">
              <a:latin typeface="Arial"/>
              <a:cs typeface="Arial"/>
            </a:endParaRPr>
          </a:p>
          <a:p>
            <a:r>
              <a:rPr lang="en-US" sz="1600" u="sng">
                <a:latin typeface="Arial"/>
                <a:cs typeface="Arial"/>
                <a:hlinkClick r:id="rId7"/>
              </a:rPr>
              <a:t>Flu </a:t>
            </a:r>
            <a:r>
              <a:rPr lang="en-US" sz="1600" u="sng" err="1">
                <a:latin typeface="Arial"/>
                <a:cs typeface="Arial"/>
                <a:hlinkClick r:id="rId7"/>
              </a:rPr>
              <a:t>immunisation</a:t>
            </a:r>
            <a:r>
              <a:rPr lang="en-US" sz="1600" u="sng">
                <a:latin typeface="Arial"/>
                <a:cs typeface="Arial"/>
                <a:hlinkClick r:id="rId7"/>
              </a:rPr>
              <a:t> Patient Group Direction (PGD) templates</a:t>
            </a:r>
            <a:endParaRPr lang="en-US" sz="1600">
              <a:latin typeface="Arial"/>
              <a:cs typeface="Arial"/>
            </a:endParaRPr>
          </a:p>
          <a:p>
            <a:r>
              <a:rPr lang="en-US" sz="1600" u="sng" err="1">
                <a:latin typeface="Arial"/>
                <a:cs typeface="Arial"/>
                <a:hlinkClick r:id="rId8"/>
              </a:rPr>
              <a:t>ImmForm</a:t>
            </a:r>
            <a:r>
              <a:rPr lang="en-US" sz="1600" u="sng">
                <a:latin typeface="Arial"/>
                <a:cs typeface="Arial"/>
                <a:hlinkClick r:id="rId8"/>
              </a:rPr>
              <a:t> website for ordering child flu vaccines</a:t>
            </a:r>
            <a:endParaRPr lang="en-US" sz="1600">
              <a:latin typeface="Arial"/>
              <a:cs typeface="Arial"/>
            </a:endParaRPr>
          </a:p>
          <a:p>
            <a:r>
              <a:rPr lang="en-US" sz="1600" err="1">
                <a:latin typeface="Arial"/>
                <a:cs typeface="Arial"/>
              </a:rPr>
              <a:t>UKHSA</a:t>
            </a:r>
            <a:r>
              <a:rPr lang="en-US" sz="1600">
                <a:latin typeface="Arial"/>
                <a:cs typeface="Arial"/>
              </a:rPr>
              <a:t> </a:t>
            </a:r>
            <a:r>
              <a:rPr lang="en-US" sz="1600" u="sng">
                <a:latin typeface="Arial"/>
                <a:cs typeface="Arial"/>
                <a:hlinkClick r:id="rId9"/>
              </a:rPr>
              <a:t>Information for healthcare practitioners</a:t>
            </a:r>
            <a:r>
              <a:rPr lang="en-US" sz="1600">
                <a:latin typeface="Arial"/>
                <a:cs typeface="Arial"/>
              </a:rPr>
              <a:t> about the flu vaccination </a:t>
            </a:r>
            <a:r>
              <a:rPr lang="en-US" sz="1600" err="1">
                <a:latin typeface="Arial"/>
                <a:cs typeface="Arial"/>
              </a:rPr>
              <a:t>programme</a:t>
            </a:r>
            <a:endParaRPr lang="en-US" sz="1600">
              <a:latin typeface="Arial"/>
              <a:cs typeface="Arial"/>
            </a:endParaRPr>
          </a:p>
          <a:p>
            <a:r>
              <a:rPr lang="en-US" sz="1600" u="sng">
                <a:latin typeface="Arial"/>
                <a:cs typeface="Arial"/>
                <a:hlinkClick r:id="rId10"/>
              </a:rPr>
              <a:t>Vaccine update – </a:t>
            </a:r>
            <a:r>
              <a:rPr lang="en-US" sz="1600" u="sng" err="1">
                <a:latin typeface="Arial"/>
                <a:cs typeface="Arial"/>
                <a:hlinkClick r:id="rId10"/>
              </a:rPr>
              <a:t>UKHSA</a:t>
            </a:r>
            <a:r>
              <a:rPr lang="en-US" sz="1600" u="sng">
                <a:latin typeface="Arial"/>
                <a:cs typeface="Arial"/>
                <a:hlinkClick r:id="rId10"/>
              </a:rPr>
              <a:t> monthly newsletter</a:t>
            </a:r>
            <a:endParaRPr lang="en-US" sz="1600">
              <a:latin typeface="Arial"/>
              <a:cs typeface="Arial"/>
            </a:endParaRPr>
          </a:p>
          <a:p>
            <a:r>
              <a:rPr lang="en-US" sz="1600" u="sng" err="1">
                <a:latin typeface="Arial"/>
                <a:cs typeface="Arial"/>
                <a:hlinkClick r:id="rId11"/>
              </a:rPr>
              <a:t>UKHSA</a:t>
            </a:r>
            <a:r>
              <a:rPr lang="en-US" sz="1600" u="sng">
                <a:latin typeface="Arial"/>
                <a:cs typeface="Arial"/>
                <a:hlinkClick r:id="rId11"/>
              </a:rPr>
              <a:t> flu </a:t>
            </a:r>
            <a:r>
              <a:rPr lang="en-US" sz="1600" u="sng" err="1">
                <a:latin typeface="Arial"/>
                <a:cs typeface="Arial"/>
                <a:hlinkClick r:id="rId11"/>
              </a:rPr>
              <a:t>immunisation</a:t>
            </a:r>
            <a:r>
              <a:rPr lang="en-US" sz="1600" u="sng">
                <a:latin typeface="Arial"/>
                <a:cs typeface="Arial"/>
                <a:hlinkClick r:id="rId11"/>
              </a:rPr>
              <a:t> </a:t>
            </a:r>
            <a:r>
              <a:rPr lang="en-US" sz="1600" u="sng" err="1">
                <a:latin typeface="Arial"/>
                <a:cs typeface="Arial"/>
                <a:hlinkClick r:id="rId11"/>
              </a:rPr>
              <a:t>programme</a:t>
            </a:r>
            <a:endParaRPr lang="en-US" sz="1600">
              <a:latin typeface="Arial"/>
              <a:cs typeface="Arial"/>
            </a:endParaRPr>
          </a:p>
          <a:p>
            <a:r>
              <a:rPr lang="en-US" sz="1600">
                <a:solidFill>
                  <a:srgbClr val="0563C1"/>
                </a:solidFill>
                <a:latin typeface="Arial"/>
                <a:cs typeface="Arial"/>
                <a:hlinkClick r:id="rId12"/>
              </a:rPr>
              <a:t>Shingles (herpes zoster): the green book, chapter </a:t>
            </a:r>
            <a:r>
              <a:rPr lang="en-US" sz="1600" err="1">
                <a:solidFill>
                  <a:srgbClr val="0563C1"/>
                </a:solidFill>
                <a:latin typeface="Arial"/>
                <a:cs typeface="Arial"/>
                <a:hlinkClick r:id="rId12"/>
              </a:rPr>
              <a:t>28a</a:t>
            </a:r>
            <a:r>
              <a:rPr lang="en-US" sz="1600">
                <a:solidFill>
                  <a:srgbClr val="0563C1"/>
                </a:solidFill>
                <a:latin typeface="Arial"/>
                <a:cs typeface="Arial"/>
                <a:hlinkClick r:id="rId12"/>
              </a:rPr>
              <a:t> - GOV.UK (w.gov.uk)</a:t>
            </a:r>
            <a:endParaRPr lang="en-US" sz="1600">
              <a:latin typeface="Calibri"/>
              <a:cs typeface="Calibri"/>
            </a:endParaRPr>
          </a:p>
          <a:p>
            <a:r>
              <a:rPr lang="en-US" sz="1600">
                <a:solidFill>
                  <a:srgbClr val="0563C1"/>
                </a:solidFill>
                <a:latin typeface="Arial"/>
                <a:cs typeface="Arial"/>
                <a:hlinkClick r:id="rId13"/>
              </a:rPr>
              <a:t>Pneumococcal: the green book, chapter 25 - GOV.UK (www.gov.uk)</a:t>
            </a:r>
            <a:endParaRPr lang="en-US" sz="1600"/>
          </a:p>
          <a:p>
            <a:r>
              <a:rPr lang="en-GB" sz="1600">
                <a:hlinkClick r:id="rId14"/>
              </a:rPr>
              <a:t>Respiratory syncytial virus: the green book, chapter </a:t>
            </a:r>
            <a:r>
              <a:rPr lang="en-GB" sz="1600" err="1">
                <a:hlinkClick r:id="rId14"/>
              </a:rPr>
              <a:t>27a</a:t>
            </a:r>
            <a:r>
              <a:rPr lang="en-GB" sz="1600">
                <a:hlinkClick r:id="rId14"/>
              </a:rPr>
              <a:t> - GOV.UK (www.gov.uk)</a:t>
            </a:r>
            <a:endParaRPr lang="en-US" sz="1600" u="sng"/>
          </a:p>
          <a:p>
            <a:endParaRPr lang="en-US"/>
          </a:p>
        </p:txBody>
      </p:sp>
      <p:pic>
        <p:nvPicPr>
          <p:cNvPr id="7" name="Picture 6">
            <a:extLst>
              <a:ext uri="{FF2B5EF4-FFF2-40B4-BE49-F238E27FC236}">
                <a16:creationId xmlns:a16="http://schemas.microsoft.com/office/drawing/2014/main" id="{9C644E20-3278-48DE-988A-E2619C826DC8}"/>
              </a:ext>
            </a:extLst>
          </p:cNvPr>
          <p:cNvPicPr>
            <a:picLocks noChangeAspect="1"/>
          </p:cNvPicPr>
          <p:nvPr/>
        </p:nvPicPr>
        <p:blipFill rotWithShape="1">
          <a:blip r:embed="rId15"/>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2809775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394D-18EB-483D-B1C1-A9C02E58B36B}"/>
              </a:ext>
            </a:extLst>
          </p:cNvPr>
          <p:cNvSpPr>
            <a:spLocks noGrp="1"/>
          </p:cNvSpPr>
          <p:nvPr>
            <p:ph type="title"/>
          </p:nvPr>
        </p:nvSpPr>
        <p:spPr/>
        <p:txBody>
          <a:bodyPr/>
          <a:lstStyle/>
          <a:p>
            <a:r>
              <a:rPr lang="en-GB">
                <a:latin typeface="Arial"/>
                <a:cs typeface="Arial"/>
              </a:rPr>
              <a:t>Thank you</a:t>
            </a:r>
            <a:endParaRPr lang="en-GB"/>
          </a:p>
        </p:txBody>
      </p:sp>
      <p:sp>
        <p:nvSpPr>
          <p:cNvPr id="3" name="Content Placeholder 2">
            <a:extLst>
              <a:ext uri="{FF2B5EF4-FFF2-40B4-BE49-F238E27FC236}">
                <a16:creationId xmlns:a16="http://schemas.microsoft.com/office/drawing/2014/main" id="{99A10FA0-CA5C-4A89-B846-B0ED122C61EB}"/>
              </a:ext>
            </a:extLst>
          </p:cNvPr>
          <p:cNvSpPr>
            <a:spLocks noGrp="1"/>
          </p:cNvSpPr>
          <p:nvPr>
            <p:ph sz="quarter" idx="10"/>
          </p:nvPr>
        </p:nvSpPr>
        <p:spPr>
          <a:xfrm>
            <a:off x="771982" y="2525870"/>
            <a:ext cx="10641498" cy="2244128"/>
          </a:xfrm>
        </p:spPr>
        <p:txBody>
          <a:bodyPr vert="horz" lIns="91440" tIns="45720" rIns="91440" bIns="45720" rtlCol="0" anchor="t">
            <a:normAutofit/>
          </a:bodyPr>
          <a:lstStyle/>
          <a:p>
            <a:pPr marL="0" indent="0" algn="ctr">
              <a:lnSpc>
                <a:spcPct val="100000"/>
              </a:lnSpc>
              <a:spcBef>
                <a:spcPts val="1200"/>
              </a:spcBef>
              <a:spcAft>
                <a:spcPct val="0"/>
              </a:spcAft>
              <a:buNone/>
            </a:pPr>
            <a:r>
              <a:rPr lang="en-GB" sz="2000">
                <a:latin typeface="Arial"/>
                <a:cs typeface="Arial"/>
              </a:rPr>
              <a:t>On behalf of the NHSE SW Vaccination &amp; Screening Team (</a:t>
            </a:r>
            <a:r>
              <a:rPr lang="en-GB" sz="2000" err="1">
                <a:latin typeface="Arial"/>
                <a:cs typeface="Arial"/>
              </a:rPr>
              <a:t>VaST</a:t>
            </a:r>
            <a:r>
              <a:rPr lang="en-GB" sz="2000">
                <a:latin typeface="Arial"/>
                <a:cs typeface="Arial"/>
              </a:rPr>
              <a:t>), thank you to you and your teams for everything you are currently doing to ensure routine screening and immunisations are delivered despite the difficult current circumstances.</a:t>
            </a:r>
            <a:endParaRPr lang="en-US" sz="2000">
              <a:latin typeface="Arial"/>
              <a:cs typeface="Arial"/>
            </a:endParaRPr>
          </a:p>
          <a:p>
            <a:pPr algn="ctr">
              <a:lnSpc>
                <a:spcPct val="100000"/>
              </a:lnSpc>
              <a:spcBef>
                <a:spcPts val="1200"/>
              </a:spcBef>
              <a:spcAft>
                <a:spcPct val="0"/>
              </a:spcAft>
            </a:pPr>
            <a:endParaRPr lang="en-GB" sz="2000"/>
          </a:p>
          <a:p>
            <a:pPr marL="0" indent="0" algn="ctr">
              <a:lnSpc>
                <a:spcPct val="100000"/>
              </a:lnSpc>
              <a:spcBef>
                <a:spcPts val="1200"/>
              </a:spcBef>
              <a:spcAft>
                <a:spcPct val="0"/>
              </a:spcAft>
              <a:buNone/>
            </a:pPr>
            <a:r>
              <a:rPr lang="en-GB" sz="2000">
                <a:latin typeface="Arial"/>
                <a:cs typeface="Arial"/>
              </a:rPr>
              <a:t>Please see the following few slides for potentially useful updates/reminders.</a:t>
            </a:r>
            <a:endParaRPr lang="en-US" sz="2000">
              <a:latin typeface="Arial"/>
              <a:cs typeface="Arial"/>
            </a:endParaRPr>
          </a:p>
          <a:p>
            <a:endParaRPr lang="en-GB" sz="2000"/>
          </a:p>
        </p:txBody>
      </p:sp>
      <p:pic>
        <p:nvPicPr>
          <p:cNvPr id="6" name="Picture 5">
            <a:extLst>
              <a:ext uri="{FF2B5EF4-FFF2-40B4-BE49-F238E27FC236}">
                <a16:creationId xmlns:a16="http://schemas.microsoft.com/office/drawing/2014/main" id="{CFDE7D7A-91F0-4192-A31E-FA1511212ACB}"/>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812101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44AD-8594-4F72-82EF-FF05B513A53C}"/>
              </a:ext>
            </a:extLst>
          </p:cNvPr>
          <p:cNvSpPr>
            <a:spLocks noGrp="1"/>
          </p:cNvSpPr>
          <p:nvPr>
            <p:ph type="title"/>
          </p:nvPr>
        </p:nvSpPr>
        <p:spPr>
          <a:xfrm>
            <a:off x="626235" y="476251"/>
            <a:ext cx="10641498" cy="611649"/>
          </a:xfrm>
        </p:spPr>
        <p:txBody>
          <a:bodyPr/>
          <a:lstStyle/>
          <a:p>
            <a:r>
              <a:rPr lang="en-GB"/>
              <a:t>Covid-19 vaccination programme – resources</a:t>
            </a:r>
          </a:p>
        </p:txBody>
      </p:sp>
      <p:sp>
        <p:nvSpPr>
          <p:cNvPr id="3" name="Content Placeholder 2">
            <a:extLst>
              <a:ext uri="{FF2B5EF4-FFF2-40B4-BE49-F238E27FC236}">
                <a16:creationId xmlns:a16="http://schemas.microsoft.com/office/drawing/2014/main" id="{FAC7032F-1BC8-4F76-81BA-486E4B93793D}"/>
              </a:ext>
            </a:extLst>
          </p:cNvPr>
          <p:cNvSpPr>
            <a:spLocks noGrp="1"/>
          </p:cNvSpPr>
          <p:nvPr>
            <p:ph sz="quarter" idx="10"/>
          </p:nvPr>
        </p:nvSpPr>
        <p:spPr>
          <a:xfrm>
            <a:off x="753303" y="1583483"/>
            <a:ext cx="7864817" cy="5103066"/>
          </a:xfrm>
        </p:spPr>
        <p:txBody>
          <a:bodyPr vert="horz" lIns="91440" tIns="45720" rIns="91440" bIns="45720" rtlCol="0" anchor="t">
            <a:normAutofit/>
          </a:bodyPr>
          <a:lstStyle/>
          <a:p>
            <a:r>
              <a:rPr lang="en-GB" sz="1800">
                <a:latin typeface="Arial"/>
                <a:cs typeface="Arial"/>
                <a:hlinkClick r:id="rId2"/>
              </a:rPr>
              <a:t>COVID-19 vaccination programme</a:t>
            </a:r>
            <a:r>
              <a:rPr lang="en-GB" sz="1800">
                <a:latin typeface="Arial"/>
                <a:cs typeface="Arial"/>
              </a:rPr>
              <a:t>  </a:t>
            </a:r>
          </a:p>
          <a:p>
            <a:endParaRPr lang="en-GB" sz="1800"/>
          </a:p>
          <a:p>
            <a:r>
              <a:rPr lang="en-GB" sz="1800">
                <a:latin typeface="Arial"/>
                <a:cs typeface="Arial"/>
                <a:hlinkClick r:id="rId3"/>
              </a:rPr>
              <a:t>COVID vaccination Information for Health Professionals guidance</a:t>
            </a:r>
            <a:r>
              <a:rPr lang="en-GB" sz="1800">
                <a:latin typeface="Arial"/>
                <a:cs typeface="Arial"/>
              </a:rPr>
              <a:t> </a:t>
            </a:r>
          </a:p>
          <a:p>
            <a:endParaRPr lang="en-GB" sz="1800"/>
          </a:p>
          <a:p>
            <a:r>
              <a:rPr lang="en-GB" sz="1800">
                <a:latin typeface="Arial"/>
                <a:cs typeface="Arial"/>
                <a:hlinkClick r:id="rId4"/>
              </a:rPr>
              <a:t>COVID-19: the green book, chapter </a:t>
            </a:r>
            <a:r>
              <a:rPr lang="en-GB" sz="1800" err="1">
                <a:latin typeface="Arial"/>
                <a:cs typeface="Arial"/>
                <a:hlinkClick r:id="rId4"/>
              </a:rPr>
              <a:t>14a</a:t>
            </a:r>
            <a:r>
              <a:rPr lang="en-GB" sz="1800">
                <a:latin typeface="Arial"/>
                <a:cs typeface="Arial"/>
              </a:rPr>
              <a:t>  </a:t>
            </a:r>
          </a:p>
          <a:p>
            <a:endParaRPr lang="en-GB" sz="1800"/>
          </a:p>
          <a:p>
            <a:r>
              <a:rPr lang="en-GB" sz="1800" err="1">
                <a:latin typeface="Arial"/>
                <a:cs typeface="Arial"/>
                <a:hlinkClick r:id="rId5"/>
              </a:rPr>
              <a:t>HealthPublications</a:t>
            </a:r>
            <a:r>
              <a:rPr lang="en-GB" sz="1800"/>
              <a:t> order site </a:t>
            </a:r>
          </a:p>
          <a:p>
            <a:endParaRPr lang="en-GB" sz="1800"/>
          </a:p>
          <a:p>
            <a:r>
              <a:rPr lang="en-GB" sz="1800">
                <a:latin typeface="Arial"/>
                <a:cs typeface="Arial"/>
                <a:hlinkClick r:id="rId6"/>
              </a:rPr>
              <a:t>Patient group direction (PGD)</a:t>
            </a:r>
            <a:r>
              <a:rPr lang="en-GB" sz="1800">
                <a:latin typeface="Arial"/>
                <a:cs typeface="Arial"/>
              </a:rPr>
              <a:t>  </a:t>
            </a:r>
          </a:p>
          <a:p>
            <a:endParaRPr lang="en-GB" sz="1800"/>
          </a:p>
          <a:p>
            <a:r>
              <a:rPr lang="en-GB" sz="1800">
                <a:latin typeface="Arial"/>
                <a:cs typeface="Arial"/>
                <a:hlinkClick r:id="rId7"/>
              </a:rPr>
              <a:t>South West PGDs</a:t>
            </a:r>
            <a:r>
              <a:rPr lang="en-GB" sz="1800">
                <a:latin typeface="Arial"/>
                <a:cs typeface="Arial"/>
              </a:rPr>
              <a:t> </a:t>
            </a:r>
            <a:endParaRPr lang="en-GB" sz="1800"/>
          </a:p>
          <a:p>
            <a:endParaRPr lang="en-GB"/>
          </a:p>
          <a:p>
            <a:endParaRPr lang="en-GB"/>
          </a:p>
          <a:p>
            <a:endParaRPr lang="en-GB"/>
          </a:p>
        </p:txBody>
      </p:sp>
      <p:pic>
        <p:nvPicPr>
          <p:cNvPr id="4" name="Picture 3">
            <a:extLst>
              <a:ext uri="{FF2B5EF4-FFF2-40B4-BE49-F238E27FC236}">
                <a16:creationId xmlns:a16="http://schemas.microsoft.com/office/drawing/2014/main" id="{106BB6F7-1F79-4091-8CDA-02D689781B22}"/>
              </a:ext>
            </a:extLst>
          </p:cNvPr>
          <p:cNvPicPr>
            <a:picLocks noChangeAspect="1"/>
          </p:cNvPicPr>
          <p:nvPr/>
        </p:nvPicPr>
        <p:blipFill>
          <a:blip r:embed="rId8"/>
          <a:srcRect/>
          <a:stretch/>
        </p:blipFill>
        <p:spPr>
          <a:xfrm>
            <a:off x="8814439" y="4016687"/>
            <a:ext cx="1677098" cy="2365062"/>
          </a:xfrm>
          <a:prstGeom prst="rect">
            <a:avLst/>
          </a:prstGeom>
        </p:spPr>
      </p:pic>
      <p:pic>
        <p:nvPicPr>
          <p:cNvPr id="6" name="Picture 5">
            <a:extLst>
              <a:ext uri="{FF2B5EF4-FFF2-40B4-BE49-F238E27FC236}">
                <a16:creationId xmlns:a16="http://schemas.microsoft.com/office/drawing/2014/main" id="{7E9D815E-50F7-4D0E-A4DB-3169D48B792F}"/>
              </a:ext>
            </a:extLst>
          </p:cNvPr>
          <p:cNvPicPr>
            <a:picLocks noChangeAspect="1"/>
          </p:cNvPicPr>
          <p:nvPr/>
        </p:nvPicPr>
        <p:blipFill>
          <a:blip r:embed="rId9"/>
          <a:stretch>
            <a:fillRect/>
          </a:stretch>
        </p:blipFill>
        <p:spPr>
          <a:xfrm>
            <a:off x="9953606" y="2044365"/>
            <a:ext cx="1907685" cy="2716084"/>
          </a:xfrm>
          <a:prstGeom prst="rect">
            <a:avLst/>
          </a:prstGeom>
          <a:ln w="6350">
            <a:solidFill>
              <a:schemeClr val="tx1"/>
            </a:solidFill>
          </a:ln>
        </p:spPr>
      </p:pic>
      <p:pic>
        <p:nvPicPr>
          <p:cNvPr id="8" name="Picture 7">
            <a:extLst>
              <a:ext uri="{FF2B5EF4-FFF2-40B4-BE49-F238E27FC236}">
                <a16:creationId xmlns:a16="http://schemas.microsoft.com/office/drawing/2014/main" id="{FDD35F71-A250-4092-96FF-CBB5F2DF466E}"/>
              </a:ext>
            </a:extLst>
          </p:cNvPr>
          <p:cNvPicPr>
            <a:picLocks noChangeAspect="1"/>
          </p:cNvPicPr>
          <p:nvPr/>
        </p:nvPicPr>
        <p:blipFill rotWithShape="1">
          <a:blip r:embed="rId10"/>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224779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EF16-B1D0-9218-A4B3-0B0F3464BFC4}"/>
              </a:ext>
            </a:extLst>
          </p:cNvPr>
          <p:cNvSpPr>
            <a:spLocks noGrp="1"/>
          </p:cNvSpPr>
          <p:nvPr>
            <p:ph type="title"/>
          </p:nvPr>
        </p:nvSpPr>
        <p:spPr/>
        <p:txBody>
          <a:bodyPr/>
          <a:lstStyle/>
          <a:p>
            <a:r>
              <a:rPr lang="en-GB"/>
              <a:t>Adult Vaccination Programmes</a:t>
            </a:r>
          </a:p>
        </p:txBody>
      </p:sp>
      <p:sp>
        <p:nvSpPr>
          <p:cNvPr id="3" name="Content Placeholder 2">
            <a:extLst>
              <a:ext uri="{FF2B5EF4-FFF2-40B4-BE49-F238E27FC236}">
                <a16:creationId xmlns:a16="http://schemas.microsoft.com/office/drawing/2014/main" id="{345EEA7A-D62F-78C8-A543-29C2D4194050}"/>
              </a:ext>
            </a:extLst>
          </p:cNvPr>
          <p:cNvSpPr>
            <a:spLocks noGrp="1"/>
          </p:cNvSpPr>
          <p:nvPr>
            <p:ph sz="quarter" idx="10"/>
          </p:nvPr>
        </p:nvSpPr>
        <p:spPr>
          <a:xfrm>
            <a:off x="502478" y="2112542"/>
            <a:ext cx="4831522" cy="3310357"/>
          </a:xfrm>
        </p:spPr>
        <p:txBody>
          <a:bodyPr>
            <a:normAutofit/>
          </a:bodyPr>
          <a:lstStyle/>
          <a:p>
            <a:pPr marL="0" indent="0">
              <a:buNone/>
            </a:pPr>
            <a:r>
              <a:rPr lang="en-GB" sz="1800"/>
              <a:t>The adult immunisations toolkit has been prepared to support the effective delivery of routine adult immunisations delivered in Primary Care for Shingles, Pneumococcal and RSV programmes.</a:t>
            </a:r>
          </a:p>
          <a:p>
            <a:pPr marL="0" indent="0">
              <a:buNone/>
            </a:pPr>
            <a:endParaRPr lang="en-GB" sz="1800"/>
          </a:p>
          <a:p>
            <a:pPr marL="0" indent="0">
              <a:buNone/>
            </a:pPr>
            <a:r>
              <a:rPr lang="en-GB" sz="1800"/>
              <a:t>It’s available </a:t>
            </a:r>
            <a:r>
              <a:rPr lang="en-GB" sz="1800">
                <a:hlinkClick r:id="rId2"/>
              </a:rPr>
              <a:t>here</a:t>
            </a:r>
            <a:r>
              <a:rPr lang="en-GB" sz="1800"/>
              <a:t> and the </a:t>
            </a:r>
            <a:r>
              <a:rPr lang="en-GB" sz="1800">
                <a:hlinkClick r:id="rId3"/>
              </a:rPr>
              <a:t>NHS England — South West</a:t>
            </a:r>
            <a:r>
              <a:rPr lang="en-GB" sz="1800"/>
              <a:t> website.  </a:t>
            </a:r>
          </a:p>
        </p:txBody>
      </p:sp>
      <p:pic>
        <p:nvPicPr>
          <p:cNvPr id="5" name="Picture 4">
            <a:extLst>
              <a:ext uri="{FF2B5EF4-FFF2-40B4-BE49-F238E27FC236}">
                <a16:creationId xmlns:a16="http://schemas.microsoft.com/office/drawing/2014/main" id="{AD264854-12E6-A559-DF90-978279F7636E}"/>
              </a:ext>
            </a:extLst>
          </p:cNvPr>
          <p:cNvPicPr>
            <a:picLocks noChangeAspect="1"/>
          </p:cNvPicPr>
          <p:nvPr/>
        </p:nvPicPr>
        <p:blipFill>
          <a:blip r:embed="rId4"/>
          <a:stretch>
            <a:fillRect/>
          </a:stretch>
        </p:blipFill>
        <p:spPr>
          <a:xfrm>
            <a:off x="5485468" y="2505321"/>
            <a:ext cx="6419954" cy="3683000"/>
          </a:xfrm>
          <a:prstGeom prst="rect">
            <a:avLst/>
          </a:prstGeom>
        </p:spPr>
      </p:pic>
    </p:spTree>
    <p:extLst>
      <p:ext uri="{BB962C8B-B14F-4D97-AF65-F5344CB8AC3E}">
        <p14:creationId xmlns:p14="http://schemas.microsoft.com/office/powerpoint/2010/main" val="3777198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4BBB4-EE1B-A436-9495-E928A420C4F8}"/>
              </a:ext>
            </a:extLst>
          </p:cNvPr>
          <p:cNvSpPr>
            <a:spLocks noGrp="1"/>
          </p:cNvSpPr>
          <p:nvPr>
            <p:ph type="title"/>
          </p:nvPr>
        </p:nvSpPr>
        <p:spPr>
          <a:xfrm>
            <a:off x="732396" y="1037979"/>
            <a:ext cx="10641498" cy="848486"/>
          </a:xfrm>
        </p:spPr>
        <p:txBody>
          <a:bodyPr>
            <a:normAutofit fontScale="90000"/>
          </a:bodyPr>
          <a:lstStyle/>
          <a:p>
            <a:r>
              <a:rPr lang="en-US">
                <a:latin typeface="Arial"/>
                <a:cs typeface="Arial"/>
              </a:rPr>
              <a:t>Pneumococcal, Shingles, RSV, Influenza &amp; Covid Vaccines 2025/26</a:t>
            </a:r>
            <a:endParaRPr lang="en-US"/>
          </a:p>
        </p:txBody>
      </p:sp>
      <p:sp>
        <p:nvSpPr>
          <p:cNvPr id="3" name="Content Placeholder 2">
            <a:extLst>
              <a:ext uri="{FF2B5EF4-FFF2-40B4-BE49-F238E27FC236}">
                <a16:creationId xmlns:a16="http://schemas.microsoft.com/office/drawing/2014/main" id="{728D8CBA-561B-4BED-D532-D25FB3F2DACC}"/>
              </a:ext>
            </a:extLst>
          </p:cNvPr>
          <p:cNvSpPr>
            <a:spLocks noGrp="1"/>
          </p:cNvSpPr>
          <p:nvPr>
            <p:ph sz="quarter" idx="10"/>
          </p:nvPr>
        </p:nvSpPr>
        <p:spPr>
          <a:xfrm>
            <a:off x="781878" y="2159714"/>
            <a:ext cx="10641498" cy="4227415"/>
          </a:xfrm>
        </p:spPr>
        <p:txBody>
          <a:bodyPr vert="horz" lIns="91440" tIns="45720" rIns="91440" bIns="45720" rtlCol="0" anchor="t">
            <a:normAutofit/>
          </a:bodyPr>
          <a:lstStyle/>
          <a:p>
            <a:r>
              <a:rPr lang="en-US" sz="1800">
                <a:latin typeface="Arial"/>
                <a:cs typeface="Arial"/>
              </a:rPr>
              <a:t>Pneumococcal, Shingles and RSV vaccines </a:t>
            </a:r>
          </a:p>
          <a:p>
            <a:r>
              <a:rPr lang="en-US" sz="1800">
                <a:latin typeface="Arial"/>
                <a:cs typeface="Arial"/>
              </a:rPr>
              <a:t>Scene setting  - Influenza </a:t>
            </a:r>
            <a:endParaRPr lang="en-US" sz="1800"/>
          </a:p>
          <a:p>
            <a:r>
              <a:rPr lang="en-US" sz="1800">
                <a:latin typeface="Arial"/>
                <a:cs typeface="Arial"/>
              </a:rPr>
              <a:t>Eligible groups and target uptake </a:t>
            </a:r>
            <a:endParaRPr lang="en-US" sz="1800"/>
          </a:p>
          <a:p>
            <a:r>
              <a:rPr lang="en-US" sz="1800">
                <a:latin typeface="Arial"/>
                <a:cs typeface="Arial"/>
              </a:rPr>
              <a:t>Types of vaccine </a:t>
            </a:r>
            <a:endParaRPr lang="en-US" sz="1800"/>
          </a:p>
          <a:p>
            <a:r>
              <a:rPr lang="en-US" sz="1800">
                <a:latin typeface="Arial"/>
                <a:cs typeface="Arial"/>
              </a:rPr>
              <a:t>Key messages </a:t>
            </a:r>
            <a:endParaRPr lang="en-US" sz="1800"/>
          </a:p>
          <a:p>
            <a:r>
              <a:rPr lang="en-US" sz="1800">
                <a:latin typeface="Arial"/>
                <a:cs typeface="Arial"/>
              </a:rPr>
              <a:t>Where can social care staff be vaccinated this season</a:t>
            </a:r>
          </a:p>
          <a:p>
            <a:r>
              <a:rPr lang="en-US" sz="1800">
                <a:latin typeface="Arial"/>
                <a:cs typeface="Arial"/>
              </a:rPr>
              <a:t>Benefits of vaccination for care homes</a:t>
            </a:r>
          </a:p>
          <a:p>
            <a:r>
              <a:rPr lang="en-US" sz="1800">
                <a:latin typeface="Arial"/>
                <a:cs typeface="Arial"/>
              </a:rPr>
              <a:t>Monitoring uptake </a:t>
            </a:r>
          </a:p>
          <a:p>
            <a:r>
              <a:rPr lang="en-US" sz="1800">
                <a:latin typeface="Arial"/>
                <a:cs typeface="Arial"/>
              </a:rPr>
              <a:t>Resources for care homes </a:t>
            </a:r>
          </a:p>
          <a:p>
            <a:r>
              <a:rPr lang="en-US" sz="1800">
                <a:latin typeface="Arial"/>
                <a:cs typeface="Arial"/>
              </a:rPr>
              <a:t>Resources including training and comms </a:t>
            </a:r>
          </a:p>
          <a:p>
            <a:endParaRPr lang="en-US"/>
          </a:p>
        </p:txBody>
      </p:sp>
      <p:pic>
        <p:nvPicPr>
          <p:cNvPr id="6" name="Picture 5">
            <a:extLst>
              <a:ext uri="{FF2B5EF4-FFF2-40B4-BE49-F238E27FC236}">
                <a16:creationId xmlns:a16="http://schemas.microsoft.com/office/drawing/2014/main" id="{682BC0D6-FAF6-4377-9685-D722BDA57308}"/>
              </a:ext>
            </a:extLst>
          </p:cNvPr>
          <p:cNvPicPr>
            <a:picLocks noChangeAspect="1"/>
          </p:cNvPicPr>
          <p:nvPr/>
        </p:nvPicPr>
        <p:blipFill rotWithShape="1">
          <a:blip r:embed="rId2"/>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079317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F4C4-9618-4358-B3EE-8D4DB22BCD63}"/>
              </a:ext>
            </a:extLst>
          </p:cNvPr>
          <p:cNvSpPr>
            <a:spLocks noGrp="1"/>
          </p:cNvSpPr>
          <p:nvPr>
            <p:ph type="title"/>
          </p:nvPr>
        </p:nvSpPr>
        <p:spPr>
          <a:xfrm>
            <a:off x="781877" y="826312"/>
            <a:ext cx="10641498" cy="611649"/>
          </a:xfrm>
        </p:spPr>
        <p:txBody>
          <a:bodyPr/>
          <a:lstStyle/>
          <a:p>
            <a:r>
              <a:rPr lang="en-US">
                <a:latin typeface="Arial"/>
                <a:cs typeface="Arial"/>
              </a:rPr>
              <a:t>Contacts</a:t>
            </a:r>
          </a:p>
        </p:txBody>
      </p:sp>
      <p:sp>
        <p:nvSpPr>
          <p:cNvPr id="3" name="Content Placeholder 2">
            <a:extLst>
              <a:ext uri="{FF2B5EF4-FFF2-40B4-BE49-F238E27FC236}">
                <a16:creationId xmlns:a16="http://schemas.microsoft.com/office/drawing/2014/main" id="{D90E4E11-8F2A-4913-9207-87B4D2B93ECE}"/>
              </a:ext>
            </a:extLst>
          </p:cNvPr>
          <p:cNvSpPr>
            <a:spLocks noGrp="1"/>
          </p:cNvSpPr>
          <p:nvPr>
            <p:ph sz="quarter" idx="10"/>
          </p:nvPr>
        </p:nvSpPr>
        <p:spPr>
          <a:xfrm>
            <a:off x="772913" y="1277332"/>
            <a:ext cx="10641498" cy="2244128"/>
          </a:xfrm>
        </p:spPr>
        <p:txBody>
          <a:bodyPr vert="horz" lIns="91440" tIns="45720" rIns="91440" bIns="45720" rtlCol="0" anchor="t">
            <a:noAutofit/>
          </a:bodyPr>
          <a:lstStyle/>
          <a:p>
            <a:pPr marL="0" indent="0">
              <a:lnSpc>
                <a:spcPct val="100000"/>
              </a:lnSpc>
              <a:spcBef>
                <a:spcPts val="1200"/>
              </a:spcBef>
              <a:spcAft>
                <a:spcPct val="0"/>
              </a:spcAft>
              <a:buNone/>
            </a:pPr>
            <a:endParaRPr lang="en-US" sz="2400"/>
          </a:p>
          <a:p>
            <a:pPr marL="0" indent="0">
              <a:lnSpc>
                <a:spcPct val="100000"/>
              </a:lnSpc>
              <a:spcBef>
                <a:spcPts val="1200"/>
              </a:spcBef>
              <a:spcAft>
                <a:spcPct val="0"/>
              </a:spcAft>
              <a:buNone/>
            </a:pPr>
            <a:r>
              <a:rPr lang="en-US" sz="2400">
                <a:latin typeface="Arial"/>
                <a:cs typeface="Arial"/>
              </a:rPr>
              <a:t>Please feel free to get in touch. </a:t>
            </a:r>
          </a:p>
          <a:p>
            <a:pPr marL="0" indent="0">
              <a:lnSpc>
                <a:spcPct val="100000"/>
              </a:lnSpc>
              <a:spcBef>
                <a:spcPts val="1200"/>
              </a:spcBef>
              <a:spcAft>
                <a:spcPct val="0"/>
              </a:spcAft>
              <a:buNone/>
            </a:pPr>
            <a:endParaRPr lang="en-US" sz="2400">
              <a:latin typeface="Arial"/>
              <a:cs typeface="Arial"/>
            </a:endParaRPr>
          </a:p>
          <a:p>
            <a:pPr>
              <a:lnSpc>
                <a:spcPct val="100000"/>
              </a:lnSpc>
              <a:spcBef>
                <a:spcPts val="1200"/>
              </a:spcBef>
              <a:spcAft>
                <a:spcPct val="0"/>
              </a:spcAft>
            </a:pPr>
            <a:r>
              <a:rPr lang="en-US" sz="2400">
                <a:latin typeface="Arial"/>
                <a:cs typeface="Arial"/>
              </a:rPr>
              <a:t>For screening queries and incidents contact the generic inbox:</a:t>
            </a:r>
          </a:p>
          <a:p>
            <a:pPr marL="457200" lvl="1" indent="0">
              <a:lnSpc>
                <a:spcPct val="100000"/>
              </a:lnSpc>
              <a:spcBef>
                <a:spcPts val="1200"/>
              </a:spcBef>
              <a:spcAft>
                <a:spcPct val="0"/>
              </a:spcAft>
              <a:buNone/>
            </a:pPr>
            <a:r>
              <a:rPr lang="en-US" sz="2400">
                <a:latin typeface="Arial"/>
                <a:cs typeface="Arial"/>
                <a:hlinkClick r:id="rId3"/>
              </a:rPr>
              <a:t>england.swvast@nhs.net</a:t>
            </a:r>
            <a:r>
              <a:rPr lang="en-US" sz="2400">
                <a:latin typeface="Arial"/>
                <a:cs typeface="Arial"/>
              </a:rPr>
              <a:t>   </a:t>
            </a:r>
            <a:endParaRPr lang="en-US" sz="2400"/>
          </a:p>
          <a:p>
            <a:pPr marL="457200" lvl="1" indent="0">
              <a:lnSpc>
                <a:spcPct val="100000"/>
              </a:lnSpc>
              <a:spcBef>
                <a:spcPts val="1200"/>
              </a:spcBef>
              <a:spcAft>
                <a:spcPct val="0"/>
              </a:spcAft>
              <a:buNone/>
            </a:pPr>
            <a:endParaRPr lang="en-US" sz="2400">
              <a:latin typeface="Arial"/>
              <a:cs typeface="Arial"/>
            </a:endParaRPr>
          </a:p>
          <a:p>
            <a:pPr>
              <a:lnSpc>
                <a:spcPct val="100000"/>
              </a:lnSpc>
              <a:spcBef>
                <a:spcPts val="1200"/>
              </a:spcBef>
              <a:spcAft>
                <a:spcPct val="0"/>
              </a:spcAft>
            </a:pPr>
            <a:r>
              <a:rPr lang="en-US" sz="2400">
                <a:latin typeface="Arial"/>
                <a:cs typeface="Arial"/>
              </a:rPr>
              <a:t>For </a:t>
            </a:r>
            <a:r>
              <a:rPr lang="en-US" sz="2400" err="1">
                <a:latin typeface="Arial"/>
                <a:cs typeface="Arial"/>
              </a:rPr>
              <a:t>immunisation</a:t>
            </a:r>
            <a:r>
              <a:rPr lang="en-US" sz="2400">
                <a:latin typeface="Arial"/>
                <a:cs typeface="Arial"/>
              </a:rPr>
              <a:t> and Covid queries and incidents contact the </a:t>
            </a:r>
            <a:r>
              <a:rPr lang="en-US" sz="2400" err="1">
                <a:latin typeface="Arial"/>
                <a:cs typeface="Arial"/>
              </a:rPr>
              <a:t>Immunisations</a:t>
            </a:r>
            <a:r>
              <a:rPr lang="en-US" sz="2400">
                <a:latin typeface="Arial"/>
                <a:cs typeface="Arial"/>
              </a:rPr>
              <a:t> Clinical Advice and Response Service (ICARS):</a:t>
            </a:r>
          </a:p>
          <a:p>
            <a:pPr marL="457200" lvl="1" indent="0">
              <a:lnSpc>
                <a:spcPct val="100000"/>
              </a:lnSpc>
              <a:spcBef>
                <a:spcPts val="1200"/>
              </a:spcBef>
              <a:spcAft>
                <a:spcPct val="0"/>
              </a:spcAft>
              <a:buNone/>
            </a:pPr>
            <a:r>
              <a:rPr lang="en-GB" sz="2400">
                <a:solidFill>
                  <a:srgbClr val="00B0F0"/>
                </a:solidFill>
                <a:latin typeface="Arial"/>
                <a:cs typeface="Arial"/>
                <a:hlinkClick r:id="rId4"/>
              </a:rPr>
              <a:t>england.swicars@nhs.net</a:t>
            </a:r>
            <a:endParaRPr lang="en-US" sz="2400">
              <a:latin typeface="Arial"/>
              <a:cs typeface="Arial"/>
            </a:endParaRPr>
          </a:p>
        </p:txBody>
      </p:sp>
      <p:pic>
        <p:nvPicPr>
          <p:cNvPr id="6" name="Picture 5">
            <a:extLst>
              <a:ext uri="{FF2B5EF4-FFF2-40B4-BE49-F238E27FC236}">
                <a16:creationId xmlns:a16="http://schemas.microsoft.com/office/drawing/2014/main" id="{9FF688FB-650B-4C10-844B-FE979CF028F8}"/>
              </a:ext>
            </a:extLst>
          </p:cNvPr>
          <p:cNvPicPr>
            <a:picLocks noChangeAspect="1"/>
          </p:cNvPicPr>
          <p:nvPr/>
        </p:nvPicPr>
        <p:blipFill rotWithShape="1">
          <a:blip r:embed="rId5"/>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07867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0A643-52AB-21CC-A10C-8DFDA30F08D2}"/>
              </a:ext>
            </a:extLst>
          </p:cNvPr>
          <p:cNvSpPr>
            <a:spLocks noGrp="1"/>
          </p:cNvSpPr>
          <p:nvPr>
            <p:ph type="title"/>
          </p:nvPr>
        </p:nvSpPr>
        <p:spPr>
          <a:xfrm>
            <a:off x="433776" y="515489"/>
            <a:ext cx="10641498" cy="611649"/>
          </a:xfrm>
        </p:spPr>
        <p:txBody>
          <a:bodyPr/>
          <a:lstStyle/>
          <a:p>
            <a:r>
              <a:rPr lang="en-US">
                <a:latin typeface="Arial"/>
                <a:cs typeface="Arial"/>
              </a:rPr>
              <a:t>The pneumococcal vaccine </a:t>
            </a:r>
          </a:p>
        </p:txBody>
      </p:sp>
      <p:sp>
        <p:nvSpPr>
          <p:cNvPr id="3" name="Content Placeholder 2">
            <a:extLst>
              <a:ext uri="{FF2B5EF4-FFF2-40B4-BE49-F238E27FC236}">
                <a16:creationId xmlns:a16="http://schemas.microsoft.com/office/drawing/2014/main" id="{D7205216-5A07-FB91-A791-480409D3EA1F}"/>
              </a:ext>
            </a:extLst>
          </p:cNvPr>
          <p:cNvSpPr>
            <a:spLocks noGrp="1"/>
          </p:cNvSpPr>
          <p:nvPr>
            <p:ph sz="quarter" idx="10"/>
          </p:nvPr>
        </p:nvSpPr>
        <p:spPr>
          <a:xfrm>
            <a:off x="433776" y="1591096"/>
            <a:ext cx="10980635" cy="4602209"/>
          </a:xfrm>
        </p:spPr>
        <p:txBody>
          <a:bodyPr vert="horz" lIns="91440" tIns="45720" rIns="91440" bIns="45720" rtlCol="0" anchor="t">
            <a:normAutofit fontScale="92500"/>
          </a:bodyPr>
          <a:lstStyle/>
          <a:p>
            <a:pPr>
              <a:lnSpc>
                <a:spcPct val="114000"/>
              </a:lnSpc>
            </a:pPr>
            <a:r>
              <a:rPr lang="en-US" sz="2400">
                <a:latin typeface="Arial"/>
                <a:cs typeface="Arial"/>
              </a:rPr>
              <a:t>The pneumococcal vaccine protects against serious and potentially fatal pneumococcal infections. It's also known as the pneumonia vaccine.</a:t>
            </a:r>
            <a:endParaRPr lang="en-US" sz="2400"/>
          </a:p>
          <a:p>
            <a:pPr>
              <a:lnSpc>
                <a:spcPct val="114000"/>
              </a:lnSpc>
            </a:pPr>
            <a:r>
              <a:rPr lang="en-US" sz="2400">
                <a:latin typeface="Arial"/>
                <a:cs typeface="Arial"/>
              </a:rPr>
              <a:t>Pneumococcal infections are caused by the bacterium </a:t>
            </a:r>
            <a:r>
              <a:rPr lang="en-US" sz="2400" i="1">
                <a:latin typeface="Arial"/>
                <a:cs typeface="Arial"/>
              </a:rPr>
              <a:t>Streptococcus pneumoniae</a:t>
            </a:r>
            <a:r>
              <a:rPr lang="en-US" sz="2400">
                <a:latin typeface="Arial"/>
                <a:cs typeface="Arial"/>
              </a:rPr>
              <a:t> and can lead to pneumonia, blood poisoning (sepsis) and meningitis.</a:t>
            </a:r>
            <a:endParaRPr lang="en-US" sz="2400"/>
          </a:p>
          <a:p>
            <a:pPr>
              <a:lnSpc>
                <a:spcPct val="114000"/>
              </a:lnSpc>
            </a:pPr>
            <a:r>
              <a:rPr lang="en-US" sz="2400">
                <a:latin typeface="Arial"/>
                <a:cs typeface="Arial"/>
              </a:rPr>
              <a:t>People aged 65 and over only need a single pneumococcal vaccination. This vaccine is not given annually like the flu jab.</a:t>
            </a:r>
            <a:endParaRPr lang="en-US" sz="2400"/>
          </a:p>
          <a:p>
            <a:pPr>
              <a:lnSpc>
                <a:spcPct val="114000"/>
              </a:lnSpc>
            </a:pPr>
            <a:r>
              <a:rPr lang="en-US" sz="2400">
                <a:latin typeface="Arial"/>
                <a:cs typeface="Arial"/>
              </a:rPr>
              <a:t>Pneumococcal polysaccharide vaccine (PPV) is given to people aged 65 and over and people at high risk because they have long-term health conditions.</a:t>
            </a:r>
          </a:p>
          <a:p>
            <a:pPr>
              <a:lnSpc>
                <a:spcPct val="114000"/>
              </a:lnSpc>
            </a:pPr>
            <a:r>
              <a:rPr lang="en-US" sz="2400">
                <a:latin typeface="Arial"/>
                <a:cs typeface="Arial"/>
              </a:rPr>
              <a:t>You can receive the vaccine at any time of the year, and it can be co-administered with Flu and COVID vaccines.</a:t>
            </a:r>
            <a:endParaRPr lang="en-US" sz="2400"/>
          </a:p>
          <a:p>
            <a:endParaRPr lang="en-US" sz="2000"/>
          </a:p>
          <a:p>
            <a:endParaRPr lang="en-US" sz="2000"/>
          </a:p>
        </p:txBody>
      </p:sp>
      <p:pic>
        <p:nvPicPr>
          <p:cNvPr id="6" name="Picture 5">
            <a:extLst>
              <a:ext uri="{FF2B5EF4-FFF2-40B4-BE49-F238E27FC236}">
                <a16:creationId xmlns:a16="http://schemas.microsoft.com/office/drawing/2014/main" id="{64181E7C-7493-4288-A27D-7AE697C972AA}"/>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4147800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8C6A-D90F-1D6E-7FF7-CC7D4FF1F72D}"/>
              </a:ext>
            </a:extLst>
          </p:cNvPr>
          <p:cNvSpPr>
            <a:spLocks noGrp="1"/>
          </p:cNvSpPr>
          <p:nvPr>
            <p:ph type="title"/>
          </p:nvPr>
        </p:nvSpPr>
        <p:spPr>
          <a:xfrm>
            <a:off x="563793" y="368088"/>
            <a:ext cx="10641498" cy="611649"/>
          </a:xfrm>
        </p:spPr>
        <p:txBody>
          <a:bodyPr/>
          <a:lstStyle/>
          <a:p>
            <a:r>
              <a:rPr lang="en-US">
                <a:latin typeface="Arial"/>
                <a:cs typeface="Arial"/>
              </a:rPr>
              <a:t>Shingles </a:t>
            </a:r>
            <a:endParaRPr lang="en-US"/>
          </a:p>
        </p:txBody>
      </p:sp>
      <p:sp>
        <p:nvSpPr>
          <p:cNvPr id="3" name="Content Placeholder 2">
            <a:extLst>
              <a:ext uri="{FF2B5EF4-FFF2-40B4-BE49-F238E27FC236}">
                <a16:creationId xmlns:a16="http://schemas.microsoft.com/office/drawing/2014/main" id="{8BFA0582-8580-077D-4307-CC320DD7228B}"/>
              </a:ext>
            </a:extLst>
          </p:cNvPr>
          <p:cNvSpPr>
            <a:spLocks noGrp="1"/>
          </p:cNvSpPr>
          <p:nvPr>
            <p:ph sz="quarter" idx="10"/>
          </p:nvPr>
        </p:nvSpPr>
        <p:spPr>
          <a:xfrm>
            <a:off x="532827" y="1167717"/>
            <a:ext cx="10787174" cy="4591911"/>
          </a:xfrm>
        </p:spPr>
        <p:txBody>
          <a:bodyPr vert="horz" lIns="91440" tIns="45720" rIns="91440" bIns="45720" rtlCol="0" anchor="t">
            <a:noAutofit/>
          </a:bodyPr>
          <a:lstStyle/>
          <a:p>
            <a:pPr>
              <a:lnSpc>
                <a:spcPct val="114999"/>
              </a:lnSpc>
            </a:pPr>
            <a:r>
              <a:rPr lang="en-GB" sz="2000">
                <a:latin typeface="Arial"/>
                <a:cs typeface="Calibri"/>
              </a:rPr>
              <a:t>Shingles is caused by the reactivation (generally decades later) of a latent varicella      zoster virus infection, more commonly known as chickenpox.</a:t>
            </a:r>
            <a:endParaRPr lang="en-US" sz="2000">
              <a:latin typeface="Arial"/>
              <a:cs typeface="Arial"/>
            </a:endParaRPr>
          </a:p>
          <a:p>
            <a:pPr>
              <a:lnSpc>
                <a:spcPct val="114999"/>
              </a:lnSpc>
            </a:pPr>
            <a:r>
              <a:rPr lang="en-GB" sz="2000">
                <a:latin typeface="Arial"/>
                <a:cs typeface="Calibri"/>
              </a:rPr>
              <a:t>Approximately 1 in 4 people will develop shingles during their lifetime. Both the incidence and the severity of the condition increases with age. Older individuals are also more likely to develop secondary complications, such as bacterial skin infections and post-herpetic neuralgia (intractable pain).</a:t>
            </a:r>
          </a:p>
          <a:p>
            <a:pPr>
              <a:lnSpc>
                <a:spcPct val="114000"/>
              </a:lnSpc>
            </a:pPr>
            <a:r>
              <a:rPr lang="en-US" sz="2000">
                <a:latin typeface="Arial"/>
                <a:cs typeface="Arial"/>
              </a:rPr>
              <a:t>Those aged 70-79 are eligible for the vaccine. </a:t>
            </a:r>
            <a:r>
              <a:rPr lang="en-GB" sz="2000">
                <a:latin typeface="Arial"/>
                <a:cs typeface="Arial"/>
              </a:rPr>
              <a:t>From 1 September 2025 the severely immunosuppressed cohort has been expanded to offer Shingrix to individuals aged 18 years and over, with no upper age limit</a:t>
            </a:r>
            <a:r>
              <a:rPr lang="en-US" sz="2000">
                <a:latin typeface="Arial"/>
                <a:cs typeface="Arial"/>
              </a:rPr>
              <a:t>. </a:t>
            </a:r>
            <a:endParaRPr lang="en-US" sz="2000"/>
          </a:p>
          <a:p>
            <a:pPr>
              <a:lnSpc>
                <a:spcPct val="114000"/>
              </a:lnSpc>
            </a:pPr>
            <a:r>
              <a:rPr lang="en-US" sz="2000">
                <a:latin typeface="Arial"/>
                <a:cs typeface="Arial"/>
              </a:rPr>
              <a:t>The </a:t>
            </a:r>
            <a:r>
              <a:rPr lang="en-US" sz="2000" err="1">
                <a:latin typeface="Arial"/>
                <a:cs typeface="Arial"/>
              </a:rPr>
              <a:t>programme</a:t>
            </a:r>
            <a:r>
              <a:rPr lang="en-US" sz="2000">
                <a:latin typeface="Arial"/>
                <a:cs typeface="Arial"/>
              </a:rPr>
              <a:t> is in the process of also inviting individuals aged 60 - 70 for vaccination, with the details of the timeline outlined here: </a:t>
            </a:r>
            <a:r>
              <a:rPr lang="en-US" sz="2000">
                <a:latin typeface="Arial"/>
                <a:cs typeface="Arial"/>
                <a:hlinkClick r:id="rId3"/>
              </a:rPr>
              <a:t>Shingles vaccination – all year round! Eligibility poster (publishing.service.gov.uk)</a:t>
            </a:r>
            <a:endParaRPr lang="en-US" sz="2000"/>
          </a:p>
          <a:p>
            <a:pPr>
              <a:lnSpc>
                <a:spcPct val="114000"/>
              </a:lnSpc>
            </a:pPr>
            <a:r>
              <a:rPr lang="en-US" sz="2000">
                <a:latin typeface="Arial"/>
                <a:cs typeface="Arial"/>
              </a:rPr>
              <a:t>The 2-dose vaccine </a:t>
            </a:r>
            <a:r>
              <a:rPr lang="en-US" sz="2000" err="1">
                <a:latin typeface="Arial"/>
                <a:cs typeface="Arial"/>
              </a:rPr>
              <a:t>programme</a:t>
            </a:r>
            <a:r>
              <a:rPr lang="en-US" sz="2000">
                <a:latin typeface="Arial"/>
                <a:cs typeface="Arial"/>
              </a:rPr>
              <a:t> can be given all year round and can be co-administered with Flu, COVID, RSV and Pneumococcal vaccines.</a:t>
            </a:r>
          </a:p>
          <a:p>
            <a:endParaRPr lang="en-US" sz="2000">
              <a:latin typeface="Arial"/>
              <a:cs typeface="Arial"/>
            </a:endParaRPr>
          </a:p>
        </p:txBody>
      </p:sp>
      <p:pic>
        <p:nvPicPr>
          <p:cNvPr id="6" name="Picture 5">
            <a:extLst>
              <a:ext uri="{FF2B5EF4-FFF2-40B4-BE49-F238E27FC236}">
                <a16:creationId xmlns:a16="http://schemas.microsoft.com/office/drawing/2014/main" id="{DEB6DF61-0FD1-45BC-9598-7E4460D6A4B3}"/>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372213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C8C6A-D90F-1D6E-7FF7-CC7D4FF1F72D}"/>
              </a:ext>
            </a:extLst>
          </p:cNvPr>
          <p:cNvSpPr>
            <a:spLocks noGrp="1"/>
          </p:cNvSpPr>
          <p:nvPr>
            <p:ph type="title"/>
          </p:nvPr>
        </p:nvSpPr>
        <p:spPr>
          <a:xfrm>
            <a:off x="563793" y="368088"/>
            <a:ext cx="10641498" cy="611649"/>
          </a:xfrm>
        </p:spPr>
        <p:txBody>
          <a:bodyPr/>
          <a:lstStyle/>
          <a:p>
            <a:r>
              <a:rPr lang="en-US">
                <a:latin typeface="Arial"/>
                <a:cs typeface="Arial"/>
              </a:rPr>
              <a:t>Respiratory Syncytial Virus (RSV) </a:t>
            </a:r>
            <a:endParaRPr lang="en-US"/>
          </a:p>
        </p:txBody>
      </p:sp>
      <p:sp>
        <p:nvSpPr>
          <p:cNvPr id="3" name="Content Placeholder 2">
            <a:extLst>
              <a:ext uri="{FF2B5EF4-FFF2-40B4-BE49-F238E27FC236}">
                <a16:creationId xmlns:a16="http://schemas.microsoft.com/office/drawing/2014/main" id="{8BFA0582-8580-077D-4307-CC320DD7228B}"/>
              </a:ext>
            </a:extLst>
          </p:cNvPr>
          <p:cNvSpPr>
            <a:spLocks noGrp="1"/>
          </p:cNvSpPr>
          <p:nvPr>
            <p:ph sz="quarter" idx="10"/>
          </p:nvPr>
        </p:nvSpPr>
        <p:spPr>
          <a:xfrm>
            <a:off x="490955" y="1263280"/>
            <a:ext cx="10787174" cy="4591911"/>
          </a:xfrm>
        </p:spPr>
        <p:txBody>
          <a:bodyPr vert="horz" lIns="91440" tIns="45720" rIns="91440" bIns="45720" rtlCol="0" anchor="t">
            <a:noAutofit/>
          </a:bodyPr>
          <a:lstStyle/>
          <a:p>
            <a:pPr>
              <a:lnSpc>
                <a:spcPct val="114999"/>
              </a:lnSpc>
            </a:pPr>
            <a:r>
              <a:rPr lang="en-GB" sz="1800">
                <a:latin typeface="Arial"/>
                <a:cs typeface="Arial"/>
              </a:rPr>
              <a:t>RSV is a common cause of respiratory tract infections. It usually causes a mild self-limiting   respiratory infection, but it can be severe in older adults.</a:t>
            </a:r>
          </a:p>
          <a:p>
            <a:pPr>
              <a:lnSpc>
                <a:spcPct val="114999"/>
              </a:lnSpc>
            </a:pPr>
            <a:r>
              <a:rPr lang="en-GB" sz="1800">
                <a:latin typeface="Arial"/>
                <a:cs typeface="Arial"/>
              </a:rPr>
              <a:t>RSV symptoms include rhinitis, cough, shortness of breath, wheeze, lethargy and sometimes fever.</a:t>
            </a:r>
          </a:p>
          <a:p>
            <a:pPr>
              <a:lnSpc>
                <a:spcPct val="114999"/>
              </a:lnSpc>
            </a:pPr>
            <a:r>
              <a:rPr lang="en-GB" sz="1800">
                <a:latin typeface="Arial"/>
                <a:cs typeface="Arial"/>
              </a:rPr>
              <a:t>The exact burden of disease in elderly adults is comparatively poorly understood due to a relative lack of testing, although it is considered to have a substantial morbidity and mortality. RSV has been estimated to account for 175,000 annual GP episodes in those age 65 years and older in the UK and an estimated 5000-7500 deaths in older adults in England and Wales every winter, the vast majority of which occur in adults over 75 years.</a:t>
            </a:r>
          </a:p>
          <a:p>
            <a:pPr>
              <a:lnSpc>
                <a:spcPct val="114999"/>
              </a:lnSpc>
            </a:pPr>
            <a:r>
              <a:rPr lang="en-GB" sz="1800">
                <a:latin typeface="Arial"/>
                <a:cs typeface="Arial"/>
              </a:rPr>
              <a:t>Individuals aged 75-79 are eligible to receive the vaccine.</a:t>
            </a:r>
          </a:p>
          <a:p>
            <a:pPr>
              <a:lnSpc>
                <a:spcPct val="114999"/>
              </a:lnSpc>
            </a:pPr>
            <a:r>
              <a:rPr lang="en-GB" sz="1800">
                <a:latin typeface="Arial"/>
                <a:cs typeface="Arial"/>
              </a:rPr>
              <a:t>The vaccine can be co-administered with the Shingles, Pneumococcal and COVID-19 vaccines</a:t>
            </a:r>
          </a:p>
          <a:p>
            <a:pPr>
              <a:lnSpc>
                <a:spcPct val="114999"/>
              </a:lnSpc>
            </a:pPr>
            <a:r>
              <a:rPr lang="en-GB" sz="1800">
                <a:latin typeface="Arial"/>
                <a:cs typeface="Arial"/>
              </a:rPr>
              <a:t>It is advised that the RSV vaccine is not routinely scheduled to be given at the same time as the Flu vaccine. However, If it is thought that the individual is unlikely to return for a second appointment or immediate protection is necessary, </a:t>
            </a:r>
            <a:r>
              <a:rPr lang="en-GB" sz="1800" err="1">
                <a:latin typeface="Arial"/>
                <a:cs typeface="Arial"/>
              </a:rPr>
              <a:t>Abrysvo</a:t>
            </a:r>
            <a:r>
              <a:rPr lang="en-GB" sz="1800">
                <a:latin typeface="Arial"/>
                <a:cs typeface="Arial"/>
              </a:rPr>
              <a:t>® can be administered at the same time as influenza vaccination</a:t>
            </a:r>
          </a:p>
          <a:p>
            <a:pPr>
              <a:lnSpc>
                <a:spcPct val="114999"/>
              </a:lnSpc>
            </a:pPr>
            <a:endParaRPr lang="en-US" sz="2000">
              <a:latin typeface="Arial"/>
              <a:cs typeface="Arial"/>
            </a:endParaRPr>
          </a:p>
        </p:txBody>
      </p:sp>
      <p:pic>
        <p:nvPicPr>
          <p:cNvPr id="6" name="Picture 5">
            <a:extLst>
              <a:ext uri="{FF2B5EF4-FFF2-40B4-BE49-F238E27FC236}">
                <a16:creationId xmlns:a16="http://schemas.microsoft.com/office/drawing/2014/main" id="{DEB6DF61-0FD1-45BC-9598-7E4460D6A4B3}"/>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16019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51AD0-C401-371A-8241-72B01D7A1546}"/>
              </a:ext>
            </a:extLst>
          </p:cNvPr>
          <p:cNvSpPr>
            <a:spLocks noGrp="1"/>
          </p:cNvSpPr>
          <p:nvPr>
            <p:ph type="title"/>
          </p:nvPr>
        </p:nvSpPr>
        <p:spPr>
          <a:xfrm>
            <a:off x="563793" y="582030"/>
            <a:ext cx="10641498" cy="611649"/>
          </a:xfrm>
        </p:spPr>
        <p:txBody>
          <a:bodyPr/>
          <a:lstStyle/>
          <a:p>
            <a:r>
              <a:rPr lang="en-US">
                <a:latin typeface="Arial"/>
                <a:cs typeface="Arial"/>
              </a:rPr>
              <a:t>Scene setting</a:t>
            </a:r>
          </a:p>
        </p:txBody>
      </p:sp>
      <p:sp>
        <p:nvSpPr>
          <p:cNvPr id="3" name="Content Placeholder 2">
            <a:extLst>
              <a:ext uri="{FF2B5EF4-FFF2-40B4-BE49-F238E27FC236}">
                <a16:creationId xmlns:a16="http://schemas.microsoft.com/office/drawing/2014/main" id="{35FE0B03-9ED9-D6F4-0A40-5E7928E291C2}"/>
              </a:ext>
            </a:extLst>
          </p:cNvPr>
          <p:cNvSpPr>
            <a:spLocks noGrp="1"/>
          </p:cNvSpPr>
          <p:nvPr>
            <p:ph sz="quarter" idx="10"/>
          </p:nvPr>
        </p:nvSpPr>
        <p:spPr>
          <a:xfrm>
            <a:off x="656831" y="1303762"/>
            <a:ext cx="10641498" cy="5016513"/>
          </a:xfrm>
        </p:spPr>
        <p:txBody>
          <a:bodyPr vert="horz" lIns="91440" tIns="45720" rIns="91440" bIns="45720" rtlCol="0" anchor="t">
            <a:noAutofit/>
          </a:bodyPr>
          <a:lstStyle/>
          <a:p>
            <a:pPr marL="0" indent="0">
              <a:buNone/>
            </a:pPr>
            <a:endParaRPr lang="en-US" sz="2200">
              <a:latin typeface="Arial"/>
              <a:cs typeface="Arial"/>
            </a:endParaRPr>
          </a:p>
          <a:p>
            <a:pPr>
              <a:lnSpc>
                <a:spcPct val="114000"/>
              </a:lnSpc>
            </a:pPr>
            <a:r>
              <a:rPr lang="en-US" sz="2200">
                <a:latin typeface="Arial"/>
                <a:cs typeface="Arial"/>
              </a:rPr>
              <a:t>Acute services saw high demand in Autumn/Winter 2024/2025, some of which was caused by Flu cases</a:t>
            </a:r>
            <a:endParaRPr lang="en-US" sz="2200"/>
          </a:p>
          <a:p>
            <a:pPr marL="0" indent="0">
              <a:lnSpc>
                <a:spcPct val="114000"/>
              </a:lnSpc>
              <a:buNone/>
            </a:pPr>
            <a:endParaRPr lang="en-US" sz="2200">
              <a:latin typeface="Arial"/>
              <a:cs typeface="Arial"/>
            </a:endParaRPr>
          </a:p>
          <a:p>
            <a:pPr>
              <a:lnSpc>
                <a:spcPct val="114000"/>
              </a:lnSpc>
            </a:pPr>
            <a:r>
              <a:rPr lang="en-US" sz="2200">
                <a:latin typeface="Arial"/>
                <a:cs typeface="Arial"/>
              </a:rPr>
              <a:t>As well as keeping staff and residents safe and well, reducing the threat of flu and Covid also helps you to ensure business continuity; reducing the likelihood of your staff being ill and off work and  the associated costs of providing bank or agency cover for them. Vaccination is also of benefit as it helps to reduce transmission to the wider public and, in times of increased pressure on health and social care services, helps to reduce the burden of ill health, and therefore demand on the wider health system at a time when services are already under pressure. </a:t>
            </a:r>
            <a:endParaRPr lang="en-US" sz="2200"/>
          </a:p>
          <a:p>
            <a:pPr marL="0" indent="0">
              <a:buNone/>
            </a:pPr>
            <a:endParaRPr lang="en-US" sz="2000"/>
          </a:p>
          <a:p>
            <a:pPr marL="0" indent="0">
              <a:buNone/>
            </a:pPr>
            <a:endParaRPr lang="en-US" sz="2000"/>
          </a:p>
          <a:p>
            <a:pPr lvl="1"/>
            <a:endParaRPr lang="en-US" sz="1600"/>
          </a:p>
          <a:p>
            <a:pPr lvl="1"/>
            <a:endParaRPr lang="en-US" sz="1600"/>
          </a:p>
          <a:p>
            <a:pPr marL="0" indent="0">
              <a:buNone/>
            </a:pPr>
            <a:endParaRPr lang="en-US" sz="1600"/>
          </a:p>
          <a:p>
            <a:pPr lvl="1"/>
            <a:endParaRPr lang="en-US"/>
          </a:p>
          <a:p>
            <a:pPr lvl="1"/>
            <a:endParaRPr lang="en-US"/>
          </a:p>
          <a:p>
            <a:pPr lvl="1"/>
            <a:endParaRPr lang="en-US"/>
          </a:p>
          <a:p>
            <a:pPr lvl="1"/>
            <a:endParaRPr lang="en-US"/>
          </a:p>
          <a:p>
            <a:pPr lvl="1"/>
            <a:endParaRPr lang="en-US"/>
          </a:p>
        </p:txBody>
      </p:sp>
      <p:pic>
        <p:nvPicPr>
          <p:cNvPr id="6" name="Picture 5">
            <a:extLst>
              <a:ext uri="{FF2B5EF4-FFF2-40B4-BE49-F238E27FC236}">
                <a16:creationId xmlns:a16="http://schemas.microsoft.com/office/drawing/2014/main" id="{206C3339-0316-4289-B8F5-035BB4D222CD}"/>
              </a:ext>
            </a:extLst>
          </p:cNvPr>
          <p:cNvPicPr>
            <a:picLocks noChangeAspect="1"/>
          </p:cNvPicPr>
          <p:nvPr/>
        </p:nvPicPr>
        <p:blipFill rotWithShape="1">
          <a:blip r:embed="rId3"/>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14376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8B629-722B-6611-80E0-BFA1B5F645B4}"/>
              </a:ext>
            </a:extLst>
          </p:cNvPr>
          <p:cNvSpPr>
            <a:spLocks noGrp="1"/>
          </p:cNvSpPr>
          <p:nvPr>
            <p:ph type="title"/>
          </p:nvPr>
        </p:nvSpPr>
        <p:spPr>
          <a:xfrm>
            <a:off x="612052" y="673912"/>
            <a:ext cx="10641498" cy="611649"/>
          </a:xfrm>
        </p:spPr>
        <p:txBody>
          <a:bodyPr/>
          <a:lstStyle/>
          <a:p>
            <a:r>
              <a:rPr lang="en-US">
                <a:latin typeface="Arial"/>
                <a:cs typeface="Arial"/>
              </a:rPr>
              <a:t>Its all about flu!</a:t>
            </a:r>
            <a:endParaRPr lang="en-US"/>
          </a:p>
        </p:txBody>
      </p:sp>
      <p:sp>
        <p:nvSpPr>
          <p:cNvPr id="3" name="Content Placeholder 2">
            <a:extLst>
              <a:ext uri="{FF2B5EF4-FFF2-40B4-BE49-F238E27FC236}">
                <a16:creationId xmlns:a16="http://schemas.microsoft.com/office/drawing/2014/main" id="{2A1F46A0-CF38-F439-6433-517B9915BE1C}"/>
              </a:ext>
            </a:extLst>
          </p:cNvPr>
          <p:cNvSpPr>
            <a:spLocks noGrp="1"/>
          </p:cNvSpPr>
          <p:nvPr>
            <p:ph sz="quarter" idx="10"/>
          </p:nvPr>
        </p:nvSpPr>
        <p:spPr>
          <a:xfrm>
            <a:off x="781878" y="1695634"/>
            <a:ext cx="5150923" cy="4571881"/>
          </a:xfrm>
        </p:spPr>
        <p:txBody>
          <a:bodyPr vert="horz" lIns="91440" tIns="45720" rIns="91440" bIns="45720" rtlCol="0" anchor="t">
            <a:normAutofit/>
          </a:bodyPr>
          <a:lstStyle/>
          <a:p>
            <a:r>
              <a:rPr lang="en-US" sz="1800">
                <a:latin typeface="Arial"/>
                <a:cs typeface="Arial"/>
              </a:rPr>
              <a:t>Flu is a viral infection of the respiratory tract (nose, mouth, throat, bronchial tubes and lungs.</a:t>
            </a:r>
          </a:p>
          <a:p>
            <a:r>
              <a:rPr lang="en-US" sz="1800">
                <a:latin typeface="Arial"/>
                <a:cs typeface="Arial"/>
              </a:rPr>
              <a:t>Flu is spread by germs from coughs and sneezes which can live on hands and surfaces for 24 hours</a:t>
            </a:r>
          </a:p>
          <a:p>
            <a:r>
              <a:rPr lang="en-US" sz="1800">
                <a:latin typeface="Arial"/>
                <a:cs typeface="Arial"/>
              </a:rPr>
              <a:t>Flu is highly contagious and spreads rapidly in closed communities</a:t>
            </a:r>
          </a:p>
          <a:p>
            <a:r>
              <a:rPr lang="en-US" sz="1800">
                <a:latin typeface="Arial"/>
                <a:cs typeface="Arial"/>
              </a:rPr>
              <a:t>Most cases in the UK occur during an 8-10 week period during the winter</a:t>
            </a:r>
          </a:p>
          <a:p>
            <a:r>
              <a:rPr lang="en-US" sz="1800">
                <a:latin typeface="Arial"/>
                <a:cs typeface="Arial"/>
              </a:rPr>
              <a:t>Even people with only mild or no symptoms can affect others</a:t>
            </a:r>
          </a:p>
          <a:p>
            <a:r>
              <a:rPr lang="en-US" sz="1800">
                <a:latin typeface="Arial"/>
                <a:cs typeface="Arial"/>
              </a:rPr>
              <a:t>The incubation period is around 1-5 days (avg 2-3 days)</a:t>
            </a:r>
          </a:p>
          <a:p>
            <a:endParaRPr lang="en-US" sz="1800"/>
          </a:p>
        </p:txBody>
      </p:sp>
      <p:pic>
        <p:nvPicPr>
          <p:cNvPr id="5" name="Picture 5">
            <a:extLst>
              <a:ext uri="{FF2B5EF4-FFF2-40B4-BE49-F238E27FC236}">
                <a16:creationId xmlns:a16="http://schemas.microsoft.com/office/drawing/2014/main" id="{ABF36BAB-DB9E-4998-4AD6-A5784EE47E0C}"/>
              </a:ext>
            </a:extLst>
          </p:cNvPr>
          <p:cNvPicPr>
            <a:picLocks noChangeAspect="1"/>
          </p:cNvPicPr>
          <p:nvPr/>
        </p:nvPicPr>
        <p:blipFill>
          <a:blip r:embed="rId3"/>
          <a:stretch>
            <a:fillRect/>
          </a:stretch>
        </p:blipFill>
        <p:spPr>
          <a:xfrm>
            <a:off x="6968647" y="1891019"/>
            <a:ext cx="3348624" cy="3948087"/>
          </a:xfrm>
          <a:prstGeom prst="rect">
            <a:avLst/>
          </a:prstGeom>
        </p:spPr>
      </p:pic>
      <p:pic>
        <p:nvPicPr>
          <p:cNvPr id="8" name="Picture 7">
            <a:extLst>
              <a:ext uri="{FF2B5EF4-FFF2-40B4-BE49-F238E27FC236}">
                <a16:creationId xmlns:a16="http://schemas.microsoft.com/office/drawing/2014/main" id="{502CB0B7-FBE7-4FF4-A8E0-560B11DB3410}"/>
              </a:ext>
            </a:extLst>
          </p:cNvPr>
          <p:cNvPicPr>
            <a:picLocks noChangeAspect="1"/>
          </p:cNvPicPr>
          <p:nvPr/>
        </p:nvPicPr>
        <p:blipFill rotWithShape="1">
          <a:blip r:embed="rId4"/>
          <a:srcRect l="44418" t="17832" r="52160" b="70000"/>
          <a:stretch/>
        </p:blipFill>
        <p:spPr>
          <a:xfrm>
            <a:off x="10489393" y="263839"/>
            <a:ext cx="1431796" cy="1431796"/>
          </a:xfrm>
          <a:prstGeom prst="rect">
            <a:avLst/>
          </a:prstGeom>
        </p:spPr>
      </p:pic>
    </p:spTree>
    <p:extLst>
      <p:ext uri="{BB962C8B-B14F-4D97-AF65-F5344CB8AC3E}">
        <p14:creationId xmlns:p14="http://schemas.microsoft.com/office/powerpoint/2010/main" val="19158636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2ed8f107-90fd-496a-9f34-3e7c61e3eaf9" xsi:nil="true"/>
    <DateandTime xmlns="12f6a87a-eb6c-47ee-926c-79dbbbc1cf6e" xsi:nil="true"/>
    <MediaLengthInSeconds xmlns="12f6a87a-eb6c-47ee-926c-79dbbbc1cf6e" xsi:nil="true"/>
    <_ip_UnifiedCompliancePolicyProperties xmlns="2ed8f107-90fd-496a-9f34-3e7c61e3eaf9" xsi:nil="true"/>
    <Review_x0020_Date xmlns="12f6a87a-eb6c-47ee-926c-79dbbbc1cf6e" xsi:nil="true"/>
    <TaxCatchAll xmlns="2ed8f107-90fd-496a-9f34-3e7c61e3eaf9" xsi:nil="true"/>
    <lcf76f155ced4ddcb4097134ff3c332f xmlns="12f6a87a-eb6c-47ee-926c-79dbbbc1cf6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4A7012E88FF6499736DA2595A1AC5B" ma:contentTypeVersion="20" ma:contentTypeDescription="Create a new document." ma:contentTypeScope="" ma:versionID="9b03d446b20977c86a1894629eb2f695">
  <xsd:schema xmlns:xsd="http://www.w3.org/2001/XMLSchema" xmlns:xs="http://www.w3.org/2001/XMLSchema" xmlns:p="http://schemas.microsoft.com/office/2006/metadata/properties" xmlns:ns2="12f6a87a-eb6c-47ee-926c-79dbbbc1cf6e" xmlns:ns3="2ed8f107-90fd-496a-9f34-3e7c61e3eaf9" targetNamespace="http://schemas.microsoft.com/office/2006/metadata/properties" ma:root="true" ma:fieldsID="e4cee54034399a199a71056a539e4df1" ns2:_="" ns3:_="">
    <xsd:import namespace="12f6a87a-eb6c-47ee-926c-79dbbbc1cf6e"/>
    <xsd:import namespace="2ed8f107-90fd-496a-9f34-3e7c61e3eaf9"/>
    <xsd:element name="properties">
      <xsd:complexType>
        <xsd:sequence>
          <xsd:element name="documentManagement">
            <xsd:complexType>
              <xsd:all>
                <xsd:element ref="ns2:DateandTime" minOccurs="0"/>
                <xsd:element ref="ns2:Review_x0020_Date" minOccurs="0"/>
                <xsd:element ref="ns2:MediaServiceMetadata" minOccurs="0"/>
                <xsd:element ref="ns2:MediaServiceFastMetadata" minOccurs="0"/>
                <xsd:element ref="ns2:MediaServiceSearchProperties" minOccurs="0"/>
                <xsd:element ref="ns2:MediaServiceObjectDetectorVersions" minOccurs="0"/>
                <xsd:element ref="ns3:_ip_UnifiedCompliancePolicyProperties" minOccurs="0"/>
                <xsd:element ref="ns3:_ip_UnifiedCompliancePolicyUIAction"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6a87a-eb6c-47ee-926c-79dbbbc1cf6e" elementFormDefault="qualified">
    <xsd:import namespace="http://schemas.microsoft.com/office/2006/documentManagement/types"/>
    <xsd:import namespace="http://schemas.microsoft.com/office/infopath/2007/PartnerControls"/>
    <xsd:element name="DateandTime" ma:index="5" nillable="true" ma:displayName="Date and Time" ma:format="DateTime" ma:internalName="DateandTime" ma:readOnly="false">
      <xsd:simpleType>
        <xsd:restriction base="dms:DateTime"/>
      </xsd:simpleType>
    </xsd:element>
    <xsd:element name="Review_x0020_Date" ma:index="6" nillable="true" ma:displayName="Review date" ma:indexed="true" ma:internalName="Review_x0020_Date" ma:readOnly="false">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8f107-90fd-496a-9f34-3e7c61e3eaf9"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internalName="_ip_UnifiedCompliancePolicyProperties" ma:readOnly="false">
      <xsd:simpleType>
        <xsd:restriction base="dms:Note"/>
      </xsd:simpleType>
    </xsd:element>
    <xsd:element name="_ip_UnifiedCompliancePolicyUIAction" ma:index="15" nillable="true" ma:displayName="Unified Compliance Policy UI Action" ma:hidden="true" ma:internalName="_ip_UnifiedCompliancePolicyUIAction" ma:readOnly="false">
      <xsd:simpleType>
        <xsd:restriction base="dms:Text"/>
      </xsd:simpleType>
    </xsd:element>
    <xsd:element name="TaxCatchAll" ma:index="22" nillable="true" ma:displayName="Taxonomy Catch All Column" ma:hidden="true" ma:list="{f1f0cbbd-e993-4584-afc8-623edf712b68}" ma:internalName="TaxCatchAll" ma:showField="CatchAllData" ma:web="2ed8f107-90fd-496a-9f34-3e7c61e3ea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schemas.microsoft.com/office/2006/metadata/properties"/>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12f6a87a-eb6c-47ee-926c-79dbbbc1cf6e"/>
    <ds:schemaRef ds:uri="http://purl.org/dc/elements/1.1/"/>
    <ds:schemaRef ds:uri="http://schemas.microsoft.com/office/infopath/2007/PartnerControls"/>
    <ds:schemaRef ds:uri="2ed8f107-90fd-496a-9f34-3e7c61e3eaf9"/>
  </ds:schemaRefs>
</ds:datastoreItem>
</file>

<file path=customXml/itemProps2.xml><?xml version="1.0" encoding="utf-8"?>
<ds:datastoreItem xmlns:ds="http://schemas.openxmlformats.org/officeDocument/2006/customXml" ds:itemID="{BF90F425-310F-438F-9F65-8B3D138894D2}">
  <ds:schemaRefs>
    <ds:schemaRef ds:uri="12f6a87a-eb6c-47ee-926c-79dbbbc1cf6e"/>
    <ds:schemaRef ds:uri="2ed8f107-90fd-496a-9f34-3e7c61e3ea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
  <TotalTime>0</TotalTime>
  <Words>2207</Words>
  <Application>Microsoft Office PowerPoint</Application>
  <PresentationFormat>Widescreen</PresentationFormat>
  <Paragraphs>186</Paragraphs>
  <Slides>21</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Custom Design</vt:lpstr>
      <vt:lpstr>Immunisations Update  Southwest Winter Preparedness  September 2025</vt:lpstr>
      <vt:lpstr>Thank you</vt:lpstr>
      <vt:lpstr>Pneumococcal, Shingles, RSV, Influenza &amp; Covid Vaccines 2025/26</vt:lpstr>
      <vt:lpstr>Contacts</vt:lpstr>
      <vt:lpstr>The pneumococcal vaccine </vt:lpstr>
      <vt:lpstr>Shingles </vt:lpstr>
      <vt:lpstr>Respiratory Syncytial Virus (RSV) </vt:lpstr>
      <vt:lpstr>Scene setting</vt:lpstr>
      <vt:lpstr>Its all about flu!</vt:lpstr>
      <vt:lpstr>Flu vaccine eligibility 25/26</vt:lpstr>
      <vt:lpstr>Frontline health and social care workers</vt:lpstr>
      <vt:lpstr>Flu vaccine available for 2025 to 2026</vt:lpstr>
      <vt:lpstr>Where can care/nursing home residents and staff be vaccinated </vt:lpstr>
      <vt:lpstr>Key messages to health and social care workers</vt:lpstr>
      <vt:lpstr>Benefits of vaccination for Care Homes</vt:lpstr>
      <vt:lpstr>Monitoring Uptake </vt:lpstr>
      <vt:lpstr>Resources for Care Home Workers </vt:lpstr>
      <vt:lpstr>Resources, including Training and Comms  </vt:lpstr>
      <vt:lpstr>Links to other key documents</vt:lpstr>
      <vt:lpstr>Covid-19 vaccination programme – resources</vt:lpstr>
      <vt:lpstr>Adult Vaccination Programmes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SENDEROWSKA, Regina (NHS ENGLAND)</cp:lastModifiedBy>
  <cp:revision>1</cp:revision>
  <dcterms:created xsi:type="dcterms:W3CDTF">2017-05-03T08:06:17Z</dcterms:created>
  <dcterms:modified xsi:type="dcterms:W3CDTF">2025-08-27T07:30:44Z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0x010100624A7012E88FF6499736DA2595A1AC5B</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y fmtid="{D5CDD505-2E9C-101B-9397-08002B2CF9AE}" pid="13" name="_ExtendedDescription">
    <vt:lpwstr/>
  </property>
</Properties>
</file>