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21.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0.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35"/>
  </p:notesMasterIdLst>
  <p:sldIdLst>
    <p:sldId id="325" r:id="rId2"/>
    <p:sldId id="279" r:id="rId3"/>
    <p:sldId id="301" r:id="rId4"/>
    <p:sldId id="330" r:id="rId5"/>
    <p:sldId id="285" r:id="rId6"/>
    <p:sldId id="314" r:id="rId7"/>
    <p:sldId id="298" r:id="rId8"/>
    <p:sldId id="307" r:id="rId9"/>
    <p:sldId id="302" r:id="rId10"/>
    <p:sldId id="303" r:id="rId11"/>
    <p:sldId id="315" r:id="rId12"/>
    <p:sldId id="277" r:id="rId13"/>
    <p:sldId id="287" r:id="rId14"/>
    <p:sldId id="327" r:id="rId15"/>
    <p:sldId id="328" r:id="rId16"/>
    <p:sldId id="288" r:id="rId17"/>
    <p:sldId id="292" r:id="rId18"/>
    <p:sldId id="331" r:id="rId19"/>
    <p:sldId id="316" r:id="rId20"/>
    <p:sldId id="317" r:id="rId21"/>
    <p:sldId id="318" r:id="rId22"/>
    <p:sldId id="319" r:id="rId23"/>
    <p:sldId id="320" r:id="rId24"/>
    <p:sldId id="321" r:id="rId25"/>
    <p:sldId id="322" r:id="rId26"/>
    <p:sldId id="289" r:id="rId27"/>
    <p:sldId id="324" r:id="rId28"/>
    <p:sldId id="280" r:id="rId29"/>
    <p:sldId id="290" r:id="rId30"/>
    <p:sldId id="305" r:id="rId31"/>
    <p:sldId id="291" r:id="rId32"/>
    <p:sldId id="329" r:id="rId33"/>
    <p:sldId id="2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ie Whillock" initials="RW" lastIdx="1" clrIdx="0">
    <p:extLst>
      <p:ext uri="{19B8F6BF-5375-455C-9EA6-DF929625EA0E}">
        <p15:presenceInfo xmlns:p15="http://schemas.microsoft.com/office/powerpoint/2012/main" userId="S::Rosie.Whillock@phe.gov.uk::b768d4cd-9ac3-41c8-b755-ee4d887746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007C91"/>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67" autoAdjust="0"/>
  </p:normalViewPr>
  <p:slideViewPr>
    <p:cSldViewPr snapToGrid="0">
      <p:cViewPr varScale="1">
        <p:scale>
          <a:sx n="122" d="100"/>
          <a:sy n="122" d="100"/>
        </p:scale>
        <p:origin x="49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F94399-4760-E249-A21A-E0B302D943C1}" type="datetimeFigureOut">
              <a:rPr lang="en-US" smtClean="0"/>
              <a:t>7/31/2025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349AD-43E2-A142-9B61-FBB06C64E86F}" type="slidenum">
              <a:rPr lang="en-US" smtClean="0"/>
              <a:t>‹#›</a:t>
            </a:fld>
            <a:endParaRPr lang="en-US"/>
          </a:p>
        </p:txBody>
      </p:sp>
    </p:spTree>
    <p:extLst>
      <p:ext uri="{BB962C8B-B14F-4D97-AF65-F5344CB8AC3E}">
        <p14:creationId xmlns:p14="http://schemas.microsoft.com/office/powerpoint/2010/main" val="28093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a:t>
            </a:fld>
            <a:endParaRPr lang="en-US"/>
          </a:p>
        </p:txBody>
      </p:sp>
    </p:spTree>
    <p:extLst>
      <p:ext uri="{BB962C8B-B14F-4D97-AF65-F5344CB8AC3E}">
        <p14:creationId xmlns:p14="http://schemas.microsoft.com/office/powerpoint/2010/main" val="2133929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19</a:t>
            </a:fld>
            <a:endParaRPr lang="en-US"/>
          </a:p>
        </p:txBody>
      </p:sp>
    </p:spTree>
    <p:extLst>
      <p:ext uri="{BB962C8B-B14F-4D97-AF65-F5344CB8AC3E}">
        <p14:creationId xmlns:p14="http://schemas.microsoft.com/office/powerpoint/2010/main" val="4187338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20</a:t>
            </a:fld>
            <a:endParaRPr lang="en-US"/>
          </a:p>
        </p:txBody>
      </p:sp>
    </p:spTree>
    <p:extLst>
      <p:ext uri="{BB962C8B-B14F-4D97-AF65-F5344CB8AC3E}">
        <p14:creationId xmlns:p14="http://schemas.microsoft.com/office/powerpoint/2010/main" val="3179571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21</a:t>
            </a:fld>
            <a:endParaRPr lang="en-US"/>
          </a:p>
        </p:txBody>
      </p:sp>
    </p:spTree>
    <p:extLst>
      <p:ext uri="{BB962C8B-B14F-4D97-AF65-F5344CB8AC3E}">
        <p14:creationId xmlns:p14="http://schemas.microsoft.com/office/powerpoint/2010/main" val="1577626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22</a:t>
            </a:fld>
            <a:endParaRPr lang="en-US"/>
          </a:p>
        </p:txBody>
      </p:sp>
    </p:spTree>
    <p:extLst>
      <p:ext uri="{BB962C8B-B14F-4D97-AF65-F5344CB8AC3E}">
        <p14:creationId xmlns:p14="http://schemas.microsoft.com/office/powerpoint/2010/main" val="434170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23</a:t>
            </a:fld>
            <a:endParaRPr lang="en-US"/>
          </a:p>
        </p:txBody>
      </p:sp>
    </p:spTree>
    <p:extLst>
      <p:ext uri="{BB962C8B-B14F-4D97-AF65-F5344CB8AC3E}">
        <p14:creationId xmlns:p14="http://schemas.microsoft.com/office/powerpoint/2010/main" val="1887359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24</a:t>
            </a:fld>
            <a:endParaRPr lang="en-US"/>
          </a:p>
        </p:txBody>
      </p:sp>
    </p:spTree>
    <p:extLst>
      <p:ext uri="{BB962C8B-B14F-4D97-AF65-F5344CB8AC3E}">
        <p14:creationId xmlns:p14="http://schemas.microsoft.com/office/powerpoint/2010/main" val="3652092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26</a:t>
            </a:fld>
            <a:endParaRPr lang="en-US"/>
          </a:p>
        </p:txBody>
      </p:sp>
    </p:spTree>
    <p:extLst>
      <p:ext uri="{BB962C8B-B14F-4D97-AF65-F5344CB8AC3E}">
        <p14:creationId xmlns:p14="http://schemas.microsoft.com/office/powerpoint/2010/main" val="1007929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27</a:t>
            </a:fld>
            <a:endParaRPr lang="en-US"/>
          </a:p>
        </p:txBody>
      </p:sp>
    </p:spTree>
    <p:extLst>
      <p:ext uri="{BB962C8B-B14F-4D97-AF65-F5344CB8AC3E}">
        <p14:creationId xmlns:p14="http://schemas.microsoft.com/office/powerpoint/2010/main" val="1175792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28</a:t>
            </a:fld>
            <a:endParaRPr lang="en-US"/>
          </a:p>
        </p:txBody>
      </p:sp>
    </p:spTree>
    <p:extLst>
      <p:ext uri="{BB962C8B-B14F-4D97-AF65-F5344CB8AC3E}">
        <p14:creationId xmlns:p14="http://schemas.microsoft.com/office/powerpoint/2010/main" val="829783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29</a:t>
            </a:fld>
            <a:endParaRPr lang="en-US"/>
          </a:p>
        </p:txBody>
      </p:sp>
    </p:spTree>
    <p:extLst>
      <p:ext uri="{BB962C8B-B14F-4D97-AF65-F5344CB8AC3E}">
        <p14:creationId xmlns:p14="http://schemas.microsoft.com/office/powerpoint/2010/main" val="436974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a:t>
            </a:fld>
            <a:endParaRPr lang="en-US"/>
          </a:p>
        </p:txBody>
      </p:sp>
    </p:spTree>
    <p:extLst>
      <p:ext uri="{BB962C8B-B14F-4D97-AF65-F5344CB8AC3E}">
        <p14:creationId xmlns:p14="http://schemas.microsoft.com/office/powerpoint/2010/main" val="94334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31</a:t>
            </a:fld>
            <a:endParaRPr lang="en-US"/>
          </a:p>
        </p:txBody>
      </p:sp>
    </p:spTree>
    <p:extLst>
      <p:ext uri="{BB962C8B-B14F-4D97-AF65-F5344CB8AC3E}">
        <p14:creationId xmlns:p14="http://schemas.microsoft.com/office/powerpoint/2010/main" val="3937289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33</a:t>
            </a:fld>
            <a:endParaRPr lang="en-US"/>
          </a:p>
        </p:txBody>
      </p:sp>
    </p:spTree>
    <p:extLst>
      <p:ext uri="{BB962C8B-B14F-4D97-AF65-F5344CB8AC3E}">
        <p14:creationId xmlns:p14="http://schemas.microsoft.com/office/powerpoint/2010/main" val="4117050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4</a:t>
            </a:fld>
            <a:endParaRPr lang="en-US"/>
          </a:p>
        </p:txBody>
      </p:sp>
    </p:spTree>
    <p:extLst>
      <p:ext uri="{BB962C8B-B14F-4D97-AF65-F5344CB8AC3E}">
        <p14:creationId xmlns:p14="http://schemas.microsoft.com/office/powerpoint/2010/main" val="2056566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5</a:t>
            </a:fld>
            <a:endParaRPr lang="en-US"/>
          </a:p>
        </p:txBody>
      </p:sp>
    </p:spTree>
    <p:extLst>
      <p:ext uri="{BB962C8B-B14F-4D97-AF65-F5344CB8AC3E}">
        <p14:creationId xmlns:p14="http://schemas.microsoft.com/office/powerpoint/2010/main" val="4157826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a:t>
            </a:fld>
            <a:endParaRPr lang="en-US"/>
          </a:p>
        </p:txBody>
      </p:sp>
    </p:spTree>
    <p:extLst>
      <p:ext uri="{BB962C8B-B14F-4D97-AF65-F5344CB8AC3E}">
        <p14:creationId xmlns:p14="http://schemas.microsoft.com/office/powerpoint/2010/main" val="1189698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a:t>
            </a:fld>
            <a:endParaRPr lang="en-US"/>
          </a:p>
        </p:txBody>
      </p:sp>
    </p:spTree>
    <p:extLst>
      <p:ext uri="{BB962C8B-B14F-4D97-AF65-F5344CB8AC3E}">
        <p14:creationId xmlns:p14="http://schemas.microsoft.com/office/powerpoint/2010/main" val="923018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14</a:t>
            </a:fld>
            <a:endParaRPr lang="en-US"/>
          </a:p>
        </p:txBody>
      </p:sp>
    </p:spTree>
    <p:extLst>
      <p:ext uri="{BB962C8B-B14F-4D97-AF65-F5344CB8AC3E}">
        <p14:creationId xmlns:p14="http://schemas.microsoft.com/office/powerpoint/2010/main" val="1445798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a:t>
            </a:fld>
            <a:endParaRPr lang="en-US"/>
          </a:p>
        </p:txBody>
      </p:sp>
    </p:spTree>
    <p:extLst>
      <p:ext uri="{BB962C8B-B14F-4D97-AF65-F5344CB8AC3E}">
        <p14:creationId xmlns:p14="http://schemas.microsoft.com/office/powerpoint/2010/main" val="10518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a:t>
            </a:fld>
            <a:endParaRPr lang="en-US"/>
          </a:p>
        </p:txBody>
      </p:sp>
    </p:spTree>
    <p:extLst>
      <p:ext uri="{BB962C8B-B14F-4D97-AF65-F5344CB8AC3E}">
        <p14:creationId xmlns:p14="http://schemas.microsoft.com/office/powerpoint/2010/main" val="10941343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20D6-CED8-4F62-AA93-FCC34ADFC569}"/>
              </a:ext>
            </a:extLst>
          </p:cNvPr>
          <p:cNvSpPr>
            <a:spLocks noGrp="1"/>
          </p:cNvSpPr>
          <p:nvPr>
            <p:ph type="ctrTitle"/>
          </p:nvPr>
        </p:nvSpPr>
        <p:spPr>
          <a:xfrm>
            <a:off x="512955" y="2528658"/>
            <a:ext cx="10481617" cy="2387600"/>
          </a:xfrm>
        </p:spPr>
        <p:txBody>
          <a:bodyPr anchor="t"/>
          <a:lstStyle>
            <a:lvl1pPr algn="l">
              <a:defRPr sz="4000">
                <a:solidFill>
                  <a:srgbClr val="007C91"/>
                </a:solidFill>
              </a:defRPr>
            </a:lvl1pPr>
          </a:lstStyle>
          <a:p>
            <a:r>
              <a:rPr lang="en-US"/>
              <a:t>Click to edit Master title style</a:t>
            </a:r>
            <a:endParaRPr lang="en-GB" dirty="0"/>
          </a:p>
        </p:txBody>
      </p:sp>
    </p:spTree>
    <p:extLst>
      <p:ext uri="{BB962C8B-B14F-4D97-AF65-F5344CB8AC3E}">
        <p14:creationId xmlns:p14="http://schemas.microsoft.com/office/powerpoint/2010/main" val="294236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41C13-0DB6-4E28-9521-FD744346D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F445-D392-4789-9479-AF028CB55CC0}"/>
              </a:ext>
            </a:extLst>
          </p:cNvPr>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8">
            <a:extLst>
              <a:ext uri="{FF2B5EF4-FFF2-40B4-BE49-F238E27FC236}">
                <a16:creationId xmlns:a16="http://schemas.microsoft.com/office/drawing/2014/main" id="{C65E6804-E436-2947-81F5-FCC5E465C142}"/>
              </a:ext>
            </a:extLst>
          </p:cNvPr>
          <p:cNvSpPr>
            <a:spLocks noGrp="1"/>
          </p:cNvSpPr>
          <p:nvPr>
            <p:ph type="ftr" sz="quarter" idx="10"/>
          </p:nvPr>
        </p:nvSpPr>
        <p:spPr/>
        <p:txBody>
          <a:bodyPr/>
          <a:lstStyle/>
          <a:p>
            <a:r>
              <a:rPr lang="en-GB"/>
              <a:t>Presentation title</a:t>
            </a:r>
            <a:endParaRPr lang="en-GB" sz="1400" dirty="0"/>
          </a:p>
        </p:txBody>
      </p:sp>
      <p:sp>
        <p:nvSpPr>
          <p:cNvPr id="10" name="Slide Number Placeholder 9">
            <a:extLst>
              <a:ext uri="{FF2B5EF4-FFF2-40B4-BE49-F238E27FC236}">
                <a16:creationId xmlns:a16="http://schemas.microsoft.com/office/drawing/2014/main" id="{4C176BFD-AF1B-334D-884D-C08E0A3D509C}"/>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7999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ADD9-C943-418A-9D35-CC865F95F6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914506-EEE5-4D8C-850E-4F0922B6B431}"/>
              </a:ext>
            </a:extLst>
          </p:cNvPr>
          <p:cNvSpPr>
            <a:spLocks noGrp="1"/>
          </p:cNvSpPr>
          <p:nvPr>
            <p:ph sz="half" idx="1" hasCustomPrompt="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5046333-AC78-4EDE-9D8D-21DCF6FCEA55}"/>
              </a:ext>
            </a:extLst>
          </p:cNvPr>
          <p:cNvSpPr>
            <a:spLocks noGrp="1"/>
          </p:cNvSpPr>
          <p:nvPr>
            <p:ph sz="half" idx="2" hasCustomPrompt="1"/>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9">
            <a:extLst>
              <a:ext uri="{FF2B5EF4-FFF2-40B4-BE49-F238E27FC236}">
                <a16:creationId xmlns:a16="http://schemas.microsoft.com/office/drawing/2014/main" id="{AE4E894C-2A2B-A74C-BFBD-B15007757C8B}"/>
              </a:ext>
            </a:extLst>
          </p:cNvPr>
          <p:cNvSpPr>
            <a:spLocks noGrp="1"/>
          </p:cNvSpPr>
          <p:nvPr>
            <p:ph type="ftr" sz="quarter" idx="10"/>
          </p:nvPr>
        </p:nvSpPr>
        <p:spPr/>
        <p:txBody>
          <a:bodyPr/>
          <a:lstStyle/>
          <a:p>
            <a:r>
              <a:rPr lang="en-GB"/>
              <a:t>Presentation title</a:t>
            </a:r>
            <a:endParaRPr lang="en-GB" sz="1400" dirty="0"/>
          </a:p>
        </p:txBody>
      </p:sp>
      <p:sp>
        <p:nvSpPr>
          <p:cNvPr id="11" name="Slide Number Placeholder 10">
            <a:extLst>
              <a:ext uri="{FF2B5EF4-FFF2-40B4-BE49-F238E27FC236}">
                <a16:creationId xmlns:a16="http://schemas.microsoft.com/office/drawing/2014/main" id="{05D39806-AD25-A04F-9636-F009A170C8CD}"/>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016229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6C20DF-56A1-44A9-A429-8B05468D2A41}"/>
              </a:ext>
            </a:extLst>
          </p:cNvPr>
          <p:cNvSpPr>
            <a:spLocks noGrp="1"/>
          </p:cNvSpPr>
          <p:nvPr>
            <p:ph type="body" idx="1"/>
          </p:nvPr>
        </p:nvSpPr>
        <p:spPr>
          <a:xfrm>
            <a:off x="839788" y="1681163"/>
            <a:ext cx="5157787"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BA82AB-E9DB-425C-9352-E0A272AD0E42}"/>
              </a:ext>
            </a:extLst>
          </p:cNvPr>
          <p:cNvSpPr>
            <a:spLocks noGrp="1"/>
          </p:cNvSpPr>
          <p:nvPr>
            <p:ph sz="half" idx="2" hasCustomPrompt="1"/>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5" name="Text Placeholder 4">
            <a:extLst>
              <a:ext uri="{FF2B5EF4-FFF2-40B4-BE49-F238E27FC236}">
                <a16:creationId xmlns:a16="http://schemas.microsoft.com/office/drawing/2014/main" id="{E4FD6833-A055-4CE8-AB12-41A1997D9B75}"/>
              </a:ext>
            </a:extLst>
          </p:cNvPr>
          <p:cNvSpPr>
            <a:spLocks noGrp="1"/>
          </p:cNvSpPr>
          <p:nvPr>
            <p:ph type="body" sz="quarter" idx="3"/>
          </p:nvPr>
        </p:nvSpPr>
        <p:spPr>
          <a:xfrm>
            <a:off x="6172200" y="1681163"/>
            <a:ext cx="5183188"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6F2F5E-B4CD-46C2-B6AC-8052CF2B36A5}"/>
              </a:ext>
            </a:extLst>
          </p:cNvPr>
          <p:cNvSpPr>
            <a:spLocks noGrp="1"/>
          </p:cNvSpPr>
          <p:nvPr>
            <p:ph sz="quarter" idx="4" hasCustomPrompt="1"/>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10" name="Title 9">
            <a:extLst>
              <a:ext uri="{FF2B5EF4-FFF2-40B4-BE49-F238E27FC236}">
                <a16:creationId xmlns:a16="http://schemas.microsoft.com/office/drawing/2014/main" id="{3503C25A-9D93-4F4F-8253-B7AB9B2BC6B1}"/>
              </a:ext>
            </a:extLst>
          </p:cNvPr>
          <p:cNvSpPr>
            <a:spLocks noGrp="1"/>
          </p:cNvSpPr>
          <p:nvPr>
            <p:ph type="title"/>
          </p:nvPr>
        </p:nvSpPr>
        <p:spPr/>
        <p:txBody>
          <a:bodyPr/>
          <a:lstStyle/>
          <a:p>
            <a:r>
              <a:rPr lang="en-US"/>
              <a:t>Click to edit Master title style</a:t>
            </a:r>
          </a:p>
        </p:txBody>
      </p:sp>
      <p:sp>
        <p:nvSpPr>
          <p:cNvPr id="13" name="Footer Placeholder 12">
            <a:extLst>
              <a:ext uri="{FF2B5EF4-FFF2-40B4-BE49-F238E27FC236}">
                <a16:creationId xmlns:a16="http://schemas.microsoft.com/office/drawing/2014/main" id="{CB930E85-4B03-2D45-B847-D4398F5F9147}"/>
              </a:ext>
            </a:extLst>
          </p:cNvPr>
          <p:cNvSpPr>
            <a:spLocks noGrp="1"/>
          </p:cNvSpPr>
          <p:nvPr>
            <p:ph type="ftr" sz="quarter" idx="10"/>
          </p:nvPr>
        </p:nvSpPr>
        <p:spPr/>
        <p:txBody>
          <a:bodyPr/>
          <a:lstStyle/>
          <a:p>
            <a:r>
              <a:rPr lang="en-GB"/>
              <a:t>Presentation title</a:t>
            </a:r>
            <a:endParaRPr lang="en-GB" sz="1400" dirty="0"/>
          </a:p>
        </p:txBody>
      </p:sp>
      <p:sp>
        <p:nvSpPr>
          <p:cNvPr id="14" name="Slide Number Placeholder 13">
            <a:extLst>
              <a:ext uri="{FF2B5EF4-FFF2-40B4-BE49-F238E27FC236}">
                <a16:creationId xmlns:a16="http://schemas.microsoft.com/office/drawing/2014/main" id="{5E1D73D8-44E6-D54F-8151-2BDA8CF08C55}"/>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60204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C75E-5812-48FD-BCBD-1235D22F0081}"/>
              </a:ext>
            </a:extLst>
          </p:cNvPr>
          <p:cNvSpPr>
            <a:spLocks noGrp="1"/>
          </p:cNvSpPr>
          <p:nvPr>
            <p:ph type="title"/>
          </p:nvPr>
        </p:nvSpPr>
        <p:spPr/>
        <p:txBody>
          <a:bodyPr/>
          <a:lstStyle/>
          <a:p>
            <a:r>
              <a:rPr lang="en-US"/>
              <a:t>Click to edit Master title style</a:t>
            </a:r>
            <a:endParaRPr lang="en-GB"/>
          </a:p>
        </p:txBody>
      </p:sp>
      <p:sp>
        <p:nvSpPr>
          <p:cNvPr id="8" name="Footer Placeholder 7">
            <a:extLst>
              <a:ext uri="{FF2B5EF4-FFF2-40B4-BE49-F238E27FC236}">
                <a16:creationId xmlns:a16="http://schemas.microsoft.com/office/drawing/2014/main" id="{0980B7E6-3A31-244C-8D5C-297872DC3E19}"/>
              </a:ext>
            </a:extLst>
          </p:cNvPr>
          <p:cNvSpPr>
            <a:spLocks noGrp="1"/>
          </p:cNvSpPr>
          <p:nvPr>
            <p:ph type="ftr" sz="quarter" idx="10"/>
          </p:nvPr>
        </p:nvSpPr>
        <p:spPr/>
        <p:txBody>
          <a:bodyPr/>
          <a:lstStyle/>
          <a:p>
            <a:r>
              <a:rPr lang="en-GB"/>
              <a:t>Presentation title</a:t>
            </a:r>
            <a:endParaRPr lang="en-GB" sz="1400" dirty="0"/>
          </a:p>
        </p:txBody>
      </p:sp>
      <p:sp>
        <p:nvSpPr>
          <p:cNvPr id="9" name="Slide Number Placeholder 8">
            <a:extLst>
              <a:ext uri="{FF2B5EF4-FFF2-40B4-BE49-F238E27FC236}">
                <a16:creationId xmlns:a16="http://schemas.microsoft.com/office/drawing/2014/main" id="{FF38D384-66F4-D748-9499-51EC5883028E}"/>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31946152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F3503B-7986-436C-9822-A1854F9D9A9B}"/>
              </a:ext>
            </a:extLst>
          </p:cNvPr>
          <p:cNvSpPr>
            <a:spLocks noGrp="1"/>
          </p:cNvSpPr>
          <p:nvPr>
            <p:ph type="title"/>
          </p:nvPr>
        </p:nvSpPr>
        <p:spPr>
          <a:xfrm>
            <a:off x="615956" y="179416"/>
            <a:ext cx="11123856" cy="972607"/>
          </a:xfrm>
          <a:prstGeom prst="rect">
            <a:avLst/>
          </a:prstGeom>
        </p:spPr>
        <p:txBody>
          <a:bodyPr vert="horz" lIns="91440" tIns="45720" rIns="91440" bIns="45720" rtlCol="0" anchor="t">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CF05904-E451-4DAC-98D7-82FCA86A4A8E}"/>
              </a:ext>
            </a:extLst>
          </p:cNvPr>
          <p:cNvSpPr>
            <a:spLocks noGrp="1"/>
          </p:cNvSpPr>
          <p:nvPr>
            <p:ph type="body" idx="1"/>
          </p:nvPr>
        </p:nvSpPr>
        <p:spPr>
          <a:xfrm>
            <a:off x="615955" y="1774826"/>
            <a:ext cx="111238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78A9E1E3-76D3-49B4-BA11-2CCBDA7CADC2}"/>
              </a:ext>
            </a:extLst>
          </p:cNvPr>
          <p:cNvSpPr>
            <a:spLocks noGrp="1"/>
          </p:cNvSpPr>
          <p:nvPr>
            <p:ph type="ftr" sz="quarter" idx="3"/>
          </p:nvPr>
        </p:nvSpPr>
        <p:spPr>
          <a:xfrm>
            <a:off x="838200" y="6438850"/>
            <a:ext cx="10007606" cy="363600"/>
          </a:xfrm>
          <a:prstGeom prst="rect">
            <a:avLst/>
          </a:prstGeom>
        </p:spPr>
        <p:txBody>
          <a:bodyPr vert="horz" lIns="91440" tIns="45720" rIns="91440" bIns="45720" rtlCol="0" anchor="ctr"/>
          <a:lstStyle>
            <a:lvl1pPr algn="l">
              <a:defRPr sz="1400">
                <a:solidFill>
                  <a:srgbClr val="007C91"/>
                </a:solidFill>
                <a:latin typeface="Arial" panose="020B0604020202020204" pitchFamily="34" charset="0"/>
                <a:cs typeface="Arial" panose="020B0604020202020204" pitchFamily="34" charset="0"/>
              </a:defRPr>
            </a:lvl1pPr>
          </a:lstStyle>
          <a:p>
            <a:r>
              <a:rPr lang="en-GB" dirty="0"/>
              <a:t>Presentation title</a:t>
            </a:r>
          </a:p>
        </p:txBody>
      </p:sp>
      <p:sp>
        <p:nvSpPr>
          <p:cNvPr id="6" name="Slide Number Placeholder 5">
            <a:extLst>
              <a:ext uri="{FF2B5EF4-FFF2-40B4-BE49-F238E27FC236}">
                <a16:creationId xmlns:a16="http://schemas.microsoft.com/office/drawing/2014/main" id="{1BF5F349-A985-4FF9-9FE5-9D2B321F5687}"/>
              </a:ext>
            </a:extLst>
          </p:cNvPr>
          <p:cNvSpPr>
            <a:spLocks noGrp="1"/>
          </p:cNvSpPr>
          <p:nvPr>
            <p:ph type="sldNum" sz="quarter" idx="4"/>
          </p:nvPr>
        </p:nvSpPr>
        <p:spPr>
          <a:xfrm>
            <a:off x="130629" y="6438850"/>
            <a:ext cx="596332" cy="365125"/>
          </a:xfrm>
          <a:prstGeom prst="rect">
            <a:avLst/>
          </a:prstGeom>
        </p:spPr>
        <p:txBody>
          <a:bodyPr vert="horz" lIns="91440" tIns="45720" rIns="91440" bIns="45720" rtlCol="0" anchor="ctr"/>
          <a:lstStyle>
            <a:lvl1pPr algn="r">
              <a:defRPr sz="1400">
                <a:solidFill>
                  <a:srgbClr val="007C91"/>
                </a:solidFill>
                <a:latin typeface="Arial" panose="020B0604020202020204" pitchFamily="34" charset="0"/>
                <a:cs typeface="Arial" panose="020B0604020202020204" pitchFamily="34" charset="0"/>
              </a:defRPr>
            </a:lvl1pPr>
          </a:lstStyle>
          <a:p>
            <a:fld id="{344369E4-5DE7-46E5-874E-4FD437973785}" type="slidenum">
              <a:rPr lang="en-GB" smtClean="0"/>
              <a:pPr/>
              <a:t>‹#›</a:t>
            </a:fld>
            <a:endParaRPr lang="en-GB" dirty="0"/>
          </a:p>
        </p:txBody>
      </p:sp>
    </p:spTree>
    <p:extLst>
      <p:ext uri="{BB962C8B-B14F-4D97-AF65-F5344CB8AC3E}">
        <p14:creationId xmlns:p14="http://schemas.microsoft.com/office/powerpoint/2010/main" val="1204892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hf hdr="0" dt="0"/>
  <p:txStyles>
    <p:titleStyle>
      <a:lvl1pPr algn="l" defTabSz="914400" rtl="0" eaLnBrk="1" latinLnBrk="0" hangingPunct="1">
        <a:lnSpc>
          <a:spcPct val="90000"/>
        </a:lnSpc>
        <a:spcBef>
          <a:spcPct val="0"/>
        </a:spcBef>
        <a:buNone/>
        <a:defRPr sz="3800" kern="1200">
          <a:solidFill>
            <a:srgbClr val="007C9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gov.uk/government/publications/respiratory-virus-circulation-england-and-wales/timing-of-influenza-season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healthpublications.gov.uk/"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gov.uk/government/publications/which-flu-vaccine-should-children-hav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https://www.gov.uk/government/publications/intramuscular-inactivated-influenza-vaccine-patient-group-direction-pgd-templat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www.gov.uk/government/publications/influenza-vaccine-fluenz-tetra-patient-group-direction-pgd-templat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gov.uk/government/publications/national-protocol-for-inactivated-influenza-vaccin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hyperlink" Target="https://www.sps.nhs.uk/articles/influenza-vaccine-written-instruction-templates-for-adoptio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hyperlink" Target="http://www.gov.uk/government/publications/flu-immunisation-for-early-years-settings-including-child-minder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www.gov.uk/government/publications/flu-vaccination-invitation-letter-template-for-children-aged-2-3-and-4-year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healthpublications.gov.uk/"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view.officeapps.live.com/op/view.aspx?src=https%3A%2F%2Fassets.publishing.service.gov.uk%2Fmedia%2F682dfb8cbaff3dab997751a3%2FUKHSA_School_flu_invitation_letter_2025_2026.odt&amp;wdOrigin=BROWSELINK" TargetMode="External"/><Relationship Id="rId3" Type="http://schemas.openxmlformats.org/officeDocument/2006/relationships/hyperlink" Target="http://www.gov.uk/government/publications/flu-vaccination-in-schools" TargetMode="External"/><Relationship Id="rId7" Type="http://schemas.openxmlformats.org/officeDocument/2006/relationships/hyperlink" Target="https://www.gov.uk/government/publications/flu-vaccination-leaflets-and-poster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healthpublications.gov.uk/ViewProduct.html?sp=Sflustickersforchildrenaged2to11years" TargetMode="External"/><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hyperlink" Target="https://www.healthpublications.gov.uk/ViewProduct.html?sp=Sflubriefingforprimaryschools202526" TargetMode="External"/><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healthpublications.gov.uk/ViewProduct.html?sp=Sprotectyourchildagainstfluinformationforparentsandcarersofchildreninprimaryschoolorpreschoolchinesesimplified" TargetMode="External"/><Relationship Id="rId13" Type="http://schemas.openxmlformats.org/officeDocument/2006/relationships/hyperlink" Target="https://www.healthpublications.gov.uk/ViewProduct.html?sp=Sprotectyourchildagainstfluinformationforparentsandcarersofchildreninprimaryschoolorpreschoolfrench" TargetMode="External"/><Relationship Id="rId18" Type="http://schemas.openxmlformats.org/officeDocument/2006/relationships/hyperlink" Target="https://www.healthpublications.gov.uk/ViewProduct.html?sp=Sprotectyourchildagainstfluinformationforparentsandcarersofchildreninprimaryschoolorpreschoollatvian" TargetMode="External"/><Relationship Id="rId26" Type="http://schemas.openxmlformats.org/officeDocument/2006/relationships/hyperlink" Target="https://www.healthpublications.gov.uk/ViewProduct.html?sp=Sprotectyourchildagainstfluinformationforparentsandcarersofchildreninprimaryschoolorpreschoolromany" TargetMode="External"/><Relationship Id="rId39" Type="http://schemas.openxmlformats.org/officeDocument/2006/relationships/hyperlink" Target="https://www.gov.uk/government/publications/flu-vaccination-leaflets-and-posters" TargetMode="External"/><Relationship Id="rId3" Type="http://schemas.openxmlformats.org/officeDocument/2006/relationships/hyperlink" Target="https://www.healthpublications.gov.uk/ViewProduct.html?sp=Sprotectyourchildagainstfluinformationforparentsandcarersofchildreninprimaryschoolorpreschool" TargetMode="External"/><Relationship Id="rId21" Type="http://schemas.openxmlformats.org/officeDocument/2006/relationships/hyperlink" Target="https://www.healthpublications.gov.uk/ViewProduct.html?sp=Sprotectyourchildagainstfluinformationforparentsandcarersofchildreninprimaryschoolorpreschoolpanjabi" TargetMode="External"/><Relationship Id="rId34" Type="http://schemas.openxmlformats.org/officeDocument/2006/relationships/hyperlink" Target="https://www.healthpublications.gov.uk/ViewProduct.html?sp=Sprotectyourchildagainstfluinformationforparentsandcarersofchildreninprimaryschoolorpreschoolukrainian" TargetMode="External"/><Relationship Id="rId7" Type="http://schemas.openxmlformats.org/officeDocument/2006/relationships/hyperlink" Target="https://www.healthpublications.gov.uk/ViewProduct.html?sp=Sprotectyourchildagainstfluinformationforparentsandcarersofchildreninprimaryschoolorpreschoolbulgarian" TargetMode="External"/><Relationship Id="rId12" Type="http://schemas.openxmlformats.org/officeDocument/2006/relationships/hyperlink" Target="https://www.healthpublications.gov.uk/ViewProduct.html?sp=Sprotectyourchildagainstfluinformationforparentsandcarersofchildreninprimaryschoolorpreschoolfarsi" TargetMode="External"/><Relationship Id="rId17" Type="http://schemas.openxmlformats.org/officeDocument/2006/relationships/hyperlink" Target="https://www.healthpublications.gov.uk/ViewProduct.html?sp=Sprotectyourchildagainstfluinformationforparentsandcarersofchildreninprimaryschoolorpreschoolitalian" TargetMode="External"/><Relationship Id="rId25" Type="http://schemas.openxmlformats.org/officeDocument/2006/relationships/hyperlink" Target="https://www.healthpublications.gov.uk/ViewProduct.html?sp=Sprotectyourchildagainstfluinformationforparentsandcarersofchildreninprimaryschoolorpreschoolromanian" TargetMode="External"/><Relationship Id="rId33" Type="http://schemas.openxmlformats.org/officeDocument/2006/relationships/hyperlink" Target="https://www.healthpublications.gov.uk/ViewProduct.html?sp=Sprotectyourchildagainstfluinformationforparentsandcarersofchildreninprimaryschoolorpreschooltwi" TargetMode="External"/><Relationship Id="rId38" Type="http://schemas.openxmlformats.org/officeDocument/2006/relationships/image" Target="../media/image21.jpeg"/><Relationship Id="rId2" Type="http://schemas.openxmlformats.org/officeDocument/2006/relationships/notesSlide" Target="../notesSlides/notesSlide11.xml"/><Relationship Id="rId16" Type="http://schemas.openxmlformats.org/officeDocument/2006/relationships/hyperlink" Target="https://www.healthpublications.gov.uk/ViewProduct.html?sp=Sprotectyourchildagainstfluinformationforparentsandcarersofchildreninprimaryschoolorpreschoolhindi" TargetMode="External"/><Relationship Id="rId20" Type="http://schemas.openxmlformats.org/officeDocument/2006/relationships/hyperlink" Target="https://www.healthpublications.gov.uk/ViewProduct.html?sp=Sprotectyourchildagainstfluinformationforparentsandcarersofchildreninprimaryschoolorpreschoolnepali" TargetMode="External"/><Relationship Id="rId29" Type="http://schemas.openxmlformats.org/officeDocument/2006/relationships/hyperlink" Target="https://www.healthpublications.gov.uk/ViewProduct.html?sp=Sprotectyourchildagainstfluinformationforparentsandcarersofchildreninprimaryschoolorpreschoolspanish" TargetMode="External"/><Relationship Id="rId1" Type="http://schemas.openxmlformats.org/officeDocument/2006/relationships/slideLayout" Target="../slideLayouts/slideLayout2.xml"/><Relationship Id="rId6" Type="http://schemas.openxmlformats.org/officeDocument/2006/relationships/hyperlink" Target="https://www.healthpublications.gov.uk/ViewProduct.html?sp=Sprotectyourchildagainstfluinformationforparentsandcarersofchildreninprimaryschoolorpreschoolbengali" TargetMode="External"/><Relationship Id="rId11" Type="http://schemas.openxmlformats.org/officeDocument/2006/relationships/hyperlink" Target="https://www.healthpublications.gov.uk/ViewProduct.html?sp=Sprotectyourchildagainstfluinformationforparentsandcarersofchildreninprimaryschoolorpreschoolestonian" TargetMode="External"/><Relationship Id="rId24" Type="http://schemas.openxmlformats.org/officeDocument/2006/relationships/hyperlink" Target="https://www.healthpublications.gov.uk/ViewProduct.html?sp=Sprotectyourchildagainstfluinformationforparentsandcarersofchildreninprimaryschoolorpreschoolportuguese" TargetMode="External"/><Relationship Id="rId32" Type="http://schemas.openxmlformats.org/officeDocument/2006/relationships/hyperlink" Target="https://www.healthpublications.gov.uk/ViewProduct.html?sp=Sprotectyourchildagainstfluinformationforparentsandcarersofchildreninprimaryschoolorpreschoolturkish" TargetMode="External"/><Relationship Id="rId37" Type="http://schemas.openxmlformats.org/officeDocument/2006/relationships/hyperlink" Target="https://www.healthpublications.gov.uk/ViewProduct.html?sp=Sprotectyourchildagainstfluinformationforparentsandcarersofchildreninprimaryschoolorpreschoolyoruba" TargetMode="External"/><Relationship Id="rId5" Type="http://schemas.openxmlformats.org/officeDocument/2006/relationships/hyperlink" Target="https://www.healthpublications.gov.uk/ViewProduct.html?sp=Sprotectyourchildagainstfluinformationforparentsandcarersofchildreninprimaryschoolorpreschoolarabic" TargetMode="External"/><Relationship Id="rId15" Type="http://schemas.openxmlformats.org/officeDocument/2006/relationships/hyperlink" Target="https://www.healthpublications.gov.uk/ViewProduct.html?sp=Sprotectyourchildagainstfluinformationforparentsandcarersofchildreninprimaryschoolorpreschoolgujarati" TargetMode="External"/><Relationship Id="rId23" Type="http://schemas.openxmlformats.org/officeDocument/2006/relationships/hyperlink" Target="https://www.healthpublications.gov.uk/ViewProduct.html?sp=Sprotectyourchildagainstfluinformationforparentsandcarersofchildreninprimaryschoolorpreschoolpolish" TargetMode="External"/><Relationship Id="rId28" Type="http://schemas.openxmlformats.org/officeDocument/2006/relationships/hyperlink" Target="https://www.healthpublications.gov.uk/ViewProduct.html?sp=Sprotectyourchildagainstfluinformationforparentsandcarersofchildreninprimaryschoolorpreschoolsomali" TargetMode="External"/><Relationship Id="rId36" Type="http://schemas.openxmlformats.org/officeDocument/2006/relationships/hyperlink" Target="https://www.healthpublications.gov.uk/ViewProduct.html?sp=Sprotectyourchildagainstfluinformationforparentsandcarersofchildreninprimaryschoolorpreschoolyiddish" TargetMode="External"/><Relationship Id="rId10" Type="http://schemas.openxmlformats.org/officeDocument/2006/relationships/hyperlink" Target="https://www.healthpublications.gov.uk/ViewProduct.html?sp=Sprotectyourchildagainstfluinformationforparentsandcarersofchildreninprimaryschoolorpreschooldari" TargetMode="External"/><Relationship Id="rId19" Type="http://schemas.openxmlformats.org/officeDocument/2006/relationships/hyperlink" Target="https://www.healthpublications.gov.uk/ViewProduct.html?sp=Sprotectyourchildagainstfluinformationforparentsandcarersofchildreninprimaryschoolorpreschoollithuanian" TargetMode="External"/><Relationship Id="rId31" Type="http://schemas.openxmlformats.org/officeDocument/2006/relationships/hyperlink" Target="https://www.healthpublications.gov.uk/ViewProduct.html?sp=Sprotectyourchildagainstfluinformationforparentsandcarersofchildreninprimaryschoolorpreschooltigrinya" TargetMode="External"/><Relationship Id="rId4" Type="http://schemas.openxmlformats.org/officeDocument/2006/relationships/hyperlink" Target="https://www.healthpublications.gov.uk/ViewProduct.html?sp=Sprotectyourchildagainstfluinformationforparentsandcarersofchildreninprimaryschoolorpreschoolalbanian" TargetMode="External"/><Relationship Id="rId9" Type="http://schemas.openxmlformats.org/officeDocument/2006/relationships/hyperlink" Target="https://www.healthpublications.gov.uk/ViewProduct.html?sp=Sprotectyourchildagainstfluinformationforparentsandcarersofchildreninprimaryschoolorpreschoolchinesetraditional" TargetMode="External"/><Relationship Id="rId14" Type="http://schemas.openxmlformats.org/officeDocument/2006/relationships/hyperlink" Target="https://www.healthpublications.gov.uk/ViewProduct.html?sp=Sprotectyourchildagainstfluinformationforparentsandcarersofchildreninprimaryschoolorpreschoolgreek" TargetMode="External"/><Relationship Id="rId22" Type="http://schemas.openxmlformats.org/officeDocument/2006/relationships/hyperlink" Target="https://www.healthpublications.gov.uk/ViewProduct.html?sp=Sprotectyourchildagainstfluinformationforparentsandcarersofchildreninprimaryschoolorpreschoolpashto" TargetMode="External"/><Relationship Id="rId27" Type="http://schemas.openxmlformats.org/officeDocument/2006/relationships/hyperlink" Target="https://www.healthpublications.gov.uk/ViewProduct.html?sp=Sprotectyourchildagainstfluinformationforparentsandcarersofchildreninprimaryschoolorpreschoolrussian" TargetMode="External"/><Relationship Id="rId30" Type="http://schemas.openxmlformats.org/officeDocument/2006/relationships/hyperlink" Target="https://www.healthpublications.gov.uk/ViewProduct.html?sp=Sprotectyourchildagainstfluinformationforparentsandcarersofchildreninprimaryschoolorpreschooltagalog" TargetMode="External"/><Relationship Id="rId35" Type="http://schemas.openxmlformats.org/officeDocument/2006/relationships/hyperlink" Target="https://www.healthpublications.gov.uk/ViewProduct.html?sp=Sprotectyourchildagainstfluinformationforparentsandcarersofchildreninprimaryschoolorpreschoolurdu"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healthpublications.gov.uk/ViewProduct.html?sp=Sflu5reasonstovaccinateyourchildposter011Chinesesimplified" TargetMode="External"/><Relationship Id="rId13" Type="http://schemas.openxmlformats.org/officeDocument/2006/relationships/hyperlink" Target="https://www.healthpublications.gov.uk/ViewProduct.html?sp=Sflu5reasonstovaccinateyourchildposter011yearsGujarati" TargetMode="External"/><Relationship Id="rId18" Type="http://schemas.openxmlformats.org/officeDocument/2006/relationships/hyperlink" Target="https://www.healthpublications.gov.uk/ViewProduct.html?sp=Sflu5reasonstovaccinateyourchildposter011yearsPolish" TargetMode="External"/><Relationship Id="rId26" Type="http://schemas.openxmlformats.org/officeDocument/2006/relationships/hyperlink" Target="https://www.healthpublications.gov.uk/ViewProduct.html?sp=Sflu5reasonstovaccinateyourchildposter011yearsUkrainian" TargetMode="External"/><Relationship Id="rId3" Type="http://schemas.openxmlformats.org/officeDocument/2006/relationships/hyperlink" Target="https://www.healthpublications.gov.uk/ViewProduct.html?sp=Sflu5reasonstovaccinateyourchildposter011years-4104" TargetMode="External"/><Relationship Id="rId21" Type="http://schemas.openxmlformats.org/officeDocument/2006/relationships/hyperlink" Target="https://www.healthpublications.gov.uk/ViewProduct.html?sp=Sflu5reasonstovaccinateyourchildposter011yearsRussian" TargetMode="External"/><Relationship Id="rId7" Type="http://schemas.openxmlformats.org/officeDocument/2006/relationships/hyperlink" Target="https://www.healthpublications.gov.uk/ViewProduct.html?sp=Sflu5reasonstovaccinateyourchildposter011yearsbrazilianportuguese" TargetMode="External"/><Relationship Id="rId12" Type="http://schemas.openxmlformats.org/officeDocument/2006/relationships/hyperlink" Target="https://www.healthpublications.gov.uk/ViewProduct.html?sp=Sflu5reasonstovaccinateyourchildposter011yearsGreek" TargetMode="External"/><Relationship Id="rId17" Type="http://schemas.openxmlformats.org/officeDocument/2006/relationships/hyperlink" Target="https://www.healthpublications.gov.uk/ViewProduct.html?sp=Sflu5reasonspostersecondaryschoolsPanjabi" TargetMode="External"/><Relationship Id="rId25" Type="http://schemas.openxmlformats.org/officeDocument/2006/relationships/hyperlink" Target="https://www.healthpublications.gov.uk/ViewProduct.html?sp=Sflu5reasonstovaccinateyourchildposter011yearsTwi" TargetMode="External"/><Relationship Id="rId2" Type="http://schemas.openxmlformats.org/officeDocument/2006/relationships/notesSlide" Target="../notesSlides/notesSlide12.xml"/><Relationship Id="rId16" Type="http://schemas.openxmlformats.org/officeDocument/2006/relationships/hyperlink" Target="https://www.healthpublications.gov.uk/ViewProduct.html?sp=Sflu5reasonspostersecondaryschoolsLithuanian" TargetMode="External"/><Relationship Id="rId20" Type="http://schemas.openxmlformats.org/officeDocument/2006/relationships/hyperlink" Target="https://www.healthpublications.gov.uk/ViewProduct.html?sp=Sflu5reasonstovaccinateyourchildposter011yearsRomany" TargetMode="External"/><Relationship Id="rId29"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hyperlink" Target="https://www.healthpublications.gov.uk/ViewProduct.html?sp=Sflu5reasonstovaccinateyourchildposter011yearsBengali" TargetMode="External"/><Relationship Id="rId11" Type="http://schemas.openxmlformats.org/officeDocument/2006/relationships/hyperlink" Target="https://www.healthpublications.gov.uk/ViewProduct.html?sp=Sflu5reasonstovaccinateyourchildposter011yearsFrench" TargetMode="External"/><Relationship Id="rId24" Type="http://schemas.openxmlformats.org/officeDocument/2006/relationships/hyperlink" Target="https://www.healthpublications.gov.uk/ViewProduct.html?sp=Sflu5reasonstovaccinateyourchildposter011yearsTurkish" TargetMode="External"/><Relationship Id="rId5" Type="http://schemas.openxmlformats.org/officeDocument/2006/relationships/hyperlink" Target="https://www.healthpublications.gov.uk/ViewProduct.html?sp=Sflu5reasonstovaccinateyourchildposter011yearsArabic" TargetMode="External"/><Relationship Id="rId15" Type="http://schemas.openxmlformats.org/officeDocument/2006/relationships/hyperlink" Target="https://www.healthpublications.gov.uk/ViewProduct.html?sp=Sflu5reasonstovaccinateyourchildposter011yearsLatvian" TargetMode="External"/><Relationship Id="rId23" Type="http://schemas.openxmlformats.org/officeDocument/2006/relationships/hyperlink" Target="https://www.healthpublications.gov.uk/ViewProduct.html?sp=Sflu5reasonstovaccinateyourchildposter011yearsSpanish" TargetMode="External"/><Relationship Id="rId28" Type="http://schemas.openxmlformats.org/officeDocument/2006/relationships/hyperlink" Target="https://www.healthpublications.gov.uk/ViewProduct.html?sp=Sflu5reasonstovaccinateyourchildposter011Yiddish" TargetMode="External"/><Relationship Id="rId10" Type="http://schemas.openxmlformats.org/officeDocument/2006/relationships/hyperlink" Target="https://www.healthpublications.gov.uk/ViewProduct.html?sp=Sflu5reasonstovaccinateyourchildposter011yearsFarsi" TargetMode="External"/><Relationship Id="rId19" Type="http://schemas.openxmlformats.org/officeDocument/2006/relationships/hyperlink" Target="https://www.healthpublications.gov.uk/ViewProduct.html?sp=Sflu5reasonstovaccinateyourchildposter011yearsRomanian" TargetMode="External"/><Relationship Id="rId4" Type="http://schemas.openxmlformats.org/officeDocument/2006/relationships/hyperlink" Target="https://www.healthpublications.gov.uk/ViewProduct.html?sp=Sflu5reasonstovaccinateyourchildposter011yearsAlbanian" TargetMode="External"/><Relationship Id="rId9" Type="http://schemas.openxmlformats.org/officeDocument/2006/relationships/hyperlink" Target="https://www.healthpublications.gov.uk/ViewProduct.html?sp=Sflu5reasonstovaccinateyourchildposter011yearsEstonian" TargetMode="External"/><Relationship Id="rId14" Type="http://schemas.openxmlformats.org/officeDocument/2006/relationships/hyperlink" Target="https://www.healthpublications.gov.uk/ViewProduct.html?sp=Sflu5reasonstovaccinateyourchildposter011yearsHindi" TargetMode="External"/><Relationship Id="rId22" Type="http://schemas.openxmlformats.org/officeDocument/2006/relationships/hyperlink" Target="https://www.healthpublications.gov.uk/ViewProduct.html?sp=Sflu5reasonstovaccinateyourchildposter011yearsSomali" TargetMode="External"/><Relationship Id="rId27" Type="http://schemas.openxmlformats.org/officeDocument/2006/relationships/hyperlink" Target="https://www.healthpublications.gov.uk/ViewProduct.html?sp=Sflu5reasonstovaccinateyourchildposter011yearsUrdu" TargetMode="External"/><Relationship Id="rId30" Type="http://schemas.openxmlformats.org/officeDocument/2006/relationships/hyperlink" Target="https://www.gov.uk/government/publications/flu-vaccination-leaflets-and-posters"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hyperlink" Target="https://view.officeapps.live.com/op/view.aspx?src=https%3A%2F%2Fassets.publishing.service.gov.uk%2Fmedia%2F682dfb8cbaff3dab997751a3%2FUKHSA_School_flu_invitation_letter_2025_2026.odt&amp;wdOrigin=BROWSELINK"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healthpublications.gov.uk/ViewProduct.html?sp=Sflu5reasonspostersecondaryschools" TargetMode="External"/><Relationship Id="rId5" Type="http://schemas.openxmlformats.org/officeDocument/2006/relationships/hyperlink" Target="https://www.healthpublications.gov.uk/ViewProduct.html?sp=Speterprotectyourselfagainstfluinformationforthoseinsecondaryschool" TargetMode="External"/><Relationship Id="rId4" Type="http://schemas.openxmlformats.org/officeDocument/2006/relationships/hyperlink" Target="http://www.gov.uk/government/publications/flu-vaccination-in-schools" TargetMode="External"/><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hyperlink" Target="https://www.healthpublications.gov.uk/ViewProduct.html?sp=Sprotectyourselfagainstfluinformationforthoseinsecondaryschoolchinesetraditional" TargetMode="External"/><Relationship Id="rId13" Type="http://schemas.openxmlformats.org/officeDocument/2006/relationships/hyperlink" Target="https://www.healthpublications.gov.uk/ViewProduct.html?sp=Sprotectyourselfagainstfluinformationforthoseinsecondaryschoolgreek-4581" TargetMode="External"/><Relationship Id="rId18" Type="http://schemas.openxmlformats.org/officeDocument/2006/relationships/hyperlink" Target="https://www.healthpublications.gov.uk/ViewProduct.html?sp=Sprotectyourselfagainstfluinformationforthoseinsecondaryschoollithuanian-4586" TargetMode="External"/><Relationship Id="rId26" Type="http://schemas.openxmlformats.org/officeDocument/2006/relationships/hyperlink" Target="https://www.healthpublications.gov.uk/ViewProduct.html?sp=Sprotectyourselfagainstfluinformationforthoseinsecondaryschoolrussian-4594" TargetMode="External"/><Relationship Id="rId3" Type="http://schemas.openxmlformats.org/officeDocument/2006/relationships/hyperlink" Target="https://www.healthpublications.gov.uk/ViewProduct.html?sp=Speterprotectyourselfagainstfluinformationforthoseinsecondaryschool" TargetMode="External"/><Relationship Id="rId21" Type="http://schemas.openxmlformats.org/officeDocument/2006/relationships/hyperlink" Target="https://www.healthpublications.gov.uk/ViewProduct.html?sp=Sprotectyourselfagainstfluinformationforthoseinsecondaryschoolpashto-4589" TargetMode="External"/><Relationship Id="rId34" Type="http://schemas.openxmlformats.org/officeDocument/2006/relationships/hyperlink" Target="https://www.healthpublications.gov.uk/ViewProduct.html?sp=Sprotectyourselfagainstfluinformationforthoseinsecondaryschoolurdu-4602" TargetMode="External"/><Relationship Id="rId7" Type="http://schemas.openxmlformats.org/officeDocument/2006/relationships/hyperlink" Target="https://www.healthpublications.gov.uk/ViewProduct.html?sp=Sprotectyourselfagainstfluinformationforthoseinsecondaryschoolchinesesimplified-4575" TargetMode="External"/><Relationship Id="rId12" Type="http://schemas.openxmlformats.org/officeDocument/2006/relationships/hyperlink" Target="https://www.healthpublications.gov.uk/ViewProduct.html?sp=Sprotectyourselfagainstfluinformationforthoseinsecondaryschoolfrench-4580" TargetMode="External"/><Relationship Id="rId17" Type="http://schemas.openxmlformats.org/officeDocument/2006/relationships/hyperlink" Target="https://www.healthpublications.gov.uk/ViewProduct.html?sp=Sprotectyourselfagainstfluinformationforthoseinsecondaryschoollatvian-4585" TargetMode="External"/><Relationship Id="rId25" Type="http://schemas.openxmlformats.org/officeDocument/2006/relationships/hyperlink" Target="https://www.healthpublications.gov.uk/ViewProduct.html?sp=Sprotectyourselfagainstfluinformationforthoseinsecondaryschoolromany-4593" TargetMode="External"/><Relationship Id="rId33" Type="http://schemas.openxmlformats.org/officeDocument/2006/relationships/hyperlink" Target="https://www.healthpublications.gov.uk/ViewProduct.html?sp=Sprotectyourselfagainstfluinformationforthoseinsecondaryschoolukrainian-4601" TargetMode="External"/><Relationship Id="rId2" Type="http://schemas.openxmlformats.org/officeDocument/2006/relationships/notesSlide" Target="../notesSlides/notesSlide14.xml"/><Relationship Id="rId16" Type="http://schemas.openxmlformats.org/officeDocument/2006/relationships/hyperlink" Target="https://www.healthpublications.gov.uk/ViewProduct.html?sp=Sprotectyourselfagainstfluinformationforthoseinsecondaryschoolitalian-4584" TargetMode="External"/><Relationship Id="rId20" Type="http://schemas.openxmlformats.org/officeDocument/2006/relationships/hyperlink" Target="https://www.healthpublications.gov.uk/ViewProduct.html?sp=Sprotectyourselfagainstfluinformationforthoseinsecondaryschoolpanjabi-4588" TargetMode="External"/><Relationship Id="rId29" Type="http://schemas.openxmlformats.org/officeDocument/2006/relationships/hyperlink" Target="https://www.healthpublications.gov.uk/ViewProduct.html?sp=Sprotectyourselfagainstfluinformationforthoseinsecondaryschooltagalog-4597" TargetMode="External"/><Relationship Id="rId1" Type="http://schemas.openxmlformats.org/officeDocument/2006/relationships/slideLayout" Target="../slideLayouts/slideLayout2.xml"/><Relationship Id="rId6" Type="http://schemas.openxmlformats.org/officeDocument/2006/relationships/hyperlink" Target="https://www.healthpublications.gov.uk/ViewProduct.html?sp=Sprotectyourselfagainstfluinformationforthoseinsecondaryschoolbulgarian-4574" TargetMode="External"/><Relationship Id="rId11" Type="http://schemas.openxmlformats.org/officeDocument/2006/relationships/hyperlink" Target="https://www.healthpublications.gov.uk/ViewProduct.html?sp=Sprotectyourselfagainstfluinformationforthoseinsecondaryschoolfarsi-4579" TargetMode="External"/><Relationship Id="rId24" Type="http://schemas.openxmlformats.org/officeDocument/2006/relationships/hyperlink" Target="https://www.healthpublications.gov.uk/ViewProduct.html?sp=Sprotectyourselfagainstfluinformationforthoseinsecondaryschoolromanian-4592" TargetMode="External"/><Relationship Id="rId32" Type="http://schemas.openxmlformats.org/officeDocument/2006/relationships/hyperlink" Target="https://www.healthpublications.gov.uk/ViewProduct.html?sp=Sprotectyourselfagainstfluinformationforthoseinsecondaryschooltwi-4600" TargetMode="External"/><Relationship Id="rId37" Type="http://schemas.openxmlformats.org/officeDocument/2006/relationships/image" Target="../media/image23.png"/><Relationship Id="rId5" Type="http://schemas.openxmlformats.org/officeDocument/2006/relationships/hyperlink" Target="https://www.healthpublications.gov.uk/ViewProduct.html?sp=Sprotectyourselfagainstfluinformationforthoseinsecondaryschoolbengali-4573" TargetMode="External"/><Relationship Id="rId15" Type="http://schemas.openxmlformats.org/officeDocument/2006/relationships/hyperlink" Target="https://www.healthpublications.gov.uk/ViewProduct.html?sp=Sprotectyourselfagainstfluinformationforthoseinsecondaryschoolhindi-4583" TargetMode="External"/><Relationship Id="rId23" Type="http://schemas.openxmlformats.org/officeDocument/2006/relationships/hyperlink" Target="https://www.healthpublications.gov.uk/ViewProduct.html?sp=Sprotectyourselfagainstfluinformationforthoseinsecondaryschoolportuguese-4591" TargetMode="External"/><Relationship Id="rId28" Type="http://schemas.openxmlformats.org/officeDocument/2006/relationships/hyperlink" Target="https://www.healthpublications.gov.uk/ViewProduct.html?sp=Sprotectyourselfagainstfluinformationforthoseinsecondaryschoolspanish-4596" TargetMode="External"/><Relationship Id="rId36" Type="http://schemas.openxmlformats.org/officeDocument/2006/relationships/hyperlink" Target="https://www.healthpublications.gov.uk/ViewProduct.html?sp=Sprotectyourselfagainstfluinformationforthoseinsecondaryschoolyoruba-4604" TargetMode="External"/><Relationship Id="rId10" Type="http://schemas.openxmlformats.org/officeDocument/2006/relationships/hyperlink" Target="https://www.healthpublications.gov.uk/ViewProduct.html?sp=Sprotectyourselfagainstfluinformationforthoseinsecondaryschoolestonian-4578" TargetMode="External"/><Relationship Id="rId19" Type="http://schemas.openxmlformats.org/officeDocument/2006/relationships/hyperlink" Target="https://www.healthpublications.gov.uk/ViewProduct.html?sp=Sprotectyourselfagainstfluinformationforthoseinsecondaryschoolnepali" TargetMode="External"/><Relationship Id="rId31" Type="http://schemas.openxmlformats.org/officeDocument/2006/relationships/hyperlink" Target="https://www.healthpublications.gov.uk/ViewProduct.html?sp=Sprotectyourselfagainstfluinformationforthoseinsecondaryschoolturkish-4599" TargetMode="External"/><Relationship Id="rId4" Type="http://schemas.openxmlformats.org/officeDocument/2006/relationships/hyperlink" Target="https://www.healthpublications.gov.uk/ViewProduct.html?sp=Sprotectyourselfagainstfluinformationforthoseinsecondaryschoolalbanian-4571" TargetMode="External"/><Relationship Id="rId9" Type="http://schemas.openxmlformats.org/officeDocument/2006/relationships/hyperlink" Target="https://www.healthpublications.gov.uk/ViewProduct.html?sp=Sprotectyourselfagainstfluinformationforthoseinsecondaryschooldari" TargetMode="External"/><Relationship Id="rId14" Type="http://schemas.openxmlformats.org/officeDocument/2006/relationships/hyperlink" Target="https://www.healthpublications.gov.uk/ViewProduct.html?sp=Sprotectyourselfagainstfluinformationforthoseinsecondaryschoolgujarati-4582" TargetMode="External"/><Relationship Id="rId22" Type="http://schemas.openxmlformats.org/officeDocument/2006/relationships/hyperlink" Target="https://www.healthpublications.gov.uk/ViewProduct.html?sp=Sprotectyourselfagainstfluinformationforthoseinsecondaryschoolpolish-4590" TargetMode="External"/><Relationship Id="rId27" Type="http://schemas.openxmlformats.org/officeDocument/2006/relationships/hyperlink" Target="https://www.healthpublications.gov.uk/ViewProduct.html?sp=Sprotectyourselfagainstfluinformationforthoseinsecondaryschoolsomali-4595" TargetMode="External"/><Relationship Id="rId30" Type="http://schemas.openxmlformats.org/officeDocument/2006/relationships/hyperlink" Target="https://www.healthpublications.gov.uk/ViewProduct.html?sp=Sprotectyourselfagainstfluinformationforthoseinsecondaryschooltigrinya-4598" TargetMode="External"/><Relationship Id="rId35" Type="http://schemas.openxmlformats.org/officeDocument/2006/relationships/hyperlink" Target="https://www.healthpublications.gov.uk/ViewProduct.html?sp=Sprotectyourselfagainstfluinformationforthoseinsecondaryschoolyiddish-4603"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healthpublications.gov.uk/ViewProduct.html?sp=Sflu5reasonspostersecondaryschoolsChinesetraditional" TargetMode="External"/><Relationship Id="rId13" Type="http://schemas.openxmlformats.org/officeDocument/2006/relationships/hyperlink" Target="https://www.healthpublications.gov.uk/ViewProduct.html?sp=Sflu5reasonspostersecondaryschoolsGreek" TargetMode="External"/><Relationship Id="rId18" Type="http://schemas.openxmlformats.org/officeDocument/2006/relationships/hyperlink" Target="https://www.healthpublications.gov.uk/ViewProduct.html?sp=Sflu5reasonspostersecondaryschoolsLithuanian" TargetMode="External"/><Relationship Id="rId26" Type="http://schemas.openxmlformats.org/officeDocument/2006/relationships/hyperlink" Target="https://www.healthpublications.gov.uk/ViewProduct.html?sp=Sflu5reasonspostersecondaryschoolsRussian" TargetMode="External"/><Relationship Id="rId39" Type="http://schemas.openxmlformats.org/officeDocument/2006/relationships/hyperlink" Target="https://www.healthpublications.gov.uk/ViewProduct.html?sp=Sflu5reasonspostersecondaryschools" TargetMode="External"/><Relationship Id="rId3" Type="http://schemas.openxmlformats.org/officeDocument/2006/relationships/hyperlink" Target="https://www.healthpublications.gov.uk/ViewProduct.html?sp=Sflu5reasonspostersecondaryschoolsAlbanian" TargetMode="External"/><Relationship Id="rId21" Type="http://schemas.openxmlformats.org/officeDocument/2006/relationships/hyperlink" Target="https://www.healthpublications.gov.uk/ViewProduct.html?sp=Sflu5reasonspostersecondaryschoolsPashto" TargetMode="External"/><Relationship Id="rId34" Type="http://schemas.openxmlformats.org/officeDocument/2006/relationships/hyperlink" Target="https://www.healthpublications.gov.uk/ViewProduct.html?sp=Sflu5reasonspostersecondaryschoolsUrdu" TargetMode="External"/><Relationship Id="rId7" Type="http://schemas.openxmlformats.org/officeDocument/2006/relationships/hyperlink" Target="https://www.healthpublications.gov.uk/ViewProduct.html?sp=Sflu5reasonspostersecondaryschoolsChinesesimplified" TargetMode="External"/><Relationship Id="rId12" Type="http://schemas.openxmlformats.org/officeDocument/2006/relationships/hyperlink" Target="https://www.healthpublications.gov.uk/ViewProduct.html?sp=Sflu5reasonspostersecondaryschoolsFrench" TargetMode="External"/><Relationship Id="rId17" Type="http://schemas.openxmlformats.org/officeDocument/2006/relationships/hyperlink" Target="https://www.healthpublications.gov.uk/ViewProduct.html?sp=Sflu5reasonspostersecondaryschoolsLatvian" TargetMode="External"/><Relationship Id="rId25" Type="http://schemas.openxmlformats.org/officeDocument/2006/relationships/hyperlink" Target="https://www.healthpublications.gov.uk/ViewProduct.html?sp=Sflu5reasonspostersecondaryschoolsRomany" TargetMode="External"/><Relationship Id="rId33" Type="http://schemas.openxmlformats.org/officeDocument/2006/relationships/hyperlink" Target="https://www.healthpublications.gov.uk/ViewProduct.html?sp=Sflu5reasonspostersecondaryschoolsUkrainian" TargetMode="External"/><Relationship Id="rId38" Type="http://schemas.openxmlformats.org/officeDocument/2006/relationships/image" Target="../media/image24.png"/><Relationship Id="rId2" Type="http://schemas.openxmlformats.org/officeDocument/2006/relationships/notesSlide" Target="../notesSlides/notesSlide15.xml"/><Relationship Id="rId16" Type="http://schemas.openxmlformats.org/officeDocument/2006/relationships/hyperlink" Target="https://www.healthpublications.gov.uk/ViewProduct.html?sp=Sflu5reasonspostersecondaryschoolsItalian" TargetMode="External"/><Relationship Id="rId20" Type="http://schemas.openxmlformats.org/officeDocument/2006/relationships/hyperlink" Target="https://www.healthpublications.gov.uk/ViewProduct.html?sp=Sflu5reasonspostersecondaryschoolsPanjabi" TargetMode="External"/><Relationship Id="rId29" Type="http://schemas.openxmlformats.org/officeDocument/2006/relationships/hyperlink" Target="https://www.healthpublications.gov.uk/ViewProduct.html?sp=Sflu5reasonspostersecondaryschoolsTagalog" TargetMode="External"/><Relationship Id="rId1" Type="http://schemas.openxmlformats.org/officeDocument/2006/relationships/slideLayout" Target="../slideLayouts/slideLayout2.xml"/><Relationship Id="rId6" Type="http://schemas.openxmlformats.org/officeDocument/2006/relationships/hyperlink" Target="https://www.healthpublications.gov.uk/ViewProduct.html?sp=Sflu5reasonspostersecondaryschoolsBulgarian" TargetMode="External"/><Relationship Id="rId11" Type="http://schemas.openxmlformats.org/officeDocument/2006/relationships/hyperlink" Target="https://www.healthpublications.gov.uk/ViewProduct.html?sp=Sflu5reasonspostersecondaryschoolsFarsi" TargetMode="External"/><Relationship Id="rId24" Type="http://schemas.openxmlformats.org/officeDocument/2006/relationships/hyperlink" Target="https://www.healthpublications.gov.uk/ViewProduct.html?sp=Sflu5reasonspostersecondaryschoolsRomanian" TargetMode="External"/><Relationship Id="rId32" Type="http://schemas.openxmlformats.org/officeDocument/2006/relationships/hyperlink" Target="https://www.healthpublications.gov.uk/ViewProduct.html?sp=Sflu5reasonspostersecondaryschoolsTwi" TargetMode="External"/><Relationship Id="rId37" Type="http://schemas.openxmlformats.org/officeDocument/2006/relationships/hyperlink" Target="http://www.gov.uk/government/publications/flu-vaccination-in-schools" TargetMode="External"/><Relationship Id="rId5" Type="http://schemas.openxmlformats.org/officeDocument/2006/relationships/hyperlink" Target="https://www.healthpublications.gov.uk/ViewProduct.html?sp=Sflu5reasonspostersecondaryschoolsBengali" TargetMode="External"/><Relationship Id="rId15" Type="http://schemas.openxmlformats.org/officeDocument/2006/relationships/hyperlink" Target="https://www.healthpublications.gov.uk/ViewProduct.html?sp=Sflu5reasonspostersecondaryschoolsHindi" TargetMode="External"/><Relationship Id="rId23" Type="http://schemas.openxmlformats.org/officeDocument/2006/relationships/hyperlink" Target="https://www.healthpublications.gov.uk/ViewProduct.html?sp=Sflu5reasonspostersecondaryschoolsPortuguese" TargetMode="External"/><Relationship Id="rId28" Type="http://schemas.openxmlformats.org/officeDocument/2006/relationships/hyperlink" Target="https://www.healthpublications.gov.uk/ViewProduct.html?sp=Sflu5reasonspostersecondaryschoolsSpanish" TargetMode="External"/><Relationship Id="rId36" Type="http://schemas.openxmlformats.org/officeDocument/2006/relationships/hyperlink" Target="https://www.healthpublications.gov.uk/ViewProduct.html?sp=Sflu5reasonspostersecondaryschoolsYoruba" TargetMode="External"/><Relationship Id="rId10" Type="http://schemas.openxmlformats.org/officeDocument/2006/relationships/hyperlink" Target="https://www.healthpublications.gov.uk/ViewProduct.html?sp=Sflu5reasonspostersecondaryschoolsEstonian" TargetMode="External"/><Relationship Id="rId19" Type="http://schemas.openxmlformats.org/officeDocument/2006/relationships/hyperlink" Target="https://www.healthpublications.gov.uk/ViewProduct.html?sp=Sflu5reasonspostersecondaryschoolsNepali" TargetMode="External"/><Relationship Id="rId31" Type="http://schemas.openxmlformats.org/officeDocument/2006/relationships/hyperlink" Target="https://www.healthpublications.gov.uk/ViewProduct.html?sp=Sflu5reasonspostersecondaryschoolsTurkish" TargetMode="External"/><Relationship Id="rId4" Type="http://schemas.openxmlformats.org/officeDocument/2006/relationships/hyperlink" Target="https://www.healthpublications.gov.uk/ViewProduct.html?sp=Sflu5reasonspostersecondaryschoolsArabic" TargetMode="External"/><Relationship Id="rId9" Type="http://schemas.openxmlformats.org/officeDocument/2006/relationships/hyperlink" Target="https://www.healthpublications.gov.uk/ViewProduct.html?sp=Sflu5reasonspostersecondaryschoolsDari" TargetMode="External"/><Relationship Id="rId14" Type="http://schemas.openxmlformats.org/officeDocument/2006/relationships/hyperlink" Target="https://www.healthpublications.gov.uk/ViewProduct.html?sp=Sflu5reasonspostersecondaryschoolsGujarati" TargetMode="External"/><Relationship Id="rId22" Type="http://schemas.openxmlformats.org/officeDocument/2006/relationships/hyperlink" Target="https://www.healthpublications.gov.uk/ViewProduct.html?sp=Sflu5reasonspostersecondaryschoolsPolish" TargetMode="External"/><Relationship Id="rId27" Type="http://schemas.openxmlformats.org/officeDocument/2006/relationships/hyperlink" Target="https://www.healthpublications.gov.uk/ViewProduct.html?sp=Sflu5reasonspostersecondaryschoolsSomali" TargetMode="External"/><Relationship Id="rId30" Type="http://schemas.openxmlformats.org/officeDocument/2006/relationships/hyperlink" Target="https://www.healthpublications.gov.uk/ViewProduct.html?sp=Sflu5reasonspostersecondaryschoolsTigrinya" TargetMode="External"/><Relationship Id="rId35" Type="http://schemas.openxmlformats.org/officeDocument/2006/relationships/hyperlink" Target="https://www.healthpublications.gov.uk/ViewProduct.html?sp=Sflu5reasonspostersecondaryschoolsYiddish"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healthpublications.gov.uk/ViewProduct.html?sp=Sbriefingforadolescentvaccinationinschools"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v.uk/government/publications/flu-vaccine-supply-when-can-you-get-your-vaccinatio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www.healthpublications.gov.uk/ViewProduct.html?sp=Swhencanigetmyfluvaccine" TargetMode="Externa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hyperlink" Target="https://www.healthpublications.gov.uk/ViewProduct.html?sp=Sthefluvaccinationwhoshouldhaveitandwhybulgarian" TargetMode="External"/><Relationship Id="rId13" Type="http://schemas.openxmlformats.org/officeDocument/2006/relationships/hyperlink" Target="https://www.healthpublications.gov.uk/ViewProduct.html?sp=Sthefluvaccinationwhoshouldhaveitandwhyfrench" TargetMode="External"/><Relationship Id="rId18" Type="http://schemas.openxmlformats.org/officeDocument/2006/relationships/hyperlink" Target="https://www.healthpublications.gov.uk/ViewProduct.html?sp=Sthefluvaccinationwhoshouldhaveitandwhylatvian" TargetMode="External"/><Relationship Id="rId26" Type="http://schemas.openxmlformats.org/officeDocument/2006/relationships/hyperlink" Target="https://www.healthpublications.gov.uk/ViewProduct.html?sp=Sthefluvaccinationwhoshouldhaveitandwhyrussian" TargetMode="External"/><Relationship Id="rId39" Type="http://schemas.openxmlformats.org/officeDocument/2006/relationships/hyperlink" Target="https://www.healthpublications.gov.uk/ViewProduct.html?sp=Sthefluvaccinationwhoshouldhaveitandwhylarge" TargetMode="External"/><Relationship Id="rId3" Type="http://schemas.openxmlformats.org/officeDocument/2006/relationships/hyperlink" Target="https://www.healthpublications.gov.uk/ViewProduct.html?sp=Sthefluvaccinationwhoshouldhaveitandwhy-4173" TargetMode="External"/><Relationship Id="rId21" Type="http://schemas.openxmlformats.org/officeDocument/2006/relationships/hyperlink" Target="https://www.healthpublications.gov.uk/ViewProduct.html?sp=Sthefluvaccinationwhoshouldhaveitandwhypashto" TargetMode="External"/><Relationship Id="rId34" Type="http://schemas.openxmlformats.org/officeDocument/2006/relationships/hyperlink" Target="https://www.healthpublications.gov.uk/ViewProduct.html?sp=Sthefluvaccinationwhoshouldhaveitandwhyyiddish" TargetMode="External"/><Relationship Id="rId42" Type="http://schemas.openxmlformats.org/officeDocument/2006/relationships/image" Target="../media/image28.png"/><Relationship Id="rId7" Type="http://schemas.openxmlformats.org/officeDocument/2006/relationships/hyperlink" Target="https://www.healthpublications.gov.uk/ViewProduct.html?sp=Sthefluvaccinationwhoshouldhaveitandwhybengali" TargetMode="External"/><Relationship Id="rId12" Type="http://schemas.openxmlformats.org/officeDocument/2006/relationships/hyperlink" Target="https://www.healthpublications.gov.uk/ViewProduct.html?sp=Sthefluvaccinationwhoshouldhaveitandwhyfarsi" TargetMode="External"/><Relationship Id="rId17" Type="http://schemas.openxmlformats.org/officeDocument/2006/relationships/hyperlink" Target="https://www.healthpublications.gov.uk/ViewProduct.html?sp=Sthefluvaccinationwhoshouldhaveitandwhyitalian" TargetMode="External"/><Relationship Id="rId25" Type="http://schemas.openxmlformats.org/officeDocument/2006/relationships/hyperlink" Target="https://www.healthpublications.gov.uk/ViewProduct.html?sp=Sthefluvaccinationwhoshouldhaveitandwhyromany" TargetMode="External"/><Relationship Id="rId33" Type="http://schemas.openxmlformats.org/officeDocument/2006/relationships/hyperlink" Target="https://www.healthpublications.gov.uk/ViewProduct.html?sp=Sthefluvaccinationwhoshouldhaveitandwhyurdu" TargetMode="External"/><Relationship Id="rId38" Type="http://schemas.openxmlformats.org/officeDocument/2006/relationships/hyperlink" Target="https://www.healthpublications.gov.uk/ViewProduct.html?sp=Sthefluvaccinationwhoshouldhaveitandwhybsl-4208" TargetMode="External"/><Relationship Id="rId2" Type="http://schemas.openxmlformats.org/officeDocument/2006/relationships/notesSlide" Target="../notesSlides/notesSlide17.xml"/><Relationship Id="rId16" Type="http://schemas.openxmlformats.org/officeDocument/2006/relationships/hyperlink" Target="https://www.healthpublications.gov.uk/ViewProduct.html?sp=Sthefluvaccinationwhoshouldhaveitandwhyhindi" TargetMode="External"/><Relationship Id="rId20" Type="http://schemas.openxmlformats.org/officeDocument/2006/relationships/hyperlink" Target="https://www.healthpublications.gov.uk/ViewProduct.html?sp=Sthefluvaccinationwhoshouldhaveitandwhypanjabi" TargetMode="External"/><Relationship Id="rId29" Type="http://schemas.openxmlformats.org/officeDocument/2006/relationships/hyperlink" Target="https://www.healthpublications.gov.uk/ViewProduct.html?sp=Sthefluvaccinationwhoshouldhaveitandwhytagalog" TargetMode="External"/><Relationship Id="rId41"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hyperlink" Target="https://www.healthpublications.gov.uk/ViewProduct.html?sp=Sthefluvaccinationwhoshouldhaveitandwhyarabic" TargetMode="External"/><Relationship Id="rId11" Type="http://schemas.openxmlformats.org/officeDocument/2006/relationships/hyperlink" Target="https://www.healthpublications.gov.uk/ViewProduct.html?sp=Sthefluvaccinationwhoshouldhaveitandwhyestonian" TargetMode="External"/><Relationship Id="rId24" Type="http://schemas.openxmlformats.org/officeDocument/2006/relationships/hyperlink" Target="https://www.healthpublications.gov.uk/ViewProduct.html?sp=Sthefluvaccinationwhoshouldhaveitandwhyromanian" TargetMode="External"/><Relationship Id="rId32" Type="http://schemas.openxmlformats.org/officeDocument/2006/relationships/hyperlink" Target="https://www.healthpublications.gov.uk/ViewProduct.html?sp=Sthefluvaccinationwhoshouldhaveitandwhyukrainian" TargetMode="External"/><Relationship Id="rId37" Type="http://schemas.openxmlformats.org/officeDocument/2006/relationships/hyperlink" Target="https://www.healthpublications.gov.uk/ViewProduct.html?sp=Sthefluvaccinationwhoshouldhaveitandwhybraille-4207" TargetMode="External"/><Relationship Id="rId40" Type="http://schemas.openxmlformats.org/officeDocument/2006/relationships/hyperlink" Target="http://www.gov.uk/government/publications/flu-vaccination-who-should-have-it-this-winter-and-why" TargetMode="External"/><Relationship Id="rId5" Type="http://schemas.openxmlformats.org/officeDocument/2006/relationships/hyperlink" Target="https://www.healthpublications.gov.uk/ViewProduct.html?sp=Sthefluvaccinationwhoshouldhaveitandwhyalbanian" TargetMode="External"/><Relationship Id="rId15" Type="http://schemas.openxmlformats.org/officeDocument/2006/relationships/hyperlink" Target="https://www.healthpublications.gov.uk/ViewProduct.html?sp=Sthefluvaccinationwhoshouldhaveitandwhygujarati" TargetMode="External"/><Relationship Id="rId23" Type="http://schemas.openxmlformats.org/officeDocument/2006/relationships/hyperlink" Target="https://www.healthpublications.gov.uk/ViewProduct.html?sp=Sthefluvaccinationwhoshouldhaveitandwhyportuguese" TargetMode="External"/><Relationship Id="rId28" Type="http://schemas.openxmlformats.org/officeDocument/2006/relationships/hyperlink" Target="https://www.healthpublications.gov.uk/ViewProduct.html?sp=Sthefluvaccinationwhoshouldhaveitandwhyspanish" TargetMode="External"/><Relationship Id="rId36" Type="http://schemas.openxmlformats.org/officeDocument/2006/relationships/hyperlink" Target="https://www.healthpublications.gov.uk/ViewProduct.html?sp=Sthefluvaccinationwhoshouldhaveitandwhyaudio-4206" TargetMode="External"/><Relationship Id="rId10" Type="http://schemas.openxmlformats.org/officeDocument/2006/relationships/hyperlink" Target="https://www.healthpublications.gov.uk/ViewProduct.html?sp=Sthefluvaccinationwhoshouldhaveitandwhycantonese" TargetMode="External"/><Relationship Id="rId19" Type="http://schemas.openxmlformats.org/officeDocument/2006/relationships/hyperlink" Target="https://www.healthpublications.gov.uk/ViewProduct.html?sp=Sthefluvaccinationwhoshouldhaveitandwhylithuanian" TargetMode="External"/><Relationship Id="rId31" Type="http://schemas.openxmlformats.org/officeDocument/2006/relationships/hyperlink" Target="https://www.healthpublications.gov.uk/ViewProduct.html?sp=Sthefluvaccinationwhoshouldhaveitandwhytwi" TargetMode="External"/><Relationship Id="rId4" Type="http://schemas.openxmlformats.org/officeDocument/2006/relationships/hyperlink" Target="http://www.gov.uk/government/publications/flu-vaccination-invitation-letter-template-for-at-risk-patients-and-their-carers" TargetMode="External"/><Relationship Id="rId9" Type="http://schemas.openxmlformats.org/officeDocument/2006/relationships/hyperlink" Target="https://www.healthpublications.gov.uk/ViewProduct.html?sp=Sthefluvaccinationwhoshouldhaveitandwhychinese" TargetMode="External"/><Relationship Id="rId14" Type="http://schemas.openxmlformats.org/officeDocument/2006/relationships/hyperlink" Target="https://www.healthpublications.gov.uk/ViewProduct.html?sp=Sthefluvaccinationwhoshouldhaveitandwhygreek" TargetMode="External"/><Relationship Id="rId22" Type="http://schemas.openxmlformats.org/officeDocument/2006/relationships/hyperlink" Target="https://www.healthpublications.gov.uk/ViewProduct.html?sp=Sthefluvaccinationwhoshouldhaveitandwhypolish" TargetMode="External"/><Relationship Id="rId27" Type="http://schemas.openxmlformats.org/officeDocument/2006/relationships/hyperlink" Target="https://www.healthpublications.gov.uk/ViewProduct.html?sp=Sthefluvaccinationwhoshouldhaveitandwhytigrinya" TargetMode="External"/><Relationship Id="rId30" Type="http://schemas.openxmlformats.org/officeDocument/2006/relationships/hyperlink" Target="https://www.healthpublications.gov.uk/ViewProduct.html?sp=Sthefluvaccinationwhoshouldhaveitandwhyturkish" TargetMode="External"/><Relationship Id="rId35" Type="http://schemas.openxmlformats.org/officeDocument/2006/relationships/hyperlink" Target="https://www.healthpublications.gov.uk/ViewProduct.html?sp=Sthefluvaccinationwhoshouldhaveitandwhyyoruba"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gov.uk/government/publications/flu-vaccination-in-school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view.officeapps.live.com/op/view.aspx?src=https%3A%2F%2Fassets.publishing.service.gov.uk%2Fmedia%2F6824ab9ab9226dd8e81ab89f%2FFlu_Consent_Form_2025_26_Final.docx&amp;wdOrigin=BROWSELINK"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healthpublications.gov.uk/ViewProduct.html?sp=Sprotectyourselffromflueasyreadposter" TargetMode="External"/><Relationship Id="rId5" Type="http://schemas.openxmlformats.org/officeDocument/2006/relationships/hyperlink" Target="https://www.healthpublications.gov.uk/ViewProduct.html?sp=Sprotectyourselffromflueasyreadleaflet" TargetMode="Externa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hyperlink" Target="http://www.england.nhs.uk/learning-disabilities/improving-health/reasonable-adjustments/" TargetMode="Externa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hyperlink" Target="https://www.youtube.com/watch?v=jJ9QdwUitFg" TargetMode="External"/><Relationship Id="rId5" Type="http://schemas.openxmlformats.org/officeDocument/2006/relationships/hyperlink" Target="https://www.youtube.com/watch?v=OqGSm0jaF9A" TargetMode="External"/><Relationship Id="rId4" Type="http://schemas.openxmlformats.org/officeDocument/2006/relationships/hyperlink" Target="http://www.gov.uk/government/publications/flu-leaflet-for-people-with-learning-disability" TargetMode="External"/><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healthpublications.gov.uk/ViewProduct.html?sp=Sallaboutfluandvaccinationsimpletextforchildren-4666" TargetMode="Externa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hyperlink" Target="https://britishima.org/advice/flu/" TargetMode="External"/><Relationship Id="rId2" Type="http://schemas.openxmlformats.org/officeDocument/2006/relationships/hyperlink" Target="mailto:info@britishima.org" TargetMode="Externa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britishima.org/guide/flu-vaccines-update-23/"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www.gov.uk/government/collections/annual-flu-programme" TargetMode="External"/><Relationship Id="rId13" Type="http://schemas.openxmlformats.org/officeDocument/2006/relationships/hyperlink" Target="https://www.gov.uk/government/collections/vaccine-uptake" TargetMode="External"/><Relationship Id="rId3" Type="http://schemas.openxmlformats.org/officeDocument/2006/relationships/hyperlink" Target="http://www.gov.uk/government/publications/influenza-the-green-book-chapter-19" TargetMode="External"/><Relationship Id="rId7" Type="http://schemas.openxmlformats.org/officeDocument/2006/relationships/hyperlink" Target="http://www.government/publications/flu-vaccination-programme-information-for-healthcare-practitioners" TargetMode="External"/><Relationship Id="rId12" Type="http://schemas.openxmlformats.org/officeDocument/2006/relationships/hyperlink" Target="http://www.gov.uk/government/statistics/national-flu-and-covid-19-surveillance-reports-2025-to-2026-seaso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e-lfh.org.uk/programmes/flu-immunisation" TargetMode="External"/><Relationship Id="rId11" Type="http://schemas.openxmlformats.org/officeDocument/2006/relationships/hyperlink" Target="http://www.healthpublications.gov.uk/" TargetMode="External"/><Relationship Id="rId5" Type="http://schemas.openxmlformats.org/officeDocument/2006/relationships/hyperlink" Target="http://www.gov.uk/government/publications/national-protocol-for-inactivated-influenza-vaccine" TargetMode="External"/><Relationship Id="rId10" Type="http://schemas.openxmlformats.org/officeDocument/2006/relationships/hyperlink" Target="http://www.nhs.uk/flujab" TargetMode="External"/><Relationship Id="rId4" Type="http://schemas.openxmlformats.org/officeDocument/2006/relationships/hyperlink" Target="http://www.gov.uk/government/collections/immunisation-patient-group-direction-pgd#seasonal-influenza" TargetMode="External"/><Relationship Id="rId9" Type="http://schemas.openxmlformats.org/officeDocument/2006/relationships/hyperlink" Target="https://campaignresources.phe.gov.uk/" TargetMode="External"/><Relationship Id="rId14" Type="http://schemas.openxmlformats.org/officeDocument/2006/relationships/hyperlink" Target="http://www.gov.uk/government/publications/respiratory-virus-circulation-england-and-wales/timing-of-influenza-season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gov.uk/government/publications/influenza-the-green-book-chapter-1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v.uk/government/publications/influenza-vaccines-marketed-in-the-uk"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e-lfh.org.uk/programmes/flu-immunisation/"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gov.uk/government/collections/vaccine-uptake#seasonal-flu-vaccine-uptake:-figures" TargetMode="External"/><Relationship Id="rId2" Type="http://schemas.openxmlformats.org/officeDocument/2006/relationships/hyperlink" Target="http://www.gov.uk/government/statistics/national-flu-and-covid-19-surveillance-reports-2024-to-2025-season"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11FF-4D56-4ABC-AC80-510EE2B25062}"/>
              </a:ext>
            </a:extLst>
          </p:cNvPr>
          <p:cNvSpPr>
            <a:spLocks noGrp="1"/>
          </p:cNvSpPr>
          <p:nvPr>
            <p:ph type="ctrTitle"/>
          </p:nvPr>
        </p:nvSpPr>
        <p:spPr>
          <a:xfrm>
            <a:off x="512955" y="2528658"/>
            <a:ext cx="10345545" cy="3317338"/>
          </a:xfrm>
        </p:spPr>
        <p:txBody>
          <a:bodyPr>
            <a:normAutofit fontScale="90000"/>
          </a:bodyPr>
          <a:lstStyle/>
          <a:p>
            <a:r>
              <a:rPr lang="en-GB" sz="4400" dirty="0">
                <a:latin typeface="Calibri" panose="020F0502020204030204" pitchFamily="34" charset="0"/>
                <a:cs typeface="Calibri" panose="020F0502020204030204" pitchFamily="34" charset="0"/>
              </a:rPr>
              <a:t>Annual flu programme resources</a:t>
            </a:r>
            <a:br>
              <a:rPr lang="en-GB" sz="4400" dirty="0">
                <a:latin typeface="Calibri" panose="020F0502020204030204" pitchFamily="34" charset="0"/>
                <a:cs typeface="Calibri" panose="020F0502020204030204" pitchFamily="34" charset="0"/>
              </a:rPr>
            </a:br>
            <a:br>
              <a:rPr lang="en-GB" sz="4400" dirty="0">
                <a:latin typeface="Calibri" panose="020F0502020204030204" pitchFamily="34" charset="0"/>
                <a:cs typeface="Calibri" panose="020F0502020204030204" pitchFamily="34" charset="0"/>
              </a:rPr>
            </a:br>
            <a:r>
              <a:rPr lang="en-GB" sz="4400" dirty="0">
                <a:latin typeface="Calibri" panose="020F0502020204030204" pitchFamily="34" charset="0"/>
                <a:cs typeface="Calibri" panose="020F0502020204030204" pitchFamily="34" charset="0"/>
              </a:rPr>
              <a:t>2025 to 2026</a:t>
            </a:r>
            <a:br>
              <a:rPr lang="en-GB" sz="4400" dirty="0">
                <a:latin typeface="Calibri" panose="020F0502020204030204" pitchFamily="34" charset="0"/>
                <a:cs typeface="Calibri" panose="020F0502020204030204" pitchFamily="34" charset="0"/>
              </a:rPr>
            </a:br>
            <a:br>
              <a:rPr lang="en-GB" sz="4400" dirty="0">
                <a:latin typeface="Calibri" panose="020F0502020204030204" pitchFamily="34" charset="0"/>
                <a:cs typeface="Calibri" panose="020F0502020204030204" pitchFamily="34" charset="0"/>
              </a:rPr>
            </a:br>
            <a:br>
              <a:rPr lang="en-GB" dirty="0">
                <a:latin typeface="Calibri" panose="020F0502020204030204" pitchFamily="34" charset="0"/>
                <a:cs typeface="Calibri" panose="020F0502020204030204" pitchFamily="34" charset="0"/>
              </a:rPr>
            </a:br>
            <a:br>
              <a:rPr lang="en-GB" dirty="0">
                <a:latin typeface="Calibri" panose="020F0502020204030204" pitchFamily="34" charset="0"/>
                <a:cs typeface="Calibri" panose="020F0502020204030204" pitchFamily="34" charset="0"/>
              </a:rPr>
            </a:br>
            <a:br>
              <a:rPr lang="en-GB" dirty="0">
                <a:latin typeface="Calibri" panose="020F0502020204030204" pitchFamily="34" charset="0"/>
                <a:cs typeface="Calibri" panose="020F0502020204030204" pitchFamily="34" charset="0"/>
              </a:rPr>
            </a:br>
            <a:br>
              <a:rPr lang="en-GB" dirty="0">
                <a:latin typeface="Calibri" panose="020F0502020204030204" pitchFamily="34" charset="0"/>
                <a:cs typeface="Calibri" panose="020F0502020204030204" pitchFamily="34" charset="0"/>
              </a:rPr>
            </a:br>
            <a:br>
              <a:rPr lang="en-GB" dirty="0">
                <a:latin typeface="Calibri" panose="020F0502020204030204" pitchFamily="34" charset="0"/>
                <a:cs typeface="Calibri" panose="020F0502020204030204" pitchFamily="34" charset="0"/>
              </a:rPr>
            </a:br>
            <a:endParaRPr lang="en-GB" dirty="0">
              <a:solidFill>
                <a:srgbClr val="FF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3917E492-6D93-4900-8605-2CBA5A32DA27}"/>
              </a:ext>
            </a:extLst>
          </p:cNvPr>
          <p:cNvSpPr/>
          <p:nvPr/>
        </p:nvSpPr>
        <p:spPr>
          <a:xfrm>
            <a:off x="7981950" y="5199665"/>
            <a:ext cx="2744270" cy="646331"/>
          </a:xfrm>
          <a:prstGeom prst="rect">
            <a:avLst/>
          </a:prstGeom>
        </p:spPr>
        <p:txBody>
          <a:bodyPr wrap="square">
            <a:spAutoFit/>
          </a:bodyPr>
          <a:lstStyle/>
          <a:p>
            <a:r>
              <a:rPr lang="en-GB" dirty="0">
                <a:solidFill>
                  <a:srgbClr val="007C91"/>
                </a:solidFill>
                <a:latin typeface="Calibri" panose="020F0502020204030204" pitchFamily="34" charset="0"/>
                <a:cs typeface="Calibri" panose="020F0502020204030204" pitchFamily="34" charset="0"/>
              </a:rPr>
              <a:t>UKHSA 31 July 2025</a:t>
            </a:r>
          </a:p>
          <a:p>
            <a:endParaRPr lang="en-GB" dirty="0">
              <a:solidFill>
                <a:srgbClr val="007C9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5789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CFCB2-008A-E426-62F8-4676C8BF91F0}"/>
              </a:ext>
            </a:extLst>
          </p:cNvPr>
          <p:cNvSpPr>
            <a:spLocks noGrp="1"/>
          </p:cNvSpPr>
          <p:nvPr>
            <p:ph type="title"/>
          </p:nvPr>
        </p:nvSpPr>
        <p:spPr/>
        <p:txBody>
          <a:bodyPr/>
          <a:lstStyle/>
          <a:p>
            <a:r>
              <a:rPr lang="en-GB" dirty="0"/>
              <a:t>Timing of flu seasons</a:t>
            </a:r>
          </a:p>
        </p:txBody>
      </p:sp>
      <p:sp>
        <p:nvSpPr>
          <p:cNvPr id="4" name="Footer Placeholder 3">
            <a:extLst>
              <a:ext uri="{FF2B5EF4-FFF2-40B4-BE49-F238E27FC236}">
                <a16:creationId xmlns:a16="http://schemas.microsoft.com/office/drawing/2014/main" id="{B64AAEBE-BA4B-907E-F75F-71665B81D66F}"/>
              </a:ext>
            </a:extLst>
          </p:cNvPr>
          <p:cNvSpPr>
            <a:spLocks noGrp="1"/>
          </p:cNvSpPr>
          <p:nvPr>
            <p:ph type="ftr" sz="quarter" idx="10"/>
          </p:nvPr>
        </p:nvSpPr>
        <p:spPr/>
        <p:txBody>
          <a:bodyPr/>
          <a:lstStyle/>
          <a:p>
            <a:r>
              <a:rPr lang="en-GB" dirty="0"/>
              <a:t>Annual flu programme resources 2025 to 2026</a:t>
            </a:r>
            <a:endParaRPr lang="en-GB" sz="1400" dirty="0"/>
          </a:p>
        </p:txBody>
      </p:sp>
      <p:sp>
        <p:nvSpPr>
          <p:cNvPr id="5" name="Slide Number Placeholder 4">
            <a:extLst>
              <a:ext uri="{FF2B5EF4-FFF2-40B4-BE49-F238E27FC236}">
                <a16:creationId xmlns:a16="http://schemas.microsoft.com/office/drawing/2014/main" id="{A3FC4DCB-35F4-89C4-8108-34E2B9FEBF7C}"/>
              </a:ext>
            </a:extLst>
          </p:cNvPr>
          <p:cNvSpPr>
            <a:spLocks noGrp="1"/>
          </p:cNvSpPr>
          <p:nvPr>
            <p:ph type="sldNum" sz="quarter" idx="11"/>
          </p:nvPr>
        </p:nvSpPr>
        <p:spPr/>
        <p:txBody>
          <a:bodyPr/>
          <a:lstStyle/>
          <a:p>
            <a:fld id="{344369E4-5DE7-46E5-874E-4FD437973785}" type="slidenum">
              <a:rPr lang="en-GB" smtClean="0"/>
              <a:pPr/>
              <a:t>10</a:t>
            </a:fld>
            <a:endParaRPr lang="en-GB" sz="1400" dirty="0"/>
          </a:p>
        </p:txBody>
      </p:sp>
      <p:sp>
        <p:nvSpPr>
          <p:cNvPr id="9" name="TextBox 8">
            <a:extLst>
              <a:ext uri="{FF2B5EF4-FFF2-40B4-BE49-F238E27FC236}">
                <a16:creationId xmlns:a16="http://schemas.microsoft.com/office/drawing/2014/main" id="{6E865AFF-6EE9-5BB2-1041-E305B4F6FC21}"/>
              </a:ext>
            </a:extLst>
          </p:cNvPr>
          <p:cNvSpPr txBox="1"/>
          <p:nvPr/>
        </p:nvSpPr>
        <p:spPr>
          <a:xfrm>
            <a:off x="1922899" y="5618767"/>
            <a:ext cx="9311267" cy="738664"/>
          </a:xfrm>
          <a:prstGeom prst="rect">
            <a:avLst/>
          </a:prstGeom>
          <a:noFill/>
        </p:spPr>
        <p:txBody>
          <a:bodyPr wrap="square">
            <a:spAutoFit/>
          </a:bodyPr>
          <a:lstStyle/>
          <a:p>
            <a:r>
              <a:rPr lang="en-GB" sz="1400" dirty="0">
                <a:solidFill>
                  <a:srgbClr val="007C9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www.gov.uk/government/publications/respiratory-virus-circulation-england-and-wales/timing-of-influenza-seasons</a:t>
            </a:r>
            <a:endParaRPr lang="en-GB" sz="1400" dirty="0">
              <a:solidFill>
                <a:srgbClr val="007C91"/>
              </a:solidFill>
              <a:latin typeface="Calibri" panose="020F0502020204030204" pitchFamily="34" charset="0"/>
              <a:cs typeface="Calibri" panose="020F0502020204030204" pitchFamily="34" charset="0"/>
            </a:endParaRPr>
          </a:p>
          <a:p>
            <a:endParaRPr lang="en-GB" sz="1400" dirty="0">
              <a:solidFill>
                <a:srgbClr val="007C91"/>
              </a:solidFill>
              <a:latin typeface="Calibri" panose="020F0502020204030204" pitchFamily="34" charset="0"/>
              <a:cs typeface="Calibri" panose="020F0502020204030204" pitchFamily="34" charset="0"/>
            </a:endParaRPr>
          </a:p>
          <a:p>
            <a:r>
              <a:rPr lang="en-GB" sz="1400" dirty="0">
                <a:solidFill>
                  <a:srgbClr val="007C91"/>
                </a:solidFill>
                <a:latin typeface="Calibri" panose="020F0502020204030204" pitchFamily="34" charset="0"/>
                <a:cs typeface="Calibri" panose="020F0502020204030204" pitchFamily="34" charset="0"/>
              </a:rPr>
              <a:t>Updated 21 July 2025 to include data from 2023/24 and 2024/25 seasons </a:t>
            </a:r>
          </a:p>
        </p:txBody>
      </p:sp>
      <p:pic>
        <p:nvPicPr>
          <p:cNvPr id="7" name="Picture 6">
            <a:extLst>
              <a:ext uri="{FF2B5EF4-FFF2-40B4-BE49-F238E27FC236}">
                <a16:creationId xmlns:a16="http://schemas.microsoft.com/office/drawing/2014/main" id="{9D206AA4-70F4-39EB-6F73-DE1579510658}"/>
              </a:ext>
            </a:extLst>
          </p:cNvPr>
          <p:cNvPicPr>
            <a:picLocks noChangeAspect="1"/>
          </p:cNvPicPr>
          <p:nvPr/>
        </p:nvPicPr>
        <p:blipFill>
          <a:blip r:embed="rId3"/>
          <a:stretch>
            <a:fillRect/>
          </a:stretch>
        </p:blipFill>
        <p:spPr>
          <a:xfrm>
            <a:off x="2410702" y="665719"/>
            <a:ext cx="7097713" cy="4729009"/>
          </a:xfrm>
          <a:prstGeom prst="rect">
            <a:avLst/>
          </a:prstGeom>
        </p:spPr>
      </p:pic>
    </p:spTree>
    <p:extLst>
      <p:ext uri="{BB962C8B-B14F-4D97-AF65-F5344CB8AC3E}">
        <p14:creationId xmlns:p14="http://schemas.microsoft.com/office/powerpoint/2010/main" val="2437408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CFCB2-008A-E426-62F8-4676C8BF91F0}"/>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Ordering copies of flu resources</a:t>
            </a:r>
          </a:p>
        </p:txBody>
      </p:sp>
      <p:sp>
        <p:nvSpPr>
          <p:cNvPr id="4" name="Footer Placeholder 3">
            <a:extLst>
              <a:ext uri="{FF2B5EF4-FFF2-40B4-BE49-F238E27FC236}">
                <a16:creationId xmlns:a16="http://schemas.microsoft.com/office/drawing/2014/main" id="{B64AAEBE-BA4B-907E-F75F-71665B81D66F}"/>
              </a:ext>
            </a:extLst>
          </p:cNvPr>
          <p:cNvSpPr>
            <a:spLocks noGrp="1"/>
          </p:cNvSpPr>
          <p:nvPr>
            <p:ph type="ftr" sz="quarter" idx="10"/>
          </p:nvPr>
        </p:nvSpPr>
        <p:spPr/>
        <p:txBody>
          <a:bodyPr/>
          <a:lstStyle/>
          <a:p>
            <a:r>
              <a:rPr lang="en-GB" dirty="0">
                <a:latin typeface="Calibri" panose="020F0502020204030204" pitchFamily="34" charset="0"/>
                <a:cs typeface="Calibri" panose="020F0502020204030204" pitchFamily="34" charset="0"/>
              </a:rPr>
              <a:t>Annual flu programme resources 2025 to 2026</a:t>
            </a:r>
            <a:endParaRPr lang="en-GB" sz="1400"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A3FC4DCB-35F4-89C4-8108-34E2B9FEBF7C}"/>
              </a:ext>
            </a:extLst>
          </p:cNvPr>
          <p:cNvSpPr>
            <a:spLocks noGrp="1"/>
          </p:cNvSpPr>
          <p:nvPr>
            <p:ph type="sldNum" sz="quarter" idx="11"/>
          </p:nvPr>
        </p:nvSpPr>
        <p:spPr/>
        <p:txBody>
          <a:bodyPr/>
          <a:lstStyle/>
          <a:p>
            <a:fld id="{344369E4-5DE7-46E5-874E-4FD437973785}" type="slidenum">
              <a:rPr lang="en-GB" smtClean="0"/>
              <a:pPr/>
              <a:t>11</a:t>
            </a:fld>
            <a:endParaRPr lang="en-GB" sz="1400" dirty="0"/>
          </a:p>
        </p:txBody>
      </p:sp>
      <p:sp>
        <p:nvSpPr>
          <p:cNvPr id="3" name="Content Placeholder 2">
            <a:extLst>
              <a:ext uri="{FF2B5EF4-FFF2-40B4-BE49-F238E27FC236}">
                <a16:creationId xmlns:a16="http://schemas.microsoft.com/office/drawing/2014/main" id="{D91141AA-1185-C133-696D-51B818095BFC}"/>
              </a:ext>
            </a:extLst>
          </p:cNvPr>
          <p:cNvSpPr>
            <a:spLocks noGrp="1"/>
          </p:cNvSpPr>
          <p:nvPr>
            <p:ph idx="1"/>
          </p:nvPr>
        </p:nvSpPr>
        <p:spPr>
          <a:xfrm>
            <a:off x="726961" y="952500"/>
            <a:ext cx="11123857" cy="5486349"/>
          </a:xfrm>
        </p:spPr>
        <p:txBody>
          <a:bodyPr>
            <a:normAutofit lnSpcReduction="10000"/>
          </a:bodyPr>
          <a:lstStyle/>
          <a:p>
            <a:pPr marL="0" indent="0">
              <a:buNone/>
            </a:pPr>
            <a:r>
              <a:rPr lang="en-GB" sz="3200" dirty="0">
                <a:solidFill>
                  <a:srgbClr val="007C91"/>
                </a:solidFill>
                <a:latin typeface="Calibri" panose="020F0502020204030204" pitchFamily="34" charset="0"/>
                <a:cs typeface="Calibri" panose="020F0502020204030204" pitchFamily="34" charset="0"/>
              </a:rPr>
              <a:t>Paper copies of most resources are available to order at: </a:t>
            </a:r>
            <a:r>
              <a:rPr lang="en-GB" sz="3200" b="1" u="sng" dirty="0">
                <a:solidFill>
                  <a:srgbClr val="007C9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www.healthpublications.gov.uk</a:t>
            </a:r>
            <a:r>
              <a:rPr lang="en-GB" sz="3200" b="1" u="sng" dirty="0">
                <a:solidFill>
                  <a:srgbClr val="007C91"/>
                </a:solidFill>
                <a:latin typeface="Calibri" panose="020F0502020204030204" pitchFamily="34" charset="0"/>
                <a:cs typeface="Calibri" panose="020F0502020204030204" pitchFamily="34" charset="0"/>
              </a:rPr>
              <a:t> </a:t>
            </a:r>
          </a:p>
          <a:p>
            <a:pPr marL="0" indent="0">
              <a:buNone/>
            </a:pPr>
            <a:endParaRPr lang="en-GB" sz="3200" b="1" u="sng" dirty="0">
              <a:solidFill>
                <a:srgbClr val="007C91"/>
              </a:solidFill>
              <a:latin typeface="Calibri" panose="020F0502020204030204" pitchFamily="34" charset="0"/>
              <a:cs typeface="Calibri" panose="020F0502020204030204" pitchFamily="34" charset="0"/>
            </a:endParaRPr>
          </a:p>
          <a:p>
            <a:pPr marL="0" indent="0">
              <a:buNone/>
            </a:pPr>
            <a:r>
              <a:rPr lang="en-GB" sz="1300" b="1" dirty="0">
                <a:solidFill>
                  <a:srgbClr val="FF0000"/>
                </a:solidFill>
                <a:latin typeface="Calibri" panose="020F0502020204030204" pitchFamily="34" charset="0"/>
                <a:cs typeface="Calibri" panose="020F0502020204030204" pitchFamily="34" charset="0"/>
              </a:rPr>
              <a:t>Health Publications Website note</a:t>
            </a:r>
            <a:r>
              <a:rPr lang="en-GB" sz="1300" dirty="0">
                <a:solidFill>
                  <a:srgbClr val="FF0000"/>
                </a:solidFill>
                <a:latin typeface="Calibri" panose="020F0502020204030204" pitchFamily="34" charset="0"/>
                <a:cs typeface="Calibri" panose="020F0502020204030204" pitchFamily="34" charset="0"/>
              </a:rPr>
              <a:t>: Around the end of August 2025, Health Publications will be moving to a new and improved site named Find Public Health Resources. There may be disruptions on or around the day we move. If you have any items in your basket, make sure you place your order before then.</a:t>
            </a:r>
          </a:p>
          <a:p>
            <a:pPr marL="0" indent="0">
              <a:buNone/>
            </a:pPr>
            <a:r>
              <a:rPr lang="en-GB" sz="1300" dirty="0">
                <a:solidFill>
                  <a:srgbClr val="FF0000"/>
                </a:solidFill>
                <a:latin typeface="Calibri" panose="020F0502020204030204" pitchFamily="34" charset="0"/>
                <a:cs typeface="Calibri" panose="020F0502020204030204" pitchFamily="34" charset="0"/>
              </a:rPr>
              <a:t>You’ll receive an email with more information to help you prepare for this change if you have an account with us. If you created an account after 15 July 2025, you will have to create one again once we're live. We apologise for any inconvenience this might cause and look forward to welcoming you to the new site.</a:t>
            </a:r>
          </a:p>
          <a:p>
            <a:pPr marL="0" indent="0">
              <a:buNone/>
            </a:pPr>
            <a:endParaRPr lang="en-GB" dirty="0">
              <a:solidFill>
                <a:srgbClr val="007C91"/>
              </a:solidFill>
              <a:latin typeface="Calibri" panose="020F0502020204030204" pitchFamily="34" charset="0"/>
              <a:cs typeface="Calibri" panose="020F0502020204030204" pitchFamily="34" charset="0"/>
            </a:endParaRPr>
          </a:p>
          <a:p>
            <a:pPr marL="0" indent="0">
              <a:buNone/>
            </a:pPr>
            <a:r>
              <a:rPr lang="en-GB" dirty="0">
                <a:solidFill>
                  <a:srgbClr val="007C91"/>
                </a:solidFill>
                <a:latin typeface="Calibri" panose="020F0502020204030204" pitchFamily="34" charset="0"/>
                <a:cs typeface="Calibri" panose="020F0502020204030204" pitchFamily="34" charset="0"/>
              </a:rPr>
              <a:t>Resources which are available to order are marked with a product code stamp. Search for the product code on the Health Publications website to order copies.  If the product is currently out of stock, you may put a back order in which will be fulfilled when stock becomes available:</a:t>
            </a:r>
          </a:p>
          <a:p>
            <a:pPr marL="0" indent="0">
              <a:buNone/>
            </a:pPr>
            <a:endParaRPr lang="en-GB" dirty="0">
              <a:solidFill>
                <a:srgbClr val="007C91"/>
              </a:solidFill>
              <a:latin typeface="Calibri" panose="020F0502020204030204" pitchFamily="34" charset="0"/>
              <a:cs typeface="Calibri" panose="020F0502020204030204" pitchFamily="34" charset="0"/>
            </a:endParaRPr>
          </a:p>
          <a:p>
            <a:pPr marL="0" indent="0">
              <a:buNone/>
            </a:pPr>
            <a:endParaRPr lang="en-GB" dirty="0">
              <a:solidFill>
                <a:srgbClr val="007C91"/>
              </a:solidFill>
              <a:latin typeface="Calibri" panose="020F0502020204030204" pitchFamily="34" charset="0"/>
              <a:cs typeface="Calibri" panose="020F0502020204030204" pitchFamily="34" charset="0"/>
            </a:endParaRPr>
          </a:p>
          <a:p>
            <a:pPr marL="0" indent="0">
              <a:buNone/>
            </a:pPr>
            <a:r>
              <a:rPr lang="en-GB" dirty="0">
                <a:solidFill>
                  <a:srgbClr val="007C91"/>
                </a:solidFill>
                <a:latin typeface="Calibri" panose="020F0502020204030204" pitchFamily="34" charset="0"/>
                <a:cs typeface="Calibri" panose="020F0502020204030204" pitchFamily="34" charset="0"/>
              </a:rPr>
              <a:t>Other resources are download only:</a:t>
            </a:r>
          </a:p>
          <a:p>
            <a:pPr marL="0" indent="0">
              <a:buNone/>
            </a:pPr>
            <a:endParaRPr lang="en-GB" dirty="0">
              <a:solidFill>
                <a:srgbClr val="007C91"/>
              </a:solidFill>
              <a:latin typeface="Calibri" panose="020F0502020204030204" pitchFamily="34" charset="0"/>
              <a:cs typeface="Calibri" panose="020F0502020204030204" pitchFamily="34" charset="0"/>
            </a:endParaRPr>
          </a:p>
          <a:p>
            <a:pPr marL="0" indent="0">
              <a:buNone/>
            </a:pPr>
            <a:endParaRPr lang="en-GB" dirty="0">
              <a:solidFill>
                <a:srgbClr val="007C9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7381981-B4EC-21B5-DCB1-4672F47BA005}"/>
              </a:ext>
            </a:extLst>
          </p:cNvPr>
          <p:cNvSpPr txBox="1"/>
          <p:nvPr/>
        </p:nvSpPr>
        <p:spPr>
          <a:xfrm>
            <a:off x="3344528" y="4696200"/>
            <a:ext cx="1652097" cy="523220"/>
          </a:xfrm>
          <a:prstGeom prst="rect">
            <a:avLst/>
          </a:prstGeom>
          <a:solidFill>
            <a:srgbClr val="007C91"/>
          </a:solidFill>
        </p:spPr>
        <p:txBody>
          <a:bodyPr wrap="square" rtlCol="0">
            <a:spAutoFit/>
          </a:bodyPr>
          <a:lstStyle/>
          <a:p>
            <a:r>
              <a:rPr lang="en-GB" sz="1400" b="1" dirty="0">
                <a:solidFill>
                  <a:schemeClr val="bg1"/>
                </a:solidFill>
              </a:rPr>
              <a:t>Product code: </a:t>
            </a:r>
            <a:r>
              <a:rPr lang="en-GB" sz="1400" b="1" dirty="0" err="1">
                <a:solidFill>
                  <a:schemeClr val="bg1"/>
                </a:solidFill>
              </a:rPr>
              <a:t>xxxxxxxxx</a:t>
            </a:r>
            <a:endParaRPr lang="en-GB" sz="1400" b="1" dirty="0">
              <a:solidFill>
                <a:schemeClr val="bg1"/>
              </a:solidFill>
            </a:endParaRPr>
          </a:p>
        </p:txBody>
      </p:sp>
      <p:sp>
        <p:nvSpPr>
          <p:cNvPr id="6" name="TextBox 5">
            <a:extLst>
              <a:ext uri="{FF2B5EF4-FFF2-40B4-BE49-F238E27FC236}">
                <a16:creationId xmlns:a16="http://schemas.microsoft.com/office/drawing/2014/main" id="{88C1314C-7F8C-137F-7783-A05E7D7FB35C}"/>
              </a:ext>
            </a:extLst>
          </p:cNvPr>
          <p:cNvSpPr txBox="1"/>
          <p:nvPr/>
        </p:nvSpPr>
        <p:spPr>
          <a:xfrm>
            <a:off x="5569311" y="5825447"/>
            <a:ext cx="1652097" cy="307777"/>
          </a:xfrm>
          <a:prstGeom prst="rect">
            <a:avLst/>
          </a:prstGeom>
          <a:solidFill>
            <a:srgbClr val="007C91"/>
          </a:solidFill>
        </p:spPr>
        <p:txBody>
          <a:bodyPr wrap="square" rtlCol="0">
            <a:spAutoFit/>
          </a:bodyPr>
          <a:lstStyle/>
          <a:p>
            <a:r>
              <a:rPr lang="en-GB" sz="1400" b="1" dirty="0">
                <a:solidFill>
                  <a:schemeClr val="bg1"/>
                </a:solidFill>
              </a:rPr>
              <a:t>Download only</a:t>
            </a:r>
          </a:p>
        </p:txBody>
      </p:sp>
      <p:sp>
        <p:nvSpPr>
          <p:cNvPr id="7" name="Rectangle 6">
            <a:extLst>
              <a:ext uri="{FF2B5EF4-FFF2-40B4-BE49-F238E27FC236}">
                <a16:creationId xmlns:a16="http://schemas.microsoft.com/office/drawing/2014/main" id="{AF36E331-F82D-E4B3-A345-7AE4D81E749F}"/>
              </a:ext>
            </a:extLst>
          </p:cNvPr>
          <p:cNvSpPr/>
          <p:nvPr/>
        </p:nvSpPr>
        <p:spPr>
          <a:xfrm>
            <a:off x="615956" y="2279737"/>
            <a:ext cx="11377715" cy="1102290"/>
          </a:xfrm>
          <a:prstGeom prst="rect">
            <a:avLst/>
          </a:prstGeom>
          <a:noFill/>
          <a:ln w="38100">
            <a:solidFill>
              <a:srgbClr val="99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3224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7"/>
            <a:ext cx="11123856" cy="552420"/>
          </a:xfrm>
        </p:spPr>
        <p:txBody>
          <a:bodyPr>
            <a:noAutofit/>
          </a:bodyPr>
          <a:lstStyle/>
          <a:p>
            <a:r>
              <a:rPr lang="en-GB" sz="3600" dirty="0">
                <a:latin typeface="Calibri" panose="020F0502020204030204" pitchFamily="34" charset="0"/>
                <a:cs typeface="Calibri" panose="020F0502020204030204" pitchFamily="34" charset="0"/>
              </a:rPr>
              <a:t>| Resources to support the children’s flu programme - HCP</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CA77CFD9-24A2-4315-B730-E941161B2F83}"/>
              </a:ext>
            </a:extLst>
          </p:cNvPr>
          <p:cNvSpPr txBox="1"/>
          <p:nvPr/>
        </p:nvSpPr>
        <p:spPr>
          <a:xfrm>
            <a:off x="3314297" y="6311532"/>
            <a:ext cx="5931636" cy="492443"/>
          </a:xfrm>
          <a:prstGeom prst="rect">
            <a:avLst/>
          </a:prstGeom>
          <a:noFill/>
        </p:spPr>
        <p:txBody>
          <a:bodyPr wrap="square">
            <a:spAutoFit/>
          </a:bodyPr>
          <a:lstStyle/>
          <a:p>
            <a:r>
              <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www.gov.uk/government/publications/which-flu-vaccine-should-children-have</a:t>
            </a:r>
            <a:r>
              <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en-GB" sz="1200" dirty="0">
              <a:solidFill>
                <a:srgbClr val="007C91"/>
              </a:solidFill>
            </a:endParaRPr>
          </a:p>
        </p:txBody>
      </p:sp>
      <p:sp>
        <p:nvSpPr>
          <p:cNvPr id="7" name="TextBox 6">
            <a:extLst>
              <a:ext uri="{FF2B5EF4-FFF2-40B4-BE49-F238E27FC236}">
                <a16:creationId xmlns:a16="http://schemas.microsoft.com/office/drawing/2014/main" id="{D529D67A-D4C5-5684-04F9-BFF84B660C1F}"/>
              </a:ext>
            </a:extLst>
          </p:cNvPr>
          <p:cNvSpPr txBox="1"/>
          <p:nvPr/>
        </p:nvSpPr>
        <p:spPr>
          <a:xfrm>
            <a:off x="9679259" y="5572868"/>
            <a:ext cx="1587245" cy="307777"/>
          </a:xfrm>
          <a:prstGeom prst="rect">
            <a:avLst/>
          </a:prstGeom>
          <a:solidFill>
            <a:srgbClr val="007C91"/>
          </a:solidFill>
        </p:spPr>
        <p:txBody>
          <a:bodyPr wrap="square" rtlCol="0">
            <a:spAutoFit/>
          </a:bodyPr>
          <a:lstStyle/>
          <a:p>
            <a:r>
              <a:rPr lang="en-GB" sz="1400" b="1" dirty="0">
                <a:solidFill>
                  <a:schemeClr val="bg1"/>
                </a:solidFill>
              </a:rPr>
              <a:t>Download only</a:t>
            </a:r>
          </a:p>
        </p:txBody>
      </p:sp>
      <p:pic>
        <p:nvPicPr>
          <p:cNvPr id="4" name="Picture 3">
            <a:extLst>
              <a:ext uri="{FF2B5EF4-FFF2-40B4-BE49-F238E27FC236}">
                <a16:creationId xmlns:a16="http://schemas.microsoft.com/office/drawing/2014/main" id="{54D2380B-2B72-8AAF-AE82-B9388469BF86}"/>
              </a:ext>
            </a:extLst>
          </p:cNvPr>
          <p:cNvPicPr>
            <a:picLocks noChangeAspect="1"/>
          </p:cNvPicPr>
          <p:nvPr/>
        </p:nvPicPr>
        <p:blipFill>
          <a:blip r:embed="rId4"/>
          <a:stretch>
            <a:fillRect/>
          </a:stretch>
        </p:blipFill>
        <p:spPr>
          <a:xfrm>
            <a:off x="925496" y="1100666"/>
            <a:ext cx="6883848" cy="4856622"/>
          </a:xfrm>
          <a:prstGeom prst="rect">
            <a:avLst/>
          </a:prstGeom>
        </p:spPr>
      </p:pic>
    </p:spTree>
    <p:extLst>
      <p:ext uri="{BB962C8B-B14F-4D97-AF65-F5344CB8AC3E}">
        <p14:creationId xmlns:p14="http://schemas.microsoft.com/office/powerpoint/2010/main" val="958959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7"/>
            <a:ext cx="11123856" cy="552420"/>
          </a:xfrm>
        </p:spPr>
        <p:txBody>
          <a:bodyPr>
            <a:noAutofit/>
          </a:bodyPr>
          <a:lstStyle/>
          <a:p>
            <a:r>
              <a:rPr lang="en-GB" sz="3600" dirty="0">
                <a:latin typeface="Calibri" panose="020F0502020204030204" pitchFamily="34" charset="0"/>
                <a:cs typeface="Calibri" panose="020F0502020204030204" pitchFamily="34" charset="0"/>
              </a:rPr>
              <a:t>| Patient Group Directions (PGDs) </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1191C026-C43E-4505-B8DF-07FC7EE3FABF}"/>
              </a:ext>
            </a:extLst>
          </p:cNvPr>
          <p:cNvSpPr txBox="1"/>
          <p:nvPr/>
        </p:nvSpPr>
        <p:spPr>
          <a:xfrm>
            <a:off x="609670" y="5449732"/>
            <a:ext cx="3577137" cy="1004186"/>
          </a:xfrm>
          <a:prstGeom prst="rect">
            <a:avLst/>
          </a:prstGeom>
          <a:noFill/>
        </p:spPr>
        <p:txBody>
          <a:bodyPr wrap="square">
            <a:spAutoFit/>
          </a:bodyPr>
          <a:lstStyle/>
          <a:p>
            <a:pPr>
              <a:lnSpc>
                <a:spcPct val="107000"/>
              </a:lnSpc>
              <a:spcAft>
                <a:spcPts val="800"/>
              </a:spcAft>
            </a:pPr>
            <a:r>
              <a:rPr lang="en-GB" sz="1400" dirty="0">
                <a:solidFill>
                  <a:srgbClr val="007C91"/>
                </a:solidFill>
                <a:effectLst/>
                <a:latin typeface="Calibri" panose="020F0502020204030204" pitchFamily="34" charset="0"/>
                <a:ea typeface="Calibri" panose="020F0502020204030204" pitchFamily="34" charset="0"/>
                <a:cs typeface="Calibri" panose="020F0502020204030204" pitchFamily="34" charset="0"/>
                <a:hlinkClick r:id="rId3"/>
              </a:rPr>
              <a:t>https://www.gov.uk/government/publications/intramuscular-inactivated-influenza-vaccine-patient-group-direction-pgd-template</a:t>
            </a:r>
            <a:r>
              <a:rPr lang="en-GB" sz="1400" dirty="0">
                <a:solidFill>
                  <a:srgbClr val="007C91"/>
                </a:solidFill>
                <a:effectLst/>
                <a:latin typeface="Calibri" panose="020F0502020204030204" pitchFamily="34" charset="0"/>
                <a:ea typeface="Calibri" panose="020F0502020204030204" pitchFamily="34" charset="0"/>
                <a:cs typeface="Calibri" panose="020F0502020204030204" pitchFamily="34" charset="0"/>
              </a:rPr>
              <a:t> Published 28 July 2025</a:t>
            </a:r>
          </a:p>
        </p:txBody>
      </p:sp>
      <p:sp>
        <p:nvSpPr>
          <p:cNvPr id="16" name="TextBox 15">
            <a:extLst>
              <a:ext uri="{FF2B5EF4-FFF2-40B4-BE49-F238E27FC236}">
                <a16:creationId xmlns:a16="http://schemas.microsoft.com/office/drawing/2014/main" id="{CE2755CD-521A-4AC4-8A13-3C047A7DE628}"/>
              </a:ext>
            </a:extLst>
          </p:cNvPr>
          <p:cNvSpPr txBox="1"/>
          <p:nvPr/>
        </p:nvSpPr>
        <p:spPr>
          <a:xfrm>
            <a:off x="4342540" y="5411295"/>
            <a:ext cx="3700441" cy="773673"/>
          </a:xfrm>
          <a:prstGeom prst="rect">
            <a:avLst/>
          </a:prstGeom>
          <a:noFill/>
        </p:spPr>
        <p:txBody>
          <a:bodyPr wrap="square">
            <a:spAutoFit/>
          </a:bodyPr>
          <a:lstStyle/>
          <a:p>
            <a:pPr>
              <a:lnSpc>
                <a:spcPct val="107000"/>
              </a:lnSpc>
              <a:spcAft>
                <a:spcPts val="800"/>
              </a:spcAft>
            </a:pPr>
            <a:r>
              <a:rPr lang="en-GB" sz="14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www.gov.uk/government/publications/influenza-vaccine-fluenz-tetra-patient-group-direction-pgd-template</a:t>
            </a:r>
            <a:r>
              <a:rPr lang="en-GB" sz="1400" u="sng" dirty="0">
                <a:solidFill>
                  <a:srgbClr val="007C91"/>
                </a:solidFill>
                <a:latin typeface="Calibri" panose="020F0502020204030204" pitchFamily="34" charset="0"/>
                <a:ea typeface="Calibri" panose="020F0502020204030204" pitchFamily="34" charset="0"/>
                <a:cs typeface="Times New Roman" panose="02020603050405020304" pitchFamily="18" charset="0"/>
              </a:rPr>
              <a:t> </a:t>
            </a:r>
            <a:r>
              <a:rPr lang="en-GB" sz="1400" dirty="0">
                <a:solidFill>
                  <a:srgbClr val="007C91"/>
                </a:solidFill>
                <a:latin typeface="Calibri" panose="020F0502020204030204" pitchFamily="34" charset="0"/>
                <a:ea typeface="Calibri" panose="020F0502020204030204" pitchFamily="34" charset="0"/>
                <a:cs typeface="Times New Roman" panose="02020603050405020304" pitchFamily="18" charset="0"/>
              </a:rPr>
              <a:t>Published 1 July 2025</a:t>
            </a: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1641BE4B-E0FA-4847-A90F-FED0F091104C}"/>
              </a:ext>
            </a:extLst>
          </p:cNvPr>
          <p:cNvSpPr txBox="1"/>
          <p:nvPr/>
        </p:nvSpPr>
        <p:spPr>
          <a:xfrm>
            <a:off x="873658" y="716075"/>
            <a:ext cx="3300578" cy="375552"/>
          </a:xfrm>
          <a:prstGeom prst="rect">
            <a:avLst/>
          </a:prstGeom>
          <a:noFill/>
        </p:spPr>
        <p:txBody>
          <a:bodyPr wrap="square">
            <a:spAutoFit/>
          </a:bodyPr>
          <a:lstStyle/>
          <a:p>
            <a:pPr>
              <a:lnSpc>
                <a:spcPct val="107000"/>
              </a:lnSpc>
              <a:spcAft>
                <a:spcPts val="800"/>
              </a:spcAft>
            </a:pPr>
            <a:r>
              <a:rPr lang="en-GB" sz="1800" b="1"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IIV PGD</a:t>
            </a:r>
          </a:p>
        </p:txBody>
      </p:sp>
      <p:sp>
        <p:nvSpPr>
          <p:cNvPr id="13" name="TextBox 12">
            <a:extLst>
              <a:ext uri="{FF2B5EF4-FFF2-40B4-BE49-F238E27FC236}">
                <a16:creationId xmlns:a16="http://schemas.microsoft.com/office/drawing/2014/main" id="{A72419F8-1A17-4989-B39D-3573E1063FE8}"/>
              </a:ext>
            </a:extLst>
          </p:cNvPr>
          <p:cNvSpPr txBox="1"/>
          <p:nvPr/>
        </p:nvSpPr>
        <p:spPr>
          <a:xfrm>
            <a:off x="4342540" y="749991"/>
            <a:ext cx="3300578" cy="375552"/>
          </a:xfrm>
          <a:prstGeom prst="rect">
            <a:avLst/>
          </a:prstGeom>
          <a:noFill/>
        </p:spPr>
        <p:txBody>
          <a:bodyPr wrap="square">
            <a:spAutoFit/>
          </a:bodyPr>
          <a:lstStyle/>
          <a:p>
            <a:pPr>
              <a:lnSpc>
                <a:spcPct val="107000"/>
              </a:lnSpc>
              <a:spcAft>
                <a:spcPts val="800"/>
              </a:spcAft>
            </a:pPr>
            <a:r>
              <a:rPr lang="en-GB" sz="1800" b="1"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LAIV PGD</a:t>
            </a:r>
          </a:p>
        </p:txBody>
      </p:sp>
      <p:pic>
        <p:nvPicPr>
          <p:cNvPr id="3" name="Picture 2">
            <a:extLst>
              <a:ext uri="{FF2B5EF4-FFF2-40B4-BE49-F238E27FC236}">
                <a16:creationId xmlns:a16="http://schemas.microsoft.com/office/drawing/2014/main" id="{73223290-96C7-F584-5F56-3783BE144E61}"/>
              </a:ext>
            </a:extLst>
          </p:cNvPr>
          <p:cNvPicPr>
            <a:picLocks noChangeAspect="1"/>
          </p:cNvPicPr>
          <p:nvPr/>
        </p:nvPicPr>
        <p:blipFill>
          <a:blip r:embed="rId5"/>
          <a:stretch>
            <a:fillRect/>
          </a:stretch>
        </p:blipFill>
        <p:spPr>
          <a:xfrm>
            <a:off x="4690859" y="1181173"/>
            <a:ext cx="3003801" cy="4268559"/>
          </a:xfrm>
          <a:prstGeom prst="rect">
            <a:avLst/>
          </a:prstGeom>
        </p:spPr>
      </p:pic>
      <p:pic>
        <p:nvPicPr>
          <p:cNvPr id="6" name="Picture 5">
            <a:extLst>
              <a:ext uri="{FF2B5EF4-FFF2-40B4-BE49-F238E27FC236}">
                <a16:creationId xmlns:a16="http://schemas.microsoft.com/office/drawing/2014/main" id="{E761DEA2-7DB4-08B5-7668-47CDA7238698}"/>
              </a:ext>
            </a:extLst>
          </p:cNvPr>
          <p:cNvPicPr>
            <a:picLocks noChangeAspect="1"/>
          </p:cNvPicPr>
          <p:nvPr/>
        </p:nvPicPr>
        <p:blipFill>
          <a:blip r:embed="rId6"/>
          <a:stretch>
            <a:fillRect/>
          </a:stretch>
        </p:blipFill>
        <p:spPr>
          <a:xfrm>
            <a:off x="786970" y="1091627"/>
            <a:ext cx="3060957" cy="4319668"/>
          </a:xfrm>
          <a:prstGeom prst="rect">
            <a:avLst/>
          </a:prstGeom>
        </p:spPr>
      </p:pic>
      <p:sp>
        <p:nvSpPr>
          <p:cNvPr id="4" name="Rectangle 3">
            <a:extLst>
              <a:ext uri="{FF2B5EF4-FFF2-40B4-BE49-F238E27FC236}">
                <a16:creationId xmlns:a16="http://schemas.microsoft.com/office/drawing/2014/main" id="{21BAC3E3-8408-8272-F7E9-3C2B1FB00E75}"/>
              </a:ext>
            </a:extLst>
          </p:cNvPr>
          <p:cNvSpPr/>
          <p:nvPr/>
        </p:nvSpPr>
        <p:spPr>
          <a:xfrm>
            <a:off x="8137731" y="1093490"/>
            <a:ext cx="3456079" cy="1743655"/>
          </a:xfrm>
          <a:prstGeom prst="rect">
            <a:avLst/>
          </a:prstGeom>
          <a:noFill/>
          <a:ln w="38100">
            <a:solidFill>
              <a:srgbClr val="99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D4D2BD3-4F35-2792-E512-2AC1E157BDB0}"/>
              </a:ext>
            </a:extLst>
          </p:cNvPr>
          <p:cNvSpPr txBox="1"/>
          <p:nvPr/>
        </p:nvSpPr>
        <p:spPr>
          <a:xfrm>
            <a:off x="8228142" y="1197425"/>
            <a:ext cx="3275256" cy="1477328"/>
          </a:xfrm>
          <a:prstGeom prst="rect">
            <a:avLst/>
          </a:prstGeom>
          <a:noFill/>
        </p:spPr>
        <p:txBody>
          <a:bodyPr wrap="none" rtlCol="0">
            <a:spAutoFit/>
          </a:bodyPr>
          <a:lstStyle/>
          <a:p>
            <a:pPr algn="ctr"/>
            <a:r>
              <a:rPr lang="en-GB" dirty="0"/>
              <a:t>Please note that a combined </a:t>
            </a:r>
          </a:p>
          <a:p>
            <a:pPr algn="ctr"/>
            <a:r>
              <a:rPr lang="en-GB" dirty="0"/>
              <a:t>PGD (LAIV and IIV) for use in </a:t>
            </a:r>
          </a:p>
          <a:p>
            <a:pPr algn="ctr"/>
            <a:r>
              <a:rPr lang="en-GB" dirty="0"/>
              <a:t>community pharmacy for </a:t>
            </a:r>
          </a:p>
          <a:p>
            <a:pPr algn="ctr"/>
            <a:r>
              <a:rPr lang="en-GB" dirty="0"/>
              <a:t>2- and 3-years olds will be </a:t>
            </a:r>
          </a:p>
          <a:p>
            <a:pPr algn="ctr"/>
            <a:r>
              <a:rPr lang="en-GB" dirty="0"/>
              <a:t>issued by 1 September 2025</a:t>
            </a:r>
          </a:p>
        </p:txBody>
      </p:sp>
    </p:spTree>
    <p:extLst>
      <p:ext uri="{BB962C8B-B14F-4D97-AF65-F5344CB8AC3E}">
        <p14:creationId xmlns:p14="http://schemas.microsoft.com/office/powerpoint/2010/main" val="654576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7"/>
            <a:ext cx="11123856" cy="552420"/>
          </a:xfrm>
        </p:spPr>
        <p:txBody>
          <a:bodyPr>
            <a:noAutofit/>
          </a:bodyPr>
          <a:lstStyle/>
          <a:p>
            <a:r>
              <a:rPr lang="en-GB" sz="3600" dirty="0">
                <a:latin typeface="Calibri" panose="020F0502020204030204" pitchFamily="34" charset="0"/>
                <a:cs typeface="Calibri" panose="020F0502020204030204" pitchFamily="34" charset="0"/>
              </a:rPr>
              <a:t>| National protocol </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5113ADF8-3D76-4C8E-B3A9-34AE8040E559}"/>
              </a:ext>
            </a:extLst>
          </p:cNvPr>
          <p:cNvSpPr txBox="1"/>
          <p:nvPr/>
        </p:nvSpPr>
        <p:spPr>
          <a:xfrm>
            <a:off x="6274010" y="3062123"/>
            <a:ext cx="4385281" cy="954107"/>
          </a:xfrm>
          <a:prstGeom prst="rect">
            <a:avLst/>
          </a:prstGeom>
          <a:noFill/>
        </p:spPr>
        <p:txBody>
          <a:bodyPr wrap="square">
            <a:spAutoFit/>
          </a:bodyPr>
          <a:lstStyle/>
          <a:p>
            <a:r>
              <a:rPr lang="en-GB" sz="1400" dirty="0">
                <a:solidFill>
                  <a:srgbClr val="007C91"/>
                </a:solidFill>
                <a:latin typeface="Calibri" panose="020F0502020204030204" pitchFamily="34" charset="0"/>
                <a:cs typeface="Calibri" panose="020F0502020204030204" pitchFamily="34" charset="0"/>
                <a:hlinkClick r:id="rId3"/>
              </a:rPr>
              <a:t>https://www.gov.uk/government/publications/national-protocol-for-inactivated-influenza-vaccine</a:t>
            </a:r>
            <a:endParaRPr lang="en-GB" sz="1400" dirty="0">
              <a:solidFill>
                <a:srgbClr val="007C91"/>
              </a:solidFill>
              <a:latin typeface="Calibri" panose="020F0502020204030204" pitchFamily="34" charset="0"/>
              <a:cs typeface="Calibri" panose="020F0502020204030204" pitchFamily="34" charset="0"/>
            </a:endParaRPr>
          </a:p>
          <a:p>
            <a:endParaRPr lang="en-GB" sz="1400" dirty="0">
              <a:solidFill>
                <a:srgbClr val="007C91"/>
              </a:solidFill>
              <a:latin typeface="Calibri" panose="020F0502020204030204" pitchFamily="34" charset="0"/>
              <a:cs typeface="Calibri" panose="020F0502020204030204" pitchFamily="34" charset="0"/>
            </a:endParaRPr>
          </a:p>
          <a:p>
            <a:r>
              <a:rPr lang="en-GB" sz="1400" dirty="0">
                <a:solidFill>
                  <a:srgbClr val="007C91"/>
                </a:solidFill>
                <a:effectLst/>
                <a:latin typeface="Calibri" panose="020F0502020204030204" pitchFamily="34" charset="0"/>
                <a:ea typeface="Calibri" panose="020F0502020204030204" pitchFamily="34" charset="0"/>
                <a:cs typeface="Calibri" panose="020F0502020204030204" pitchFamily="34" charset="0"/>
              </a:rPr>
              <a:t>Published 28 July 2025</a:t>
            </a:r>
            <a:endParaRPr lang="en-GB" sz="1400" dirty="0">
              <a:solidFill>
                <a:srgbClr val="007C9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91C8A89-AA07-DF64-4D5E-FBE6A1BD4386}"/>
              </a:ext>
            </a:extLst>
          </p:cNvPr>
          <p:cNvPicPr>
            <a:picLocks noChangeAspect="1"/>
          </p:cNvPicPr>
          <p:nvPr/>
        </p:nvPicPr>
        <p:blipFill>
          <a:blip r:embed="rId4"/>
          <a:stretch>
            <a:fillRect/>
          </a:stretch>
        </p:blipFill>
        <p:spPr>
          <a:xfrm>
            <a:off x="974090" y="904875"/>
            <a:ext cx="3945403" cy="5588000"/>
          </a:xfrm>
          <a:prstGeom prst="rect">
            <a:avLst/>
          </a:prstGeom>
        </p:spPr>
      </p:pic>
    </p:spTree>
    <p:extLst>
      <p:ext uri="{BB962C8B-B14F-4D97-AF65-F5344CB8AC3E}">
        <p14:creationId xmlns:p14="http://schemas.microsoft.com/office/powerpoint/2010/main" val="2943319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5CCDE70-F8FF-4736-85B4-B2FE64F1DEF0}"/>
              </a:ext>
            </a:extLst>
          </p:cNvPr>
          <p:cNvSpPr>
            <a:spLocks noGrp="1"/>
          </p:cNvSpPr>
          <p:nvPr>
            <p:ph type="ftr" sz="quarter" idx="10"/>
          </p:nvPr>
        </p:nvSpPr>
        <p:spPr/>
        <p:txBody>
          <a:bodyPr/>
          <a:lstStyle/>
          <a:p>
            <a:r>
              <a:rPr lang="en-GB" dirty="0"/>
              <a:t>Annual flu programme resources 2025 to 2026</a:t>
            </a:r>
            <a:endParaRPr lang="en-GB" sz="1400" dirty="0"/>
          </a:p>
          <a:p>
            <a:endParaRPr lang="en-GB" sz="1400" dirty="0"/>
          </a:p>
        </p:txBody>
      </p:sp>
      <p:sp>
        <p:nvSpPr>
          <p:cNvPr id="5" name="Slide Number Placeholder 4">
            <a:extLst>
              <a:ext uri="{FF2B5EF4-FFF2-40B4-BE49-F238E27FC236}">
                <a16:creationId xmlns:a16="http://schemas.microsoft.com/office/drawing/2014/main" id="{EB579BC0-F3B2-4CD4-AD23-37BC486BE9B6}"/>
              </a:ext>
            </a:extLst>
          </p:cNvPr>
          <p:cNvSpPr>
            <a:spLocks noGrp="1"/>
          </p:cNvSpPr>
          <p:nvPr>
            <p:ph type="sldNum" sz="quarter" idx="11"/>
          </p:nvPr>
        </p:nvSpPr>
        <p:spPr/>
        <p:txBody>
          <a:bodyPr/>
          <a:lstStyle/>
          <a:p>
            <a:fld id="{344369E4-5DE7-46E5-874E-4FD437973785}" type="slidenum">
              <a:rPr lang="en-GB" smtClean="0"/>
              <a:pPr/>
              <a:t>15</a:t>
            </a:fld>
            <a:endParaRPr lang="en-GB" sz="1400" dirty="0"/>
          </a:p>
        </p:txBody>
      </p:sp>
      <p:sp>
        <p:nvSpPr>
          <p:cNvPr id="9" name="TextBox 8">
            <a:extLst>
              <a:ext uri="{FF2B5EF4-FFF2-40B4-BE49-F238E27FC236}">
                <a16:creationId xmlns:a16="http://schemas.microsoft.com/office/drawing/2014/main" id="{C8D6E626-C63E-456C-8BDB-E8EA9BF59677}"/>
              </a:ext>
            </a:extLst>
          </p:cNvPr>
          <p:cNvSpPr txBox="1"/>
          <p:nvPr/>
        </p:nvSpPr>
        <p:spPr>
          <a:xfrm>
            <a:off x="593802" y="115224"/>
            <a:ext cx="11460665" cy="1754326"/>
          </a:xfrm>
          <a:prstGeom prst="rect">
            <a:avLst/>
          </a:prstGeom>
          <a:noFill/>
        </p:spPr>
        <p:txBody>
          <a:bodyPr wrap="square">
            <a:spAutoFit/>
          </a:bodyPr>
          <a:lstStyle/>
          <a:p>
            <a:r>
              <a:rPr kumimoji="0" lang="en-GB" sz="3600" b="0" i="0" u="none" strike="noStrike" kern="1200" cap="none" spc="0" normalizeH="0" baseline="0" noProof="0" dirty="0">
                <a:ln>
                  <a:noFill/>
                </a:ln>
                <a:solidFill>
                  <a:srgbClr val="007C91"/>
                </a:solidFill>
                <a:effectLst/>
                <a:uLnTx/>
                <a:uFillTx/>
                <a:latin typeface="Calibri" panose="020F0502020204030204" pitchFamily="34" charset="0"/>
                <a:ea typeface="+mj-ea"/>
                <a:cs typeface="Calibri" panose="020F0502020204030204" pitchFamily="34" charset="0"/>
              </a:rPr>
              <a:t>| </a:t>
            </a:r>
            <a:r>
              <a:rPr lang="en-GB" sz="3600" dirty="0">
                <a:solidFill>
                  <a:srgbClr val="007C91"/>
                </a:solidFill>
                <a:latin typeface="Calibri" panose="020F0502020204030204" pitchFamily="34" charset="0"/>
                <a:cs typeface="Calibri" panose="020F0502020204030204" pitchFamily="34" charset="0"/>
              </a:rPr>
              <a:t>Written Instruction for the administration of seasonal flu vaccination (for NHS bodies or local authorities and for independent and other providers)</a:t>
            </a:r>
          </a:p>
        </p:txBody>
      </p:sp>
      <p:sp>
        <p:nvSpPr>
          <p:cNvPr id="6" name="TextBox 5">
            <a:extLst>
              <a:ext uri="{FF2B5EF4-FFF2-40B4-BE49-F238E27FC236}">
                <a16:creationId xmlns:a16="http://schemas.microsoft.com/office/drawing/2014/main" id="{240C0E95-67FA-43EF-A67F-5763F79BA071}"/>
              </a:ext>
            </a:extLst>
          </p:cNvPr>
          <p:cNvSpPr txBox="1"/>
          <p:nvPr/>
        </p:nvSpPr>
        <p:spPr>
          <a:xfrm>
            <a:off x="6493030" y="5547100"/>
            <a:ext cx="4860770" cy="968278"/>
          </a:xfrm>
          <a:prstGeom prst="rect">
            <a:avLst/>
          </a:prstGeom>
          <a:noFill/>
        </p:spPr>
        <p:txBody>
          <a:bodyPr wrap="square">
            <a:spAutoFit/>
          </a:bodyPr>
          <a:lstStyle/>
          <a:p>
            <a:pPr>
              <a:lnSpc>
                <a:spcPct val="107000"/>
              </a:lnSpc>
              <a:spcAft>
                <a:spcPts val="800"/>
              </a:spcAft>
            </a:pPr>
            <a:r>
              <a:rPr lang="en-GB" sz="1800" dirty="0">
                <a:solidFill>
                  <a:srgbClr val="007C91"/>
                </a:solidFill>
                <a:effectLst/>
                <a:latin typeface="Calibri" panose="020F0502020204030204" pitchFamily="34" charset="0"/>
                <a:ea typeface="Calibri" panose="020F0502020204030204" pitchFamily="34" charset="0"/>
                <a:cs typeface="Arial" panose="020B0604020202020204" pitchFamily="34" charset="0"/>
                <a:hlinkClick r:id="rId3"/>
              </a:rPr>
              <a:t>https://www.sps.nhs.uk/articles/influenza-vaccine-written-instruction-templates-for-adoption/</a:t>
            </a:r>
            <a:r>
              <a:rPr lang="en-GB" sz="1800" dirty="0">
                <a:solidFill>
                  <a:srgbClr val="007C91"/>
                </a:solidFill>
                <a:effectLst/>
                <a:latin typeface="Calibri" panose="020F0502020204030204" pitchFamily="34" charset="0"/>
                <a:ea typeface="Calibri" panose="020F0502020204030204" pitchFamily="34" charset="0"/>
                <a:cs typeface="Arial" panose="020B0604020202020204" pitchFamily="34" charset="0"/>
              </a:rPr>
              <a:t>  published 2 June 2025</a:t>
            </a:r>
            <a:endParaRPr lang="en-GB" sz="1400" dirty="0">
              <a:solidFill>
                <a:srgbClr val="007C9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724D08A-D77C-792D-85E8-A773B479B531}"/>
              </a:ext>
            </a:extLst>
          </p:cNvPr>
          <p:cNvPicPr>
            <a:picLocks noChangeAspect="1"/>
          </p:cNvPicPr>
          <p:nvPr/>
        </p:nvPicPr>
        <p:blipFill>
          <a:blip r:embed="rId4"/>
          <a:stretch>
            <a:fillRect/>
          </a:stretch>
        </p:blipFill>
        <p:spPr>
          <a:xfrm>
            <a:off x="1392645" y="1802600"/>
            <a:ext cx="3352775" cy="4306510"/>
          </a:xfrm>
          <a:prstGeom prst="rect">
            <a:avLst/>
          </a:prstGeom>
        </p:spPr>
      </p:pic>
      <p:pic>
        <p:nvPicPr>
          <p:cNvPr id="8" name="Picture 7">
            <a:extLst>
              <a:ext uri="{FF2B5EF4-FFF2-40B4-BE49-F238E27FC236}">
                <a16:creationId xmlns:a16="http://schemas.microsoft.com/office/drawing/2014/main" id="{E808D0E5-222B-36C9-80C3-D54C9A6B0B6C}"/>
              </a:ext>
            </a:extLst>
          </p:cNvPr>
          <p:cNvPicPr>
            <a:picLocks noChangeAspect="1"/>
          </p:cNvPicPr>
          <p:nvPr/>
        </p:nvPicPr>
        <p:blipFill>
          <a:blip r:embed="rId5"/>
          <a:srcRect l="723" b="8621"/>
          <a:stretch/>
        </p:blipFill>
        <p:spPr>
          <a:xfrm>
            <a:off x="6976241" y="1644136"/>
            <a:ext cx="3176751" cy="3738094"/>
          </a:xfrm>
          <a:prstGeom prst="rect">
            <a:avLst/>
          </a:prstGeom>
        </p:spPr>
      </p:pic>
    </p:spTree>
    <p:extLst>
      <p:ext uri="{BB962C8B-B14F-4D97-AF65-F5344CB8AC3E}">
        <p14:creationId xmlns:p14="http://schemas.microsoft.com/office/powerpoint/2010/main" val="458669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6"/>
            <a:ext cx="11123856" cy="1135675"/>
          </a:xfrm>
        </p:spPr>
        <p:txBody>
          <a:bodyPr>
            <a:noAutofit/>
          </a:bodyPr>
          <a:lstStyle/>
          <a:p>
            <a:r>
              <a:rPr lang="en-GB" sz="3600" dirty="0">
                <a:latin typeface="Calibri" panose="020F0502020204030204" pitchFamily="34" charset="0"/>
                <a:cs typeface="Calibri" panose="020F0502020204030204" pitchFamily="34" charset="0"/>
              </a:rPr>
              <a:t>| Pre-school resources leaflet</a:t>
            </a:r>
            <a:br>
              <a:rPr lang="en-GB" sz="3600" dirty="0">
                <a:highlight>
                  <a:srgbClr val="FFFF00"/>
                </a:highlight>
                <a:latin typeface="Calibri" panose="020F0502020204030204" pitchFamily="34" charset="0"/>
                <a:cs typeface="Calibri" panose="020F0502020204030204" pitchFamily="34" charset="0"/>
              </a:rPr>
            </a:br>
            <a:r>
              <a:rPr lang="en-GB" sz="3600" dirty="0">
                <a:highlight>
                  <a:srgbClr val="FFFF00"/>
                </a:highlight>
                <a:latin typeface="Calibri" panose="020F0502020204030204" pitchFamily="34" charset="0"/>
                <a:cs typeface="Calibri" panose="020F0502020204030204" pitchFamily="34" charset="0"/>
              </a:rPr>
              <a:t> </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60B4F5A9-B438-456D-AE83-55D4B03F037A}"/>
              </a:ext>
            </a:extLst>
          </p:cNvPr>
          <p:cNvSpPr txBox="1"/>
          <p:nvPr/>
        </p:nvSpPr>
        <p:spPr>
          <a:xfrm>
            <a:off x="2635557" y="2265204"/>
            <a:ext cx="298480" cy="584775"/>
          </a:xfrm>
          <a:prstGeom prst="rect">
            <a:avLst/>
          </a:prstGeom>
          <a:noFill/>
        </p:spPr>
        <p:txBody>
          <a:bodyPr wrap="none" rtlCol="0">
            <a:spAutoFit/>
          </a:bodyPr>
          <a:lstStyle/>
          <a:p>
            <a:r>
              <a:rPr lang="en-GB" sz="3200" dirty="0">
                <a:solidFill>
                  <a:srgbClr val="007C91"/>
                </a:solidFill>
              </a:rPr>
              <a:t> </a:t>
            </a:r>
          </a:p>
        </p:txBody>
      </p:sp>
      <p:sp>
        <p:nvSpPr>
          <p:cNvPr id="9" name="TextBox 8">
            <a:extLst>
              <a:ext uri="{FF2B5EF4-FFF2-40B4-BE49-F238E27FC236}">
                <a16:creationId xmlns:a16="http://schemas.microsoft.com/office/drawing/2014/main" id="{84CB3D46-E3B6-4E4F-9F1A-043BE1F5F076}"/>
              </a:ext>
            </a:extLst>
          </p:cNvPr>
          <p:cNvSpPr txBox="1"/>
          <p:nvPr/>
        </p:nvSpPr>
        <p:spPr>
          <a:xfrm>
            <a:off x="428795" y="6078144"/>
            <a:ext cx="5236807" cy="543162"/>
          </a:xfrm>
          <a:prstGeom prst="rect">
            <a:avLst/>
          </a:prstGeom>
          <a:noFill/>
        </p:spPr>
        <p:txBody>
          <a:bodyPr wrap="square">
            <a:spAutoFit/>
          </a:bodyPr>
          <a:lstStyle/>
          <a:p>
            <a:pPr>
              <a:lnSpc>
                <a:spcPct val="107000"/>
              </a:lnSpc>
              <a:spcAft>
                <a:spcPts val="800"/>
              </a:spcAft>
            </a:pPr>
            <a:r>
              <a:rPr lang="en-GB" sz="1400" dirty="0">
                <a:solidFill>
                  <a:srgbClr val="007C91"/>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www.gov.uk/government/publications/flu-immunisation-for-early-years-settings-including-child-minders</a:t>
            </a:r>
            <a:r>
              <a:rPr lang="en-GB" sz="1400" dirty="0">
                <a:solidFill>
                  <a:srgbClr val="007C91"/>
                </a:solidFill>
                <a:effectLst/>
                <a:latin typeface="Calibri" panose="020F0502020204030204" pitchFamily="34" charset="0"/>
                <a:ea typeface="Calibri" panose="020F0502020204030204" pitchFamily="34" charset="0"/>
                <a:cs typeface="Calibri" panose="020F0502020204030204" pitchFamily="34" charset="0"/>
              </a:rPr>
              <a:t> Published 23 July 2025 </a:t>
            </a:r>
          </a:p>
        </p:txBody>
      </p:sp>
      <p:sp>
        <p:nvSpPr>
          <p:cNvPr id="11" name="TextBox 10">
            <a:extLst>
              <a:ext uri="{FF2B5EF4-FFF2-40B4-BE49-F238E27FC236}">
                <a16:creationId xmlns:a16="http://schemas.microsoft.com/office/drawing/2014/main" id="{53F2C685-66FF-47FC-9535-A7EEBB1C40D9}"/>
              </a:ext>
            </a:extLst>
          </p:cNvPr>
          <p:cNvSpPr txBox="1"/>
          <p:nvPr/>
        </p:nvSpPr>
        <p:spPr>
          <a:xfrm>
            <a:off x="6526399" y="6022467"/>
            <a:ext cx="5428178" cy="543162"/>
          </a:xfrm>
          <a:prstGeom prst="rect">
            <a:avLst/>
          </a:prstGeom>
          <a:noFill/>
        </p:spPr>
        <p:txBody>
          <a:bodyPr wrap="square">
            <a:spAutoFit/>
          </a:bodyPr>
          <a:lstStyle/>
          <a:p>
            <a:pPr>
              <a:lnSpc>
                <a:spcPct val="107000"/>
              </a:lnSpc>
              <a:spcAft>
                <a:spcPts val="800"/>
              </a:spcAft>
            </a:pPr>
            <a:r>
              <a:rPr lang="en-GB" sz="14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www.gov.uk/government/publications/flu-vaccination-invitation-letter-template-for-children-aged-2-3-and-4-years</a:t>
            </a:r>
            <a:r>
              <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 Published 20 May 2025</a:t>
            </a:r>
          </a:p>
        </p:txBody>
      </p:sp>
      <p:sp>
        <p:nvSpPr>
          <p:cNvPr id="8" name="TextBox 7">
            <a:extLst>
              <a:ext uri="{FF2B5EF4-FFF2-40B4-BE49-F238E27FC236}">
                <a16:creationId xmlns:a16="http://schemas.microsoft.com/office/drawing/2014/main" id="{85BF7DA0-69B6-184F-B5AD-7313BB08E3AE}"/>
              </a:ext>
            </a:extLst>
          </p:cNvPr>
          <p:cNvSpPr txBox="1"/>
          <p:nvPr/>
        </p:nvSpPr>
        <p:spPr>
          <a:xfrm>
            <a:off x="4280776" y="5618476"/>
            <a:ext cx="1545576" cy="276999"/>
          </a:xfrm>
          <a:prstGeom prst="rect">
            <a:avLst/>
          </a:prstGeom>
          <a:solidFill>
            <a:srgbClr val="007C91"/>
          </a:solidFill>
        </p:spPr>
        <p:txBody>
          <a:bodyPr wrap="square" rtlCol="0">
            <a:spAutoFit/>
          </a:bodyPr>
          <a:lstStyle/>
          <a:p>
            <a:r>
              <a:rPr lang="en-GB" sz="1200" b="1" dirty="0">
                <a:solidFill>
                  <a:schemeClr val="bg1"/>
                </a:solidFill>
              </a:rPr>
              <a:t>Download only</a:t>
            </a:r>
          </a:p>
        </p:txBody>
      </p:sp>
      <p:pic>
        <p:nvPicPr>
          <p:cNvPr id="7" name="Picture 6">
            <a:extLst>
              <a:ext uri="{FF2B5EF4-FFF2-40B4-BE49-F238E27FC236}">
                <a16:creationId xmlns:a16="http://schemas.microsoft.com/office/drawing/2014/main" id="{05E58224-2DF3-7BCB-8E30-F27E724D812C}"/>
              </a:ext>
            </a:extLst>
          </p:cNvPr>
          <p:cNvPicPr>
            <a:picLocks noChangeAspect="1"/>
          </p:cNvPicPr>
          <p:nvPr/>
        </p:nvPicPr>
        <p:blipFill>
          <a:blip r:embed="rId5"/>
          <a:stretch>
            <a:fillRect/>
          </a:stretch>
        </p:blipFill>
        <p:spPr>
          <a:xfrm>
            <a:off x="7330214" y="1040663"/>
            <a:ext cx="3559102" cy="4981804"/>
          </a:xfrm>
          <a:prstGeom prst="rect">
            <a:avLst/>
          </a:prstGeom>
        </p:spPr>
      </p:pic>
      <p:pic>
        <p:nvPicPr>
          <p:cNvPr id="12" name="Picture 11">
            <a:extLst>
              <a:ext uri="{FF2B5EF4-FFF2-40B4-BE49-F238E27FC236}">
                <a16:creationId xmlns:a16="http://schemas.microsoft.com/office/drawing/2014/main" id="{665C8286-812F-A5FB-900C-B2959894E8D0}"/>
              </a:ext>
            </a:extLst>
          </p:cNvPr>
          <p:cNvPicPr>
            <a:picLocks noChangeAspect="1"/>
          </p:cNvPicPr>
          <p:nvPr/>
        </p:nvPicPr>
        <p:blipFill>
          <a:blip r:embed="rId6"/>
          <a:stretch>
            <a:fillRect/>
          </a:stretch>
        </p:blipFill>
        <p:spPr>
          <a:xfrm>
            <a:off x="615956" y="1103334"/>
            <a:ext cx="3495520" cy="4919133"/>
          </a:xfrm>
          <a:prstGeom prst="rect">
            <a:avLst/>
          </a:prstGeom>
        </p:spPr>
      </p:pic>
    </p:spTree>
    <p:extLst>
      <p:ext uri="{BB962C8B-B14F-4D97-AF65-F5344CB8AC3E}">
        <p14:creationId xmlns:p14="http://schemas.microsoft.com/office/powerpoint/2010/main" val="229939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7"/>
            <a:ext cx="11123856" cy="552420"/>
          </a:xfrm>
        </p:spPr>
        <p:txBody>
          <a:bodyPr>
            <a:noAutofit/>
          </a:bodyPr>
          <a:lstStyle/>
          <a:p>
            <a:r>
              <a:rPr lang="en-GB" sz="3600" dirty="0">
                <a:latin typeface="Calibri" panose="020F0502020204030204" pitchFamily="34" charset="0"/>
                <a:cs typeface="Calibri" panose="020F0502020204030204" pitchFamily="34" charset="0"/>
              </a:rPr>
              <a:t>| Resources to support the flu programme</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60B4F5A9-B438-456D-AE83-55D4B03F037A}"/>
              </a:ext>
            </a:extLst>
          </p:cNvPr>
          <p:cNvSpPr txBox="1"/>
          <p:nvPr/>
        </p:nvSpPr>
        <p:spPr>
          <a:xfrm>
            <a:off x="4093030" y="2688758"/>
            <a:ext cx="4997024" cy="861774"/>
          </a:xfrm>
          <a:prstGeom prst="rect">
            <a:avLst/>
          </a:prstGeom>
          <a:noFill/>
        </p:spPr>
        <p:txBody>
          <a:bodyPr wrap="square" rtlCol="0">
            <a:spAutoFit/>
          </a:bodyPr>
          <a:lstStyle/>
          <a:p>
            <a:r>
              <a:rPr lang="en-GB" sz="5000" b="1" dirty="0">
                <a:solidFill>
                  <a:srgbClr val="007C91"/>
                </a:solidFill>
                <a:latin typeface="Calibri" panose="020F0502020204030204" pitchFamily="34" charset="0"/>
                <a:cs typeface="Calibri" panose="020F0502020204030204" pitchFamily="34" charset="0"/>
              </a:rPr>
              <a:t>Public Facing </a:t>
            </a:r>
          </a:p>
        </p:txBody>
      </p:sp>
    </p:spTree>
    <p:extLst>
      <p:ext uri="{BB962C8B-B14F-4D97-AF65-F5344CB8AC3E}">
        <p14:creationId xmlns:p14="http://schemas.microsoft.com/office/powerpoint/2010/main" val="48354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CFCB2-008A-E426-62F8-4676C8BF91F0}"/>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Ordering copies of flu resources</a:t>
            </a:r>
          </a:p>
        </p:txBody>
      </p:sp>
      <p:sp>
        <p:nvSpPr>
          <p:cNvPr id="4" name="Footer Placeholder 3">
            <a:extLst>
              <a:ext uri="{FF2B5EF4-FFF2-40B4-BE49-F238E27FC236}">
                <a16:creationId xmlns:a16="http://schemas.microsoft.com/office/drawing/2014/main" id="{B64AAEBE-BA4B-907E-F75F-71665B81D66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7C91"/>
                </a:solidFill>
                <a:effectLst/>
                <a:uLnTx/>
                <a:uFillTx/>
                <a:latin typeface="Calibri" panose="020F0502020204030204" pitchFamily="34" charset="0"/>
                <a:ea typeface="+mn-ea"/>
                <a:cs typeface="Calibri" panose="020F0502020204030204" pitchFamily="34" charset="0"/>
              </a:rPr>
              <a:t>Annual flu programme resources 2025 to 2026</a:t>
            </a:r>
          </a:p>
        </p:txBody>
      </p:sp>
      <p:sp>
        <p:nvSpPr>
          <p:cNvPr id="5" name="Slide Number Placeholder 4">
            <a:extLst>
              <a:ext uri="{FF2B5EF4-FFF2-40B4-BE49-F238E27FC236}">
                <a16:creationId xmlns:a16="http://schemas.microsoft.com/office/drawing/2014/main" id="{A3FC4DCB-35F4-89C4-8108-34E2B9FEBF7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D91141AA-1185-C133-696D-51B818095BFC}"/>
              </a:ext>
            </a:extLst>
          </p:cNvPr>
          <p:cNvSpPr>
            <a:spLocks noGrp="1"/>
          </p:cNvSpPr>
          <p:nvPr>
            <p:ph idx="1"/>
          </p:nvPr>
        </p:nvSpPr>
        <p:spPr>
          <a:xfrm>
            <a:off x="726961" y="952500"/>
            <a:ext cx="11123857" cy="5486349"/>
          </a:xfrm>
        </p:spPr>
        <p:txBody>
          <a:bodyPr>
            <a:normAutofit lnSpcReduction="10000"/>
          </a:bodyPr>
          <a:lstStyle/>
          <a:p>
            <a:pPr marL="0" indent="0">
              <a:buNone/>
            </a:pPr>
            <a:r>
              <a:rPr lang="en-GB" sz="3200" dirty="0">
                <a:solidFill>
                  <a:srgbClr val="007C91"/>
                </a:solidFill>
                <a:latin typeface="Calibri" panose="020F0502020204030204" pitchFamily="34" charset="0"/>
                <a:cs typeface="Calibri" panose="020F0502020204030204" pitchFamily="34" charset="0"/>
              </a:rPr>
              <a:t>Paper copies of most resources are available to order at: </a:t>
            </a:r>
            <a:r>
              <a:rPr lang="en-GB" sz="3200" b="1" u="sng" dirty="0">
                <a:solidFill>
                  <a:srgbClr val="007C9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www.healthpublications.gov.uk</a:t>
            </a:r>
            <a:r>
              <a:rPr lang="en-GB" sz="3200" b="1" u="sng" dirty="0">
                <a:solidFill>
                  <a:srgbClr val="007C91"/>
                </a:solidFill>
                <a:latin typeface="Calibri" panose="020F0502020204030204" pitchFamily="34" charset="0"/>
                <a:cs typeface="Calibri" panose="020F0502020204030204" pitchFamily="34" charset="0"/>
              </a:rPr>
              <a:t> </a:t>
            </a:r>
          </a:p>
          <a:p>
            <a:pPr marL="0" indent="0">
              <a:buNone/>
            </a:pPr>
            <a:endParaRPr lang="en-GB" sz="3200" b="1" u="sng" dirty="0">
              <a:solidFill>
                <a:srgbClr val="007C91"/>
              </a:solidFill>
              <a:latin typeface="Calibri" panose="020F0502020204030204" pitchFamily="34" charset="0"/>
              <a:cs typeface="Calibri" panose="020F0502020204030204" pitchFamily="34" charset="0"/>
            </a:endParaRPr>
          </a:p>
          <a:p>
            <a:pPr marL="0" indent="0">
              <a:buNone/>
            </a:pPr>
            <a:r>
              <a:rPr lang="en-GB" sz="1300" b="1" dirty="0">
                <a:solidFill>
                  <a:srgbClr val="FF0000"/>
                </a:solidFill>
                <a:latin typeface="Calibri" panose="020F0502020204030204" pitchFamily="34" charset="0"/>
                <a:cs typeface="Calibri" panose="020F0502020204030204" pitchFamily="34" charset="0"/>
              </a:rPr>
              <a:t>Health Publications Website note</a:t>
            </a:r>
            <a:r>
              <a:rPr lang="en-GB" sz="1300" dirty="0">
                <a:solidFill>
                  <a:srgbClr val="FF0000"/>
                </a:solidFill>
                <a:latin typeface="Calibri" panose="020F0502020204030204" pitchFamily="34" charset="0"/>
                <a:cs typeface="Calibri" panose="020F0502020204030204" pitchFamily="34" charset="0"/>
              </a:rPr>
              <a:t>: Around the end of August 2025, Health Publications will be moving to a new and improved site named Find Public Health Resources. There may be disruptions on or around the day we move. If you have any items in your basket, make sure you place your order before then.</a:t>
            </a:r>
          </a:p>
          <a:p>
            <a:pPr marL="0" indent="0">
              <a:buNone/>
            </a:pPr>
            <a:r>
              <a:rPr lang="en-GB" sz="1300" dirty="0">
                <a:solidFill>
                  <a:srgbClr val="FF0000"/>
                </a:solidFill>
                <a:latin typeface="Calibri" panose="020F0502020204030204" pitchFamily="34" charset="0"/>
                <a:cs typeface="Calibri" panose="020F0502020204030204" pitchFamily="34" charset="0"/>
              </a:rPr>
              <a:t>You’ll receive an email with more information to help you prepare for this change if you have an account with us. If you created an account after 15 July 2025, you will have to create one again once we're live. We apologise for any inconvenience this might cause and look forward to welcoming you to the new site.</a:t>
            </a:r>
          </a:p>
          <a:p>
            <a:pPr marL="0" indent="0">
              <a:buNone/>
            </a:pPr>
            <a:endParaRPr lang="en-GB" dirty="0">
              <a:solidFill>
                <a:srgbClr val="007C91"/>
              </a:solidFill>
              <a:latin typeface="Calibri" panose="020F0502020204030204" pitchFamily="34" charset="0"/>
              <a:cs typeface="Calibri" panose="020F0502020204030204" pitchFamily="34" charset="0"/>
            </a:endParaRPr>
          </a:p>
          <a:p>
            <a:pPr marL="0" indent="0">
              <a:buNone/>
            </a:pPr>
            <a:r>
              <a:rPr lang="en-GB" dirty="0">
                <a:solidFill>
                  <a:srgbClr val="007C91"/>
                </a:solidFill>
                <a:latin typeface="Calibri" panose="020F0502020204030204" pitchFamily="34" charset="0"/>
                <a:cs typeface="Calibri" panose="020F0502020204030204" pitchFamily="34" charset="0"/>
              </a:rPr>
              <a:t>Resources which are available to order are marked with a product code stamp. Search for the product code on the Health Publications website to order copies.  If the product is currently out of stock, you may put a back order in which will be fulfilled when stock becomes available:</a:t>
            </a:r>
          </a:p>
          <a:p>
            <a:pPr marL="0" indent="0">
              <a:buNone/>
            </a:pPr>
            <a:endParaRPr lang="en-GB" dirty="0">
              <a:solidFill>
                <a:srgbClr val="007C91"/>
              </a:solidFill>
              <a:latin typeface="Calibri" panose="020F0502020204030204" pitchFamily="34" charset="0"/>
              <a:cs typeface="Calibri" panose="020F0502020204030204" pitchFamily="34" charset="0"/>
            </a:endParaRPr>
          </a:p>
          <a:p>
            <a:pPr marL="0" indent="0">
              <a:buNone/>
            </a:pPr>
            <a:endParaRPr lang="en-GB" dirty="0">
              <a:solidFill>
                <a:srgbClr val="007C91"/>
              </a:solidFill>
              <a:latin typeface="Calibri" panose="020F0502020204030204" pitchFamily="34" charset="0"/>
              <a:cs typeface="Calibri" panose="020F0502020204030204" pitchFamily="34" charset="0"/>
            </a:endParaRPr>
          </a:p>
          <a:p>
            <a:pPr marL="0" indent="0">
              <a:buNone/>
            </a:pPr>
            <a:r>
              <a:rPr lang="en-GB" dirty="0">
                <a:solidFill>
                  <a:srgbClr val="007C91"/>
                </a:solidFill>
                <a:latin typeface="Calibri" panose="020F0502020204030204" pitchFamily="34" charset="0"/>
                <a:cs typeface="Calibri" panose="020F0502020204030204" pitchFamily="34" charset="0"/>
              </a:rPr>
              <a:t>Other resources are download only:</a:t>
            </a:r>
          </a:p>
          <a:p>
            <a:pPr marL="0" indent="0">
              <a:buNone/>
            </a:pPr>
            <a:endParaRPr lang="en-GB" dirty="0">
              <a:solidFill>
                <a:srgbClr val="007C91"/>
              </a:solidFill>
              <a:latin typeface="Calibri" panose="020F0502020204030204" pitchFamily="34" charset="0"/>
              <a:cs typeface="Calibri" panose="020F0502020204030204" pitchFamily="34" charset="0"/>
            </a:endParaRPr>
          </a:p>
          <a:p>
            <a:pPr marL="0" indent="0">
              <a:buNone/>
            </a:pPr>
            <a:endParaRPr lang="en-GB" dirty="0">
              <a:solidFill>
                <a:srgbClr val="007C9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7381981-B4EC-21B5-DCB1-4672F47BA005}"/>
              </a:ext>
            </a:extLst>
          </p:cNvPr>
          <p:cNvSpPr txBox="1"/>
          <p:nvPr/>
        </p:nvSpPr>
        <p:spPr>
          <a:xfrm>
            <a:off x="3344528" y="4696200"/>
            <a:ext cx="1652097" cy="523220"/>
          </a:xfrm>
          <a:prstGeom prst="rect">
            <a:avLst/>
          </a:prstGeom>
          <a:solidFill>
            <a:srgbClr val="007C9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panose="020B0604020202020204"/>
                <a:ea typeface="+mn-ea"/>
                <a:cs typeface="+mn-cs"/>
              </a:rPr>
              <a:t>Product code: </a:t>
            </a:r>
            <a:r>
              <a:rPr kumimoji="0" lang="en-GB" sz="1400" b="1" i="0" u="none" strike="noStrike" kern="1200" cap="none" spc="0" normalizeH="0" baseline="0" noProof="0" dirty="0" err="1">
                <a:ln>
                  <a:noFill/>
                </a:ln>
                <a:solidFill>
                  <a:prstClr val="white"/>
                </a:solidFill>
                <a:effectLst/>
                <a:uLnTx/>
                <a:uFillTx/>
                <a:latin typeface="Arial" panose="020B0604020202020204"/>
                <a:ea typeface="+mn-ea"/>
                <a:cs typeface="+mn-cs"/>
              </a:rPr>
              <a:t>xxxxxxxxx</a:t>
            </a:r>
            <a:endParaRPr kumimoji="0" lang="en-GB"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88C1314C-7F8C-137F-7783-A05E7D7FB35C}"/>
              </a:ext>
            </a:extLst>
          </p:cNvPr>
          <p:cNvSpPr txBox="1"/>
          <p:nvPr/>
        </p:nvSpPr>
        <p:spPr>
          <a:xfrm>
            <a:off x="5569311" y="5825447"/>
            <a:ext cx="1652097" cy="307777"/>
          </a:xfrm>
          <a:prstGeom prst="rect">
            <a:avLst/>
          </a:prstGeom>
          <a:solidFill>
            <a:srgbClr val="007C9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panose="020B0604020202020204"/>
                <a:ea typeface="+mn-ea"/>
                <a:cs typeface="+mn-cs"/>
              </a:rPr>
              <a:t>Download only</a:t>
            </a:r>
          </a:p>
        </p:txBody>
      </p:sp>
      <p:sp>
        <p:nvSpPr>
          <p:cNvPr id="7" name="Rectangle 6">
            <a:extLst>
              <a:ext uri="{FF2B5EF4-FFF2-40B4-BE49-F238E27FC236}">
                <a16:creationId xmlns:a16="http://schemas.microsoft.com/office/drawing/2014/main" id="{AF36E331-F82D-E4B3-A345-7AE4D81E749F}"/>
              </a:ext>
            </a:extLst>
          </p:cNvPr>
          <p:cNvSpPr/>
          <p:nvPr/>
        </p:nvSpPr>
        <p:spPr>
          <a:xfrm>
            <a:off x="615956" y="2279737"/>
            <a:ext cx="11377715" cy="1102290"/>
          </a:xfrm>
          <a:prstGeom prst="rect">
            <a:avLst/>
          </a:prstGeom>
          <a:noFill/>
          <a:ln w="38100">
            <a:solidFill>
              <a:srgbClr val="99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74459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BAF8A-7CD7-4A85-A125-C5475BA77063}"/>
              </a:ext>
            </a:extLst>
          </p:cNvPr>
          <p:cNvSpPr>
            <a:spLocks noGrp="1"/>
          </p:cNvSpPr>
          <p:nvPr>
            <p:ph type="title"/>
          </p:nvPr>
        </p:nvSpPr>
        <p:spPr/>
        <p:txBody>
          <a:bodyPr>
            <a:normAutofit fontScale="90000"/>
          </a:bodyPr>
          <a:lstStyle/>
          <a:p>
            <a:r>
              <a:rPr lang="en-GB" sz="3600" dirty="0">
                <a:latin typeface="Calibri" panose="020F0502020204030204" pitchFamily="34" charset="0"/>
                <a:cs typeface="Calibri" panose="020F0502020204030204" pitchFamily="34" charset="0"/>
              </a:rPr>
              <a:t>| Primary school resources – briefing, letter &amp; stickers</a:t>
            </a:r>
            <a:br>
              <a:rPr lang="en-GB" sz="3600" dirty="0">
                <a:latin typeface="Calibri" panose="020F0502020204030204" pitchFamily="34" charset="0"/>
                <a:cs typeface="Calibri" panose="020F0502020204030204" pitchFamily="34" charset="0"/>
              </a:rPr>
            </a:br>
            <a:r>
              <a:rPr lang="en-GB" sz="2200" dirty="0">
                <a:latin typeface="Calibri" panose="020F0502020204030204" pitchFamily="34" charset="0"/>
                <a:cs typeface="Calibri" panose="020F0502020204030204" pitchFamily="34" charset="0"/>
              </a:rPr>
              <a:t>      </a:t>
            </a:r>
            <a:r>
              <a:rPr lang="en-GB" sz="22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www.gov.uk/government/publications/flu-vaccination-in-schools</a:t>
            </a:r>
            <a:r>
              <a:rPr lang="en-GB" sz="2200" dirty="0">
                <a:latin typeface="Calibri" panose="020F0502020204030204" pitchFamily="34" charset="0"/>
                <a:cs typeface="Calibri" panose="020F0502020204030204" pitchFamily="34" charset="0"/>
              </a:rPr>
              <a:t> (Note that links to .gov.uk will remain unchanged when ‘Health Publications’ is replaced with ‘Find Public Health Resources’ )</a:t>
            </a:r>
          </a:p>
        </p:txBody>
      </p:sp>
      <p:sp>
        <p:nvSpPr>
          <p:cNvPr id="4" name="Footer Placeholder 3">
            <a:extLst>
              <a:ext uri="{FF2B5EF4-FFF2-40B4-BE49-F238E27FC236}">
                <a16:creationId xmlns:a16="http://schemas.microsoft.com/office/drawing/2014/main" id="{C5709174-C3B9-4913-B004-6D6F6426C75E}"/>
              </a:ext>
            </a:extLst>
          </p:cNvPr>
          <p:cNvSpPr>
            <a:spLocks noGrp="1"/>
          </p:cNvSpPr>
          <p:nvPr>
            <p:ph type="ftr" sz="quarter" idx="10"/>
          </p:nvPr>
        </p:nvSpPr>
        <p:spPr>
          <a:xfrm>
            <a:off x="615956" y="6387810"/>
            <a:ext cx="4058786" cy="312650"/>
          </a:xfrm>
        </p:spPr>
        <p:txBody>
          <a:bodyPr/>
          <a:lstStyle/>
          <a:p>
            <a:endParaRPr lang="en-GB" sz="1000" dirty="0">
              <a:latin typeface="Calibri" panose="020F0502020204030204" pitchFamily="34" charset="0"/>
              <a:cs typeface="Calibri" panose="020F0502020204030204" pitchFamily="34" charset="0"/>
              <a:hlinkClick r:id="rId4"/>
            </a:endParaRPr>
          </a:p>
          <a:p>
            <a:r>
              <a:rPr lang="en-GB" sz="1000" dirty="0">
                <a:latin typeface="Calibri" panose="020F0502020204030204" pitchFamily="34" charset="0"/>
                <a:cs typeface="Calibri" panose="020F0502020204030204" pitchFamily="34" charset="0"/>
                <a:hlinkClick r:id="rId4"/>
              </a:rPr>
              <a:t>https://www.healthpublications.gov.uk/ViewProduct.html?sp=Sflubriefingforprimaryschools202526</a:t>
            </a:r>
            <a:endParaRPr lang="en-GB" sz="1000" dirty="0">
              <a:latin typeface="Calibri" panose="020F0502020204030204" pitchFamily="34" charset="0"/>
              <a:cs typeface="Calibri" panose="020F0502020204030204" pitchFamily="34" charset="0"/>
            </a:endParaRPr>
          </a:p>
          <a:p>
            <a:endParaRPr lang="en-GB" sz="1000" dirty="0">
              <a:latin typeface="Calibri" panose="020F0502020204030204" pitchFamily="34" charset="0"/>
              <a:cs typeface="Calibri" panose="020F0502020204030204" pitchFamily="34" charset="0"/>
            </a:endParaRPr>
          </a:p>
          <a:p>
            <a:r>
              <a:rPr lang="en-GB" sz="1000" dirty="0">
                <a:latin typeface="Calibri" panose="020F0502020204030204" pitchFamily="34" charset="0"/>
                <a:cs typeface="Calibri" panose="020F0502020204030204" pitchFamily="34" charset="0"/>
              </a:rPr>
              <a:t>www.gov.uk/government/publications/flu-vaccination-in-schools </a:t>
            </a:r>
          </a:p>
          <a:p>
            <a:r>
              <a:rPr lang="en-GB" dirty="0">
                <a:latin typeface="Calibri" panose="020F0502020204030204" pitchFamily="34" charset="0"/>
                <a:cs typeface="Calibri" panose="020F0502020204030204" pitchFamily="34" charset="0"/>
              </a:rPr>
              <a:t> </a:t>
            </a:r>
          </a:p>
          <a:p>
            <a:endParaRPr lang="en-GB"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315D9317-B0A6-457C-9129-D12A517E84E9}"/>
              </a:ext>
            </a:extLst>
          </p:cNvPr>
          <p:cNvSpPr>
            <a:spLocks noGrp="1"/>
          </p:cNvSpPr>
          <p:nvPr>
            <p:ph type="sldNum" sz="quarter" idx="11"/>
          </p:nvPr>
        </p:nvSpPr>
        <p:spPr/>
        <p:txBody>
          <a:bodyPr/>
          <a:lstStyle/>
          <a:p>
            <a:fld id="{344369E4-5DE7-46E5-874E-4FD437973785}" type="slidenum">
              <a:rPr lang="en-GB" smtClean="0"/>
              <a:pPr/>
              <a:t>19</a:t>
            </a:fld>
            <a:endParaRPr lang="en-GB" sz="1400" dirty="0"/>
          </a:p>
        </p:txBody>
      </p:sp>
      <p:pic>
        <p:nvPicPr>
          <p:cNvPr id="21" name="Picture 20">
            <a:extLst>
              <a:ext uri="{FF2B5EF4-FFF2-40B4-BE49-F238E27FC236}">
                <a16:creationId xmlns:a16="http://schemas.microsoft.com/office/drawing/2014/main" id="{804B1F98-5576-499A-B6D0-7325B363489C}"/>
              </a:ext>
            </a:extLst>
          </p:cNvPr>
          <p:cNvPicPr>
            <a:picLocks noChangeAspect="1"/>
          </p:cNvPicPr>
          <p:nvPr/>
        </p:nvPicPr>
        <p:blipFill>
          <a:blip r:embed="rId5"/>
          <a:stretch>
            <a:fillRect/>
          </a:stretch>
        </p:blipFill>
        <p:spPr>
          <a:xfrm>
            <a:off x="7958271" y="1554987"/>
            <a:ext cx="3236357" cy="4429859"/>
          </a:xfrm>
          <a:prstGeom prst="rect">
            <a:avLst/>
          </a:prstGeom>
        </p:spPr>
      </p:pic>
      <p:sp>
        <p:nvSpPr>
          <p:cNvPr id="23" name="TextBox 22">
            <a:extLst>
              <a:ext uri="{FF2B5EF4-FFF2-40B4-BE49-F238E27FC236}">
                <a16:creationId xmlns:a16="http://schemas.microsoft.com/office/drawing/2014/main" id="{3840F034-9D71-4023-AD9E-2AAD389C8BBC}"/>
              </a:ext>
            </a:extLst>
          </p:cNvPr>
          <p:cNvSpPr txBox="1"/>
          <p:nvPr/>
        </p:nvSpPr>
        <p:spPr>
          <a:xfrm>
            <a:off x="7815512" y="6177240"/>
            <a:ext cx="3971327" cy="923330"/>
          </a:xfrm>
          <a:prstGeom prst="rect">
            <a:avLst/>
          </a:prstGeom>
          <a:noFill/>
        </p:spPr>
        <p:txBody>
          <a:bodyPr wrap="square">
            <a:spAutoFit/>
          </a:bodyPr>
          <a:lstStyle/>
          <a:p>
            <a:r>
              <a:rPr lang="en-GB" sz="1000" dirty="0">
                <a:solidFill>
                  <a:srgbClr val="007C91"/>
                </a:solidFill>
                <a:latin typeface="Calibri" panose="020F0502020204030204" pitchFamily="34" charset="0"/>
                <a:cs typeface="Calibri" panose="020F0502020204030204" pitchFamily="34" charset="0"/>
                <a:hlinkClick r:id="rId6"/>
              </a:rPr>
              <a:t>https://www.healthpublications.gov.uk/ViewProduct.html?sp=Sflustickersforchildrenaged2to11years</a:t>
            </a:r>
            <a:endParaRPr lang="en-GB" sz="1000" dirty="0">
              <a:solidFill>
                <a:srgbClr val="007C91"/>
              </a:solidFill>
              <a:latin typeface="Calibri" panose="020F0502020204030204" pitchFamily="34" charset="0"/>
              <a:cs typeface="Calibri" panose="020F0502020204030204" pitchFamily="34" charset="0"/>
            </a:endParaRPr>
          </a:p>
          <a:p>
            <a:r>
              <a:rPr lang="en-GB" sz="1000" dirty="0">
                <a:solidFill>
                  <a:srgbClr val="007C91"/>
                </a:solidFill>
                <a:latin typeface="Calibri" panose="020F0502020204030204" pitchFamily="34" charset="0"/>
                <a:cs typeface="Calibri" panose="020F0502020204030204" pitchFamily="34" charset="0"/>
                <a:hlinkClick r:id="rId7"/>
              </a:rPr>
              <a:t>https://www.gov.uk/government/publications/flu-vaccination-leaflets-and-posters</a:t>
            </a:r>
            <a:r>
              <a:rPr lang="en-GB" sz="1000" dirty="0">
                <a:solidFill>
                  <a:srgbClr val="007C91"/>
                </a:solidFill>
                <a:latin typeface="Calibri" panose="020F0502020204030204" pitchFamily="34" charset="0"/>
                <a:cs typeface="Calibri" panose="020F0502020204030204" pitchFamily="34" charset="0"/>
              </a:rPr>
              <a:t> (scroll down the page for the link to stickers)</a:t>
            </a:r>
          </a:p>
          <a:p>
            <a:endParaRPr lang="en-GB" sz="1400" dirty="0">
              <a:solidFill>
                <a:srgbClr val="007C9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5B4C049-6935-98A3-900C-3105A436FB91}"/>
              </a:ext>
            </a:extLst>
          </p:cNvPr>
          <p:cNvSpPr txBox="1"/>
          <p:nvPr/>
        </p:nvSpPr>
        <p:spPr>
          <a:xfrm>
            <a:off x="1664693" y="5627545"/>
            <a:ext cx="1226634" cy="461665"/>
          </a:xfrm>
          <a:prstGeom prst="rect">
            <a:avLst/>
          </a:prstGeom>
          <a:solidFill>
            <a:srgbClr val="007C91"/>
          </a:solidFill>
        </p:spPr>
        <p:txBody>
          <a:bodyPr wrap="square" rtlCol="0">
            <a:spAutoFit/>
          </a:bodyPr>
          <a:lstStyle/>
          <a:p>
            <a:r>
              <a:rPr lang="en-GB" sz="1200" b="1" dirty="0">
                <a:solidFill>
                  <a:schemeClr val="bg1"/>
                </a:solidFill>
              </a:rPr>
              <a:t>Product code: FLUPY25</a:t>
            </a:r>
          </a:p>
        </p:txBody>
      </p:sp>
      <p:sp>
        <p:nvSpPr>
          <p:cNvPr id="6" name="TextBox 5">
            <a:extLst>
              <a:ext uri="{FF2B5EF4-FFF2-40B4-BE49-F238E27FC236}">
                <a16:creationId xmlns:a16="http://schemas.microsoft.com/office/drawing/2014/main" id="{8C114BC3-F92E-23C8-C57E-AE7B1751CC5D}"/>
              </a:ext>
            </a:extLst>
          </p:cNvPr>
          <p:cNvSpPr txBox="1"/>
          <p:nvPr/>
        </p:nvSpPr>
        <p:spPr>
          <a:xfrm>
            <a:off x="10861622" y="5710979"/>
            <a:ext cx="1226634" cy="461665"/>
          </a:xfrm>
          <a:prstGeom prst="rect">
            <a:avLst/>
          </a:prstGeom>
          <a:solidFill>
            <a:srgbClr val="007C91"/>
          </a:solidFill>
        </p:spPr>
        <p:txBody>
          <a:bodyPr wrap="square" rtlCol="0">
            <a:spAutoFit/>
          </a:bodyPr>
          <a:lstStyle/>
          <a:p>
            <a:r>
              <a:rPr lang="en-GB" sz="1200" b="1" dirty="0">
                <a:solidFill>
                  <a:schemeClr val="bg1"/>
                </a:solidFill>
              </a:rPr>
              <a:t>Product code: </a:t>
            </a:r>
            <a:r>
              <a:rPr lang="en-GB" sz="1200" b="1" i="0" dirty="0">
                <a:solidFill>
                  <a:schemeClr val="bg1"/>
                </a:solidFill>
                <a:effectLst/>
                <a:latin typeface="+mj-lt"/>
              </a:rPr>
              <a:t>SCHFLSTK</a:t>
            </a:r>
            <a:endParaRPr lang="en-GB" sz="1200" b="1" dirty="0">
              <a:solidFill>
                <a:schemeClr val="bg1"/>
              </a:solidFill>
              <a:latin typeface="+mj-lt"/>
            </a:endParaRPr>
          </a:p>
        </p:txBody>
      </p:sp>
      <p:sp>
        <p:nvSpPr>
          <p:cNvPr id="11" name="TextBox 10">
            <a:extLst>
              <a:ext uri="{FF2B5EF4-FFF2-40B4-BE49-F238E27FC236}">
                <a16:creationId xmlns:a16="http://schemas.microsoft.com/office/drawing/2014/main" id="{EAF40492-2134-83CE-D0FA-5E2471484067}"/>
              </a:ext>
            </a:extLst>
          </p:cNvPr>
          <p:cNvSpPr txBox="1"/>
          <p:nvPr/>
        </p:nvSpPr>
        <p:spPr>
          <a:xfrm>
            <a:off x="4804617" y="6177240"/>
            <a:ext cx="2119869" cy="312650"/>
          </a:xfrm>
          <a:prstGeom prst="rect">
            <a:avLst/>
          </a:prstGeom>
          <a:noFill/>
        </p:spPr>
        <p:txBody>
          <a:bodyPr wrap="square">
            <a:spAutoFit/>
          </a:bodyPr>
          <a:lstStyle/>
          <a:p>
            <a:pPr>
              <a:lnSpc>
                <a:spcPct val="107000"/>
              </a:lnSpc>
              <a:spcAft>
                <a:spcPts val="800"/>
              </a:spcAft>
            </a:pPr>
            <a:r>
              <a:rPr lang="en-GB" sz="1400" u="sng" kern="1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Link to letter</a:t>
            </a:r>
            <a:endParaRPr lang="en-GB" sz="1400" kern="1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A7732BD7-37D3-B5F1-3534-5854935498AB}"/>
              </a:ext>
            </a:extLst>
          </p:cNvPr>
          <p:cNvSpPr txBox="1"/>
          <p:nvPr/>
        </p:nvSpPr>
        <p:spPr>
          <a:xfrm>
            <a:off x="7962697" y="1233897"/>
            <a:ext cx="1481486" cy="375552"/>
          </a:xfrm>
          <a:prstGeom prst="rect">
            <a:avLst/>
          </a:prstGeom>
          <a:noFill/>
        </p:spPr>
        <p:txBody>
          <a:bodyPr wrap="square">
            <a:spAutoFit/>
          </a:bodyPr>
          <a:lstStyle/>
          <a:p>
            <a:pPr>
              <a:lnSpc>
                <a:spcPct val="107000"/>
              </a:lnSpc>
              <a:spcAft>
                <a:spcPts val="800"/>
              </a:spcAft>
            </a:pPr>
            <a:r>
              <a:rPr lang="en-GB" sz="1800" b="1" kern="1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Stickers</a:t>
            </a:r>
          </a:p>
        </p:txBody>
      </p:sp>
      <p:pic>
        <p:nvPicPr>
          <p:cNvPr id="10" name="Picture 9">
            <a:extLst>
              <a:ext uri="{FF2B5EF4-FFF2-40B4-BE49-F238E27FC236}">
                <a16:creationId xmlns:a16="http://schemas.microsoft.com/office/drawing/2014/main" id="{4EA38F77-7F5A-FD3E-53FC-43B3359E1555}"/>
              </a:ext>
            </a:extLst>
          </p:cNvPr>
          <p:cNvPicPr>
            <a:picLocks noChangeAspect="1"/>
          </p:cNvPicPr>
          <p:nvPr/>
        </p:nvPicPr>
        <p:blipFill>
          <a:blip r:embed="rId9"/>
          <a:stretch>
            <a:fillRect/>
          </a:stretch>
        </p:blipFill>
        <p:spPr>
          <a:xfrm>
            <a:off x="884398" y="1305278"/>
            <a:ext cx="3012853" cy="4247443"/>
          </a:xfrm>
          <a:prstGeom prst="rect">
            <a:avLst/>
          </a:prstGeom>
        </p:spPr>
      </p:pic>
      <p:pic>
        <p:nvPicPr>
          <p:cNvPr id="13" name="Picture 12">
            <a:extLst>
              <a:ext uri="{FF2B5EF4-FFF2-40B4-BE49-F238E27FC236}">
                <a16:creationId xmlns:a16="http://schemas.microsoft.com/office/drawing/2014/main" id="{69FBB34C-2391-C73E-4F20-CAE1EAE3A58C}"/>
              </a:ext>
            </a:extLst>
          </p:cNvPr>
          <p:cNvPicPr>
            <a:picLocks noChangeAspect="1"/>
          </p:cNvPicPr>
          <p:nvPr/>
        </p:nvPicPr>
        <p:blipFill>
          <a:blip r:embed="rId10"/>
          <a:stretch>
            <a:fillRect/>
          </a:stretch>
        </p:blipFill>
        <p:spPr>
          <a:xfrm>
            <a:off x="4401456" y="1314021"/>
            <a:ext cx="3414055" cy="4806989"/>
          </a:xfrm>
          <a:prstGeom prst="rect">
            <a:avLst/>
          </a:prstGeom>
        </p:spPr>
      </p:pic>
    </p:spTree>
    <p:extLst>
      <p:ext uri="{BB962C8B-B14F-4D97-AF65-F5344CB8AC3E}">
        <p14:creationId xmlns:p14="http://schemas.microsoft.com/office/powerpoint/2010/main" val="3313187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7"/>
            <a:ext cx="11123856" cy="552420"/>
          </a:xfrm>
        </p:spPr>
        <p:txBody>
          <a:bodyPr>
            <a:noAutofit/>
          </a:bodyPr>
          <a:lstStyle/>
          <a:p>
            <a:r>
              <a:rPr lang="en-GB" sz="3600" dirty="0">
                <a:latin typeface="Calibri" panose="020F0502020204030204" pitchFamily="34" charset="0"/>
                <a:cs typeface="Calibri" panose="020F0502020204030204" pitchFamily="34" charset="0"/>
              </a:rPr>
              <a:t>| Resources to support the flu programme</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60B4F5A9-B438-456D-AE83-55D4B03F037A}"/>
              </a:ext>
            </a:extLst>
          </p:cNvPr>
          <p:cNvSpPr txBox="1"/>
          <p:nvPr/>
        </p:nvSpPr>
        <p:spPr>
          <a:xfrm>
            <a:off x="1322616" y="2836704"/>
            <a:ext cx="10099220" cy="861774"/>
          </a:xfrm>
          <a:prstGeom prst="rect">
            <a:avLst/>
          </a:prstGeom>
          <a:noFill/>
        </p:spPr>
        <p:txBody>
          <a:bodyPr wrap="square" rtlCol="0">
            <a:spAutoFit/>
          </a:bodyPr>
          <a:lstStyle/>
          <a:p>
            <a:r>
              <a:rPr lang="en-GB" sz="5000" b="1" dirty="0">
                <a:solidFill>
                  <a:srgbClr val="007C91"/>
                </a:solidFill>
                <a:latin typeface="Calibri" panose="020F0502020204030204" pitchFamily="34" charset="0"/>
                <a:cs typeface="Calibri" panose="020F0502020204030204" pitchFamily="34" charset="0"/>
              </a:rPr>
              <a:t>Healthcare professional (HCP) facing </a:t>
            </a:r>
          </a:p>
        </p:txBody>
      </p:sp>
    </p:spTree>
    <p:extLst>
      <p:ext uri="{BB962C8B-B14F-4D97-AF65-F5344CB8AC3E}">
        <p14:creationId xmlns:p14="http://schemas.microsoft.com/office/powerpoint/2010/main" val="21937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BAF8A-7CD7-4A85-A125-C5475BA77063}"/>
              </a:ext>
            </a:extLst>
          </p:cNvPr>
          <p:cNvSpPr>
            <a:spLocks noGrp="1"/>
          </p:cNvSpPr>
          <p:nvPr>
            <p:ph type="title"/>
          </p:nvPr>
        </p:nvSpPr>
        <p:spPr/>
        <p:txBody>
          <a:bodyPr>
            <a:normAutofit/>
          </a:bodyPr>
          <a:lstStyle/>
          <a:p>
            <a:r>
              <a:rPr lang="en-GB" sz="3600" dirty="0">
                <a:latin typeface="Calibri" panose="020F0502020204030204" pitchFamily="34" charset="0"/>
                <a:cs typeface="Calibri" panose="020F0502020204030204" pitchFamily="34" charset="0"/>
              </a:rPr>
              <a:t>| Primary school resources - leaflet</a:t>
            </a:r>
          </a:p>
        </p:txBody>
      </p:sp>
      <p:sp>
        <p:nvSpPr>
          <p:cNvPr id="5" name="Slide Number Placeholder 4">
            <a:extLst>
              <a:ext uri="{FF2B5EF4-FFF2-40B4-BE49-F238E27FC236}">
                <a16:creationId xmlns:a16="http://schemas.microsoft.com/office/drawing/2014/main" id="{315D9317-B0A6-457C-9129-D12A517E84E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73E1168A-9261-4BDC-ABF1-A51526C144E9}"/>
              </a:ext>
            </a:extLst>
          </p:cNvPr>
          <p:cNvSpPr txBox="1"/>
          <p:nvPr/>
        </p:nvSpPr>
        <p:spPr>
          <a:xfrm>
            <a:off x="767885" y="5688449"/>
            <a:ext cx="3257543" cy="954107"/>
          </a:xfrm>
          <a:prstGeom prst="rect">
            <a:avLst/>
          </a:prstGeom>
          <a:noFill/>
        </p:spPr>
        <p:txBody>
          <a:bodyPr wrap="square">
            <a:spAutoFit/>
          </a:bodyPr>
          <a:lstStyle/>
          <a:p>
            <a:r>
              <a:rPr lang="en-GB" sz="1400" dirty="0">
                <a:solidFill>
                  <a:srgbClr val="007C91"/>
                </a:solidFill>
                <a:latin typeface="Calibri" panose="020F0502020204030204" pitchFamily="34" charset="0"/>
                <a:cs typeface="Calibri" panose="020F0502020204030204" pitchFamily="34" charset="0"/>
                <a:hlinkClick r:id="rId3"/>
              </a:rPr>
              <a:t>https://www.healthpublications.gov.uk/ViewProduct.html?sp=Sprotectyourchildagainstfluinformationforparentsandcarersofchildreninprimaryschoolorpreschool</a:t>
            </a:r>
            <a:r>
              <a:rPr lang="en-GB" sz="1400" dirty="0">
                <a:solidFill>
                  <a:srgbClr val="007C91"/>
                </a:solidFill>
                <a:latin typeface="Calibri" panose="020F0502020204030204" pitchFamily="34" charset="0"/>
                <a:cs typeface="Calibri" panose="020F0502020204030204" pitchFamily="34" charset="0"/>
              </a:rPr>
              <a:t>  </a:t>
            </a:r>
          </a:p>
        </p:txBody>
      </p:sp>
      <p:sp>
        <p:nvSpPr>
          <p:cNvPr id="16" name="TextBox 15">
            <a:extLst>
              <a:ext uri="{FF2B5EF4-FFF2-40B4-BE49-F238E27FC236}">
                <a16:creationId xmlns:a16="http://schemas.microsoft.com/office/drawing/2014/main" id="{11E6626A-44E3-4FA9-922B-CD86B9FF6F3A}"/>
              </a:ext>
            </a:extLst>
          </p:cNvPr>
          <p:cNvSpPr txBox="1"/>
          <p:nvPr/>
        </p:nvSpPr>
        <p:spPr>
          <a:xfrm>
            <a:off x="4133869" y="2132391"/>
            <a:ext cx="7864190" cy="3046988"/>
          </a:xfrm>
          <a:prstGeom prst="rect">
            <a:avLst/>
          </a:prstGeom>
          <a:noFill/>
        </p:spPr>
        <p:txBody>
          <a:bodyPr wrap="square">
            <a:spAutoFit/>
          </a:bodyPr>
          <a:lstStyle/>
          <a:p>
            <a:pPr algn="l"/>
            <a:r>
              <a:rPr lang="en-GB" sz="1600" b="1" dirty="0">
                <a:solidFill>
                  <a:srgbClr val="007C91"/>
                </a:solidFill>
                <a:latin typeface="Calibri" panose="020F0502020204030204" pitchFamily="34" charset="0"/>
                <a:cs typeface="Calibri" panose="020F0502020204030204" pitchFamily="34" charset="0"/>
              </a:rPr>
              <a:t>Protect your child against flu – information for parents and carers of preschool and primary school aged children  </a:t>
            </a:r>
          </a:p>
          <a:p>
            <a:pPr algn="l"/>
            <a:endParaRPr lang="en-GB" sz="1600" b="1" dirty="0">
              <a:solidFill>
                <a:srgbClr val="007C91"/>
              </a:solidFill>
              <a:latin typeface="Calibri" panose="020F0502020204030204" pitchFamily="34" charset="0"/>
              <a:cs typeface="Calibri" panose="020F0502020204030204" pitchFamily="34" charset="0"/>
            </a:endParaRPr>
          </a:p>
          <a:p>
            <a:pPr algn="l"/>
            <a:r>
              <a:rPr lang="en-GB" sz="1600" dirty="0">
                <a:solidFill>
                  <a:srgbClr val="007C91"/>
                </a:solidFill>
                <a:latin typeface="Calibri" panose="020F0502020204030204" pitchFamily="34" charset="0"/>
                <a:cs typeface="Calibri" panose="020F0502020204030204" pitchFamily="34" charset="0"/>
              </a:rPr>
              <a:t>Paper copies of this leaflet are available to order for free or download in the following languages:</a:t>
            </a:r>
          </a:p>
          <a:p>
            <a:pPr algn="l"/>
            <a:endParaRPr lang="en-GB" sz="1600" dirty="0">
              <a:solidFill>
                <a:srgbClr val="007C91"/>
              </a:solidFill>
              <a:latin typeface="Calibri" panose="020F0502020204030204" pitchFamily="34" charset="0"/>
              <a:cs typeface="Calibri" panose="020F0502020204030204" pitchFamily="34" charset="0"/>
            </a:endParaRPr>
          </a:p>
          <a:p>
            <a:pPr algn="l"/>
            <a:r>
              <a:rPr lang="en-GB" sz="1600" dirty="0">
                <a:solidFill>
                  <a:srgbClr val="007C9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English</a:t>
            </a:r>
            <a:r>
              <a:rPr lang="en-GB" sz="1600" dirty="0">
                <a:solidFill>
                  <a:srgbClr val="007C91"/>
                </a:solidFill>
                <a:latin typeface="Calibri" panose="020F0502020204030204" pitchFamily="34" charset="0"/>
                <a:cs typeface="Calibri" panose="020F0502020204030204" pitchFamily="34" charset="0"/>
              </a:rPr>
              <a:t>, </a:t>
            </a:r>
            <a:r>
              <a:rPr lang="en-US" sz="1600" b="0" i="0" dirty="0">
                <a:solidFill>
                  <a:srgbClr val="007C91"/>
                </a:solidFill>
                <a:effectLst/>
                <a:latin typeface="GDS Transport"/>
                <a:hlinkClick r:id="rId4">
                  <a:extLst>
                    <a:ext uri="{A12FA001-AC4F-418D-AE19-62706E023703}">
                      <ahyp:hlinkClr xmlns:ahyp="http://schemas.microsoft.com/office/drawing/2018/hyperlinkcolor" val="tx"/>
                    </a:ext>
                  </a:extLst>
                </a:hlinkClick>
              </a:rPr>
              <a:t>Albanian</a:t>
            </a:r>
            <a:r>
              <a:rPr lang="en-US" sz="1600" b="0" i="0" dirty="0">
                <a:solidFill>
                  <a:srgbClr val="007C91"/>
                </a:solidFill>
                <a:effectLst/>
                <a:latin typeface="GDS Transport"/>
              </a:rPr>
              <a:t>, </a:t>
            </a:r>
            <a:r>
              <a:rPr lang="en-US" sz="1600" b="0" i="0" dirty="0">
                <a:solidFill>
                  <a:srgbClr val="007C91"/>
                </a:solidFill>
                <a:effectLst/>
                <a:latin typeface="GDS Transport"/>
                <a:hlinkClick r:id="rId5">
                  <a:extLst>
                    <a:ext uri="{A12FA001-AC4F-418D-AE19-62706E023703}">
                      <ahyp:hlinkClr xmlns:ahyp="http://schemas.microsoft.com/office/drawing/2018/hyperlinkcolor" val="tx"/>
                    </a:ext>
                  </a:extLst>
                </a:hlinkClick>
              </a:rPr>
              <a:t>Arabic</a:t>
            </a:r>
            <a:r>
              <a:rPr lang="en-US" sz="1600" b="0" i="0" dirty="0">
                <a:solidFill>
                  <a:srgbClr val="007C91"/>
                </a:solidFill>
                <a:effectLst/>
                <a:latin typeface="GDS Transport"/>
              </a:rPr>
              <a:t>, </a:t>
            </a:r>
            <a:r>
              <a:rPr lang="en-US" sz="1600" b="0" i="0" dirty="0">
                <a:solidFill>
                  <a:srgbClr val="007C91"/>
                </a:solidFill>
                <a:effectLst/>
                <a:latin typeface="GDS Transport"/>
                <a:hlinkClick r:id="rId6">
                  <a:extLst>
                    <a:ext uri="{A12FA001-AC4F-418D-AE19-62706E023703}">
                      <ahyp:hlinkClr xmlns:ahyp="http://schemas.microsoft.com/office/drawing/2018/hyperlinkcolor" val="tx"/>
                    </a:ext>
                  </a:extLst>
                </a:hlinkClick>
              </a:rPr>
              <a:t>Bengali</a:t>
            </a:r>
            <a:r>
              <a:rPr lang="en-US" sz="1600" b="0" i="0" dirty="0">
                <a:solidFill>
                  <a:srgbClr val="007C91"/>
                </a:solidFill>
                <a:effectLst/>
                <a:latin typeface="GDS Transport"/>
              </a:rPr>
              <a:t>, </a:t>
            </a:r>
            <a:r>
              <a:rPr lang="en-US" sz="1600" b="0" i="0" dirty="0">
                <a:solidFill>
                  <a:srgbClr val="007C91"/>
                </a:solidFill>
                <a:effectLst/>
                <a:latin typeface="GDS Transport"/>
                <a:hlinkClick r:id="rId7">
                  <a:extLst>
                    <a:ext uri="{A12FA001-AC4F-418D-AE19-62706E023703}">
                      <ahyp:hlinkClr xmlns:ahyp="http://schemas.microsoft.com/office/drawing/2018/hyperlinkcolor" val="tx"/>
                    </a:ext>
                  </a:extLst>
                </a:hlinkClick>
              </a:rPr>
              <a:t>Bulgarian</a:t>
            </a:r>
            <a:r>
              <a:rPr lang="en-US" sz="1600" b="0" i="0" dirty="0">
                <a:solidFill>
                  <a:srgbClr val="007C91"/>
                </a:solidFill>
                <a:effectLst/>
                <a:latin typeface="GDS Transport"/>
              </a:rPr>
              <a:t>, </a:t>
            </a:r>
            <a:r>
              <a:rPr lang="en-US" sz="1600" b="0" i="0" dirty="0">
                <a:solidFill>
                  <a:srgbClr val="007C91"/>
                </a:solidFill>
                <a:effectLst/>
                <a:latin typeface="GDS Transport"/>
                <a:hlinkClick r:id="rId8">
                  <a:extLst>
                    <a:ext uri="{A12FA001-AC4F-418D-AE19-62706E023703}">
                      <ahyp:hlinkClr xmlns:ahyp="http://schemas.microsoft.com/office/drawing/2018/hyperlinkcolor" val="tx"/>
                    </a:ext>
                  </a:extLst>
                </a:hlinkClick>
              </a:rPr>
              <a:t>Chinese (Simplified)</a:t>
            </a:r>
            <a:r>
              <a:rPr lang="en-US" sz="1600" b="0" i="0" dirty="0">
                <a:solidFill>
                  <a:srgbClr val="007C91"/>
                </a:solidFill>
                <a:effectLst/>
                <a:latin typeface="GDS Transport"/>
              </a:rPr>
              <a:t>, </a:t>
            </a:r>
            <a:r>
              <a:rPr lang="en-US" sz="1600" b="0" i="0" dirty="0">
                <a:solidFill>
                  <a:srgbClr val="007C91"/>
                </a:solidFill>
                <a:effectLst/>
                <a:latin typeface="GDS Transport"/>
                <a:hlinkClick r:id="rId9">
                  <a:extLst>
                    <a:ext uri="{A12FA001-AC4F-418D-AE19-62706E023703}">
                      <ahyp:hlinkClr xmlns:ahyp="http://schemas.microsoft.com/office/drawing/2018/hyperlinkcolor" val="tx"/>
                    </a:ext>
                  </a:extLst>
                </a:hlinkClick>
              </a:rPr>
              <a:t>Chinese (Traditional)</a:t>
            </a:r>
            <a:r>
              <a:rPr lang="en-US" sz="1600" b="0" i="0" dirty="0">
                <a:solidFill>
                  <a:srgbClr val="007C91"/>
                </a:solidFill>
                <a:effectLst/>
                <a:latin typeface="GDS Transport"/>
              </a:rPr>
              <a:t>, </a:t>
            </a:r>
            <a:r>
              <a:rPr lang="en-US" sz="1600" b="0" i="0" dirty="0">
                <a:solidFill>
                  <a:srgbClr val="007C91"/>
                </a:solidFill>
                <a:effectLst/>
                <a:latin typeface="GDS Transport"/>
                <a:hlinkClick r:id="rId10">
                  <a:extLst>
                    <a:ext uri="{A12FA001-AC4F-418D-AE19-62706E023703}">
                      <ahyp:hlinkClr xmlns:ahyp="http://schemas.microsoft.com/office/drawing/2018/hyperlinkcolor" val="tx"/>
                    </a:ext>
                  </a:extLst>
                </a:hlinkClick>
              </a:rPr>
              <a:t>Dari</a:t>
            </a:r>
            <a:r>
              <a:rPr lang="en-US" sz="1600" b="0" i="0" dirty="0">
                <a:solidFill>
                  <a:srgbClr val="007C91"/>
                </a:solidFill>
                <a:effectLst/>
                <a:latin typeface="GDS Transport"/>
              </a:rPr>
              <a:t>, </a:t>
            </a:r>
            <a:r>
              <a:rPr lang="en-US" sz="1600" b="0" i="0" dirty="0">
                <a:solidFill>
                  <a:srgbClr val="007C91"/>
                </a:solidFill>
                <a:effectLst/>
                <a:latin typeface="GDS Transport"/>
                <a:hlinkClick r:id="rId11">
                  <a:extLst>
                    <a:ext uri="{A12FA001-AC4F-418D-AE19-62706E023703}">
                      <ahyp:hlinkClr xmlns:ahyp="http://schemas.microsoft.com/office/drawing/2018/hyperlinkcolor" val="tx"/>
                    </a:ext>
                  </a:extLst>
                </a:hlinkClick>
              </a:rPr>
              <a:t>Estonian</a:t>
            </a:r>
            <a:r>
              <a:rPr lang="en-US" sz="1600" b="0" i="0" dirty="0">
                <a:solidFill>
                  <a:srgbClr val="007C91"/>
                </a:solidFill>
                <a:effectLst/>
                <a:latin typeface="GDS Transport"/>
              </a:rPr>
              <a:t>, </a:t>
            </a:r>
            <a:r>
              <a:rPr lang="en-US" sz="1600" b="0" i="0" dirty="0">
                <a:solidFill>
                  <a:srgbClr val="007C91"/>
                </a:solidFill>
                <a:effectLst/>
                <a:latin typeface="GDS Transport"/>
                <a:hlinkClick r:id="rId12">
                  <a:extLst>
                    <a:ext uri="{A12FA001-AC4F-418D-AE19-62706E023703}">
                      <ahyp:hlinkClr xmlns:ahyp="http://schemas.microsoft.com/office/drawing/2018/hyperlinkcolor" val="tx"/>
                    </a:ext>
                  </a:extLst>
                </a:hlinkClick>
              </a:rPr>
              <a:t>Farsi</a:t>
            </a:r>
            <a:r>
              <a:rPr lang="en-US" sz="1600" b="0" i="0" dirty="0">
                <a:solidFill>
                  <a:srgbClr val="007C91"/>
                </a:solidFill>
                <a:effectLst/>
                <a:latin typeface="GDS Transport"/>
              </a:rPr>
              <a:t>, </a:t>
            </a:r>
            <a:r>
              <a:rPr lang="en-US" sz="1600" b="0" i="0" dirty="0">
                <a:solidFill>
                  <a:srgbClr val="007C91"/>
                </a:solidFill>
                <a:effectLst/>
                <a:latin typeface="GDS Transport"/>
                <a:hlinkClick r:id="rId13">
                  <a:extLst>
                    <a:ext uri="{A12FA001-AC4F-418D-AE19-62706E023703}">
                      <ahyp:hlinkClr xmlns:ahyp="http://schemas.microsoft.com/office/drawing/2018/hyperlinkcolor" val="tx"/>
                    </a:ext>
                  </a:extLst>
                </a:hlinkClick>
              </a:rPr>
              <a:t>French</a:t>
            </a:r>
            <a:r>
              <a:rPr lang="en-US" sz="1600" b="0" i="0" dirty="0">
                <a:solidFill>
                  <a:srgbClr val="007C91"/>
                </a:solidFill>
                <a:effectLst/>
                <a:latin typeface="GDS Transport"/>
              </a:rPr>
              <a:t>, </a:t>
            </a:r>
            <a:r>
              <a:rPr lang="en-US" sz="1600" b="0" i="0" dirty="0">
                <a:solidFill>
                  <a:srgbClr val="007C91"/>
                </a:solidFill>
                <a:effectLst/>
                <a:latin typeface="GDS Transport"/>
                <a:hlinkClick r:id="rId14">
                  <a:extLst>
                    <a:ext uri="{A12FA001-AC4F-418D-AE19-62706E023703}">
                      <ahyp:hlinkClr xmlns:ahyp="http://schemas.microsoft.com/office/drawing/2018/hyperlinkcolor" val="tx"/>
                    </a:ext>
                  </a:extLst>
                </a:hlinkClick>
              </a:rPr>
              <a:t>Greek</a:t>
            </a:r>
            <a:r>
              <a:rPr lang="en-US" sz="1600" b="0" i="0" dirty="0">
                <a:solidFill>
                  <a:srgbClr val="007C91"/>
                </a:solidFill>
                <a:effectLst/>
                <a:latin typeface="GDS Transport"/>
              </a:rPr>
              <a:t>, </a:t>
            </a:r>
            <a:r>
              <a:rPr lang="en-US" sz="1600" b="0" i="0" dirty="0">
                <a:solidFill>
                  <a:srgbClr val="007C91"/>
                </a:solidFill>
                <a:effectLst/>
                <a:latin typeface="GDS Transport"/>
                <a:hlinkClick r:id="rId15">
                  <a:extLst>
                    <a:ext uri="{A12FA001-AC4F-418D-AE19-62706E023703}">
                      <ahyp:hlinkClr xmlns:ahyp="http://schemas.microsoft.com/office/drawing/2018/hyperlinkcolor" val="tx"/>
                    </a:ext>
                  </a:extLst>
                </a:hlinkClick>
              </a:rPr>
              <a:t>Gujarati</a:t>
            </a:r>
            <a:r>
              <a:rPr lang="en-US" sz="1600" b="0" i="0" dirty="0">
                <a:solidFill>
                  <a:srgbClr val="007C91"/>
                </a:solidFill>
                <a:effectLst/>
                <a:latin typeface="GDS Transport"/>
              </a:rPr>
              <a:t>, </a:t>
            </a:r>
            <a:r>
              <a:rPr lang="en-US" sz="1600" b="0" i="0" dirty="0">
                <a:solidFill>
                  <a:srgbClr val="007C91"/>
                </a:solidFill>
                <a:effectLst/>
                <a:latin typeface="GDS Transport"/>
                <a:hlinkClick r:id="rId16">
                  <a:extLst>
                    <a:ext uri="{A12FA001-AC4F-418D-AE19-62706E023703}">
                      <ahyp:hlinkClr xmlns:ahyp="http://schemas.microsoft.com/office/drawing/2018/hyperlinkcolor" val="tx"/>
                    </a:ext>
                  </a:extLst>
                </a:hlinkClick>
              </a:rPr>
              <a:t>Hindi</a:t>
            </a:r>
            <a:r>
              <a:rPr lang="en-US" sz="1600" b="0" i="0" dirty="0">
                <a:solidFill>
                  <a:srgbClr val="007C91"/>
                </a:solidFill>
                <a:effectLst/>
                <a:latin typeface="GDS Transport"/>
              </a:rPr>
              <a:t>, </a:t>
            </a:r>
            <a:r>
              <a:rPr lang="en-US" sz="1600" b="0" i="0" dirty="0">
                <a:solidFill>
                  <a:srgbClr val="007C91"/>
                </a:solidFill>
                <a:effectLst/>
                <a:latin typeface="GDS Transport"/>
                <a:hlinkClick r:id="rId17">
                  <a:extLst>
                    <a:ext uri="{A12FA001-AC4F-418D-AE19-62706E023703}">
                      <ahyp:hlinkClr xmlns:ahyp="http://schemas.microsoft.com/office/drawing/2018/hyperlinkcolor" val="tx"/>
                    </a:ext>
                  </a:extLst>
                </a:hlinkClick>
              </a:rPr>
              <a:t>Italian</a:t>
            </a:r>
            <a:r>
              <a:rPr lang="en-US" sz="1600" b="0" i="0" dirty="0">
                <a:solidFill>
                  <a:srgbClr val="007C91"/>
                </a:solidFill>
                <a:effectLst/>
                <a:latin typeface="GDS Transport"/>
              </a:rPr>
              <a:t>, </a:t>
            </a:r>
            <a:r>
              <a:rPr lang="en-US" sz="1600" b="0" i="0" dirty="0">
                <a:solidFill>
                  <a:srgbClr val="007C91"/>
                </a:solidFill>
                <a:effectLst/>
                <a:latin typeface="GDS Transport"/>
                <a:hlinkClick r:id="rId18">
                  <a:extLst>
                    <a:ext uri="{A12FA001-AC4F-418D-AE19-62706E023703}">
                      <ahyp:hlinkClr xmlns:ahyp="http://schemas.microsoft.com/office/drawing/2018/hyperlinkcolor" val="tx"/>
                    </a:ext>
                  </a:extLst>
                </a:hlinkClick>
              </a:rPr>
              <a:t>Latvian</a:t>
            </a:r>
            <a:r>
              <a:rPr lang="en-US" sz="1600" b="0" i="0" dirty="0">
                <a:solidFill>
                  <a:srgbClr val="007C91"/>
                </a:solidFill>
                <a:effectLst/>
                <a:latin typeface="GDS Transport"/>
              </a:rPr>
              <a:t>, </a:t>
            </a:r>
            <a:r>
              <a:rPr lang="en-US" sz="1600" b="0" i="0" dirty="0">
                <a:solidFill>
                  <a:srgbClr val="007C91"/>
                </a:solidFill>
                <a:effectLst/>
                <a:latin typeface="GDS Transport"/>
                <a:hlinkClick r:id="rId19">
                  <a:extLst>
                    <a:ext uri="{A12FA001-AC4F-418D-AE19-62706E023703}">
                      <ahyp:hlinkClr xmlns:ahyp="http://schemas.microsoft.com/office/drawing/2018/hyperlinkcolor" val="tx"/>
                    </a:ext>
                  </a:extLst>
                </a:hlinkClick>
              </a:rPr>
              <a:t>Lithuanian</a:t>
            </a:r>
            <a:r>
              <a:rPr lang="en-US" sz="1600" b="0" i="0" dirty="0">
                <a:solidFill>
                  <a:srgbClr val="007C91"/>
                </a:solidFill>
                <a:effectLst/>
                <a:latin typeface="GDS Transport"/>
              </a:rPr>
              <a:t>, </a:t>
            </a:r>
            <a:r>
              <a:rPr lang="en-US" sz="1600" b="0" i="0" dirty="0">
                <a:solidFill>
                  <a:srgbClr val="007C91"/>
                </a:solidFill>
                <a:effectLst/>
                <a:latin typeface="GDS Transport"/>
                <a:hlinkClick r:id="rId20">
                  <a:extLst>
                    <a:ext uri="{A12FA001-AC4F-418D-AE19-62706E023703}">
                      <ahyp:hlinkClr xmlns:ahyp="http://schemas.microsoft.com/office/drawing/2018/hyperlinkcolor" val="tx"/>
                    </a:ext>
                  </a:extLst>
                </a:hlinkClick>
              </a:rPr>
              <a:t>Nepali</a:t>
            </a:r>
            <a:r>
              <a:rPr lang="en-US" sz="1600" b="0" i="0" dirty="0">
                <a:solidFill>
                  <a:srgbClr val="007C91"/>
                </a:solidFill>
                <a:effectLst/>
                <a:latin typeface="GDS Transport"/>
              </a:rPr>
              <a:t>, </a:t>
            </a:r>
            <a:r>
              <a:rPr lang="en-US" sz="1600" b="0" i="0" dirty="0">
                <a:solidFill>
                  <a:srgbClr val="007C91"/>
                </a:solidFill>
                <a:effectLst/>
                <a:latin typeface="GDS Transport"/>
                <a:hlinkClick r:id="rId21">
                  <a:extLst>
                    <a:ext uri="{A12FA001-AC4F-418D-AE19-62706E023703}">
                      <ahyp:hlinkClr xmlns:ahyp="http://schemas.microsoft.com/office/drawing/2018/hyperlinkcolor" val="tx"/>
                    </a:ext>
                  </a:extLst>
                </a:hlinkClick>
              </a:rPr>
              <a:t>Panjabi</a:t>
            </a:r>
            <a:r>
              <a:rPr lang="en-US" sz="1600" b="0" i="0" dirty="0">
                <a:solidFill>
                  <a:srgbClr val="007C91"/>
                </a:solidFill>
                <a:effectLst/>
                <a:latin typeface="GDS Transport"/>
              </a:rPr>
              <a:t>, </a:t>
            </a:r>
            <a:r>
              <a:rPr lang="en-US" sz="1600" b="0" i="0" dirty="0">
                <a:solidFill>
                  <a:srgbClr val="007C91"/>
                </a:solidFill>
                <a:effectLst/>
                <a:latin typeface="GDS Transport"/>
                <a:hlinkClick r:id="rId22">
                  <a:extLst>
                    <a:ext uri="{A12FA001-AC4F-418D-AE19-62706E023703}">
                      <ahyp:hlinkClr xmlns:ahyp="http://schemas.microsoft.com/office/drawing/2018/hyperlinkcolor" val="tx"/>
                    </a:ext>
                  </a:extLst>
                </a:hlinkClick>
              </a:rPr>
              <a:t>Pashto</a:t>
            </a:r>
            <a:r>
              <a:rPr lang="en-US" sz="1600" b="0" i="0" dirty="0">
                <a:solidFill>
                  <a:srgbClr val="007C91"/>
                </a:solidFill>
                <a:effectLst/>
                <a:latin typeface="GDS Transport"/>
              </a:rPr>
              <a:t>, </a:t>
            </a:r>
            <a:r>
              <a:rPr lang="en-US" sz="1600" b="0" i="0" dirty="0">
                <a:solidFill>
                  <a:srgbClr val="007C91"/>
                </a:solidFill>
                <a:effectLst/>
                <a:latin typeface="GDS Transport"/>
                <a:hlinkClick r:id="rId23">
                  <a:extLst>
                    <a:ext uri="{A12FA001-AC4F-418D-AE19-62706E023703}">
                      <ahyp:hlinkClr xmlns:ahyp="http://schemas.microsoft.com/office/drawing/2018/hyperlinkcolor" val="tx"/>
                    </a:ext>
                  </a:extLst>
                </a:hlinkClick>
              </a:rPr>
              <a:t>Polish</a:t>
            </a:r>
            <a:r>
              <a:rPr lang="en-US" sz="1600" b="0" i="0" dirty="0">
                <a:solidFill>
                  <a:srgbClr val="007C91"/>
                </a:solidFill>
                <a:effectLst/>
                <a:latin typeface="GDS Transport"/>
              </a:rPr>
              <a:t>, </a:t>
            </a:r>
            <a:r>
              <a:rPr lang="en-US" sz="1600" b="0" i="0" dirty="0">
                <a:solidFill>
                  <a:srgbClr val="007C91"/>
                </a:solidFill>
                <a:effectLst/>
                <a:latin typeface="GDS Transport"/>
                <a:hlinkClick r:id="rId24">
                  <a:extLst>
                    <a:ext uri="{A12FA001-AC4F-418D-AE19-62706E023703}">
                      <ahyp:hlinkClr xmlns:ahyp="http://schemas.microsoft.com/office/drawing/2018/hyperlinkcolor" val="tx"/>
                    </a:ext>
                  </a:extLst>
                </a:hlinkClick>
              </a:rPr>
              <a:t>Portuguese</a:t>
            </a:r>
            <a:r>
              <a:rPr lang="en-US" sz="1600" b="0" i="0" dirty="0">
                <a:solidFill>
                  <a:srgbClr val="007C91"/>
                </a:solidFill>
                <a:effectLst/>
                <a:latin typeface="GDS Transport"/>
              </a:rPr>
              <a:t>, </a:t>
            </a:r>
            <a:r>
              <a:rPr lang="en-US" sz="1600" b="0" i="0" dirty="0">
                <a:solidFill>
                  <a:srgbClr val="007C91"/>
                </a:solidFill>
                <a:effectLst/>
                <a:latin typeface="GDS Transport"/>
                <a:hlinkClick r:id="rId25">
                  <a:extLst>
                    <a:ext uri="{A12FA001-AC4F-418D-AE19-62706E023703}">
                      <ahyp:hlinkClr xmlns:ahyp="http://schemas.microsoft.com/office/drawing/2018/hyperlinkcolor" val="tx"/>
                    </a:ext>
                  </a:extLst>
                </a:hlinkClick>
              </a:rPr>
              <a:t>Romanian</a:t>
            </a:r>
            <a:r>
              <a:rPr lang="en-US" sz="1600" b="0" i="0" dirty="0">
                <a:solidFill>
                  <a:srgbClr val="007C91"/>
                </a:solidFill>
                <a:effectLst/>
                <a:latin typeface="GDS Transport"/>
              </a:rPr>
              <a:t>, </a:t>
            </a:r>
            <a:r>
              <a:rPr lang="en-US" sz="1600" b="0" i="0" dirty="0">
                <a:solidFill>
                  <a:srgbClr val="007C91"/>
                </a:solidFill>
                <a:effectLst/>
                <a:latin typeface="GDS Transport"/>
                <a:hlinkClick r:id="rId26">
                  <a:extLst>
                    <a:ext uri="{A12FA001-AC4F-418D-AE19-62706E023703}">
                      <ahyp:hlinkClr xmlns:ahyp="http://schemas.microsoft.com/office/drawing/2018/hyperlinkcolor" val="tx"/>
                    </a:ext>
                  </a:extLst>
                </a:hlinkClick>
              </a:rPr>
              <a:t>Romany</a:t>
            </a:r>
            <a:r>
              <a:rPr lang="en-US" sz="1600" b="0" i="0" dirty="0">
                <a:solidFill>
                  <a:srgbClr val="007C91"/>
                </a:solidFill>
                <a:effectLst/>
                <a:latin typeface="GDS Transport"/>
              </a:rPr>
              <a:t>, </a:t>
            </a:r>
            <a:r>
              <a:rPr lang="en-US" sz="1600" b="0" i="0" dirty="0">
                <a:solidFill>
                  <a:srgbClr val="007C91"/>
                </a:solidFill>
                <a:effectLst/>
                <a:latin typeface="GDS Transport"/>
                <a:hlinkClick r:id="rId27">
                  <a:extLst>
                    <a:ext uri="{A12FA001-AC4F-418D-AE19-62706E023703}">
                      <ahyp:hlinkClr xmlns:ahyp="http://schemas.microsoft.com/office/drawing/2018/hyperlinkcolor" val="tx"/>
                    </a:ext>
                  </a:extLst>
                </a:hlinkClick>
              </a:rPr>
              <a:t>Russian</a:t>
            </a:r>
            <a:r>
              <a:rPr lang="en-US" sz="1600" b="0" i="0" dirty="0">
                <a:solidFill>
                  <a:srgbClr val="007C91"/>
                </a:solidFill>
                <a:effectLst/>
                <a:latin typeface="GDS Transport"/>
              </a:rPr>
              <a:t>, </a:t>
            </a:r>
            <a:r>
              <a:rPr lang="en-US" sz="1600" b="0" i="0" dirty="0">
                <a:solidFill>
                  <a:srgbClr val="007C91"/>
                </a:solidFill>
                <a:effectLst/>
                <a:latin typeface="GDS Transport"/>
                <a:hlinkClick r:id="rId28">
                  <a:extLst>
                    <a:ext uri="{A12FA001-AC4F-418D-AE19-62706E023703}">
                      <ahyp:hlinkClr xmlns:ahyp="http://schemas.microsoft.com/office/drawing/2018/hyperlinkcolor" val="tx"/>
                    </a:ext>
                  </a:extLst>
                </a:hlinkClick>
              </a:rPr>
              <a:t>Somali</a:t>
            </a:r>
            <a:r>
              <a:rPr lang="en-US" sz="1600" b="0" i="0" dirty="0">
                <a:solidFill>
                  <a:srgbClr val="007C91"/>
                </a:solidFill>
                <a:effectLst/>
                <a:latin typeface="GDS Transport"/>
              </a:rPr>
              <a:t>, </a:t>
            </a:r>
            <a:r>
              <a:rPr lang="en-US" sz="1600" b="0" i="0" dirty="0">
                <a:solidFill>
                  <a:srgbClr val="007C91"/>
                </a:solidFill>
                <a:effectLst/>
                <a:latin typeface="GDS Transport"/>
                <a:hlinkClick r:id="rId29">
                  <a:extLst>
                    <a:ext uri="{A12FA001-AC4F-418D-AE19-62706E023703}">
                      <ahyp:hlinkClr xmlns:ahyp="http://schemas.microsoft.com/office/drawing/2018/hyperlinkcolor" val="tx"/>
                    </a:ext>
                  </a:extLst>
                </a:hlinkClick>
              </a:rPr>
              <a:t>Spanish</a:t>
            </a:r>
            <a:r>
              <a:rPr lang="en-US" sz="1600" b="0" i="0" dirty="0">
                <a:solidFill>
                  <a:srgbClr val="007C91"/>
                </a:solidFill>
                <a:effectLst/>
                <a:latin typeface="GDS Transport"/>
              </a:rPr>
              <a:t>, </a:t>
            </a:r>
            <a:r>
              <a:rPr lang="en-US" sz="1600" b="0" i="0" dirty="0">
                <a:solidFill>
                  <a:srgbClr val="007C91"/>
                </a:solidFill>
                <a:effectLst/>
                <a:latin typeface="GDS Transport"/>
                <a:hlinkClick r:id="rId30">
                  <a:extLst>
                    <a:ext uri="{A12FA001-AC4F-418D-AE19-62706E023703}">
                      <ahyp:hlinkClr xmlns:ahyp="http://schemas.microsoft.com/office/drawing/2018/hyperlinkcolor" val="tx"/>
                    </a:ext>
                  </a:extLst>
                </a:hlinkClick>
              </a:rPr>
              <a:t>Tagalog</a:t>
            </a:r>
            <a:r>
              <a:rPr lang="en-US" sz="1600" b="0" i="0" dirty="0">
                <a:solidFill>
                  <a:srgbClr val="007C91"/>
                </a:solidFill>
                <a:effectLst/>
                <a:latin typeface="GDS Transport"/>
              </a:rPr>
              <a:t>, </a:t>
            </a:r>
            <a:r>
              <a:rPr lang="en-US" sz="1600" b="0" i="0" dirty="0">
                <a:solidFill>
                  <a:srgbClr val="007C91"/>
                </a:solidFill>
                <a:effectLst/>
                <a:latin typeface="GDS Transport"/>
                <a:hlinkClick r:id="rId31">
                  <a:extLst>
                    <a:ext uri="{A12FA001-AC4F-418D-AE19-62706E023703}">
                      <ahyp:hlinkClr xmlns:ahyp="http://schemas.microsoft.com/office/drawing/2018/hyperlinkcolor" val="tx"/>
                    </a:ext>
                  </a:extLst>
                </a:hlinkClick>
              </a:rPr>
              <a:t>Tigrinya</a:t>
            </a:r>
            <a:r>
              <a:rPr lang="en-US" sz="1600" b="0" i="0" dirty="0">
                <a:solidFill>
                  <a:srgbClr val="007C91"/>
                </a:solidFill>
                <a:effectLst/>
                <a:latin typeface="GDS Transport"/>
              </a:rPr>
              <a:t>, </a:t>
            </a:r>
            <a:r>
              <a:rPr lang="en-US" sz="1600" b="0" i="0" dirty="0">
                <a:solidFill>
                  <a:srgbClr val="007C91"/>
                </a:solidFill>
                <a:effectLst/>
                <a:latin typeface="GDS Transport"/>
                <a:hlinkClick r:id="rId32">
                  <a:extLst>
                    <a:ext uri="{A12FA001-AC4F-418D-AE19-62706E023703}">
                      <ahyp:hlinkClr xmlns:ahyp="http://schemas.microsoft.com/office/drawing/2018/hyperlinkcolor" val="tx"/>
                    </a:ext>
                  </a:extLst>
                </a:hlinkClick>
              </a:rPr>
              <a:t>Turkish</a:t>
            </a:r>
            <a:r>
              <a:rPr lang="en-US" sz="1600" b="0" i="0" dirty="0">
                <a:solidFill>
                  <a:srgbClr val="007C91"/>
                </a:solidFill>
                <a:effectLst/>
                <a:latin typeface="GDS Transport"/>
              </a:rPr>
              <a:t>, </a:t>
            </a:r>
            <a:r>
              <a:rPr lang="en-US" sz="1600" b="0" i="0" dirty="0">
                <a:solidFill>
                  <a:srgbClr val="007C91"/>
                </a:solidFill>
                <a:effectLst/>
                <a:latin typeface="GDS Transport"/>
                <a:hlinkClick r:id="rId33">
                  <a:extLst>
                    <a:ext uri="{A12FA001-AC4F-418D-AE19-62706E023703}">
                      <ahyp:hlinkClr xmlns:ahyp="http://schemas.microsoft.com/office/drawing/2018/hyperlinkcolor" val="tx"/>
                    </a:ext>
                  </a:extLst>
                </a:hlinkClick>
              </a:rPr>
              <a:t>Twi</a:t>
            </a:r>
            <a:r>
              <a:rPr lang="en-US" sz="1600" b="0" i="0" dirty="0">
                <a:solidFill>
                  <a:srgbClr val="007C91"/>
                </a:solidFill>
                <a:effectLst/>
                <a:latin typeface="GDS Transport"/>
              </a:rPr>
              <a:t>, </a:t>
            </a:r>
            <a:r>
              <a:rPr lang="en-US" sz="1600" b="0" i="0" dirty="0">
                <a:solidFill>
                  <a:srgbClr val="007C91"/>
                </a:solidFill>
                <a:effectLst/>
                <a:latin typeface="GDS Transport"/>
                <a:hlinkClick r:id="rId34">
                  <a:extLst>
                    <a:ext uri="{A12FA001-AC4F-418D-AE19-62706E023703}">
                      <ahyp:hlinkClr xmlns:ahyp="http://schemas.microsoft.com/office/drawing/2018/hyperlinkcolor" val="tx"/>
                    </a:ext>
                  </a:extLst>
                </a:hlinkClick>
              </a:rPr>
              <a:t>Ukrainian</a:t>
            </a:r>
            <a:r>
              <a:rPr lang="en-US" sz="1600" b="0" i="0" dirty="0">
                <a:solidFill>
                  <a:srgbClr val="007C91"/>
                </a:solidFill>
                <a:effectLst/>
                <a:latin typeface="GDS Transport"/>
              </a:rPr>
              <a:t>, </a:t>
            </a:r>
            <a:r>
              <a:rPr lang="en-US" sz="1600" b="0" i="0" dirty="0">
                <a:solidFill>
                  <a:srgbClr val="007C91"/>
                </a:solidFill>
                <a:effectLst/>
                <a:latin typeface="GDS Transport"/>
                <a:hlinkClick r:id="rId35">
                  <a:extLst>
                    <a:ext uri="{A12FA001-AC4F-418D-AE19-62706E023703}">
                      <ahyp:hlinkClr xmlns:ahyp="http://schemas.microsoft.com/office/drawing/2018/hyperlinkcolor" val="tx"/>
                    </a:ext>
                  </a:extLst>
                </a:hlinkClick>
              </a:rPr>
              <a:t>Urdu</a:t>
            </a:r>
            <a:r>
              <a:rPr lang="en-US" sz="1600" b="0" i="0" dirty="0">
                <a:solidFill>
                  <a:srgbClr val="007C91"/>
                </a:solidFill>
                <a:effectLst/>
                <a:latin typeface="GDS Transport"/>
              </a:rPr>
              <a:t>, </a:t>
            </a:r>
            <a:r>
              <a:rPr lang="en-US" sz="1600" b="0" i="0" dirty="0">
                <a:solidFill>
                  <a:srgbClr val="007C91"/>
                </a:solidFill>
                <a:effectLst/>
                <a:latin typeface="GDS Transport"/>
                <a:hlinkClick r:id="rId36">
                  <a:extLst>
                    <a:ext uri="{A12FA001-AC4F-418D-AE19-62706E023703}">
                      <ahyp:hlinkClr xmlns:ahyp="http://schemas.microsoft.com/office/drawing/2018/hyperlinkcolor" val="tx"/>
                    </a:ext>
                  </a:extLst>
                </a:hlinkClick>
              </a:rPr>
              <a:t>Yiddish</a:t>
            </a:r>
            <a:r>
              <a:rPr lang="en-US" sz="1600" b="0" i="0" dirty="0">
                <a:solidFill>
                  <a:srgbClr val="007C91"/>
                </a:solidFill>
                <a:effectLst/>
                <a:latin typeface="GDS Transport"/>
              </a:rPr>
              <a:t> and </a:t>
            </a:r>
            <a:r>
              <a:rPr lang="en-US" sz="1600" b="0" i="0" dirty="0">
                <a:solidFill>
                  <a:srgbClr val="007C91"/>
                </a:solidFill>
                <a:effectLst/>
                <a:latin typeface="GDS Transport"/>
                <a:hlinkClick r:id="rId37">
                  <a:extLst>
                    <a:ext uri="{A12FA001-AC4F-418D-AE19-62706E023703}">
                      <ahyp:hlinkClr xmlns:ahyp="http://schemas.microsoft.com/office/drawing/2018/hyperlinkcolor" val="tx"/>
                    </a:ext>
                  </a:extLst>
                </a:hlinkClick>
              </a:rPr>
              <a:t>Yoruba</a:t>
            </a:r>
            <a:r>
              <a:rPr lang="en-US" sz="1600" b="0" i="0" dirty="0">
                <a:solidFill>
                  <a:srgbClr val="007C91"/>
                </a:solidFill>
                <a:effectLst/>
                <a:latin typeface="GDS Transport"/>
              </a:rPr>
              <a:t>.</a:t>
            </a:r>
          </a:p>
          <a:p>
            <a:pPr algn="l"/>
            <a:endParaRPr lang="en-GB" sz="1600" dirty="0">
              <a:solidFill>
                <a:srgbClr val="007C91"/>
              </a:solidFill>
              <a:latin typeface="Calibri" panose="020F0502020204030204" pitchFamily="34" charset="0"/>
              <a:cs typeface="Calibri" panose="020F0502020204030204" pitchFamily="34" charset="0"/>
            </a:endParaRPr>
          </a:p>
          <a:p>
            <a:pPr algn="l"/>
            <a:endParaRPr lang="en-GB" sz="1600" dirty="0">
              <a:solidFill>
                <a:srgbClr val="0B0C0C"/>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1C4BA24-D965-462D-F5F9-640CF516BF4F}"/>
              </a:ext>
            </a:extLst>
          </p:cNvPr>
          <p:cNvSpPr txBox="1"/>
          <p:nvPr/>
        </p:nvSpPr>
        <p:spPr>
          <a:xfrm>
            <a:off x="4583186" y="6159747"/>
            <a:ext cx="1417622" cy="461665"/>
          </a:xfrm>
          <a:prstGeom prst="rect">
            <a:avLst/>
          </a:prstGeom>
          <a:solidFill>
            <a:srgbClr val="007C91"/>
          </a:solidFill>
        </p:spPr>
        <p:txBody>
          <a:bodyPr wrap="square" rtlCol="0">
            <a:spAutoFit/>
          </a:bodyPr>
          <a:lstStyle/>
          <a:p>
            <a:r>
              <a:rPr lang="en-GB" sz="1200" b="1" dirty="0">
                <a:solidFill>
                  <a:schemeClr val="bg1"/>
                </a:solidFill>
              </a:rPr>
              <a:t>Product code: 2025FCEN</a:t>
            </a:r>
          </a:p>
        </p:txBody>
      </p:sp>
      <p:pic>
        <p:nvPicPr>
          <p:cNvPr id="7" name="Picture 6" descr="A group of children in a classroom&#10;&#10;AI-generated content may be incorrect.">
            <a:extLst>
              <a:ext uri="{FF2B5EF4-FFF2-40B4-BE49-F238E27FC236}">
                <a16:creationId xmlns:a16="http://schemas.microsoft.com/office/drawing/2014/main" id="{A3D53D95-1AAA-2484-310F-098555DF65D8}"/>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56135" y="832100"/>
            <a:ext cx="2284629" cy="4846776"/>
          </a:xfrm>
          <a:prstGeom prst="rect">
            <a:avLst/>
          </a:prstGeom>
        </p:spPr>
      </p:pic>
      <p:sp>
        <p:nvSpPr>
          <p:cNvPr id="4" name="TextBox 3">
            <a:extLst>
              <a:ext uri="{FF2B5EF4-FFF2-40B4-BE49-F238E27FC236}">
                <a16:creationId xmlns:a16="http://schemas.microsoft.com/office/drawing/2014/main" id="{F1D9A567-A091-8880-ED4D-A1A80BAD5EED}"/>
              </a:ext>
            </a:extLst>
          </p:cNvPr>
          <p:cNvSpPr txBox="1"/>
          <p:nvPr/>
        </p:nvSpPr>
        <p:spPr>
          <a:xfrm>
            <a:off x="7576557" y="6555473"/>
            <a:ext cx="4949472" cy="246221"/>
          </a:xfrm>
          <a:prstGeom prst="rect">
            <a:avLst/>
          </a:prstGeom>
          <a:noFill/>
        </p:spPr>
        <p:txBody>
          <a:bodyPr wrap="square">
            <a:spAutoFit/>
          </a:bodyPr>
          <a:lstStyle/>
          <a:p>
            <a:r>
              <a:rPr lang="en-GB" sz="1000" dirty="0">
                <a:hlinkClick r:id="rId39"/>
              </a:rPr>
              <a:t>https://www.gov.uk/government/publications/flu-vaccination-leaflets-and-posters</a:t>
            </a:r>
            <a:r>
              <a:rPr lang="en-GB" sz="1000" dirty="0"/>
              <a:t> </a:t>
            </a:r>
          </a:p>
        </p:txBody>
      </p:sp>
    </p:spTree>
    <p:extLst>
      <p:ext uri="{BB962C8B-B14F-4D97-AF65-F5344CB8AC3E}">
        <p14:creationId xmlns:p14="http://schemas.microsoft.com/office/powerpoint/2010/main" val="1711015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BAF8A-7CD7-4A85-A125-C5475BA77063}"/>
              </a:ext>
            </a:extLst>
          </p:cNvPr>
          <p:cNvSpPr>
            <a:spLocks noGrp="1"/>
          </p:cNvSpPr>
          <p:nvPr>
            <p:ph type="title"/>
          </p:nvPr>
        </p:nvSpPr>
        <p:spPr/>
        <p:txBody>
          <a:bodyPr>
            <a:normAutofit/>
          </a:bodyPr>
          <a:lstStyle/>
          <a:p>
            <a:r>
              <a:rPr lang="en-GB" sz="3600" dirty="0">
                <a:latin typeface="Calibri" panose="020F0502020204030204" pitchFamily="34" charset="0"/>
                <a:cs typeface="Calibri" panose="020F0502020204030204" pitchFamily="34" charset="0"/>
              </a:rPr>
              <a:t>| Primary school resources - poster</a:t>
            </a:r>
          </a:p>
        </p:txBody>
      </p:sp>
      <p:sp>
        <p:nvSpPr>
          <p:cNvPr id="5" name="Slide Number Placeholder 4">
            <a:extLst>
              <a:ext uri="{FF2B5EF4-FFF2-40B4-BE49-F238E27FC236}">
                <a16:creationId xmlns:a16="http://schemas.microsoft.com/office/drawing/2014/main" id="{315D9317-B0A6-457C-9129-D12A517E84E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73E1168A-9261-4BDC-ABF1-A51526C144E9}"/>
              </a:ext>
            </a:extLst>
          </p:cNvPr>
          <p:cNvSpPr txBox="1"/>
          <p:nvPr/>
        </p:nvSpPr>
        <p:spPr>
          <a:xfrm>
            <a:off x="574710" y="6006504"/>
            <a:ext cx="1067549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7C91"/>
                </a:solidFill>
                <a:effectLst/>
                <a:uLnTx/>
                <a:uFillTx/>
                <a:latin typeface="Calibri" panose="020F0502020204030204" pitchFamily="34" charset="0"/>
                <a:cs typeface="Calibri" panose="020F0502020204030204" pitchFamily="34" charset="0"/>
                <a:hlinkClick r:id="rId3"/>
              </a:rPr>
              <a:t>https://www.healthpublications.gov.uk/ViewProduct.html?sp=Sflu5reasonstovaccinateyourchildposter011years-4104</a:t>
            </a:r>
            <a:endParaRPr kumimoji="0" lang="en-GB" sz="1400" b="0" i="0" u="none" strike="noStrike" kern="1200" cap="none" spc="0" normalizeH="0" baseline="0" noProof="0" dirty="0">
              <a:ln>
                <a:noFill/>
              </a:ln>
              <a:solidFill>
                <a:srgbClr val="007C91"/>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7C91"/>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11E6626A-44E3-4FA9-922B-CD86B9FF6F3A}"/>
              </a:ext>
            </a:extLst>
          </p:cNvPr>
          <p:cNvSpPr txBox="1"/>
          <p:nvPr/>
        </p:nvSpPr>
        <p:spPr>
          <a:xfrm>
            <a:off x="4356840" y="1388495"/>
            <a:ext cx="6954376" cy="3416320"/>
          </a:xfrm>
          <a:prstGeom prst="rect">
            <a:avLst/>
          </a:prstGeom>
          <a:noFill/>
        </p:spPr>
        <p:txBody>
          <a:bodyPr wrap="square">
            <a:spAutoFit/>
          </a:bodyPr>
          <a:lstStyle/>
          <a:p>
            <a:pPr algn="l"/>
            <a:r>
              <a:rPr lang="en-GB" b="1" i="0" dirty="0">
                <a:solidFill>
                  <a:srgbClr val="007C91"/>
                </a:solidFill>
                <a:effectLst/>
                <a:latin typeface="Calibri" panose="020F0502020204030204" pitchFamily="34" charset="0"/>
                <a:cs typeface="Calibri" panose="020F0502020204030204" pitchFamily="34" charset="0"/>
              </a:rPr>
              <a:t>5 reasons to vaccinate your child against flu poster for primary schools and pre-schools</a:t>
            </a:r>
          </a:p>
          <a:p>
            <a:pPr algn="l"/>
            <a:endParaRPr lang="en-GB" b="1" i="0" dirty="0">
              <a:solidFill>
                <a:srgbClr val="007C91"/>
              </a:solidFill>
              <a:effectLst/>
              <a:highlight>
                <a:srgbClr val="FFFF00"/>
              </a:highlight>
              <a:latin typeface="Calibri" panose="020F0502020204030204" pitchFamily="34" charset="0"/>
              <a:cs typeface="Calibri" panose="020F0502020204030204" pitchFamily="34" charset="0"/>
            </a:endParaRPr>
          </a:p>
          <a:p>
            <a:r>
              <a:rPr lang="en-GB" sz="1800" dirty="0">
                <a:solidFill>
                  <a:srgbClr val="007C91"/>
                </a:solidFill>
                <a:latin typeface="Calibri" panose="020F0502020204030204" pitchFamily="34" charset="0"/>
                <a:cs typeface="Calibri" panose="020F0502020204030204" pitchFamily="34" charset="0"/>
              </a:rPr>
              <a:t>Paper copies of this leaflet are available to order for free or download in the following languages:</a:t>
            </a:r>
          </a:p>
          <a:p>
            <a:r>
              <a:rPr lang="en-GB" b="0" i="0" dirty="0">
                <a:solidFill>
                  <a:srgbClr val="007C91"/>
                </a:solidFill>
                <a:effectLst/>
                <a:latin typeface="GDS Transport"/>
                <a:hlinkClick r:id="rId4">
                  <a:extLst>
                    <a:ext uri="{A12FA001-AC4F-418D-AE19-62706E023703}">
                      <ahyp:hlinkClr xmlns:ahyp="http://schemas.microsoft.com/office/drawing/2018/hyperlinkcolor" val="tx"/>
                    </a:ext>
                  </a:extLst>
                </a:hlinkClick>
              </a:rPr>
              <a:t>Albanian</a:t>
            </a:r>
            <a:r>
              <a:rPr lang="en-GB" b="0" i="0" dirty="0">
                <a:solidFill>
                  <a:srgbClr val="007C91"/>
                </a:solidFill>
                <a:effectLst/>
                <a:latin typeface="GDS Transport"/>
              </a:rPr>
              <a:t>, </a:t>
            </a:r>
            <a:r>
              <a:rPr lang="en-GB" b="0" i="0" dirty="0">
                <a:solidFill>
                  <a:srgbClr val="007C91"/>
                </a:solidFill>
                <a:effectLst/>
                <a:latin typeface="GDS Transport"/>
                <a:hlinkClick r:id="rId5">
                  <a:extLst>
                    <a:ext uri="{A12FA001-AC4F-418D-AE19-62706E023703}">
                      <ahyp:hlinkClr xmlns:ahyp="http://schemas.microsoft.com/office/drawing/2018/hyperlinkcolor" val="tx"/>
                    </a:ext>
                  </a:extLst>
                </a:hlinkClick>
              </a:rPr>
              <a:t>Arabic</a:t>
            </a:r>
            <a:r>
              <a:rPr lang="en-GB" b="0" i="0" dirty="0">
                <a:solidFill>
                  <a:srgbClr val="007C91"/>
                </a:solidFill>
                <a:effectLst/>
                <a:latin typeface="GDS Transport"/>
              </a:rPr>
              <a:t>, </a:t>
            </a:r>
            <a:r>
              <a:rPr lang="en-GB" b="0" i="0" dirty="0">
                <a:solidFill>
                  <a:srgbClr val="007C91"/>
                </a:solidFill>
                <a:effectLst/>
                <a:latin typeface="GDS Transport"/>
                <a:hlinkClick r:id="rId6">
                  <a:extLst>
                    <a:ext uri="{A12FA001-AC4F-418D-AE19-62706E023703}">
                      <ahyp:hlinkClr xmlns:ahyp="http://schemas.microsoft.com/office/drawing/2018/hyperlinkcolor" val="tx"/>
                    </a:ext>
                  </a:extLst>
                </a:hlinkClick>
              </a:rPr>
              <a:t>Bengali</a:t>
            </a:r>
            <a:r>
              <a:rPr lang="en-GB" b="0" i="0" dirty="0">
                <a:solidFill>
                  <a:srgbClr val="007C91"/>
                </a:solidFill>
                <a:effectLst/>
                <a:latin typeface="GDS Transport"/>
              </a:rPr>
              <a:t>, </a:t>
            </a:r>
            <a:r>
              <a:rPr lang="en-GB" b="0" i="0" dirty="0">
                <a:solidFill>
                  <a:srgbClr val="007C91"/>
                </a:solidFill>
                <a:effectLst/>
                <a:latin typeface="GDS Transport"/>
                <a:hlinkClick r:id="rId7">
                  <a:extLst>
                    <a:ext uri="{A12FA001-AC4F-418D-AE19-62706E023703}">
                      <ahyp:hlinkClr xmlns:ahyp="http://schemas.microsoft.com/office/drawing/2018/hyperlinkcolor" val="tx"/>
                    </a:ext>
                  </a:extLst>
                </a:hlinkClick>
              </a:rPr>
              <a:t>Brazilian Portuguese</a:t>
            </a:r>
            <a:r>
              <a:rPr lang="en-GB" b="0" i="0" dirty="0">
                <a:solidFill>
                  <a:srgbClr val="007C91"/>
                </a:solidFill>
                <a:effectLst/>
                <a:latin typeface="GDS Transport"/>
              </a:rPr>
              <a:t>, </a:t>
            </a:r>
            <a:r>
              <a:rPr lang="en-GB" b="0" i="0" dirty="0">
                <a:solidFill>
                  <a:srgbClr val="007C91"/>
                </a:solidFill>
                <a:effectLst/>
                <a:latin typeface="GDS Transport"/>
                <a:hlinkClick r:id="rId8">
                  <a:extLst>
                    <a:ext uri="{A12FA001-AC4F-418D-AE19-62706E023703}">
                      <ahyp:hlinkClr xmlns:ahyp="http://schemas.microsoft.com/office/drawing/2018/hyperlinkcolor" val="tx"/>
                    </a:ext>
                  </a:extLst>
                </a:hlinkClick>
              </a:rPr>
              <a:t>Chinese (simplified)</a:t>
            </a:r>
            <a:r>
              <a:rPr lang="en-GB" b="0" i="0" dirty="0">
                <a:solidFill>
                  <a:srgbClr val="007C91"/>
                </a:solidFill>
                <a:effectLst/>
                <a:latin typeface="GDS Transport"/>
              </a:rPr>
              <a:t>, </a:t>
            </a:r>
            <a:r>
              <a:rPr lang="en-GB" b="0" i="0" dirty="0">
                <a:solidFill>
                  <a:srgbClr val="007C91"/>
                </a:solidFill>
                <a:effectLst/>
                <a:latin typeface="GDS Transport"/>
                <a:hlinkClick r:id="rId9">
                  <a:extLst>
                    <a:ext uri="{A12FA001-AC4F-418D-AE19-62706E023703}">
                      <ahyp:hlinkClr xmlns:ahyp="http://schemas.microsoft.com/office/drawing/2018/hyperlinkcolor" val="tx"/>
                    </a:ext>
                  </a:extLst>
                </a:hlinkClick>
              </a:rPr>
              <a:t>Estonian</a:t>
            </a:r>
            <a:r>
              <a:rPr lang="en-GB" b="0" i="0" dirty="0">
                <a:solidFill>
                  <a:srgbClr val="007C91"/>
                </a:solidFill>
                <a:effectLst/>
                <a:latin typeface="GDS Transport"/>
              </a:rPr>
              <a:t>, </a:t>
            </a:r>
            <a:r>
              <a:rPr lang="en-GB" b="0" i="0" dirty="0">
                <a:solidFill>
                  <a:srgbClr val="007C91"/>
                </a:solidFill>
                <a:effectLst/>
                <a:latin typeface="GDS Transport"/>
                <a:hlinkClick r:id="rId10">
                  <a:extLst>
                    <a:ext uri="{A12FA001-AC4F-418D-AE19-62706E023703}">
                      <ahyp:hlinkClr xmlns:ahyp="http://schemas.microsoft.com/office/drawing/2018/hyperlinkcolor" val="tx"/>
                    </a:ext>
                  </a:extLst>
                </a:hlinkClick>
              </a:rPr>
              <a:t>Farsi</a:t>
            </a:r>
            <a:r>
              <a:rPr lang="en-GB" b="0" i="0" dirty="0">
                <a:solidFill>
                  <a:srgbClr val="007C91"/>
                </a:solidFill>
                <a:effectLst/>
                <a:latin typeface="GDS Transport"/>
              </a:rPr>
              <a:t>, </a:t>
            </a:r>
            <a:r>
              <a:rPr lang="en-GB" b="0" i="0" dirty="0">
                <a:solidFill>
                  <a:srgbClr val="007C91"/>
                </a:solidFill>
                <a:effectLst/>
                <a:latin typeface="GDS Transport"/>
                <a:hlinkClick r:id="rId11">
                  <a:extLst>
                    <a:ext uri="{A12FA001-AC4F-418D-AE19-62706E023703}">
                      <ahyp:hlinkClr xmlns:ahyp="http://schemas.microsoft.com/office/drawing/2018/hyperlinkcolor" val="tx"/>
                    </a:ext>
                  </a:extLst>
                </a:hlinkClick>
              </a:rPr>
              <a:t>French</a:t>
            </a:r>
            <a:r>
              <a:rPr lang="en-GB" b="0" i="0" dirty="0">
                <a:solidFill>
                  <a:srgbClr val="007C91"/>
                </a:solidFill>
                <a:effectLst/>
                <a:latin typeface="GDS Transport"/>
              </a:rPr>
              <a:t>, </a:t>
            </a:r>
            <a:r>
              <a:rPr lang="en-GB" b="0" i="0" dirty="0">
                <a:solidFill>
                  <a:srgbClr val="007C91"/>
                </a:solidFill>
                <a:effectLst/>
                <a:latin typeface="GDS Transport"/>
                <a:hlinkClick r:id="rId12">
                  <a:extLst>
                    <a:ext uri="{A12FA001-AC4F-418D-AE19-62706E023703}">
                      <ahyp:hlinkClr xmlns:ahyp="http://schemas.microsoft.com/office/drawing/2018/hyperlinkcolor" val="tx"/>
                    </a:ext>
                  </a:extLst>
                </a:hlinkClick>
              </a:rPr>
              <a:t>Greek</a:t>
            </a:r>
            <a:r>
              <a:rPr lang="en-GB" b="0" i="0" dirty="0">
                <a:solidFill>
                  <a:srgbClr val="007C91"/>
                </a:solidFill>
                <a:effectLst/>
                <a:latin typeface="GDS Transport"/>
              </a:rPr>
              <a:t>, </a:t>
            </a:r>
            <a:r>
              <a:rPr lang="en-GB" b="0" i="0" dirty="0">
                <a:solidFill>
                  <a:srgbClr val="007C91"/>
                </a:solidFill>
                <a:effectLst/>
                <a:latin typeface="GDS Transport"/>
                <a:hlinkClick r:id="rId13">
                  <a:extLst>
                    <a:ext uri="{A12FA001-AC4F-418D-AE19-62706E023703}">
                      <ahyp:hlinkClr xmlns:ahyp="http://schemas.microsoft.com/office/drawing/2018/hyperlinkcolor" val="tx"/>
                    </a:ext>
                  </a:extLst>
                </a:hlinkClick>
              </a:rPr>
              <a:t>Gujarati</a:t>
            </a:r>
            <a:r>
              <a:rPr lang="en-GB" b="0" i="0" dirty="0">
                <a:solidFill>
                  <a:srgbClr val="007C91"/>
                </a:solidFill>
                <a:effectLst/>
                <a:latin typeface="GDS Transport"/>
              </a:rPr>
              <a:t>, </a:t>
            </a:r>
            <a:r>
              <a:rPr lang="en-GB" b="0" i="0" dirty="0">
                <a:solidFill>
                  <a:srgbClr val="007C91"/>
                </a:solidFill>
                <a:effectLst/>
                <a:latin typeface="GDS Transport"/>
                <a:hlinkClick r:id="rId14">
                  <a:extLst>
                    <a:ext uri="{A12FA001-AC4F-418D-AE19-62706E023703}">
                      <ahyp:hlinkClr xmlns:ahyp="http://schemas.microsoft.com/office/drawing/2018/hyperlinkcolor" val="tx"/>
                    </a:ext>
                  </a:extLst>
                </a:hlinkClick>
              </a:rPr>
              <a:t>Hindi</a:t>
            </a:r>
            <a:r>
              <a:rPr lang="en-GB" b="0" i="0" dirty="0">
                <a:solidFill>
                  <a:srgbClr val="007C91"/>
                </a:solidFill>
                <a:effectLst/>
                <a:latin typeface="GDS Transport"/>
              </a:rPr>
              <a:t>, </a:t>
            </a:r>
            <a:r>
              <a:rPr lang="en-GB" b="0" i="0" dirty="0">
                <a:solidFill>
                  <a:srgbClr val="007C91"/>
                </a:solidFill>
                <a:effectLst/>
                <a:latin typeface="GDS Transport"/>
                <a:hlinkClick r:id="rId15">
                  <a:extLst>
                    <a:ext uri="{A12FA001-AC4F-418D-AE19-62706E023703}">
                      <ahyp:hlinkClr xmlns:ahyp="http://schemas.microsoft.com/office/drawing/2018/hyperlinkcolor" val="tx"/>
                    </a:ext>
                  </a:extLst>
                </a:hlinkClick>
              </a:rPr>
              <a:t>Latvian</a:t>
            </a:r>
            <a:r>
              <a:rPr lang="en-GB" b="0" i="0" dirty="0">
                <a:solidFill>
                  <a:srgbClr val="007C91"/>
                </a:solidFill>
                <a:effectLst/>
                <a:latin typeface="GDS Transport"/>
              </a:rPr>
              <a:t>, </a:t>
            </a:r>
          </a:p>
          <a:p>
            <a:r>
              <a:rPr lang="en-GB" b="0" i="0" dirty="0">
                <a:solidFill>
                  <a:srgbClr val="007C91"/>
                </a:solidFill>
                <a:effectLst/>
                <a:latin typeface="GDS Transport"/>
                <a:hlinkClick r:id="rId16">
                  <a:extLst>
                    <a:ext uri="{A12FA001-AC4F-418D-AE19-62706E023703}">
                      <ahyp:hlinkClr xmlns:ahyp="http://schemas.microsoft.com/office/drawing/2018/hyperlinkcolor" val="tx"/>
                    </a:ext>
                  </a:extLst>
                </a:hlinkClick>
              </a:rPr>
              <a:t>Lithuanian</a:t>
            </a:r>
            <a:r>
              <a:rPr lang="en-GB" b="0" i="0" dirty="0">
                <a:solidFill>
                  <a:srgbClr val="007C91"/>
                </a:solidFill>
                <a:effectLst/>
                <a:latin typeface="GDS Transport"/>
              </a:rPr>
              <a:t>, </a:t>
            </a:r>
            <a:r>
              <a:rPr lang="en-GB" b="0" i="0" dirty="0">
                <a:solidFill>
                  <a:srgbClr val="007C91"/>
                </a:solidFill>
                <a:effectLst/>
                <a:latin typeface="GDS Transport"/>
                <a:hlinkClick r:id="rId17">
                  <a:extLst>
                    <a:ext uri="{A12FA001-AC4F-418D-AE19-62706E023703}">
                      <ahyp:hlinkClr xmlns:ahyp="http://schemas.microsoft.com/office/drawing/2018/hyperlinkcolor" val="tx"/>
                    </a:ext>
                  </a:extLst>
                </a:hlinkClick>
              </a:rPr>
              <a:t>Panjabi</a:t>
            </a:r>
            <a:r>
              <a:rPr lang="en-GB" b="0" i="0" dirty="0">
                <a:solidFill>
                  <a:srgbClr val="007C91"/>
                </a:solidFill>
                <a:effectLst/>
                <a:latin typeface="GDS Transport"/>
              </a:rPr>
              <a:t>, </a:t>
            </a:r>
            <a:r>
              <a:rPr lang="en-GB" b="0" i="0" dirty="0">
                <a:solidFill>
                  <a:srgbClr val="007C91"/>
                </a:solidFill>
                <a:effectLst/>
                <a:latin typeface="GDS Transport"/>
                <a:hlinkClick r:id="rId18">
                  <a:extLst>
                    <a:ext uri="{A12FA001-AC4F-418D-AE19-62706E023703}">
                      <ahyp:hlinkClr xmlns:ahyp="http://schemas.microsoft.com/office/drawing/2018/hyperlinkcolor" val="tx"/>
                    </a:ext>
                  </a:extLst>
                </a:hlinkClick>
              </a:rPr>
              <a:t>Polish</a:t>
            </a:r>
            <a:r>
              <a:rPr lang="en-GB" b="0" i="0" dirty="0">
                <a:solidFill>
                  <a:srgbClr val="007C91"/>
                </a:solidFill>
                <a:effectLst/>
                <a:latin typeface="GDS Transport"/>
              </a:rPr>
              <a:t>, </a:t>
            </a:r>
            <a:r>
              <a:rPr lang="en-GB" b="0" i="0" dirty="0">
                <a:solidFill>
                  <a:srgbClr val="007C91"/>
                </a:solidFill>
                <a:effectLst/>
                <a:latin typeface="GDS Transport"/>
                <a:hlinkClick r:id="rId19">
                  <a:extLst>
                    <a:ext uri="{A12FA001-AC4F-418D-AE19-62706E023703}">
                      <ahyp:hlinkClr xmlns:ahyp="http://schemas.microsoft.com/office/drawing/2018/hyperlinkcolor" val="tx"/>
                    </a:ext>
                  </a:extLst>
                </a:hlinkClick>
              </a:rPr>
              <a:t>Romanian</a:t>
            </a:r>
            <a:r>
              <a:rPr lang="en-GB" b="0" i="0" dirty="0">
                <a:solidFill>
                  <a:srgbClr val="007C91"/>
                </a:solidFill>
                <a:effectLst/>
                <a:latin typeface="GDS Transport"/>
              </a:rPr>
              <a:t>, </a:t>
            </a:r>
            <a:r>
              <a:rPr lang="en-GB" b="0" i="0" dirty="0">
                <a:solidFill>
                  <a:srgbClr val="007C91"/>
                </a:solidFill>
                <a:effectLst/>
                <a:latin typeface="GDS Transport"/>
                <a:hlinkClick r:id="rId20">
                  <a:extLst>
                    <a:ext uri="{A12FA001-AC4F-418D-AE19-62706E023703}">
                      <ahyp:hlinkClr xmlns:ahyp="http://schemas.microsoft.com/office/drawing/2018/hyperlinkcolor" val="tx"/>
                    </a:ext>
                  </a:extLst>
                </a:hlinkClick>
              </a:rPr>
              <a:t>Romany</a:t>
            </a:r>
            <a:r>
              <a:rPr lang="en-GB" b="0" i="0" dirty="0">
                <a:solidFill>
                  <a:srgbClr val="007C91"/>
                </a:solidFill>
                <a:effectLst/>
                <a:latin typeface="GDS Transport"/>
              </a:rPr>
              <a:t>, </a:t>
            </a:r>
            <a:r>
              <a:rPr lang="en-GB" b="0" i="0" dirty="0">
                <a:solidFill>
                  <a:srgbClr val="007C91"/>
                </a:solidFill>
                <a:effectLst/>
                <a:latin typeface="GDS Transport"/>
                <a:hlinkClick r:id="rId21">
                  <a:extLst>
                    <a:ext uri="{A12FA001-AC4F-418D-AE19-62706E023703}">
                      <ahyp:hlinkClr xmlns:ahyp="http://schemas.microsoft.com/office/drawing/2018/hyperlinkcolor" val="tx"/>
                    </a:ext>
                  </a:extLst>
                </a:hlinkClick>
              </a:rPr>
              <a:t>Russian</a:t>
            </a:r>
            <a:r>
              <a:rPr lang="en-GB" b="0" i="0" dirty="0">
                <a:solidFill>
                  <a:srgbClr val="007C91"/>
                </a:solidFill>
                <a:effectLst/>
                <a:latin typeface="GDS Transport"/>
              </a:rPr>
              <a:t>, </a:t>
            </a:r>
            <a:r>
              <a:rPr lang="en-GB" b="0" i="0" dirty="0">
                <a:solidFill>
                  <a:srgbClr val="007C91"/>
                </a:solidFill>
                <a:effectLst/>
                <a:latin typeface="GDS Transport"/>
                <a:hlinkClick r:id="rId22">
                  <a:extLst>
                    <a:ext uri="{A12FA001-AC4F-418D-AE19-62706E023703}">
                      <ahyp:hlinkClr xmlns:ahyp="http://schemas.microsoft.com/office/drawing/2018/hyperlinkcolor" val="tx"/>
                    </a:ext>
                  </a:extLst>
                </a:hlinkClick>
              </a:rPr>
              <a:t>Somali</a:t>
            </a:r>
            <a:r>
              <a:rPr lang="en-GB" b="0" i="0" dirty="0">
                <a:solidFill>
                  <a:srgbClr val="007C91"/>
                </a:solidFill>
                <a:effectLst/>
                <a:latin typeface="GDS Transport"/>
              </a:rPr>
              <a:t>, </a:t>
            </a:r>
            <a:r>
              <a:rPr lang="en-GB" b="0" i="0" dirty="0" err="1">
                <a:solidFill>
                  <a:srgbClr val="007C91"/>
                </a:solidFill>
                <a:effectLst/>
                <a:latin typeface="GDS Transport"/>
                <a:hlinkClick r:id="rId23">
                  <a:extLst>
                    <a:ext uri="{A12FA001-AC4F-418D-AE19-62706E023703}">
                      <ahyp:hlinkClr xmlns:ahyp="http://schemas.microsoft.com/office/drawing/2018/hyperlinkcolor" val="tx"/>
                    </a:ext>
                  </a:extLst>
                </a:hlinkClick>
              </a:rPr>
              <a:t>Spanish</a:t>
            </a:r>
            <a:r>
              <a:rPr lang="en-GB" b="0" i="0" dirty="0" err="1">
                <a:solidFill>
                  <a:srgbClr val="007C91"/>
                </a:solidFill>
                <a:effectLst/>
                <a:latin typeface="GDS Transport"/>
              </a:rPr>
              <a:t>,</a:t>
            </a:r>
            <a:r>
              <a:rPr lang="en-GB" b="0" i="0" dirty="0" err="1">
                <a:solidFill>
                  <a:srgbClr val="007C91"/>
                </a:solidFill>
                <a:effectLst/>
                <a:latin typeface="GDS Transport"/>
                <a:hlinkClick r:id="rId24">
                  <a:extLst>
                    <a:ext uri="{A12FA001-AC4F-418D-AE19-62706E023703}">
                      <ahyp:hlinkClr xmlns:ahyp="http://schemas.microsoft.com/office/drawing/2018/hyperlinkcolor" val="tx"/>
                    </a:ext>
                  </a:extLst>
                </a:hlinkClick>
              </a:rPr>
              <a:t>Turkish</a:t>
            </a:r>
            <a:r>
              <a:rPr lang="en-GB" b="0" i="0" dirty="0">
                <a:solidFill>
                  <a:srgbClr val="007C91"/>
                </a:solidFill>
                <a:effectLst/>
                <a:latin typeface="GDS Transport"/>
              </a:rPr>
              <a:t>, </a:t>
            </a:r>
            <a:r>
              <a:rPr lang="en-GB" b="0" i="0" dirty="0">
                <a:solidFill>
                  <a:srgbClr val="007C91"/>
                </a:solidFill>
                <a:effectLst/>
                <a:latin typeface="GDS Transport"/>
                <a:hlinkClick r:id="rId25">
                  <a:extLst>
                    <a:ext uri="{A12FA001-AC4F-418D-AE19-62706E023703}">
                      <ahyp:hlinkClr xmlns:ahyp="http://schemas.microsoft.com/office/drawing/2018/hyperlinkcolor" val="tx"/>
                    </a:ext>
                  </a:extLst>
                </a:hlinkClick>
              </a:rPr>
              <a:t>Twi</a:t>
            </a:r>
            <a:r>
              <a:rPr lang="en-GB" b="0" i="0" dirty="0">
                <a:solidFill>
                  <a:srgbClr val="007C91"/>
                </a:solidFill>
                <a:effectLst/>
                <a:latin typeface="GDS Transport"/>
              </a:rPr>
              <a:t>, </a:t>
            </a:r>
            <a:r>
              <a:rPr lang="en-GB" b="0" i="0" dirty="0">
                <a:solidFill>
                  <a:srgbClr val="007C91"/>
                </a:solidFill>
                <a:effectLst/>
                <a:latin typeface="GDS Transport"/>
                <a:hlinkClick r:id="rId26">
                  <a:extLst>
                    <a:ext uri="{A12FA001-AC4F-418D-AE19-62706E023703}">
                      <ahyp:hlinkClr xmlns:ahyp="http://schemas.microsoft.com/office/drawing/2018/hyperlinkcolor" val="tx"/>
                    </a:ext>
                  </a:extLst>
                </a:hlinkClick>
              </a:rPr>
              <a:t>Ukrainian</a:t>
            </a:r>
            <a:r>
              <a:rPr lang="en-GB" b="0" i="0" dirty="0">
                <a:solidFill>
                  <a:srgbClr val="007C91"/>
                </a:solidFill>
                <a:effectLst/>
                <a:latin typeface="GDS Transport"/>
              </a:rPr>
              <a:t>, </a:t>
            </a:r>
            <a:r>
              <a:rPr lang="en-GB" b="0" i="0" dirty="0">
                <a:solidFill>
                  <a:srgbClr val="007C91"/>
                </a:solidFill>
                <a:effectLst/>
                <a:latin typeface="GDS Transport"/>
                <a:hlinkClick r:id="rId27">
                  <a:extLst>
                    <a:ext uri="{A12FA001-AC4F-418D-AE19-62706E023703}">
                      <ahyp:hlinkClr xmlns:ahyp="http://schemas.microsoft.com/office/drawing/2018/hyperlinkcolor" val="tx"/>
                    </a:ext>
                  </a:extLst>
                </a:hlinkClick>
              </a:rPr>
              <a:t>Urdu</a:t>
            </a:r>
            <a:r>
              <a:rPr lang="en-GB" b="0" i="0" dirty="0">
                <a:solidFill>
                  <a:srgbClr val="007C91"/>
                </a:solidFill>
                <a:effectLst/>
                <a:latin typeface="GDS Transport"/>
              </a:rPr>
              <a:t> and </a:t>
            </a:r>
            <a:r>
              <a:rPr lang="en-GB" b="0" i="0" dirty="0">
                <a:solidFill>
                  <a:srgbClr val="007C91"/>
                </a:solidFill>
                <a:effectLst/>
                <a:latin typeface="GDS Transport"/>
                <a:hlinkClick r:id="rId28">
                  <a:extLst>
                    <a:ext uri="{A12FA001-AC4F-418D-AE19-62706E023703}">
                      <ahyp:hlinkClr xmlns:ahyp="http://schemas.microsoft.com/office/drawing/2018/hyperlinkcolor" val="tx"/>
                    </a:ext>
                  </a:extLst>
                </a:hlinkClick>
              </a:rPr>
              <a:t>Yiddish</a:t>
            </a:r>
            <a:r>
              <a:rPr lang="en-GB" b="0" i="0" dirty="0">
                <a:solidFill>
                  <a:srgbClr val="007C91"/>
                </a:solidFill>
                <a:effectLst/>
                <a:latin typeface="GDS Transport"/>
              </a:rPr>
              <a:t>.</a:t>
            </a:r>
            <a:endParaRPr lang="en-GB" sz="1800" dirty="0">
              <a:solidFill>
                <a:srgbClr val="007C91"/>
              </a:solidFill>
              <a:latin typeface="Calibri" panose="020F0502020204030204" pitchFamily="34" charset="0"/>
              <a:cs typeface="Calibri" panose="020F0502020204030204" pitchFamily="34" charset="0"/>
            </a:endParaRPr>
          </a:p>
          <a:p>
            <a:pPr algn="l"/>
            <a:endParaRPr lang="en-GB" b="0" i="0" dirty="0">
              <a:solidFill>
                <a:srgbClr val="007C91"/>
              </a:solidFill>
              <a:effectLst/>
              <a:highlight>
                <a:srgbClr val="FFFF00"/>
              </a:highlight>
              <a:latin typeface="Calibri" panose="020F0502020204030204" pitchFamily="34" charset="0"/>
              <a:cs typeface="Calibri" panose="020F0502020204030204" pitchFamily="34" charset="0"/>
            </a:endParaRPr>
          </a:p>
          <a:p>
            <a:pPr algn="l"/>
            <a:endParaRPr lang="en-GB" b="0" i="0" dirty="0">
              <a:solidFill>
                <a:srgbClr val="007C91"/>
              </a:solidFill>
              <a:effectLst/>
              <a:highlight>
                <a:srgbClr val="FFFF00"/>
              </a:highlight>
              <a:latin typeface="Calibri" panose="020F0502020204030204" pitchFamily="34" charset="0"/>
              <a:cs typeface="Calibri" panose="020F0502020204030204" pitchFamily="34" charset="0"/>
            </a:endParaRPr>
          </a:p>
          <a:p>
            <a:pPr algn="l"/>
            <a:endParaRPr lang="en-GB" b="0" i="0" dirty="0">
              <a:solidFill>
                <a:srgbClr val="007C91"/>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5305AFA-16F9-38FF-E685-CE26090B37D6}"/>
              </a:ext>
            </a:extLst>
          </p:cNvPr>
          <p:cNvSpPr txBox="1"/>
          <p:nvPr/>
        </p:nvSpPr>
        <p:spPr>
          <a:xfrm>
            <a:off x="4842906" y="5198528"/>
            <a:ext cx="1348677" cy="461665"/>
          </a:xfrm>
          <a:prstGeom prst="rect">
            <a:avLst/>
          </a:prstGeom>
          <a:solidFill>
            <a:srgbClr val="007C91"/>
          </a:solidFill>
        </p:spPr>
        <p:txBody>
          <a:bodyPr wrap="square" rtlCol="0">
            <a:spAutoFit/>
          </a:bodyPr>
          <a:lstStyle/>
          <a:p>
            <a:r>
              <a:rPr lang="en-GB" sz="1200" b="1" dirty="0">
                <a:solidFill>
                  <a:schemeClr val="bg1"/>
                </a:solidFill>
              </a:rPr>
              <a:t>Product code: </a:t>
            </a:r>
          </a:p>
          <a:p>
            <a:r>
              <a:rPr lang="en-GB" sz="1200" b="1" dirty="0">
                <a:solidFill>
                  <a:schemeClr val="bg1"/>
                </a:solidFill>
              </a:rPr>
              <a:t>FLU5RY24</a:t>
            </a:r>
          </a:p>
        </p:txBody>
      </p:sp>
      <p:pic>
        <p:nvPicPr>
          <p:cNvPr id="7" name="Picture 6">
            <a:extLst>
              <a:ext uri="{FF2B5EF4-FFF2-40B4-BE49-F238E27FC236}">
                <a16:creationId xmlns:a16="http://schemas.microsoft.com/office/drawing/2014/main" id="{74B57DCE-0F3F-FCB5-BBB3-6909F0B9EFFC}"/>
              </a:ext>
            </a:extLst>
          </p:cNvPr>
          <p:cNvPicPr>
            <a:picLocks noChangeAspect="1"/>
          </p:cNvPicPr>
          <p:nvPr/>
        </p:nvPicPr>
        <p:blipFill>
          <a:blip r:embed="rId29"/>
          <a:stretch>
            <a:fillRect/>
          </a:stretch>
        </p:blipFill>
        <p:spPr>
          <a:xfrm>
            <a:off x="861937" y="851496"/>
            <a:ext cx="3494903" cy="4918536"/>
          </a:xfrm>
          <a:prstGeom prst="rect">
            <a:avLst/>
          </a:prstGeom>
        </p:spPr>
      </p:pic>
      <p:sp>
        <p:nvSpPr>
          <p:cNvPr id="8" name="TextBox 7">
            <a:extLst>
              <a:ext uri="{FF2B5EF4-FFF2-40B4-BE49-F238E27FC236}">
                <a16:creationId xmlns:a16="http://schemas.microsoft.com/office/drawing/2014/main" id="{09EB87E8-559E-C20B-40E5-FFA0827CCCF3}"/>
              </a:ext>
            </a:extLst>
          </p:cNvPr>
          <p:cNvSpPr txBox="1"/>
          <p:nvPr/>
        </p:nvSpPr>
        <p:spPr>
          <a:xfrm>
            <a:off x="7294721" y="6552177"/>
            <a:ext cx="4949472" cy="246221"/>
          </a:xfrm>
          <a:prstGeom prst="rect">
            <a:avLst/>
          </a:prstGeom>
          <a:noFill/>
        </p:spPr>
        <p:txBody>
          <a:bodyPr wrap="square">
            <a:spAutoFit/>
          </a:bodyPr>
          <a:lstStyle/>
          <a:p>
            <a:r>
              <a:rPr lang="en-GB" sz="1000" dirty="0">
                <a:hlinkClick r:id="rId30"/>
              </a:rPr>
              <a:t>https://www.gov.uk/government/publications/flu-vaccination-leaflets-and-posters</a:t>
            </a:r>
            <a:r>
              <a:rPr lang="en-GB" sz="1000" dirty="0"/>
              <a:t> </a:t>
            </a:r>
          </a:p>
        </p:txBody>
      </p:sp>
    </p:spTree>
    <p:extLst>
      <p:ext uri="{BB962C8B-B14F-4D97-AF65-F5344CB8AC3E}">
        <p14:creationId xmlns:p14="http://schemas.microsoft.com/office/powerpoint/2010/main" val="829438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C8BE95-493B-66DC-8641-24356A3FA372}"/>
              </a:ext>
            </a:extLst>
          </p:cNvPr>
          <p:cNvPicPr>
            <a:picLocks noChangeAspect="1"/>
          </p:cNvPicPr>
          <p:nvPr/>
        </p:nvPicPr>
        <p:blipFill>
          <a:blip r:embed="rId3"/>
          <a:stretch>
            <a:fillRect/>
          </a:stretch>
        </p:blipFill>
        <p:spPr>
          <a:xfrm>
            <a:off x="4411824" y="1176720"/>
            <a:ext cx="2309514" cy="4806141"/>
          </a:xfrm>
          <a:prstGeom prst="rect">
            <a:avLst/>
          </a:prstGeom>
        </p:spPr>
      </p:pic>
      <p:sp>
        <p:nvSpPr>
          <p:cNvPr id="2" name="Title 1">
            <a:extLst>
              <a:ext uri="{FF2B5EF4-FFF2-40B4-BE49-F238E27FC236}">
                <a16:creationId xmlns:a16="http://schemas.microsoft.com/office/drawing/2014/main" id="{484BAF8A-7CD7-4A85-A125-C5475BA77063}"/>
              </a:ext>
            </a:extLst>
          </p:cNvPr>
          <p:cNvSpPr>
            <a:spLocks noGrp="1"/>
          </p:cNvSpPr>
          <p:nvPr>
            <p:ph type="title"/>
          </p:nvPr>
        </p:nvSpPr>
        <p:spPr>
          <a:xfrm>
            <a:off x="615956" y="179416"/>
            <a:ext cx="11123856" cy="899067"/>
          </a:xfrm>
        </p:spPr>
        <p:txBody>
          <a:bodyPr>
            <a:normAutofit fontScale="90000"/>
          </a:bodyPr>
          <a:lstStyle/>
          <a:p>
            <a:r>
              <a:rPr lang="en-GB" sz="3600" dirty="0">
                <a:latin typeface="Calibri" panose="020F0502020204030204" pitchFamily="34" charset="0"/>
                <a:cs typeface="Calibri" panose="020F0502020204030204" pitchFamily="34" charset="0"/>
              </a:rPr>
              <a:t>| Secondary school resources – letter, leaflet &amp; poster</a:t>
            </a:r>
            <a:br>
              <a:rPr lang="en-GB" sz="3600" dirty="0">
                <a:highlight>
                  <a:srgbClr val="FFFF00"/>
                </a:highlight>
                <a:latin typeface="Calibri" panose="020F0502020204030204" pitchFamily="34" charset="0"/>
                <a:cs typeface="Calibri" panose="020F0502020204030204" pitchFamily="34" charset="0"/>
              </a:rPr>
            </a:br>
            <a:r>
              <a:rPr lang="en-GB" sz="24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www.gov.uk/government/publications/flu-vaccination-in-schools</a:t>
            </a:r>
            <a:br>
              <a:rPr lang="en-GB" sz="36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br>
            <a:endParaRPr lang="en-GB" sz="3600" dirty="0">
              <a:highlight>
                <a:srgbClr val="FFFF00"/>
              </a:highlight>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315D9317-B0A6-457C-9129-D12A517E84E9}"/>
              </a:ext>
            </a:extLst>
          </p:cNvPr>
          <p:cNvSpPr>
            <a:spLocks noGrp="1"/>
          </p:cNvSpPr>
          <p:nvPr>
            <p:ph type="sldNum" sz="quarter" idx="11"/>
          </p:nvPr>
        </p:nvSpPr>
        <p:spPr/>
        <p:txBody>
          <a:bodyPr/>
          <a:lstStyle/>
          <a:p>
            <a:fld id="{344369E4-5DE7-46E5-874E-4FD437973785}" type="slidenum">
              <a:rPr lang="en-GB" smtClean="0"/>
              <a:pPr/>
              <a:t>22</a:t>
            </a:fld>
            <a:endParaRPr lang="en-GB" sz="1400" dirty="0"/>
          </a:p>
        </p:txBody>
      </p:sp>
      <p:sp>
        <p:nvSpPr>
          <p:cNvPr id="16" name="TextBox 15">
            <a:extLst>
              <a:ext uri="{FF2B5EF4-FFF2-40B4-BE49-F238E27FC236}">
                <a16:creationId xmlns:a16="http://schemas.microsoft.com/office/drawing/2014/main" id="{D0C4C39B-67DF-4E66-A261-59B0AFE97C73}"/>
              </a:ext>
            </a:extLst>
          </p:cNvPr>
          <p:cNvSpPr txBox="1"/>
          <p:nvPr/>
        </p:nvSpPr>
        <p:spPr>
          <a:xfrm>
            <a:off x="3793447" y="6088632"/>
            <a:ext cx="4060319" cy="738664"/>
          </a:xfrm>
          <a:prstGeom prst="rect">
            <a:avLst/>
          </a:prstGeom>
          <a:noFill/>
        </p:spPr>
        <p:txBody>
          <a:bodyPr wrap="square">
            <a:spAutoFit/>
          </a:bodyPr>
          <a:lstStyle/>
          <a:p>
            <a:r>
              <a:rPr lang="en-GB" sz="1400" dirty="0">
                <a:solidFill>
                  <a:srgbClr val="007C9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https://www.healthpublications.gov.uk/ViewProduct.html?sp=Speterprotectyourselfagainstfluinformationforthoseinsecondaryschool</a:t>
            </a:r>
            <a:r>
              <a:rPr lang="en-GB" sz="1400" dirty="0">
                <a:solidFill>
                  <a:srgbClr val="007C91"/>
                </a:solidFill>
                <a:latin typeface="Calibri" panose="020F0502020204030204" pitchFamily="34" charset="0"/>
                <a:cs typeface="Calibri" panose="020F0502020204030204" pitchFamily="34" charset="0"/>
              </a:rPr>
              <a:t> </a:t>
            </a:r>
          </a:p>
        </p:txBody>
      </p:sp>
      <p:sp>
        <p:nvSpPr>
          <p:cNvPr id="20" name="TextBox 19">
            <a:extLst>
              <a:ext uri="{FF2B5EF4-FFF2-40B4-BE49-F238E27FC236}">
                <a16:creationId xmlns:a16="http://schemas.microsoft.com/office/drawing/2014/main" id="{0ABD7795-86CF-4ECD-860E-D4F3A85849AD}"/>
              </a:ext>
            </a:extLst>
          </p:cNvPr>
          <p:cNvSpPr txBox="1"/>
          <p:nvPr/>
        </p:nvSpPr>
        <p:spPr>
          <a:xfrm>
            <a:off x="7940182" y="6088632"/>
            <a:ext cx="4060319" cy="738664"/>
          </a:xfrm>
          <a:prstGeom prst="rect">
            <a:avLst/>
          </a:prstGeom>
          <a:noFill/>
        </p:spPr>
        <p:txBody>
          <a:bodyPr wrap="square">
            <a:spAutoFit/>
          </a:bodyPr>
          <a:lstStyle/>
          <a:p>
            <a:r>
              <a:rPr lang="en-GB" sz="1400" dirty="0">
                <a:solidFill>
                  <a:srgbClr val="007C91"/>
                </a:solidFill>
                <a:latin typeface="Calibri" panose="020F0502020204030204" pitchFamily="34" charset="0"/>
                <a:cs typeface="Calibri" panose="020F0502020204030204" pitchFamily="34" charset="0"/>
                <a:hlinkClick r:id="rId6"/>
              </a:rPr>
              <a:t>https://www.healthpublications.gov.uk/ViewProduct.html?sp=Sflu5reasonspostersecondaryschools</a:t>
            </a:r>
            <a:endParaRPr lang="en-GB" sz="1400" dirty="0">
              <a:solidFill>
                <a:srgbClr val="007C91"/>
              </a:solidFill>
              <a:latin typeface="Calibri" panose="020F0502020204030204" pitchFamily="34" charset="0"/>
              <a:cs typeface="Calibri" panose="020F0502020204030204" pitchFamily="34" charset="0"/>
            </a:endParaRPr>
          </a:p>
          <a:p>
            <a:endParaRPr lang="en-GB" sz="1400" dirty="0">
              <a:solidFill>
                <a:srgbClr val="007C91"/>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4903672-573F-4A45-BCF5-D671842E0F53}"/>
              </a:ext>
            </a:extLst>
          </p:cNvPr>
          <p:cNvSpPr txBox="1"/>
          <p:nvPr/>
        </p:nvSpPr>
        <p:spPr>
          <a:xfrm>
            <a:off x="866056" y="5883082"/>
            <a:ext cx="2515648" cy="645754"/>
          </a:xfrm>
          <a:prstGeom prst="rect">
            <a:avLst/>
          </a:prstGeom>
          <a:noFill/>
        </p:spPr>
        <p:txBody>
          <a:bodyPr wrap="square">
            <a:spAutoFit/>
          </a:bodyPr>
          <a:lstStyle/>
          <a:p>
            <a:pPr>
              <a:lnSpc>
                <a:spcPct val="107000"/>
              </a:lnSpc>
              <a:spcAft>
                <a:spcPts val="800"/>
              </a:spcAft>
            </a:pPr>
            <a:r>
              <a:rPr lang="en-GB" sz="1400" u="sng" kern="1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Link to letter</a:t>
            </a:r>
            <a:endParaRPr lang="en-GB" sz="1400" kern="1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A6D77A3D-0E90-D415-9FCD-CC92223526D1}"/>
              </a:ext>
            </a:extLst>
          </p:cNvPr>
          <p:cNvSpPr txBox="1"/>
          <p:nvPr/>
        </p:nvSpPr>
        <p:spPr>
          <a:xfrm>
            <a:off x="6435332" y="5430786"/>
            <a:ext cx="1188819" cy="646331"/>
          </a:xfrm>
          <a:prstGeom prst="rect">
            <a:avLst/>
          </a:prstGeom>
          <a:solidFill>
            <a:srgbClr val="007C91"/>
          </a:solidFill>
        </p:spPr>
        <p:txBody>
          <a:bodyPr wrap="square" rtlCol="0">
            <a:spAutoFit/>
          </a:bodyPr>
          <a:lstStyle/>
          <a:p>
            <a:r>
              <a:rPr lang="en-GB" sz="1200" b="1" dirty="0">
                <a:solidFill>
                  <a:schemeClr val="bg1"/>
                </a:solidFill>
              </a:rPr>
              <a:t>Product code: 25SECFLUEN</a:t>
            </a:r>
          </a:p>
        </p:txBody>
      </p:sp>
      <p:pic>
        <p:nvPicPr>
          <p:cNvPr id="7" name="Picture 6">
            <a:extLst>
              <a:ext uri="{FF2B5EF4-FFF2-40B4-BE49-F238E27FC236}">
                <a16:creationId xmlns:a16="http://schemas.microsoft.com/office/drawing/2014/main" id="{2AC9FAAA-8B53-549B-7E26-733F01A3F993}"/>
              </a:ext>
            </a:extLst>
          </p:cNvPr>
          <p:cNvPicPr>
            <a:picLocks noChangeAspect="1"/>
          </p:cNvPicPr>
          <p:nvPr/>
        </p:nvPicPr>
        <p:blipFill>
          <a:blip r:embed="rId8"/>
          <a:stretch>
            <a:fillRect/>
          </a:stretch>
        </p:blipFill>
        <p:spPr>
          <a:xfrm>
            <a:off x="8080324" y="1082658"/>
            <a:ext cx="3317001" cy="4692684"/>
          </a:xfrm>
          <a:prstGeom prst="rect">
            <a:avLst/>
          </a:prstGeom>
        </p:spPr>
      </p:pic>
      <p:sp>
        <p:nvSpPr>
          <p:cNvPr id="9" name="TextBox 8">
            <a:extLst>
              <a:ext uri="{FF2B5EF4-FFF2-40B4-BE49-F238E27FC236}">
                <a16:creationId xmlns:a16="http://schemas.microsoft.com/office/drawing/2014/main" id="{88B9F61E-7659-8701-0742-6B2B83D56473}"/>
              </a:ext>
            </a:extLst>
          </p:cNvPr>
          <p:cNvSpPr txBox="1"/>
          <p:nvPr/>
        </p:nvSpPr>
        <p:spPr>
          <a:xfrm>
            <a:off x="10272387" y="5379943"/>
            <a:ext cx="1226634" cy="461665"/>
          </a:xfrm>
          <a:prstGeom prst="rect">
            <a:avLst/>
          </a:prstGeom>
          <a:solidFill>
            <a:srgbClr val="007C91"/>
          </a:solidFill>
        </p:spPr>
        <p:txBody>
          <a:bodyPr wrap="square" rtlCol="0">
            <a:spAutoFit/>
          </a:bodyPr>
          <a:lstStyle/>
          <a:p>
            <a:r>
              <a:rPr lang="en-GB" sz="1200" b="1" dirty="0">
                <a:solidFill>
                  <a:schemeClr val="bg1"/>
                </a:solidFill>
              </a:rPr>
              <a:t>Product code:  </a:t>
            </a:r>
          </a:p>
          <a:p>
            <a:r>
              <a:rPr lang="en-GB" sz="1200" b="1" dirty="0">
                <a:solidFill>
                  <a:schemeClr val="bg1"/>
                </a:solidFill>
              </a:rPr>
              <a:t>FLU5RS24</a:t>
            </a:r>
          </a:p>
        </p:txBody>
      </p:sp>
      <p:pic>
        <p:nvPicPr>
          <p:cNvPr id="4" name="Picture 3">
            <a:extLst>
              <a:ext uri="{FF2B5EF4-FFF2-40B4-BE49-F238E27FC236}">
                <a16:creationId xmlns:a16="http://schemas.microsoft.com/office/drawing/2014/main" id="{0ABB01F5-6A1C-957E-6692-FBCB0A7503D7}"/>
              </a:ext>
            </a:extLst>
          </p:cNvPr>
          <p:cNvPicPr>
            <a:picLocks noChangeAspect="1"/>
          </p:cNvPicPr>
          <p:nvPr/>
        </p:nvPicPr>
        <p:blipFill>
          <a:blip r:embed="rId9"/>
          <a:stretch>
            <a:fillRect/>
          </a:stretch>
        </p:blipFill>
        <p:spPr>
          <a:xfrm>
            <a:off x="771212" y="1167989"/>
            <a:ext cx="3272268" cy="4607353"/>
          </a:xfrm>
          <a:prstGeom prst="rect">
            <a:avLst/>
          </a:prstGeom>
        </p:spPr>
      </p:pic>
    </p:spTree>
    <p:extLst>
      <p:ext uri="{BB962C8B-B14F-4D97-AF65-F5344CB8AC3E}">
        <p14:creationId xmlns:p14="http://schemas.microsoft.com/office/powerpoint/2010/main" val="2702270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BAF8A-7CD7-4A85-A125-C5475BA77063}"/>
              </a:ext>
            </a:extLst>
          </p:cNvPr>
          <p:cNvSpPr>
            <a:spLocks noGrp="1"/>
          </p:cNvSpPr>
          <p:nvPr>
            <p:ph type="title"/>
          </p:nvPr>
        </p:nvSpPr>
        <p:spPr>
          <a:xfrm>
            <a:off x="615956" y="179416"/>
            <a:ext cx="11123856" cy="836843"/>
          </a:xfrm>
        </p:spPr>
        <p:txBody>
          <a:bodyPr>
            <a:normAutofit fontScale="90000"/>
          </a:bodyPr>
          <a:lstStyle/>
          <a:p>
            <a:r>
              <a:rPr lang="en-GB" sz="3600" dirty="0">
                <a:latin typeface="Calibri" panose="020F0502020204030204" pitchFamily="34" charset="0"/>
                <a:cs typeface="Calibri" panose="020F0502020204030204" pitchFamily="34" charset="0"/>
              </a:rPr>
              <a:t>| Secondary school resources - leaflet</a:t>
            </a:r>
            <a:br>
              <a:rPr lang="en-GB" sz="3600" dirty="0">
                <a:latin typeface="Calibri" panose="020F0502020204030204" pitchFamily="34" charset="0"/>
                <a:cs typeface="Calibri" panose="020F0502020204030204" pitchFamily="34" charset="0"/>
              </a:rPr>
            </a:br>
            <a:br>
              <a:rPr lang="en-GB" sz="36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br>
            <a:endParaRPr lang="en-GB" sz="3600"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315D9317-B0A6-457C-9129-D12A517E84E9}"/>
              </a:ext>
            </a:extLst>
          </p:cNvPr>
          <p:cNvSpPr>
            <a:spLocks noGrp="1"/>
          </p:cNvSpPr>
          <p:nvPr>
            <p:ph type="sldNum" sz="quarter" idx="11"/>
          </p:nvPr>
        </p:nvSpPr>
        <p:spPr/>
        <p:txBody>
          <a:bodyPr/>
          <a:lstStyle/>
          <a:p>
            <a:fld id="{344369E4-5DE7-46E5-874E-4FD437973785}" type="slidenum">
              <a:rPr lang="en-GB" smtClean="0"/>
              <a:pPr/>
              <a:t>23</a:t>
            </a:fld>
            <a:endParaRPr lang="en-GB" sz="1400" dirty="0"/>
          </a:p>
        </p:txBody>
      </p:sp>
      <p:sp>
        <p:nvSpPr>
          <p:cNvPr id="20" name="TextBox 19">
            <a:extLst>
              <a:ext uri="{FF2B5EF4-FFF2-40B4-BE49-F238E27FC236}">
                <a16:creationId xmlns:a16="http://schemas.microsoft.com/office/drawing/2014/main" id="{0ABD7795-86CF-4ECD-860E-D4F3A85849AD}"/>
              </a:ext>
            </a:extLst>
          </p:cNvPr>
          <p:cNvSpPr txBox="1"/>
          <p:nvPr/>
        </p:nvSpPr>
        <p:spPr>
          <a:xfrm>
            <a:off x="7962187" y="5770409"/>
            <a:ext cx="4099183" cy="307777"/>
          </a:xfrm>
          <a:prstGeom prst="rect">
            <a:avLst/>
          </a:prstGeom>
          <a:noFill/>
        </p:spPr>
        <p:txBody>
          <a:bodyPr wrap="square">
            <a:spAutoFit/>
          </a:bodyPr>
          <a:lstStyle/>
          <a:p>
            <a:endParaRPr lang="en-GB" sz="1400" dirty="0">
              <a:solidFill>
                <a:srgbClr val="007C91"/>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4903672-573F-4A45-BCF5-D671842E0F53}"/>
              </a:ext>
            </a:extLst>
          </p:cNvPr>
          <p:cNvSpPr txBox="1"/>
          <p:nvPr/>
        </p:nvSpPr>
        <p:spPr>
          <a:xfrm>
            <a:off x="849425" y="5975658"/>
            <a:ext cx="8596654" cy="876266"/>
          </a:xfrm>
          <a:prstGeom prst="rect">
            <a:avLst/>
          </a:prstGeom>
          <a:noFill/>
        </p:spPr>
        <p:txBody>
          <a:bodyPr wrap="square">
            <a:spAutoFit/>
          </a:bodyPr>
          <a:lstStyle/>
          <a:p>
            <a:pPr>
              <a:lnSpc>
                <a:spcPct val="107000"/>
              </a:lnSpc>
              <a:spcAft>
                <a:spcPts val="800"/>
              </a:spcAft>
            </a:pPr>
            <a:r>
              <a:rPr lang="en-GB" sz="1400" dirty="0">
                <a:solidFill>
                  <a:srgbClr val="007C9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https://www.healthpublications.gov.uk/ViewProduct.html?sp=Speterprotectyourselfagainstfluinformationforthoseinsecondaryschool</a:t>
            </a:r>
            <a:r>
              <a:rPr lang="en-GB" sz="1400" dirty="0">
                <a:solidFill>
                  <a:srgbClr val="007C91"/>
                </a:solidFill>
                <a:latin typeface="Calibri" panose="020F0502020204030204" pitchFamily="34" charset="0"/>
                <a:cs typeface="Calibri" panose="020F0502020204030204" pitchFamily="34" charset="0"/>
              </a:rPr>
              <a:t> </a:t>
            </a:r>
          </a:p>
          <a:p>
            <a:pPr>
              <a:lnSpc>
                <a:spcPct val="107000"/>
              </a:lnSpc>
              <a:spcAft>
                <a:spcPts val="800"/>
              </a:spcAft>
            </a:pP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E1A14F8-DAE9-41EE-8552-DEB31752928B}"/>
              </a:ext>
            </a:extLst>
          </p:cNvPr>
          <p:cNvSpPr txBox="1"/>
          <p:nvPr/>
        </p:nvSpPr>
        <p:spPr>
          <a:xfrm>
            <a:off x="8376138" y="609600"/>
            <a:ext cx="2854569" cy="4448907"/>
          </a:xfrm>
          <a:prstGeom prst="rect">
            <a:avLst/>
          </a:prstGeom>
          <a:noFill/>
        </p:spPr>
        <p:txBody>
          <a:bodyPr wrap="square" rtlCol="0">
            <a:spAutoFit/>
          </a:bodyPr>
          <a:lstStyle/>
          <a:p>
            <a:endParaRPr lang="en-GB" dirty="0"/>
          </a:p>
        </p:txBody>
      </p:sp>
      <p:sp>
        <p:nvSpPr>
          <p:cNvPr id="11" name="TextBox 10">
            <a:extLst>
              <a:ext uri="{FF2B5EF4-FFF2-40B4-BE49-F238E27FC236}">
                <a16:creationId xmlns:a16="http://schemas.microsoft.com/office/drawing/2014/main" id="{74834E3D-C682-4D18-8901-0907A3BC1924}"/>
              </a:ext>
            </a:extLst>
          </p:cNvPr>
          <p:cNvSpPr txBox="1"/>
          <p:nvPr/>
        </p:nvSpPr>
        <p:spPr>
          <a:xfrm>
            <a:off x="4214446" y="1446443"/>
            <a:ext cx="7016261" cy="3139321"/>
          </a:xfrm>
          <a:prstGeom prst="rect">
            <a:avLst/>
          </a:prstGeom>
          <a:noFill/>
        </p:spPr>
        <p:txBody>
          <a:bodyPr wrap="square">
            <a:spAutoFit/>
          </a:bodyPr>
          <a:lstStyle/>
          <a:p>
            <a:pPr algn="l"/>
            <a:r>
              <a:rPr lang="en-GB" b="1" i="0" dirty="0">
                <a:solidFill>
                  <a:srgbClr val="007C91"/>
                </a:solidFill>
                <a:effectLst/>
                <a:latin typeface="Calibri" panose="020F0502020204030204" pitchFamily="34" charset="0"/>
                <a:cs typeface="Calibri" panose="020F0502020204030204" pitchFamily="34" charset="0"/>
              </a:rPr>
              <a:t>Protect yourself against flu – information for secondary school aged young people </a:t>
            </a:r>
            <a:r>
              <a:rPr lang="en-GB" sz="1800" b="1" dirty="0">
                <a:solidFill>
                  <a:srgbClr val="007C91"/>
                </a:solidFill>
                <a:latin typeface="Calibri" panose="020F0502020204030204" pitchFamily="34" charset="0"/>
                <a:cs typeface="Calibri" panose="020F0502020204030204" pitchFamily="34" charset="0"/>
              </a:rPr>
              <a:t> </a:t>
            </a:r>
          </a:p>
          <a:p>
            <a:pPr algn="l"/>
            <a:endParaRPr lang="en-GB" sz="1800" b="1" dirty="0">
              <a:solidFill>
                <a:srgbClr val="007C91"/>
              </a:solidFill>
              <a:latin typeface="Calibri" panose="020F0502020204030204" pitchFamily="34" charset="0"/>
              <a:cs typeface="Calibri" panose="020F0502020204030204" pitchFamily="34" charset="0"/>
            </a:endParaRPr>
          </a:p>
          <a:p>
            <a:pPr algn="l"/>
            <a:r>
              <a:rPr lang="en-GB" sz="1800" dirty="0">
                <a:solidFill>
                  <a:srgbClr val="007C91"/>
                </a:solidFill>
                <a:latin typeface="Calibri" panose="020F0502020204030204" pitchFamily="34" charset="0"/>
                <a:cs typeface="Calibri" panose="020F0502020204030204" pitchFamily="34" charset="0"/>
              </a:rPr>
              <a:t>Paper copies of this leaflet are available to order for free or download in the following languages:</a:t>
            </a:r>
          </a:p>
          <a:p>
            <a:pPr algn="l"/>
            <a:endParaRPr lang="en-GB" b="0" i="0" dirty="0">
              <a:solidFill>
                <a:srgbClr val="007C91"/>
              </a:solidFill>
              <a:effectLst/>
              <a:latin typeface="Calibri" panose="020F0502020204030204" pitchFamily="34" charset="0"/>
              <a:cs typeface="Calibri" panose="020F0502020204030204" pitchFamily="34" charset="0"/>
            </a:endParaRPr>
          </a:p>
          <a:p>
            <a:pPr algn="l"/>
            <a:r>
              <a:rPr lang="en-GB" b="0" i="0" dirty="0">
                <a:solidFill>
                  <a:srgbClr val="007C91"/>
                </a:solidFill>
                <a:effectLst/>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English</a:t>
            </a:r>
            <a:r>
              <a:rPr lang="en-GB" b="0" i="0" dirty="0">
                <a:solidFill>
                  <a:srgbClr val="007C91"/>
                </a:solidFill>
                <a:effectLst/>
                <a:latin typeface="Calibri" panose="020F0502020204030204" pitchFamily="34" charset="0"/>
                <a:cs typeface="Calibri" panose="020F0502020204030204" pitchFamily="34" charset="0"/>
              </a:rPr>
              <a:t>, </a:t>
            </a:r>
            <a:r>
              <a:rPr lang="en-US" b="0" i="0" dirty="0">
                <a:solidFill>
                  <a:srgbClr val="007C91"/>
                </a:solidFill>
                <a:effectLst/>
                <a:latin typeface="GDS Transport"/>
                <a:hlinkClick r:id="rId4">
                  <a:extLst>
                    <a:ext uri="{A12FA001-AC4F-418D-AE19-62706E023703}">
                      <ahyp:hlinkClr xmlns:ahyp="http://schemas.microsoft.com/office/drawing/2018/hyperlinkcolor" val="tx"/>
                    </a:ext>
                  </a:extLst>
                </a:hlinkClick>
              </a:rPr>
              <a:t>Albanian</a:t>
            </a:r>
            <a:r>
              <a:rPr lang="en-US" b="0" i="0" dirty="0">
                <a:solidFill>
                  <a:srgbClr val="007C91"/>
                </a:solidFill>
                <a:effectLst/>
                <a:latin typeface="GDS Transport"/>
              </a:rPr>
              <a:t>, </a:t>
            </a:r>
            <a:r>
              <a:rPr lang="en-US" b="0" i="0" dirty="0">
                <a:solidFill>
                  <a:srgbClr val="007C91"/>
                </a:solidFill>
                <a:effectLst/>
                <a:latin typeface="GDS Transport"/>
                <a:hlinkClick r:id="rId5">
                  <a:extLst>
                    <a:ext uri="{A12FA001-AC4F-418D-AE19-62706E023703}">
                      <ahyp:hlinkClr xmlns:ahyp="http://schemas.microsoft.com/office/drawing/2018/hyperlinkcolor" val="tx"/>
                    </a:ext>
                  </a:extLst>
                </a:hlinkClick>
              </a:rPr>
              <a:t>Bengali</a:t>
            </a:r>
            <a:r>
              <a:rPr lang="en-US" b="0" i="0" dirty="0">
                <a:solidFill>
                  <a:srgbClr val="007C91"/>
                </a:solidFill>
                <a:effectLst/>
                <a:latin typeface="GDS Transport"/>
              </a:rPr>
              <a:t>, </a:t>
            </a:r>
            <a:r>
              <a:rPr lang="en-US" b="0" i="0" dirty="0">
                <a:solidFill>
                  <a:srgbClr val="007C91"/>
                </a:solidFill>
                <a:effectLst/>
                <a:latin typeface="GDS Transport"/>
                <a:hlinkClick r:id="rId6">
                  <a:extLst>
                    <a:ext uri="{A12FA001-AC4F-418D-AE19-62706E023703}">
                      <ahyp:hlinkClr xmlns:ahyp="http://schemas.microsoft.com/office/drawing/2018/hyperlinkcolor" val="tx"/>
                    </a:ext>
                  </a:extLst>
                </a:hlinkClick>
              </a:rPr>
              <a:t>Bulgarian</a:t>
            </a:r>
            <a:r>
              <a:rPr lang="en-US" b="0" i="0" dirty="0">
                <a:solidFill>
                  <a:srgbClr val="007C91"/>
                </a:solidFill>
                <a:effectLst/>
                <a:latin typeface="GDS Transport"/>
              </a:rPr>
              <a:t>, </a:t>
            </a:r>
            <a:r>
              <a:rPr lang="en-US" b="0" i="0" dirty="0">
                <a:solidFill>
                  <a:srgbClr val="007C91"/>
                </a:solidFill>
                <a:effectLst/>
                <a:latin typeface="GDS Transport"/>
                <a:hlinkClick r:id="rId7">
                  <a:extLst>
                    <a:ext uri="{A12FA001-AC4F-418D-AE19-62706E023703}">
                      <ahyp:hlinkClr xmlns:ahyp="http://schemas.microsoft.com/office/drawing/2018/hyperlinkcolor" val="tx"/>
                    </a:ext>
                  </a:extLst>
                </a:hlinkClick>
              </a:rPr>
              <a:t>Chinese (Simplified)</a:t>
            </a:r>
            <a:r>
              <a:rPr lang="en-US" b="0" i="0" dirty="0">
                <a:solidFill>
                  <a:srgbClr val="007C91"/>
                </a:solidFill>
                <a:effectLst/>
                <a:latin typeface="GDS Transport"/>
              </a:rPr>
              <a:t>, </a:t>
            </a:r>
            <a:r>
              <a:rPr lang="en-US" b="0" i="0" dirty="0">
                <a:solidFill>
                  <a:srgbClr val="007C91"/>
                </a:solidFill>
                <a:effectLst/>
                <a:latin typeface="GDS Transport"/>
                <a:hlinkClick r:id="rId8">
                  <a:extLst>
                    <a:ext uri="{A12FA001-AC4F-418D-AE19-62706E023703}">
                      <ahyp:hlinkClr xmlns:ahyp="http://schemas.microsoft.com/office/drawing/2018/hyperlinkcolor" val="tx"/>
                    </a:ext>
                  </a:extLst>
                </a:hlinkClick>
              </a:rPr>
              <a:t>Chinese (Traditional)</a:t>
            </a:r>
            <a:r>
              <a:rPr lang="en-US" b="0" i="0" dirty="0">
                <a:solidFill>
                  <a:srgbClr val="007C91"/>
                </a:solidFill>
                <a:effectLst/>
                <a:latin typeface="GDS Transport"/>
              </a:rPr>
              <a:t>, </a:t>
            </a:r>
            <a:r>
              <a:rPr lang="en-US" b="0" i="0" dirty="0">
                <a:solidFill>
                  <a:srgbClr val="007C91"/>
                </a:solidFill>
                <a:effectLst/>
                <a:latin typeface="GDS Transport"/>
                <a:hlinkClick r:id="rId9">
                  <a:extLst>
                    <a:ext uri="{A12FA001-AC4F-418D-AE19-62706E023703}">
                      <ahyp:hlinkClr xmlns:ahyp="http://schemas.microsoft.com/office/drawing/2018/hyperlinkcolor" val="tx"/>
                    </a:ext>
                  </a:extLst>
                </a:hlinkClick>
              </a:rPr>
              <a:t>Dari</a:t>
            </a:r>
            <a:r>
              <a:rPr lang="en-US" b="0" i="0" dirty="0">
                <a:solidFill>
                  <a:srgbClr val="007C91"/>
                </a:solidFill>
                <a:effectLst/>
                <a:latin typeface="GDS Transport"/>
              </a:rPr>
              <a:t>, </a:t>
            </a:r>
            <a:r>
              <a:rPr lang="en-US" b="0" i="0" dirty="0">
                <a:solidFill>
                  <a:srgbClr val="007C91"/>
                </a:solidFill>
                <a:effectLst/>
                <a:latin typeface="GDS Transport"/>
                <a:hlinkClick r:id="rId10">
                  <a:extLst>
                    <a:ext uri="{A12FA001-AC4F-418D-AE19-62706E023703}">
                      <ahyp:hlinkClr xmlns:ahyp="http://schemas.microsoft.com/office/drawing/2018/hyperlinkcolor" val="tx"/>
                    </a:ext>
                  </a:extLst>
                </a:hlinkClick>
              </a:rPr>
              <a:t>Estonian</a:t>
            </a:r>
            <a:r>
              <a:rPr lang="en-US" b="0" i="0" dirty="0">
                <a:solidFill>
                  <a:srgbClr val="007C91"/>
                </a:solidFill>
                <a:effectLst/>
                <a:latin typeface="GDS Transport"/>
              </a:rPr>
              <a:t>, </a:t>
            </a:r>
            <a:r>
              <a:rPr lang="en-US" b="0" i="0" dirty="0">
                <a:solidFill>
                  <a:srgbClr val="007C91"/>
                </a:solidFill>
                <a:effectLst/>
                <a:latin typeface="GDS Transport"/>
                <a:hlinkClick r:id="rId11">
                  <a:extLst>
                    <a:ext uri="{A12FA001-AC4F-418D-AE19-62706E023703}">
                      <ahyp:hlinkClr xmlns:ahyp="http://schemas.microsoft.com/office/drawing/2018/hyperlinkcolor" val="tx"/>
                    </a:ext>
                  </a:extLst>
                </a:hlinkClick>
              </a:rPr>
              <a:t>Farsi</a:t>
            </a:r>
            <a:r>
              <a:rPr lang="en-US" b="0" i="0" dirty="0">
                <a:solidFill>
                  <a:srgbClr val="007C91"/>
                </a:solidFill>
                <a:effectLst/>
                <a:latin typeface="GDS Transport"/>
              </a:rPr>
              <a:t>, </a:t>
            </a:r>
            <a:r>
              <a:rPr lang="en-US" b="0" i="0" dirty="0">
                <a:solidFill>
                  <a:srgbClr val="007C91"/>
                </a:solidFill>
                <a:effectLst/>
                <a:latin typeface="GDS Transport"/>
                <a:hlinkClick r:id="rId12">
                  <a:extLst>
                    <a:ext uri="{A12FA001-AC4F-418D-AE19-62706E023703}">
                      <ahyp:hlinkClr xmlns:ahyp="http://schemas.microsoft.com/office/drawing/2018/hyperlinkcolor" val="tx"/>
                    </a:ext>
                  </a:extLst>
                </a:hlinkClick>
              </a:rPr>
              <a:t>French</a:t>
            </a:r>
            <a:r>
              <a:rPr lang="en-US" b="0" i="0" dirty="0">
                <a:solidFill>
                  <a:srgbClr val="007C91"/>
                </a:solidFill>
                <a:effectLst/>
                <a:latin typeface="GDS Transport"/>
              </a:rPr>
              <a:t>, </a:t>
            </a:r>
            <a:r>
              <a:rPr lang="en-US" b="0" i="0" dirty="0">
                <a:solidFill>
                  <a:srgbClr val="007C91"/>
                </a:solidFill>
                <a:effectLst/>
                <a:latin typeface="GDS Transport"/>
                <a:hlinkClick r:id="rId13">
                  <a:extLst>
                    <a:ext uri="{A12FA001-AC4F-418D-AE19-62706E023703}">
                      <ahyp:hlinkClr xmlns:ahyp="http://schemas.microsoft.com/office/drawing/2018/hyperlinkcolor" val="tx"/>
                    </a:ext>
                  </a:extLst>
                </a:hlinkClick>
              </a:rPr>
              <a:t>Greek</a:t>
            </a:r>
            <a:r>
              <a:rPr lang="en-US" b="0" i="0" dirty="0">
                <a:solidFill>
                  <a:srgbClr val="007C91"/>
                </a:solidFill>
                <a:effectLst/>
                <a:latin typeface="GDS Transport"/>
              </a:rPr>
              <a:t>, </a:t>
            </a:r>
            <a:r>
              <a:rPr lang="en-US" b="0" i="0" dirty="0">
                <a:solidFill>
                  <a:srgbClr val="007C91"/>
                </a:solidFill>
                <a:effectLst/>
                <a:latin typeface="GDS Transport"/>
                <a:hlinkClick r:id="rId14">
                  <a:extLst>
                    <a:ext uri="{A12FA001-AC4F-418D-AE19-62706E023703}">
                      <ahyp:hlinkClr xmlns:ahyp="http://schemas.microsoft.com/office/drawing/2018/hyperlinkcolor" val="tx"/>
                    </a:ext>
                  </a:extLst>
                </a:hlinkClick>
              </a:rPr>
              <a:t>Gujarati</a:t>
            </a:r>
            <a:r>
              <a:rPr lang="en-US" b="0" i="0" dirty="0">
                <a:solidFill>
                  <a:srgbClr val="007C91"/>
                </a:solidFill>
                <a:effectLst/>
                <a:latin typeface="GDS Transport"/>
              </a:rPr>
              <a:t>, </a:t>
            </a:r>
            <a:r>
              <a:rPr lang="en-US" b="0" i="0" dirty="0">
                <a:solidFill>
                  <a:srgbClr val="007C91"/>
                </a:solidFill>
                <a:effectLst/>
                <a:latin typeface="GDS Transport"/>
                <a:hlinkClick r:id="rId15">
                  <a:extLst>
                    <a:ext uri="{A12FA001-AC4F-418D-AE19-62706E023703}">
                      <ahyp:hlinkClr xmlns:ahyp="http://schemas.microsoft.com/office/drawing/2018/hyperlinkcolor" val="tx"/>
                    </a:ext>
                  </a:extLst>
                </a:hlinkClick>
              </a:rPr>
              <a:t>Hindi</a:t>
            </a:r>
            <a:r>
              <a:rPr lang="en-US" b="0" i="0" dirty="0">
                <a:solidFill>
                  <a:srgbClr val="007C91"/>
                </a:solidFill>
                <a:effectLst/>
                <a:latin typeface="GDS Transport"/>
              </a:rPr>
              <a:t>, </a:t>
            </a:r>
            <a:r>
              <a:rPr lang="en-US" b="0" i="0" dirty="0">
                <a:solidFill>
                  <a:srgbClr val="007C91"/>
                </a:solidFill>
                <a:effectLst/>
                <a:latin typeface="GDS Transport"/>
                <a:hlinkClick r:id="rId16">
                  <a:extLst>
                    <a:ext uri="{A12FA001-AC4F-418D-AE19-62706E023703}">
                      <ahyp:hlinkClr xmlns:ahyp="http://schemas.microsoft.com/office/drawing/2018/hyperlinkcolor" val="tx"/>
                    </a:ext>
                  </a:extLst>
                </a:hlinkClick>
              </a:rPr>
              <a:t>Italian</a:t>
            </a:r>
            <a:r>
              <a:rPr lang="en-US" b="0" i="0" dirty="0">
                <a:solidFill>
                  <a:srgbClr val="007C91"/>
                </a:solidFill>
                <a:effectLst/>
                <a:latin typeface="GDS Transport"/>
              </a:rPr>
              <a:t>, </a:t>
            </a:r>
            <a:r>
              <a:rPr lang="en-US" b="0" i="0" dirty="0">
                <a:solidFill>
                  <a:srgbClr val="007C91"/>
                </a:solidFill>
                <a:effectLst/>
                <a:latin typeface="GDS Transport"/>
                <a:hlinkClick r:id="rId17">
                  <a:extLst>
                    <a:ext uri="{A12FA001-AC4F-418D-AE19-62706E023703}">
                      <ahyp:hlinkClr xmlns:ahyp="http://schemas.microsoft.com/office/drawing/2018/hyperlinkcolor" val="tx"/>
                    </a:ext>
                  </a:extLst>
                </a:hlinkClick>
              </a:rPr>
              <a:t>Latvian</a:t>
            </a:r>
            <a:r>
              <a:rPr lang="en-US" b="0" i="0" dirty="0">
                <a:solidFill>
                  <a:srgbClr val="007C91"/>
                </a:solidFill>
                <a:effectLst/>
                <a:latin typeface="GDS Transport"/>
              </a:rPr>
              <a:t>, </a:t>
            </a:r>
            <a:r>
              <a:rPr lang="en-US" b="0" i="0" dirty="0">
                <a:solidFill>
                  <a:srgbClr val="007C91"/>
                </a:solidFill>
                <a:effectLst/>
                <a:latin typeface="GDS Transport"/>
                <a:hlinkClick r:id="rId18">
                  <a:extLst>
                    <a:ext uri="{A12FA001-AC4F-418D-AE19-62706E023703}">
                      <ahyp:hlinkClr xmlns:ahyp="http://schemas.microsoft.com/office/drawing/2018/hyperlinkcolor" val="tx"/>
                    </a:ext>
                  </a:extLst>
                </a:hlinkClick>
              </a:rPr>
              <a:t>Lithuanian</a:t>
            </a:r>
            <a:r>
              <a:rPr lang="en-US" b="0" i="0" dirty="0">
                <a:solidFill>
                  <a:srgbClr val="007C91"/>
                </a:solidFill>
                <a:effectLst/>
                <a:latin typeface="GDS Transport"/>
              </a:rPr>
              <a:t>, </a:t>
            </a:r>
            <a:r>
              <a:rPr lang="en-US" b="0" i="0" dirty="0">
                <a:solidFill>
                  <a:srgbClr val="007C91"/>
                </a:solidFill>
                <a:effectLst/>
                <a:latin typeface="GDS Transport"/>
                <a:hlinkClick r:id="rId19">
                  <a:extLst>
                    <a:ext uri="{A12FA001-AC4F-418D-AE19-62706E023703}">
                      <ahyp:hlinkClr xmlns:ahyp="http://schemas.microsoft.com/office/drawing/2018/hyperlinkcolor" val="tx"/>
                    </a:ext>
                  </a:extLst>
                </a:hlinkClick>
              </a:rPr>
              <a:t>Nepali</a:t>
            </a:r>
            <a:r>
              <a:rPr lang="en-US" b="0" i="0" dirty="0">
                <a:solidFill>
                  <a:srgbClr val="007C91"/>
                </a:solidFill>
                <a:effectLst/>
                <a:latin typeface="GDS Transport"/>
              </a:rPr>
              <a:t>, </a:t>
            </a:r>
            <a:r>
              <a:rPr lang="en-US" b="0" i="0" dirty="0">
                <a:solidFill>
                  <a:srgbClr val="007C91"/>
                </a:solidFill>
                <a:effectLst/>
                <a:latin typeface="GDS Transport"/>
                <a:hlinkClick r:id="rId20">
                  <a:extLst>
                    <a:ext uri="{A12FA001-AC4F-418D-AE19-62706E023703}">
                      <ahyp:hlinkClr xmlns:ahyp="http://schemas.microsoft.com/office/drawing/2018/hyperlinkcolor" val="tx"/>
                    </a:ext>
                  </a:extLst>
                </a:hlinkClick>
              </a:rPr>
              <a:t>Panjabi</a:t>
            </a:r>
            <a:r>
              <a:rPr lang="en-US" b="0" i="0" dirty="0">
                <a:solidFill>
                  <a:srgbClr val="007C91"/>
                </a:solidFill>
                <a:effectLst/>
                <a:latin typeface="GDS Transport"/>
              </a:rPr>
              <a:t>, </a:t>
            </a:r>
            <a:r>
              <a:rPr lang="en-US" b="0" i="0" dirty="0">
                <a:solidFill>
                  <a:srgbClr val="007C91"/>
                </a:solidFill>
                <a:effectLst/>
                <a:latin typeface="GDS Transport"/>
                <a:hlinkClick r:id="rId21">
                  <a:extLst>
                    <a:ext uri="{A12FA001-AC4F-418D-AE19-62706E023703}">
                      <ahyp:hlinkClr xmlns:ahyp="http://schemas.microsoft.com/office/drawing/2018/hyperlinkcolor" val="tx"/>
                    </a:ext>
                  </a:extLst>
                </a:hlinkClick>
              </a:rPr>
              <a:t>Pashto</a:t>
            </a:r>
            <a:r>
              <a:rPr lang="en-US" b="0" i="0" dirty="0">
                <a:solidFill>
                  <a:srgbClr val="007C91"/>
                </a:solidFill>
                <a:effectLst/>
                <a:latin typeface="GDS Transport"/>
              </a:rPr>
              <a:t>, </a:t>
            </a:r>
            <a:r>
              <a:rPr lang="en-US" b="0" i="0" dirty="0">
                <a:solidFill>
                  <a:srgbClr val="007C91"/>
                </a:solidFill>
                <a:effectLst/>
                <a:latin typeface="GDS Transport"/>
                <a:hlinkClick r:id="rId22">
                  <a:extLst>
                    <a:ext uri="{A12FA001-AC4F-418D-AE19-62706E023703}">
                      <ahyp:hlinkClr xmlns:ahyp="http://schemas.microsoft.com/office/drawing/2018/hyperlinkcolor" val="tx"/>
                    </a:ext>
                  </a:extLst>
                </a:hlinkClick>
              </a:rPr>
              <a:t>Polish</a:t>
            </a:r>
            <a:r>
              <a:rPr lang="en-US" b="0" i="0" dirty="0">
                <a:solidFill>
                  <a:srgbClr val="007C91"/>
                </a:solidFill>
                <a:effectLst/>
                <a:latin typeface="GDS Transport"/>
              </a:rPr>
              <a:t>, </a:t>
            </a:r>
            <a:r>
              <a:rPr lang="en-US" b="0" i="0" dirty="0">
                <a:solidFill>
                  <a:srgbClr val="007C91"/>
                </a:solidFill>
                <a:effectLst/>
                <a:latin typeface="GDS Transport"/>
                <a:hlinkClick r:id="rId23">
                  <a:extLst>
                    <a:ext uri="{A12FA001-AC4F-418D-AE19-62706E023703}">
                      <ahyp:hlinkClr xmlns:ahyp="http://schemas.microsoft.com/office/drawing/2018/hyperlinkcolor" val="tx"/>
                    </a:ext>
                  </a:extLst>
                </a:hlinkClick>
              </a:rPr>
              <a:t>Portuguese</a:t>
            </a:r>
            <a:r>
              <a:rPr lang="en-US" b="0" i="0" dirty="0">
                <a:solidFill>
                  <a:srgbClr val="007C91"/>
                </a:solidFill>
                <a:effectLst/>
                <a:latin typeface="GDS Transport"/>
              </a:rPr>
              <a:t>, </a:t>
            </a:r>
            <a:r>
              <a:rPr lang="en-US" b="0" i="0" dirty="0">
                <a:solidFill>
                  <a:srgbClr val="007C91"/>
                </a:solidFill>
                <a:effectLst/>
                <a:latin typeface="GDS Transport"/>
                <a:hlinkClick r:id="rId24">
                  <a:extLst>
                    <a:ext uri="{A12FA001-AC4F-418D-AE19-62706E023703}">
                      <ahyp:hlinkClr xmlns:ahyp="http://schemas.microsoft.com/office/drawing/2018/hyperlinkcolor" val="tx"/>
                    </a:ext>
                  </a:extLst>
                </a:hlinkClick>
              </a:rPr>
              <a:t>Romanian</a:t>
            </a:r>
            <a:r>
              <a:rPr lang="en-US" b="0" i="0" dirty="0">
                <a:solidFill>
                  <a:srgbClr val="007C91"/>
                </a:solidFill>
                <a:effectLst/>
                <a:latin typeface="GDS Transport"/>
              </a:rPr>
              <a:t>, </a:t>
            </a:r>
            <a:r>
              <a:rPr lang="en-US" b="0" i="0" dirty="0">
                <a:solidFill>
                  <a:srgbClr val="007C91"/>
                </a:solidFill>
                <a:effectLst/>
                <a:latin typeface="GDS Transport"/>
                <a:hlinkClick r:id="rId25">
                  <a:extLst>
                    <a:ext uri="{A12FA001-AC4F-418D-AE19-62706E023703}">
                      <ahyp:hlinkClr xmlns:ahyp="http://schemas.microsoft.com/office/drawing/2018/hyperlinkcolor" val="tx"/>
                    </a:ext>
                  </a:extLst>
                </a:hlinkClick>
              </a:rPr>
              <a:t>Romany</a:t>
            </a:r>
            <a:r>
              <a:rPr lang="en-US" b="0" i="0" dirty="0">
                <a:solidFill>
                  <a:srgbClr val="007C91"/>
                </a:solidFill>
                <a:effectLst/>
                <a:latin typeface="GDS Transport"/>
              </a:rPr>
              <a:t>, </a:t>
            </a:r>
            <a:r>
              <a:rPr lang="en-US" b="0" i="0" dirty="0">
                <a:solidFill>
                  <a:srgbClr val="007C91"/>
                </a:solidFill>
                <a:effectLst/>
                <a:latin typeface="GDS Transport"/>
                <a:hlinkClick r:id="rId26">
                  <a:extLst>
                    <a:ext uri="{A12FA001-AC4F-418D-AE19-62706E023703}">
                      <ahyp:hlinkClr xmlns:ahyp="http://schemas.microsoft.com/office/drawing/2018/hyperlinkcolor" val="tx"/>
                    </a:ext>
                  </a:extLst>
                </a:hlinkClick>
              </a:rPr>
              <a:t>Russian</a:t>
            </a:r>
            <a:r>
              <a:rPr lang="en-US" b="0" i="0" dirty="0">
                <a:solidFill>
                  <a:srgbClr val="007C91"/>
                </a:solidFill>
                <a:effectLst/>
                <a:latin typeface="GDS Transport"/>
              </a:rPr>
              <a:t>, </a:t>
            </a:r>
            <a:r>
              <a:rPr lang="en-US" b="0" i="0" dirty="0">
                <a:solidFill>
                  <a:srgbClr val="007C91"/>
                </a:solidFill>
                <a:effectLst/>
                <a:latin typeface="GDS Transport"/>
                <a:hlinkClick r:id="rId27">
                  <a:extLst>
                    <a:ext uri="{A12FA001-AC4F-418D-AE19-62706E023703}">
                      <ahyp:hlinkClr xmlns:ahyp="http://schemas.microsoft.com/office/drawing/2018/hyperlinkcolor" val="tx"/>
                    </a:ext>
                  </a:extLst>
                </a:hlinkClick>
              </a:rPr>
              <a:t>Somali</a:t>
            </a:r>
            <a:r>
              <a:rPr lang="en-US" b="0" i="0" dirty="0">
                <a:solidFill>
                  <a:srgbClr val="007C91"/>
                </a:solidFill>
                <a:effectLst/>
                <a:latin typeface="GDS Transport"/>
              </a:rPr>
              <a:t>, </a:t>
            </a:r>
            <a:r>
              <a:rPr lang="en-US" b="0" i="0" dirty="0" err="1">
                <a:solidFill>
                  <a:srgbClr val="007C91"/>
                </a:solidFill>
                <a:effectLst/>
                <a:latin typeface="GDS Transport"/>
                <a:hlinkClick r:id="rId28">
                  <a:extLst>
                    <a:ext uri="{A12FA001-AC4F-418D-AE19-62706E023703}">
                      <ahyp:hlinkClr xmlns:ahyp="http://schemas.microsoft.com/office/drawing/2018/hyperlinkcolor" val="tx"/>
                    </a:ext>
                  </a:extLst>
                </a:hlinkClick>
              </a:rPr>
              <a:t>Spanish</a:t>
            </a:r>
            <a:r>
              <a:rPr lang="en-US" b="0" i="0" dirty="0" err="1">
                <a:solidFill>
                  <a:srgbClr val="007C91"/>
                </a:solidFill>
                <a:effectLst/>
                <a:latin typeface="GDS Transport"/>
              </a:rPr>
              <a:t>,</a:t>
            </a:r>
            <a:r>
              <a:rPr lang="en-US" b="0" i="0" dirty="0" err="1">
                <a:solidFill>
                  <a:srgbClr val="007C91"/>
                </a:solidFill>
                <a:effectLst/>
                <a:latin typeface="GDS Transport"/>
                <a:hlinkClick r:id="rId29">
                  <a:extLst>
                    <a:ext uri="{A12FA001-AC4F-418D-AE19-62706E023703}">
                      <ahyp:hlinkClr xmlns:ahyp="http://schemas.microsoft.com/office/drawing/2018/hyperlinkcolor" val="tx"/>
                    </a:ext>
                  </a:extLst>
                </a:hlinkClick>
              </a:rPr>
              <a:t>Tagalog</a:t>
            </a:r>
            <a:r>
              <a:rPr lang="en-US" b="0" i="0" dirty="0">
                <a:solidFill>
                  <a:srgbClr val="007C91"/>
                </a:solidFill>
                <a:effectLst/>
                <a:latin typeface="GDS Transport"/>
              </a:rPr>
              <a:t>, </a:t>
            </a:r>
            <a:r>
              <a:rPr lang="en-US" b="0" i="0" dirty="0">
                <a:solidFill>
                  <a:srgbClr val="007C91"/>
                </a:solidFill>
                <a:effectLst/>
                <a:latin typeface="GDS Transport"/>
                <a:hlinkClick r:id="rId30">
                  <a:extLst>
                    <a:ext uri="{A12FA001-AC4F-418D-AE19-62706E023703}">
                      <ahyp:hlinkClr xmlns:ahyp="http://schemas.microsoft.com/office/drawing/2018/hyperlinkcolor" val="tx"/>
                    </a:ext>
                  </a:extLst>
                </a:hlinkClick>
              </a:rPr>
              <a:t>Tigrinya</a:t>
            </a:r>
            <a:r>
              <a:rPr lang="en-US" b="0" i="0" dirty="0">
                <a:solidFill>
                  <a:srgbClr val="007C91"/>
                </a:solidFill>
                <a:effectLst/>
                <a:latin typeface="GDS Transport"/>
              </a:rPr>
              <a:t>, </a:t>
            </a:r>
            <a:r>
              <a:rPr lang="en-US" b="0" i="0" dirty="0">
                <a:solidFill>
                  <a:srgbClr val="007C91"/>
                </a:solidFill>
                <a:effectLst/>
                <a:latin typeface="GDS Transport"/>
                <a:hlinkClick r:id="rId31">
                  <a:extLst>
                    <a:ext uri="{A12FA001-AC4F-418D-AE19-62706E023703}">
                      <ahyp:hlinkClr xmlns:ahyp="http://schemas.microsoft.com/office/drawing/2018/hyperlinkcolor" val="tx"/>
                    </a:ext>
                  </a:extLst>
                </a:hlinkClick>
              </a:rPr>
              <a:t>Turkish</a:t>
            </a:r>
            <a:r>
              <a:rPr lang="en-US" b="0" i="0" dirty="0">
                <a:solidFill>
                  <a:srgbClr val="007C91"/>
                </a:solidFill>
                <a:effectLst/>
                <a:latin typeface="GDS Transport"/>
              </a:rPr>
              <a:t>, </a:t>
            </a:r>
            <a:r>
              <a:rPr lang="en-US" b="0" i="0" dirty="0">
                <a:solidFill>
                  <a:srgbClr val="007C91"/>
                </a:solidFill>
                <a:effectLst/>
                <a:latin typeface="GDS Transport"/>
                <a:hlinkClick r:id="rId32">
                  <a:extLst>
                    <a:ext uri="{A12FA001-AC4F-418D-AE19-62706E023703}">
                      <ahyp:hlinkClr xmlns:ahyp="http://schemas.microsoft.com/office/drawing/2018/hyperlinkcolor" val="tx"/>
                    </a:ext>
                  </a:extLst>
                </a:hlinkClick>
              </a:rPr>
              <a:t>Twi</a:t>
            </a:r>
            <a:r>
              <a:rPr lang="en-US" b="0" i="0" dirty="0">
                <a:solidFill>
                  <a:srgbClr val="007C91"/>
                </a:solidFill>
                <a:effectLst/>
                <a:latin typeface="GDS Transport"/>
              </a:rPr>
              <a:t>, </a:t>
            </a:r>
            <a:r>
              <a:rPr lang="en-US" b="0" i="0" dirty="0">
                <a:solidFill>
                  <a:srgbClr val="007C91"/>
                </a:solidFill>
                <a:effectLst/>
                <a:latin typeface="GDS Transport"/>
                <a:hlinkClick r:id="rId33">
                  <a:extLst>
                    <a:ext uri="{A12FA001-AC4F-418D-AE19-62706E023703}">
                      <ahyp:hlinkClr xmlns:ahyp="http://schemas.microsoft.com/office/drawing/2018/hyperlinkcolor" val="tx"/>
                    </a:ext>
                  </a:extLst>
                </a:hlinkClick>
              </a:rPr>
              <a:t>Ukrainian</a:t>
            </a:r>
            <a:r>
              <a:rPr lang="en-US" b="0" i="0" dirty="0">
                <a:solidFill>
                  <a:srgbClr val="007C91"/>
                </a:solidFill>
                <a:effectLst/>
                <a:latin typeface="GDS Transport"/>
              </a:rPr>
              <a:t>, </a:t>
            </a:r>
            <a:r>
              <a:rPr lang="en-US" b="0" i="0" dirty="0">
                <a:solidFill>
                  <a:srgbClr val="007C91"/>
                </a:solidFill>
                <a:effectLst/>
                <a:latin typeface="GDS Transport"/>
                <a:hlinkClick r:id="rId34">
                  <a:extLst>
                    <a:ext uri="{A12FA001-AC4F-418D-AE19-62706E023703}">
                      <ahyp:hlinkClr xmlns:ahyp="http://schemas.microsoft.com/office/drawing/2018/hyperlinkcolor" val="tx"/>
                    </a:ext>
                  </a:extLst>
                </a:hlinkClick>
              </a:rPr>
              <a:t>Urdu</a:t>
            </a:r>
            <a:r>
              <a:rPr lang="en-US" b="0" i="0" dirty="0">
                <a:solidFill>
                  <a:srgbClr val="007C91"/>
                </a:solidFill>
                <a:effectLst/>
                <a:latin typeface="GDS Transport"/>
              </a:rPr>
              <a:t>, </a:t>
            </a:r>
            <a:r>
              <a:rPr lang="en-US" b="0" i="0" dirty="0">
                <a:solidFill>
                  <a:srgbClr val="007C91"/>
                </a:solidFill>
                <a:effectLst/>
                <a:latin typeface="GDS Transport"/>
                <a:hlinkClick r:id="rId35">
                  <a:extLst>
                    <a:ext uri="{A12FA001-AC4F-418D-AE19-62706E023703}">
                      <ahyp:hlinkClr xmlns:ahyp="http://schemas.microsoft.com/office/drawing/2018/hyperlinkcolor" val="tx"/>
                    </a:ext>
                  </a:extLst>
                </a:hlinkClick>
              </a:rPr>
              <a:t>Yiddish</a:t>
            </a:r>
            <a:r>
              <a:rPr lang="en-US" b="0" i="0" dirty="0">
                <a:solidFill>
                  <a:srgbClr val="007C91"/>
                </a:solidFill>
                <a:effectLst/>
                <a:latin typeface="GDS Transport"/>
              </a:rPr>
              <a:t>, and </a:t>
            </a:r>
            <a:r>
              <a:rPr lang="en-US" b="0" i="0" dirty="0">
                <a:solidFill>
                  <a:srgbClr val="007C91"/>
                </a:solidFill>
                <a:effectLst/>
                <a:latin typeface="GDS Transport"/>
                <a:hlinkClick r:id="rId36">
                  <a:extLst>
                    <a:ext uri="{A12FA001-AC4F-418D-AE19-62706E023703}">
                      <ahyp:hlinkClr xmlns:ahyp="http://schemas.microsoft.com/office/drawing/2018/hyperlinkcolor" val="tx"/>
                    </a:ext>
                  </a:extLst>
                </a:hlinkClick>
              </a:rPr>
              <a:t>Yoruba</a:t>
            </a:r>
            <a:r>
              <a:rPr lang="en-US" b="0" i="0" dirty="0">
                <a:solidFill>
                  <a:srgbClr val="007C91"/>
                </a:solidFill>
                <a:effectLst/>
                <a:latin typeface="GDS Transport"/>
              </a:rPr>
              <a:t>.</a:t>
            </a:r>
          </a:p>
        </p:txBody>
      </p:sp>
      <p:sp>
        <p:nvSpPr>
          <p:cNvPr id="4" name="TextBox 3">
            <a:extLst>
              <a:ext uri="{FF2B5EF4-FFF2-40B4-BE49-F238E27FC236}">
                <a16:creationId xmlns:a16="http://schemas.microsoft.com/office/drawing/2014/main" id="{4088C838-0697-62D5-DBA8-A60C5B980883}"/>
              </a:ext>
            </a:extLst>
          </p:cNvPr>
          <p:cNvSpPr txBox="1"/>
          <p:nvPr/>
        </p:nvSpPr>
        <p:spPr>
          <a:xfrm>
            <a:off x="2912324" y="5486254"/>
            <a:ext cx="1226634" cy="461665"/>
          </a:xfrm>
          <a:prstGeom prst="rect">
            <a:avLst/>
          </a:prstGeom>
          <a:solidFill>
            <a:srgbClr val="007C91"/>
          </a:solidFill>
        </p:spPr>
        <p:txBody>
          <a:bodyPr wrap="square" rtlCol="0">
            <a:spAutoFit/>
          </a:bodyPr>
          <a:lstStyle/>
          <a:p>
            <a:r>
              <a:rPr lang="en-GB" sz="1200" b="1" dirty="0">
                <a:solidFill>
                  <a:schemeClr val="bg1"/>
                </a:solidFill>
              </a:rPr>
              <a:t>Product code: </a:t>
            </a:r>
          </a:p>
          <a:p>
            <a:r>
              <a:rPr lang="en-GB" sz="1200" b="1" dirty="0">
                <a:solidFill>
                  <a:schemeClr val="bg1"/>
                </a:solidFill>
              </a:rPr>
              <a:t>25SECFLUEN</a:t>
            </a:r>
          </a:p>
        </p:txBody>
      </p:sp>
      <p:pic>
        <p:nvPicPr>
          <p:cNvPr id="8" name="Picture 7">
            <a:extLst>
              <a:ext uri="{FF2B5EF4-FFF2-40B4-BE49-F238E27FC236}">
                <a16:creationId xmlns:a16="http://schemas.microsoft.com/office/drawing/2014/main" id="{D1F6083F-1315-9024-684D-EC7C7D667D6D}"/>
              </a:ext>
            </a:extLst>
          </p:cNvPr>
          <p:cNvPicPr>
            <a:picLocks noChangeAspect="1"/>
          </p:cNvPicPr>
          <p:nvPr/>
        </p:nvPicPr>
        <p:blipFill>
          <a:blip r:embed="rId37"/>
          <a:stretch>
            <a:fillRect/>
          </a:stretch>
        </p:blipFill>
        <p:spPr>
          <a:xfrm>
            <a:off x="1023158" y="761934"/>
            <a:ext cx="2220882" cy="4621696"/>
          </a:xfrm>
          <a:prstGeom prst="rect">
            <a:avLst/>
          </a:prstGeom>
        </p:spPr>
      </p:pic>
    </p:spTree>
    <p:extLst>
      <p:ext uri="{BB962C8B-B14F-4D97-AF65-F5344CB8AC3E}">
        <p14:creationId xmlns:p14="http://schemas.microsoft.com/office/powerpoint/2010/main" val="1537631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BAF8A-7CD7-4A85-A125-C5475BA77063}"/>
              </a:ext>
            </a:extLst>
          </p:cNvPr>
          <p:cNvSpPr>
            <a:spLocks noGrp="1"/>
          </p:cNvSpPr>
          <p:nvPr>
            <p:ph type="title"/>
          </p:nvPr>
        </p:nvSpPr>
        <p:spPr/>
        <p:txBody>
          <a:bodyPr>
            <a:normAutofit/>
          </a:bodyPr>
          <a:lstStyle/>
          <a:p>
            <a:r>
              <a:rPr lang="en-GB" sz="3600" dirty="0">
                <a:latin typeface="Calibri" panose="020F0502020204030204" pitchFamily="34" charset="0"/>
                <a:cs typeface="Calibri" panose="020F0502020204030204" pitchFamily="34" charset="0"/>
              </a:rPr>
              <a:t>| Secondary school resources - poster</a:t>
            </a:r>
          </a:p>
        </p:txBody>
      </p:sp>
      <p:sp>
        <p:nvSpPr>
          <p:cNvPr id="5" name="Slide Number Placeholder 4">
            <a:extLst>
              <a:ext uri="{FF2B5EF4-FFF2-40B4-BE49-F238E27FC236}">
                <a16:creationId xmlns:a16="http://schemas.microsoft.com/office/drawing/2014/main" id="{315D9317-B0A6-457C-9129-D12A517E84E9}"/>
              </a:ext>
            </a:extLst>
          </p:cNvPr>
          <p:cNvSpPr>
            <a:spLocks noGrp="1"/>
          </p:cNvSpPr>
          <p:nvPr>
            <p:ph type="sldNum" sz="quarter" idx="11"/>
          </p:nvPr>
        </p:nvSpPr>
        <p:spPr/>
        <p:txBody>
          <a:bodyPr/>
          <a:lstStyle/>
          <a:p>
            <a:fld id="{344369E4-5DE7-46E5-874E-4FD437973785}" type="slidenum">
              <a:rPr lang="en-GB" smtClean="0"/>
              <a:pPr/>
              <a:t>24</a:t>
            </a:fld>
            <a:endParaRPr lang="en-GB" sz="1400" dirty="0"/>
          </a:p>
        </p:txBody>
      </p:sp>
      <p:sp>
        <p:nvSpPr>
          <p:cNvPr id="11" name="TextBox 10">
            <a:extLst>
              <a:ext uri="{FF2B5EF4-FFF2-40B4-BE49-F238E27FC236}">
                <a16:creationId xmlns:a16="http://schemas.microsoft.com/office/drawing/2014/main" id="{BDAFD0D4-D8A0-4B90-8696-73CF8CCD7E5F}"/>
              </a:ext>
            </a:extLst>
          </p:cNvPr>
          <p:cNvSpPr txBox="1"/>
          <p:nvPr/>
        </p:nvSpPr>
        <p:spPr>
          <a:xfrm>
            <a:off x="4894385" y="996462"/>
            <a:ext cx="6019799" cy="4524315"/>
          </a:xfrm>
          <a:prstGeom prst="rect">
            <a:avLst/>
          </a:prstGeom>
          <a:noFill/>
        </p:spPr>
        <p:txBody>
          <a:bodyPr wrap="square">
            <a:spAutoFit/>
          </a:bodyPr>
          <a:lstStyle/>
          <a:p>
            <a:pPr algn="l"/>
            <a:r>
              <a:rPr lang="en-GB" b="1" i="0" dirty="0">
                <a:solidFill>
                  <a:srgbClr val="007C91"/>
                </a:solidFill>
                <a:effectLst/>
                <a:latin typeface="Calibri" panose="020F0502020204030204" pitchFamily="34" charset="0"/>
                <a:cs typeface="Calibri" panose="020F0502020204030204" pitchFamily="34" charset="0"/>
              </a:rPr>
              <a:t>Flu: 5 reasons to have the vaccine poster for secondary schools</a:t>
            </a:r>
          </a:p>
          <a:p>
            <a:pPr algn="l"/>
            <a:endParaRPr lang="en-GB" b="1" dirty="0">
              <a:solidFill>
                <a:srgbClr val="007C91"/>
              </a:solidFill>
              <a:latin typeface="Calibri" panose="020F0502020204030204" pitchFamily="34" charset="0"/>
              <a:cs typeface="Calibri" panose="020F0502020204030204" pitchFamily="34" charset="0"/>
            </a:endParaRPr>
          </a:p>
          <a:p>
            <a:r>
              <a:rPr lang="en-GB" b="0" i="0" dirty="0">
                <a:solidFill>
                  <a:srgbClr val="007C91"/>
                </a:solidFill>
                <a:effectLst/>
                <a:latin typeface="Calibri" panose="020F0502020204030204" pitchFamily="34" charset="0"/>
                <a:cs typeface="Calibri" panose="020F0502020204030204" pitchFamily="34" charset="0"/>
              </a:rPr>
              <a:t>Translations of this poster are available to order in the following languages:</a:t>
            </a:r>
          </a:p>
          <a:p>
            <a:pPr algn="l"/>
            <a:endParaRPr lang="en-GB" b="1" i="0" dirty="0">
              <a:solidFill>
                <a:srgbClr val="007C91"/>
              </a:solidFill>
              <a:effectLst/>
              <a:highlight>
                <a:srgbClr val="FFFF00"/>
              </a:highlight>
              <a:latin typeface="Calibri" panose="020F0502020204030204" pitchFamily="34" charset="0"/>
              <a:cs typeface="Calibri" panose="020F0502020204030204" pitchFamily="34" charset="0"/>
            </a:endParaRPr>
          </a:p>
          <a:p>
            <a:pPr algn="l"/>
            <a:r>
              <a:rPr lang="en-GB" b="0" i="0" dirty="0">
                <a:solidFill>
                  <a:srgbClr val="007C91"/>
                </a:solidFill>
                <a:effectLst/>
                <a:latin typeface="GDS Transport"/>
                <a:hlinkClick r:id="rId3">
                  <a:extLst>
                    <a:ext uri="{A12FA001-AC4F-418D-AE19-62706E023703}">
                      <ahyp:hlinkClr xmlns:ahyp="http://schemas.microsoft.com/office/drawing/2018/hyperlinkcolor" val="tx"/>
                    </a:ext>
                  </a:extLst>
                </a:hlinkClick>
              </a:rPr>
              <a:t>Albanian</a:t>
            </a:r>
            <a:r>
              <a:rPr lang="en-GB" b="0" i="0" dirty="0">
                <a:solidFill>
                  <a:srgbClr val="007C91"/>
                </a:solidFill>
                <a:effectLst/>
                <a:latin typeface="GDS Transport"/>
              </a:rPr>
              <a:t>, </a:t>
            </a:r>
            <a:r>
              <a:rPr lang="en-GB" b="0" i="0" dirty="0">
                <a:solidFill>
                  <a:srgbClr val="007C91"/>
                </a:solidFill>
                <a:effectLst/>
                <a:latin typeface="GDS Transport"/>
                <a:hlinkClick r:id="rId4">
                  <a:extLst>
                    <a:ext uri="{A12FA001-AC4F-418D-AE19-62706E023703}">
                      <ahyp:hlinkClr xmlns:ahyp="http://schemas.microsoft.com/office/drawing/2018/hyperlinkcolor" val="tx"/>
                    </a:ext>
                  </a:extLst>
                </a:hlinkClick>
              </a:rPr>
              <a:t>Arabic</a:t>
            </a:r>
            <a:r>
              <a:rPr lang="en-GB" b="0" i="0" dirty="0">
                <a:solidFill>
                  <a:srgbClr val="007C91"/>
                </a:solidFill>
                <a:effectLst/>
                <a:latin typeface="GDS Transport"/>
              </a:rPr>
              <a:t>, </a:t>
            </a:r>
            <a:r>
              <a:rPr lang="en-GB" b="0" i="0" dirty="0">
                <a:solidFill>
                  <a:srgbClr val="007C91"/>
                </a:solidFill>
                <a:effectLst/>
                <a:latin typeface="GDS Transport"/>
                <a:hlinkClick r:id="rId5">
                  <a:extLst>
                    <a:ext uri="{A12FA001-AC4F-418D-AE19-62706E023703}">
                      <ahyp:hlinkClr xmlns:ahyp="http://schemas.microsoft.com/office/drawing/2018/hyperlinkcolor" val="tx"/>
                    </a:ext>
                  </a:extLst>
                </a:hlinkClick>
              </a:rPr>
              <a:t>Bengali</a:t>
            </a:r>
            <a:r>
              <a:rPr lang="en-GB" b="0" i="0" dirty="0">
                <a:solidFill>
                  <a:srgbClr val="007C91"/>
                </a:solidFill>
                <a:effectLst/>
                <a:latin typeface="GDS Transport"/>
              </a:rPr>
              <a:t>, </a:t>
            </a:r>
            <a:r>
              <a:rPr lang="en-GB" b="0" i="0" dirty="0">
                <a:solidFill>
                  <a:srgbClr val="007C91"/>
                </a:solidFill>
                <a:effectLst/>
                <a:latin typeface="GDS Transport"/>
                <a:hlinkClick r:id="rId6">
                  <a:extLst>
                    <a:ext uri="{A12FA001-AC4F-418D-AE19-62706E023703}">
                      <ahyp:hlinkClr xmlns:ahyp="http://schemas.microsoft.com/office/drawing/2018/hyperlinkcolor" val="tx"/>
                    </a:ext>
                  </a:extLst>
                </a:hlinkClick>
              </a:rPr>
              <a:t>Bulgarian</a:t>
            </a:r>
            <a:r>
              <a:rPr lang="en-GB" b="0" i="0" dirty="0">
                <a:solidFill>
                  <a:srgbClr val="007C91"/>
                </a:solidFill>
                <a:effectLst/>
                <a:latin typeface="GDS Transport"/>
              </a:rPr>
              <a:t>, </a:t>
            </a:r>
            <a:r>
              <a:rPr lang="en-GB" b="0" i="0" dirty="0">
                <a:solidFill>
                  <a:srgbClr val="007C91"/>
                </a:solidFill>
                <a:effectLst/>
                <a:latin typeface="GDS Transport"/>
                <a:hlinkClick r:id="rId7">
                  <a:extLst>
                    <a:ext uri="{A12FA001-AC4F-418D-AE19-62706E023703}">
                      <ahyp:hlinkClr xmlns:ahyp="http://schemas.microsoft.com/office/drawing/2018/hyperlinkcolor" val="tx"/>
                    </a:ext>
                  </a:extLst>
                </a:hlinkClick>
              </a:rPr>
              <a:t>Chinese(simplified)</a:t>
            </a:r>
            <a:r>
              <a:rPr lang="en-GB" b="0" i="0" dirty="0">
                <a:solidFill>
                  <a:srgbClr val="007C91"/>
                </a:solidFill>
                <a:effectLst/>
                <a:latin typeface="GDS Transport"/>
              </a:rPr>
              <a:t>, </a:t>
            </a:r>
          </a:p>
          <a:p>
            <a:pPr algn="l"/>
            <a:r>
              <a:rPr lang="en-GB" b="0" i="0" dirty="0">
                <a:solidFill>
                  <a:srgbClr val="007C91"/>
                </a:solidFill>
                <a:effectLst/>
                <a:latin typeface="GDS Transport"/>
                <a:hlinkClick r:id="rId8">
                  <a:extLst>
                    <a:ext uri="{A12FA001-AC4F-418D-AE19-62706E023703}">
                      <ahyp:hlinkClr xmlns:ahyp="http://schemas.microsoft.com/office/drawing/2018/hyperlinkcolor" val="tx"/>
                    </a:ext>
                  </a:extLst>
                </a:hlinkClick>
              </a:rPr>
              <a:t>Chinese(traditional)</a:t>
            </a:r>
            <a:r>
              <a:rPr lang="en-GB" b="0" i="0" dirty="0">
                <a:solidFill>
                  <a:srgbClr val="007C91"/>
                </a:solidFill>
                <a:effectLst/>
                <a:latin typeface="GDS Transport"/>
              </a:rPr>
              <a:t>, </a:t>
            </a:r>
            <a:r>
              <a:rPr lang="en-GB" b="0" i="0" dirty="0">
                <a:solidFill>
                  <a:srgbClr val="007C91"/>
                </a:solidFill>
                <a:effectLst/>
                <a:latin typeface="GDS Transport"/>
                <a:hlinkClick r:id="rId9">
                  <a:extLst>
                    <a:ext uri="{A12FA001-AC4F-418D-AE19-62706E023703}">
                      <ahyp:hlinkClr xmlns:ahyp="http://schemas.microsoft.com/office/drawing/2018/hyperlinkcolor" val="tx"/>
                    </a:ext>
                  </a:extLst>
                </a:hlinkClick>
              </a:rPr>
              <a:t>Dari</a:t>
            </a:r>
            <a:r>
              <a:rPr lang="en-GB" b="0" i="0" dirty="0">
                <a:solidFill>
                  <a:srgbClr val="007C91"/>
                </a:solidFill>
                <a:effectLst/>
                <a:latin typeface="GDS Transport"/>
              </a:rPr>
              <a:t>, </a:t>
            </a:r>
            <a:r>
              <a:rPr lang="en-GB" b="0" i="0" dirty="0">
                <a:solidFill>
                  <a:srgbClr val="007C91"/>
                </a:solidFill>
                <a:effectLst/>
                <a:latin typeface="GDS Transport"/>
                <a:hlinkClick r:id="rId10">
                  <a:extLst>
                    <a:ext uri="{A12FA001-AC4F-418D-AE19-62706E023703}">
                      <ahyp:hlinkClr xmlns:ahyp="http://schemas.microsoft.com/office/drawing/2018/hyperlinkcolor" val="tx"/>
                    </a:ext>
                  </a:extLst>
                </a:hlinkClick>
              </a:rPr>
              <a:t>Estonian</a:t>
            </a:r>
            <a:r>
              <a:rPr lang="en-GB" b="0" i="0" dirty="0">
                <a:solidFill>
                  <a:srgbClr val="007C91"/>
                </a:solidFill>
                <a:effectLst/>
                <a:latin typeface="GDS Transport"/>
              </a:rPr>
              <a:t>, </a:t>
            </a:r>
            <a:r>
              <a:rPr lang="en-GB" b="0" i="0" dirty="0">
                <a:solidFill>
                  <a:srgbClr val="007C91"/>
                </a:solidFill>
                <a:effectLst/>
                <a:latin typeface="GDS Transport"/>
                <a:hlinkClick r:id="rId11">
                  <a:extLst>
                    <a:ext uri="{A12FA001-AC4F-418D-AE19-62706E023703}">
                      <ahyp:hlinkClr xmlns:ahyp="http://schemas.microsoft.com/office/drawing/2018/hyperlinkcolor" val="tx"/>
                    </a:ext>
                  </a:extLst>
                </a:hlinkClick>
              </a:rPr>
              <a:t>Farsi</a:t>
            </a:r>
            <a:r>
              <a:rPr lang="en-GB" b="0" i="0" dirty="0">
                <a:solidFill>
                  <a:srgbClr val="007C91"/>
                </a:solidFill>
                <a:effectLst/>
                <a:latin typeface="GDS Transport"/>
              </a:rPr>
              <a:t>, </a:t>
            </a:r>
            <a:r>
              <a:rPr lang="en-GB" b="0" i="0" dirty="0">
                <a:solidFill>
                  <a:srgbClr val="007C91"/>
                </a:solidFill>
                <a:effectLst/>
                <a:latin typeface="GDS Transport"/>
                <a:hlinkClick r:id="rId12">
                  <a:extLst>
                    <a:ext uri="{A12FA001-AC4F-418D-AE19-62706E023703}">
                      <ahyp:hlinkClr xmlns:ahyp="http://schemas.microsoft.com/office/drawing/2018/hyperlinkcolor" val="tx"/>
                    </a:ext>
                  </a:extLst>
                </a:hlinkClick>
              </a:rPr>
              <a:t>French</a:t>
            </a:r>
            <a:r>
              <a:rPr lang="en-GB" b="0" i="0" dirty="0">
                <a:solidFill>
                  <a:srgbClr val="007C91"/>
                </a:solidFill>
                <a:effectLst/>
                <a:latin typeface="GDS Transport"/>
              </a:rPr>
              <a:t>, </a:t>
            </a:r>
            <a:r>
              <a:rPr lang="en-GB" b="0" i="0" dirty="0">
                <a:solidFill>
                  <a:srgbClr val="007C91"/>
                </a:solidFill>
                <a:effectLst/>
                <a:latin typeface="GDS Transport"/>
                <a:hlinkClick r:id="rId13">
                  <a:extLst>
                    <a:ext uri="{A12FA001-AC4F-418D-AE19-62706E023703}">
                      <ahyp:hlinkClr xmlns:ahyp="http://schemas.microsoft.com/office/drawing/2018/hyperlinkcolor" val="tx"/>
                    </a:ext>
                  </a:extLst>
                </a:hlinkClick>
              </a:rPr>
              <a:t>Greek</a:t>
            </a:r>
            <a:r>
              <a:rPr lang="en-GB" b="0" i="0" dirty="0">
                <a:solidFill>
                  <a:srgbClr val="007C91"/>
                </a:solidFill>
                <a:effectLst/>
                <a:latin typeface="GDS Transport"/>
              </a:rPr>
              <a:t>, </a:t>
            </a:r>
          </a:p>
          <a:p>
            <a:pPr algn="l"/>
            <a:r>
              <a:rPr lang="en-GB" b="0" i="0" dirty="0">
                <a:solidFill>
                  <a:srgbClr val="007C91"/>
                </a:solidFill>
                <a:effectLst/>
                <a:latin typeface="GDS Transport"/>
                <a:hlinkClick r:id="rId14">
                  <a:extLst>
                    <a:ext uri="{A12FA001-AC4F-418D-AE19-62706E023703}">
                      <ahyp:hlinkClr xmlns:ahyp="http://schemas.microsoft.com/office/drawing/2018/hyperlinkcolor" val="tx"/>
                    </a:ext>
                  </a:extLst>
                </a:hlinkClick>
              </a:rPr>
              <a:t>Gujarati</a:t>
            </a:r>
            <a:r>
              <a:rPr lang="en-GB" b="0" i="0" dirty="0">
                <a:solidFill>
                  <a:srgbClr val="007C91"/>
                </a:solidFill>
                <a:effectLst/>
                <a:latin typeface="GDS Transport"/>
              </a:rPr>
              <a:t>, </a:t>
            </a:r>
            <a:r>
              <a:rPr lang="en-GB" b="0" i="0" dirty="0">
                <a:solidFill>
                  <a:srgbClr val="007C91"/>
                </a:solidFill>
                <a:effectLst/>
                <a:latin typeface="GDS Transport"/>
                <a:hlinkClick r:id="rId15">
                  <a:extLst>
                    <a:ext uri="{A12FA001-AC4F-418D-AE19-62706E023703}">
                      <ahyp:hlinkClr xmlns:ahyp="http://schemas.microsoft.com/office/drawing/2018/hyperlinkcolor" val="tx"/>
                    </a:ext>
                  </a:extLst>
                </a:hlinkClick>
              </a:rPr>
              <a:t>Hindi</a:t>
            </a:r>
            <a:r>
              <a:rPr lang="en-GB" b="0" i="0" dirty="0">
                <a:solidFill>
                  <a:srgbClr val="007C91"/>
                </a:solidFill>
                <a:effectLst/>
                <a:latin typeface="GDS Transport"/>
              </a:rPr>
              <a:t>, </a:t>
            </a:r>
            <a:r>
              <a:rPr lang="en-GB" b="0" i="0" dirty="0">
                <a:solidFill>
                  <a:srgbClr val="007C91"/>
                </a:solidFill>
                <a:effectLst/>
                <a:latin typeface="GDS Transport"/>
                <a:hlinkClick r:id="rId16">
                  <a:extLst>
                    <a:ext uri="{A12FA001-AC4F-418D-AE19-62706E023703}">
                      <ahyp:hlinkClr xmlns:ahyp="http://schemas.microsoft.com/office/drawing/2018/hyperlinkcolor" val="tx"/>
                    </a:ext>
                  </a:extLst>
                </a:hlinkClick>
              </a:rPr>
              <a:t>Italian</a:t>
            </a:r>
            <a:r>
              <a:rPr lang="en-GB" b="0" i="0" dirty="0">
                <a:solidFill>
                  <a:srgbClr val="007C91"/>
                </a:solidFill>
                <a:effectLst/>
                <a:latin typeface="GDS Transport"/>
              </a:rPr>
              <a:t>, </a:t>
            </a:r>
            <a:r>
              <a:rPr lang="en-GB" b="0" i="0" dirty="0">
                <a:solidFill>
                  <a:srgbClr val="007C91"/>
                </a:solidFill>
                <a:effectLst/>
                <a:latin typeface="GDS Transport"/>
                <a:hlinkClick r:id="rId17">
                  <a:extLst>
                    <a:ext uri="{A12FA001-AC4F-418D-AE19-62706E023703}">
                      <ahyp:hlinkClr xmlns:ahyp="http://schemas.microsoft.com/office/drawing/2018/hyperlinkcolor" val="tx"/>
                    </a:ext>
                  </a:extLst>
                </a:hlinkClick>
              </a:rPr>
              <a:t>Latvian</a:t>
            </a:r>
            <a:r>
              <a:rPr lang="en-GB" b="0" i="0" dirty="0">
                <a:solidFill>
                  <a:srgbClr val="007C91"/>
                </a:solidFill>
                <a:effectLst/>
                <a:latin typeface="GDS Transport"/>
              </a:rPr>
              <a:t>, </a:t>
            </a:r>
            <a:r>
              <a:rPr lang="en-GB" b="0" i="0" dirty="0">
                <a:solidFill>
                  <a:srgbClr val="007C91"/>
                </a:solidFill>
                <a:effectLst/>
                <a:latin typeface="GDS Transport"/>
                <a:hlinkClick r:id="rId18">
                  <a:extLst>
                    <a:ext uri="{A12FA001-AC4F-418D-AE19-62706E023703}">
                      <ahyp:hlinkClr xmlns:ahyp="http://schemas.microsoft.com/office/drawing/2018/hyperlinkcolor" val="tx"/>
                    </a:ext>
                  </a:extLst>
                </a:hlinkClick>
              </a:rPr>
              <a:t>Lithuanian</a:t>
            </a:r>
            <a:r>
              <a:rPr lang="en-GB" b="0" i="0" dirty="0">
                <a:solidFill>
                  <a:srgbClr val="007C91"/>
                </a:solidFill>
                <a:effectLst/>
                <a:latin typeface="GDS Transport"/>
              </a:rPr>
              <a:t>, </a:t>
            </a:r>
            <a:r>
              <a:rPr lang="en-GB" b="0" i="0" dirty="0">
                <a:solidFill>
                  <a:srgbClr val="007C91"/>
                </a:solidFill>
                <a:effectLst/>
                <a:latin typeface="GDS Transport"/>
                <a:hlinkClick r:id="rId19">
                  <a:extLst>
                    <a:ext uri="{A12FA001-AC4F-418D-AE19-62706E023703}">
                      <ahyp:hlinkClr xmlns:ahyp="http://schemas.microsoft.com/office/drawing/2018/hyperlinkcolor" val="tx"/>
                    </a:ext>
                  </a:extLst>
                </a:hlinkClick>
              </a:rPr>
              <a:t>Nepali</a:t>
            </a:r>
            <a:r>
              <a:rPr lang="en-GB" b="0" i="0" dirty="0">
                <a:solidFill>
                  <a:srgbClr val="007C91"/>
                </a:solidFill>
                <a:effectLst/>
                <a:latin typeface="GDS Transport"/>
              </a:rPr>
              <a:t>, </a:t>
            </a:r>
            <a:r>
              <a:rPr lang="en-GB" b="0" i="0" dirty="0">
                <a:solidFill>
                  <a:srgbClr val="007C91"/>
                </a:solidFill>
                <a:effectLst/>
                <a:latin typeface="GDS Transport"/>
                <a:hlinkClick r:id="rId20">
                  <a:extLst>
                    <a:ext uri="{A12FA001-AC4F-418D-AE19-62706E023703}">
                      <ahyp:hlinkClr xmlns:ahyp="http://schemas.microsoft.com/office/drawing/2018/hyperlinkcolor" val="tx"/>
                    </a:ext>
                  </a:extLst>
                </a:hlinkClick>
              </a:rPr>
              <a:t>Panjabi</a:t>
            </a:r>
            <a:r>
              <a:rPr lang="en-GB" b="0" i="0" dirty="0">
                <a:solidFill>
                  <a:srgbClr val="007C91"/>
                </a:solidFill>
                <a:effectLst/>
                <a:latin typeface="GDS Transport"/>
              </a:rPr>
              <a:t>, </a:t>
            </a:r>
          </a:p>
          <a:p>
            <a:pPr algn="l"/>
            <a:r>
              <a:rPr lang="en-GB" b="0" i="0" dirty="0">
                <a:solidFill>
                  <a:srgbClr val="007C91"/>
                </a:solidFill>
                <a:effectLst/>
                <a:latin typeface="GDS Transport"/>
                <a:hlinkClick r:id="rId21">
                  <a:extLst>
                    <a:ext uri="{A12FA001-AC4F-418D-AE19-62706E023703}">
                      <ahyp:hlinkClr xmlns:ahyp="http://schemas.microsoft.com/office/drawing/2018/hyperlinkcolor" val="tx"/>
                    </a:ext>
                  </a:extLst>
                </a:hlinkClick>
              </a:rPr>
              <a:t>Pashto</a:t>
            </a:r>
            <a:r>
              <a:rPr lang="en-GB" b="0" i="0" dirty="0">
                <a:solidFill>
                  <a:srgbClr val="007C91"/>
                </a:solidFill>
                <a:effectLst/>
                <a:latin typeface="GDS Transport"/>
              </a:rPr>
              <a:t>, </a:t>
            </a:r>
            <a:r>
              <a:rPr lang="en-GB" b="0" i="0" dirty="0">
                <a:solidFill>
                  <a:srgbClr val="007C91"/>
                </a:solidFill>
                <a:effectLst/>
                <a:latin typeface="GDS Transport"/>
                <a:hlinkClick r:id="rId22">
                  <a:extLst>
                    <a:ext uri="{A12FA001-AC4F-418D-AE19-62706E023703}">
                      <ahyp:hlinkClr xmlns:ahyp="http://schemas.microsoft.com/office/drawing/2018/hyperlinkcolor" val="tx"/>
                    </a:ext>
                  </a:extLst>
                </a:hlinkClick>
              </a:rPr>
              <a:t>Polish</a:t>
            </a:r>
            <a:r>
              <a:rPr lang="en-GB" b="0" i="0" dirty="0">
                <a:solidFill>
                  <a:srgbClr val="007C91"/>
                </a:solidFill>
                <a:effectLst/>
                <a:latin typeface="GDS Transport"/>
              </a:rPr>
              <a:t>, </a:t>
            </a:r>
            <a:r>
              <a:rPr lang="en-GB" b="0" i="0" dirty="0">
                <a:solidFill>
                  <a:srgbClr val="007C91"/>
                </a:solidFill>
                <a:effectLst/>
                <a:latin typeface="GDS Transport"/>
                <a:hlinkClick r:id="rId23">
                  <a:extLst>
                    <a:ext uri="{A12FA001-AC4F-418D-AE19-62706E023703}">
                      <ahyp:hlinkClr xmlns:ahyp="http://schemas.microsoft.com/office/drawing/2018/hyperlinkcolor" val="tx"/>
                    </a:ext>
                  </a:extLst>
                </a:hlinkClick>
              </a:rPr>
              <a:t>Portuguese</a:t>
            </a:r>
            <a:r>
              <a:rPr lang="en-GB" b="0" i="0" dirty="0">
                <a:solidFill>
                  <a:srgbClr val="007C91"/>
                </a:solidFill>
                <a:effectLst/>
                <a:latin typeface="GDS Transport"/>
              </a:rPr>
              <a:t>, </a:t>
            </a:r>
            <a:r>
              <a:rPr lang="en-GB" b="0" i="0" dirty="0">
                <a:solidFill>
                  <a:srgbClr val="007C91"/>
                </a:solidFill>
                <a:effectLst/>
                <a:latin typeface="GDS Transport"/>
                <a:hlinkClick r:id="rId24">
                  <a:extLst>
                    <a:ext uri="{A12FA001-AC4F-418D-AE19-62706E023703}">
                      <ahyp:hlinkClr xmlns:ahyp="http://schemas.microsoft.com/office/drawing/2018/hyperlinkcolor" val="tx"/>
                    </a:ext>
                  </a:extLst>
                </a:hlinkClick>
              </a:rPr>
              <a:t>Romanian</a:t>
            </a:r>
            <a:r>
              <a:rPr lang="en-GB" b="0" i="0" dirty="0">
                <a:solidFill>
                  <a:srgbClr val="007C91"/>
                </a:solidFill>
                <a:effectLst/>
                <a:latin typeface="GDS Transport"/>
              </a:rPr>
              <a:t>, </a:t>
            </a:r>
            <a:r>
              <a:rPr lang="en-GB" b="0" i="0" dirty="0">
                <a:solidFill>
                  <a:srgbClr val="007C91"/>
                </a:solidFill>
                <a:effectLst/>
                <a:latin typeface="GDS Transport"/>
                <a:hlinkClick r:id="rId25">
                  <a:extLst>
                    <a:ext uri="{A12FA001-AC4F-418D-AE19-62706E023703}">
                      <ahyp:hlinkClr xmlns:ahyp="http://schemas.microsoft.com/office/drawing/2018/hyperlinkcolor" val="tx"/>
                    </a:ext>
                  </a:extLst>
                </a:hlinkClick>
              </a:rPr>
              <a:t>Romany</a:t>
            </a:r>
            <a:r>
              <a:rPr lang="en-GB" b="0" i="0" dirty="0">
                <a:solidFill>
                  <a:srgbClr val="007C91"/>
                </a:solidFill>
                <a:effectLst/>
                <a:latin typeface="GDS Transport"/>
              </a:rPr>
              <a:t>, </a:t>
            </a:r>
            <a:r>
              <a:rPr lang="en-GB" b="0" i="0" dirty="0">
                <a:solidFill>
                  <a:srgbClr val="007C91"/>
                </a:solidFill>
                <a:effectLst/>
                <a:latin typeface="GDS Transport"/>
                <a:hlinkClick r:id="rId26">
                  <a:extLst>
                    <a:ext uri="{A12FA001-AC4F-418D-AE19-62706E023703}">
                      <ahyp:hlinkClr xmlns:ahyp="http://schemas.microsoft.com/office/drawing/2018/hyperlinkcolor" val="tx"/>
                    </a:ext>
                  </a:extLst>
                </a:hlinkClick>
              </a:rPr>
              <a:t>Russian</a:t>
            </a:r>
            <a:r>
              <a:rPr lang="en-GB" b="0" i="0" dirty="0">
                <a:solidFill>
                  <a:srgbClr val="007C91"/>
                </a:solidFill>
                <a:effectLst/>
                <a:latin typeface="GDS Transport"/>
              </a:rPr>
              <a:t>, </a:t>
            </a:r>
          </a:p>
          <a:p>
            <a:pPr algn="l"/>
            <a:r>
              <a:rPr lang="en-GB" b="0" i="0" dirty="0" err="1">
                <a:solidFill>
                  <a:srgbClr val="007C91"/>
                </a:solidFill>
                <a:effectLst/>
                <a:latin typeface="GDS Transport"/>
                <a:hlinkClick r:id="rId27">
                  <a:extLst>
                    <a:ext uri="{A12FA001-AC4F-418D-AE19-62706E023703}">
                      <ahyp:hlinkClr xmlns:ahyp="http://schemas.microsoft.com/office/drawing/2018/hyperlinkcolor" val="tx"/>
                    </a:ext>
                  </a:extLst>
                </a:hlinkClick>
              </a:rPr>
              <a:t>Somali</a:t>
            </a:r>
            <a:r>
              <a:rPr lang="en-GB" b="0" i="0" dirty="0" err="1">
                <a:solidFill>
                  <a:srgbClr val="007C91"/>
                </a:solidFill>
                <a:effectLst/>
                <a:latin typeface="GDS Transport"/>
              </a:rPr>
              <a:t>,</a:t>
            </a:r>
            <a:r>
              <a:rPr lang="en-GB" b="0" i="0" dirty="0" err="1">
                <a:solidFill>
                  <a:srgbClr val="007C91"/>
                </a:solidFill>
                <a:effectLst/>
                <a:latin typeface="GDS Transport"/>
                <a:hlinkClick r:id="rId28">
                  <a:extLst>
                    <a:ext uri="{A12FA001-AC4F-418D-AE19-62706E023703}">
                      <ahyp:hlinkClr xmlns:ahyp="http://schemas.microsoft.com/office/drawing/2018/hyperlinkcolor" val="tx"/>
                    </a:ext>
                  </a:extLst>
                </a:hlinkClick>
              </a:rPr>
              <a:t>Spanish</a:t>
            </a:r>
            <a:r>
              <a:rPr lang="en-GB" b="0" i="0" dirty="0">
                <a:solidFill>
                  <a:srgbClr val="007C91"/>
                </a:solidFill>
                <a:effectLst/>
                <a:latin typeface="GDS Transport"/>
              </a:rPr>
              <a:t>, </a:t>
            </a:r>
            <a:r>
              <a:rPr lang="en-GB" b="0" i="0" dirty="0">
                <a:solidFill>
                  <a:srgbClr val="007C91"/>
                </a:solidFill>
                <a:effectLst/>
                <a:latin typeface="GDS Transport"/>
                <a:hlinkClick r:id="rId29">
                  <a:extLst>
                    <a:ext uri="{A12FA001-AC4F-418D-AE19-62706E023703}">
                      <ahyp:hlinkClr xmlns:ahyp="http://schemas.microsoft.com/office/drawing/2018/hyperlinkcolor" val="tx"/>
                    </a:ext>
                  </a:extLst>
                </a:hlinkClick>
              </a:rPr>
              <a:t>Tagalog</a:t>
            </a:r>
            <a:r>
              <a:rPr lang="en-GB" b="0" i="0" dirty="0">
                <a:solidFill>
                  <a:srgbClr val="007C91"/>
                </a:solidFill>
                <a:effectLst/>
                <a:latin typeface="GDS Transport"/>
              </a:rPr>
              <a:t>, </a:t>
            </a:r>
            <a:r>
              <a:rPr lang="en-GB" b="0" i="0" dirty="0">
                <a:solidFill>
                  <a:srgbClr val="007C91"/>
                </a:solidFill>
                <a:effectLst/>
                <a:latin typeface="GDS Transport"/>
                <a:hlinkClick r:id="rId30">
                  <a:extLst>
                    <a:ext uri="{A12FA001-AC4F-418D-AE19-62706E023703}">
                      <ahyp:hlinkClr xmlns:ahyp="http://schemas.microsoft.com/office/drawing/2018/hyperlinkcolor" val="tx"/>
                    </a:ext>
                  </a:extLst>
                </a:hlinkClick>
              </a:rPr>
              <a:t>Tigrinya</a:t>
            </a:r>
            <a:r>
              <a:rPr lang="en-GB" b="0" i="0" dirty="0">
                <a:solidFill>
                  <a:srgbClr val="007C91"/>
                </a:solidFill>
                <a:effectLst/>
                <a:latin typeface="GDS Transport"/>
              </a:rPr>
              <a:t>, </a:t>
            </a:r>
            <a:r>
              <a:rPr lang="en-GB" b="0" i="0" dirty="0">
                <a:solidFill>
                  <a:srgbClr val="007C91"/>
                </a:solidFill>
                <a:effectLst/>
                <a:latin typeface="GDS Transport"/>
                <a:hlinkClick r:id="rId31">
                  <a:extLst>
                    <a:ext uri="{A12FA001-AC4F-418D-AE19-62706E023703}">
                      <ahyp:hlinkClr xmlns:ahyp="http://schemas.microsoft.com/office/drawing/2018/hyperlinkcolor" val="tx"/>
                    </a:ext>
                  </a:extLst>
                </a:hlinkClick>
              </a:rPr>
              <a:t>Turkish</a:t>
            </a:r>
            <a:r>
              <a:rPr lang="en-GB" b="0" i="0" dirty="0">
                <a:solidFill>
                  <a:srgbClr val="007C91"/>
                </a:solidFill>
                <a:effectLst/>
                <a:latin typeface="GDS Transport"/>
              </a:rPr>
              <a:t>, </a:t>
            </a:r>
            <a:r>
              <a:rPr lang="en-GB" b="0" i="0" dirty="0">
                <a:solidFill>
                  <a:srgbClr val="007C91"/>
                </a:solidFill>
                <a:effectLst/>
                <a:latin typeface="GDS Transport"/>
                <a:hlinkClick r:id="rId32">
                  <a:extLst>
                    <a:ext uri="{A12FA001-AC4F-418D-AE19-62706E023703}">
                      <ahyp:hlinkClr xmlns:ahyp="http://schemas.microsoft.com/office/drawing/2018/hyperlinkcolor" val="tx"/>
                    </a:ext>
                  </a:extLst>
                </a:hlinkClick>
              </a:rPr>
              <a:t>Twi</a:t>
            </a:r>
            <a:r>
              <a:rPr lang="en-GB" b="0" i="0" dirty="0">
                <a:solidFill>
                  <a:srgbClr val="007C91"/>
                </a:solidFill>
                <a:effectLst/>
                <a:latin typeface="GDS Transport"/>
              </a:rPr>
              <a:t>, </a:t>
            </a:r>
            <a:r>
              <a:rPr lang="en-GB" b="0" i="0" dirty="0">
                <a:solidFill>
                  <a:srgbClr val="007C91"/>
                </a:solidFill>
                <a:effectLst/>
                <a:latin typeface="GDS Transport"/>
                <a:hlinkClick r:id="rId33">
                  <a:extLst>
                    <a:ext uri="{A12FA001-AC4F-418D-AE19-62706E023703}">
                      <ahyp:hlinkClr xmlns:ahyp="http://schemas.microsoft.com/office/drawing/2018/hyperlinkcolor" val="tx"/>
                    </a:ext>
                  </a:extLst>
                </a:hlinkClick>
              </a:rPr>
              <a:t>Ukrainian</a:t>
            </a:r>
            <a:r>
              <a:rPr lang="en-GB" b="0" i="0" dirty="0">
                <a:solidFill>
                  <a:srgbClr val="007C91"/>
                </a:solidFill>
                <a:effectLst/>
                <a:latin typeface="GDS Transport"/>
              </a:rPr>
              <a:t>, </a:t>
            </a:r>
          </a:p>
          <a:p>
            <a:pPr algn="l"/>
            <a:r>
              <a:rPr lang="en-GB" b="0" i="0" dirty="0">
                <a:solidFill>
                  <a:srgbClr val="007C91"/>
                </a:solidFill>
                <a:effectLst/>
                <a:latin typeface="GDS Transport"/>
                <a:hlinkClick r:id="rId34">
                  <a:extLst>
                    <a:ext uri="{A12FA001-AC4F-418D-AE19-62706E023703}">
                      <ahyp:hlinkClr xmlns:ahyp="http://schemas.microsoft.com/office/drawing/2018/hyperlinkcolor" val="tx"/>
                    </a:ext>
                  </a:extLst>
                </a:hlinkClick>
              </a:rPr>
              <a:t>Urdu</a:t>
            </a:r>
            <a:r>
              <a:rPr lang="en-GB" b="0" i="0">
                <a:solidFill>
                  <a:srgbClr val="007C91"/>
                </a:solidFill>
                <a:effectLst/>
                <a:latin typeface="GDS Transport"/>
              </a:rPr>
              <a:t>, </a:t>
            </a:r>
            <a:r>
              <a:rPr lang="en-GB" b="0" i="0">
                <a:solidFill>
                  <a:srgbClr val="007C91"/>
                </a:solidFill>
                <a:effectLst/>
                <a:latin typeface="GDS Transport"/>
                <a:hlinkClick r:id="rId35">
                  <a:extLst>
                    <a:ext uri="{A12FA001-AC4F-418D-AE19-62706E023703}">
                      <ahyp:hlinkClr xmlns:ahyp="http://schemas.microsoft.com/office/drawing/2018/hyperlinkcolor" val="tx"/>
                    </a:ext>
                  </a:extLst>
                </a:hlinkClick>
              </a:rPr>
              <a:t>Yiddish</a:t>
            </a:r>
            <a:r>
              <a:rPr lang="en-GB" b="0" i="0">
                <a:solidFill>
                  <a:srgbClr val="007C91"/>
                </a:solidFill>
                <a:effectLst/>
                <a:latin typeface="GDS Transport"/>
              </a:rPr>
              <a:t> </a:t>
            </a:r>
            <a:r>
              <a:rPr lang="en-GB" b="0" i="0" dirty="0">
                <a:solidFill>
                  <a:srgbClr val="007C91"/>
                </a:solidFill>
                <a:effectLst/>
                <a:latin typeface="GDS Transport"/>
              </a:rPr>
              <a:t>and </a:t>
            </a:r>
            <a:r>
              <a:rPr lang="en-GB" b="0" i="0" dirty="0">
                <a:solidFill>
                  <a:srgbClr val="007C91"/>
                </a:solidFill>
                <a:effectLst/>
                <a:latin typeface="GDS Transport"/>
                <a:hlinkClick r:id="rId36">
                  <a:extLst>
                    <a:ext uri="{A12FA001-AC4F-418D-AE19-62706E023703}">
                      <ahyp:hlinkClr xmlns:ahyp="http://schemas.microsoft.com/office/drawing/2018/hyperlinkcolor" val="tx"/>
                    </a:ext>
                  </a:extLst>
                </a:hlinkClick>
              </a:rPr>
              <a:t>Yoruba</a:t>
            </a:r>
            <a:r>
              <a:rPr lang="en-GB" b="0" i="0" dirty="0">
                <a:solidFill>
                  <a:srgbClr val="0B0C0C"/>
                </a:solidFill>
                <a:effectLst/>
                <a:latin typeface="GDS Transport"/>
              </a:rPr>
              <a:t>.</a:t>
            </a:r>
            <a:endParaRPr lang="en-GB" dirty="0">
              <a:solidFill>
                <a:srgbClr val="007C91"/>
              </a:solidFill>
              <a:highlight>
                <a:srgbClr val="FFFF00"/>
              </a:highlight>
              <a:latin typeface="Calibri" panose="020F0502020204030204" pitchFamily="34" charset="0"/>
              <a:cs typeface="Calibri" panose="020F0502020204030204" pitchFamily="34" charset="0"/>
            </a:endParaRPr>
          </a:p>
          <a:p>
            <a:endParaRPr lang="en-GB" sz="18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37">
                <a:extLst>
                  <a:ext uri="{A12FA001-AC4F-418D-AE19-62706E023703}">
                    <ahyp:hlinkClr xmlns:ahyp="http://schemas.microsoft.com/office/drawing/2018/hyperlinkcolor" val="tx"/>
                  </a:ext>
                </a:extLst>
              </a:hlinkClick>
            </a:endParaRPr>
          </a:p>
          <a:p>
            <a:r>
              <a:rPr lang="en-GB" sz="18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37">
                  <a:extLst>
                    <a:ext uri="{A12FA001-AC4F-418D-AE19-62706E023703}">
                      <ahyp:hlinkClr xmlns:ahyp="http://schemas.microsoft.com/office/drawing/2018/hyperlinkcolor" val="tx"/>
                    </a:ext>
                  </a:extLst>
                </a:hlinkClick>
              </a:rPr>
              <a:t>www.gov.uk/government/publications/flu-vaccination-in-schools</a:t>
            </a:r>
            <a:endParaRPr lang="en-GB" sz="18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GB" b="0" i="0" dirty="0">
              <a:solidFill>
                <a:srgbClr val="007C91"/>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520ACBF-9620-425B-A8CC-632995166F45}"/>
              </a:ext>
            </a:extLst>
          </p:cNvPr>
          <p:cNvSpPr txBox="1"/>
          <p:nvPr/>
        </p:nvSpPr>
        <p:spPr>
          <a:xfrm>
            <a:off x="4274537" y="5197611"/>
            <a:ext cx="1077984" cy="646331"/>
          </a:xfrm>
          <a:prstGeom prst="rect">
            <a:avLst/>
          </a:prstGeom>
          <a:solidFill>
            <a:srgbClr val="007C91"/>
          </a:solidFill>
        </p:spPr>
        <p:txBody>
          <a:bodyPr wrap="square" rtlCol="0">
            <a:spAutoFit/>
          </a:bodyPr>
          <a:lstStyle/>
          <a:p>
            <a:r>
              <a:rPr lang="en-GB" sz="1200" b="1" dirty="0">
                <a:solidFill>
                  <a:schemeClr val="bg1"/>
                </a:solidFill>
              </a:rPr>
              <a:t>Product code:  </a:t>
            </a:r>
          </a:p>
          <a:p>
            <a:r>
              <a:rPr lang="en-GB" sz="1200" b="1" dirty="0">
                <a:solidFill>
                  <a:schemeClr val="bg1"/>
                </a:solidFill>
              </a:rPr>
              <a:t>FLU5RS24</a:t>
            </a:r>
          </a:p>
        </p:txBody>
      </p:sp>
      <p:pic>
        <p:nvPicPr>
          <p:cNvPr id="6" name="Picture 5">
            <a:extLst>
              <a:ext uri="{FF2B5EF4-FFF2-40B4-BE49-F238E27FC236}">
                <a16:creationId xmlns:a16="http://schemas.microsoft.com/office/drawing/2014/main" id="{16E5719B-38D3-2559-305E-429F320CD486}"/>
              </a:ext>
            </a:extLst>
          </p:cNvPr>
          <p:cNvPicPr>
            <a:picLocks noChangeAspect="1"/>
          </p:cNvPicPr>
          <p:nvPr/>
        </p:nvPicPr>
        <p:blipFill>
          <a:blip r:embed="rId38"/>
          <a:stretch>
            <a:fillRect/>
          </a:stretch>
        </p:blipFill>
        <p:spPr>
          <a:xfrm>
            <a:off x="719414" y="908061"/>
            <a:ext cx="3451665" cy="4883198"/>
          </a:xfrm>
          <a:prstGeom prst="rect">
            <a:avLst/>
          </a:prstGeom>
        </p:spPr>
      </p:pic>
      <p:sp>
        <p:nvSpPr>
          <p:cNvPr id="7" name="TextBox 6">
            <a:extLst>
              <a:ext uri="{FF2B5EF4-FFF2-40B4-BE49-F238E27FC236}">
                <a16:creationId xmlns:a16="http://schemas.microsoft.com/office/drawing/2014/main" id="{088C8605-8D05-6327-A83F-E2F8267B95A9}"/>
              </a:ext>
            </a:extLst>
          </p:cNvPr>
          <p:cNvSpPr txBox="1"/>
          <p:nvPr/>
        </p:nvSpPr>
        <p:spPr>
          <a:xfrm>
            <a:off x="726960" y="5949939"/>
            <a:ext cx="10276661" cy="646331"/>
          </a:xfrm>
          <a:prstGeom prst="rect">
            <a:avLst/>
          </a:prstGeom>
          <a:noFill/>
        </p:spPr>
        <p:txBody>
          <a:bodyPr wrap="square">
            <a:spAutoFit/>
          </a:bodyPr>
          <a:lstStyle/>
          <a:p>
            <a:r>
              <a:rPr lang="en-GB" sz="1800" dirty="0">
                <a:solidFill>
                  <a:srgbClr val="007C91"/>
                </a:solidFill>
                <a:latin typeface="Calibri" panose="020F0502020204030204" pitchFamily="34" charset="0"/>
                <a:cs typeface="Calibri" panose="020F0502020204030204" pitchFamily="34" charset="0"/>
                <a:hlinkClick r:id="rId39">
                  <a:extLst>
                    <a:ext uri="{A12FA001-AC4F-418D-AE19-62706E023703}">
                      <ahyp:hlinkClr xmlns:ahyp="http://schemas.microsoft.com/office/drawing/2018/hyperlinkcolor" val="tx"/>
                    </a:ext>
                  </a:extLst>
                </a:hlinkClick>
              </a:rPr>
              <a:t>https://www.healthpublications.gov.uk/ViewProduct.html?sp=Sflu5reasonspostersecondaryschools</a:t>
            </a:r>
            <a:endParaRPr lang="en-GB" sz="1800" dirty="0">
              <a:solidFill>
                <a:srgbClr val="007C91"/>
              </a:solidFill>
              <a:latin typeface="Calibri" panose="020F0502020204030204" pitchFamily="34" charset="0"/>
              <a:cs typeface="Calibri" panose="020F0502020204030204" pitchFamily="34" charset="0"/>
            </a:endParaRPr>
          </a:p>
          <a:p>
            <a:endParaRPr lang="en-GB" sz="1800" dirty="0">
              <a:solidFill>
                <a:srgbClr val="007C9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2632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D7EA-43B1-26C3-5ED2-270EB89AE4DF}"/>
              </a:ext>
            </a:extLst>
          </p:cNvPr>
          <p:cNvSpPr>
            <a:spLocks noGrp="1"/>
          </p:cNvSpPr>
          <p:nvPr>
            <p:ph type="title"/>
          </p:nvPr>
        </p:nvSpPr>
        <p:spPr/>
        <p:txBody>
          <a:bodyPr>
            <a:normAutofit fontScale="90000"/>
          </a:bodyPr>
          <a:lstStyle/>
          <a:p>
            <a:r>
              <a:rPr lang="en-GB" dirty="0">
                <a:latin typeface="Calibri" panose="020F0502020204030204" pitchFamily="34" charset="0"/>
                <a:cs typeface="Calibri" panose="020F0502020204030204" pitchFamily="34" charset="0"/>
              </a:rPr>
              <a:t>Briefing for secondary schools on adolescent vaccination programme</a:t>
            </a:r>
          </a:p>
        </p:txBody>
      </p:sp>
      <p:sp>
        <p:nvSpPr>
          <p:cNvPr id="13" name="Content Placeholder 12">
            <a:extLst>
              <a:ext uri="{FF2B5EF4-FFF2-40B4-BE49-F238E27FC236}">
                <a16:creationId xmlns:a16="http://schemas.microsoft.com/office/drawing/2014/main" id="{29D52948-9477-9384-0D5A-1A755F1C426C}"/>
              </a:ext>
            </a:extLst>
          </p:cNvPr>
          <p:cNvSpPr>
            <a:spLocks noGrp="1"/>
          </p:cNvSpPr>
          <p:nvPr>
            <p:ph sz="half" idx="2"/>
          </p:nvPr>
        </p:nvSpPr>
        <p:spPr/>
        <p:txBody>
          <a:bodyPr/>
          <a:lstStyle/>
          <a:p>
            <a:pPr marL="0" indent="0">
              <a:buNone/>
            </a:pPr>
            <a:r>
              <a:rPr lang="en-GB" sz="1800" dirty="0">
                <a:solidFill>
                  <a:srgbClr val="007C91"/>
                </a:solidFill>
                <a:effectLst/>
                <a:latin typeface="Calibri" panose="020F0502020204030204" pitchFamily="34" charset="0"/>
                <a:ea typeface="Calibri" panose="020F0502020204030204" pitchFamily="34" charset="0"/>
                <a:cs typeface="Calibri" panose="020F0502020204030204" pitchFamily="34" charset="0"/>
              </a:rPr>
              <a:t>This guide explains the NHS adolescent vaccination programmes delivered to children in secondary schools and the important role that schools play in the delivery of them.  It includes information on the flu vaccination programme.</a:t>
            </a:r>
          </a:p>
          <a:p>
            <a:pPr marL="0" indent="0">
              <a:buNone/>
            </a:pPr>
            <a:endParaRPr lang="en-GB" sz="1800" dirty="0">
              <a:solidFill>
                <a:srgbClr val="007C9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800" dirty="0">
              <a:solidFill>
                <a:srgbClr val="007C91"/>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800" dirty="0">
              <a:solidFill>
                <a:srgbClr val="007C9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800" dirty="0">
              <a:solidFill>
                <a:srgbClr val="007C9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02266C14-3829-43EC-3E54-38363CBE82CD}"/>
              </a:ext>
            </a:extLst>
          </p:cNvPr>
          <p:cNvSpPr>
            <a:spLocks noGrp="1"/>
          </p:cNvSpPr>
          <p:nvPr>
            <p:ph type="ftr" sz="quarter" idx="10"/>
          </p:nvPr>
        </p:nvSpPr>
        <p:spPr>
          <a:xfrm>
            <a:off x="4796471" y="5802873"/>
            <a:ext cx="7163592" cy="622529"/>
          </a:xfrm>
        </p:spPr>
        <p:txBody>
          <a:bodyPr/>
          <a:lstStyle/>
          <a:p>
            <a:r>
              <a:rPr lang="en-GB" sz="14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https://www.healthpublications.gov.uk/ViewProduct.html?sp=Sbriefingforadolescentvaccinationinschools</a:t>
            </a:r>
            <a:r>
              <a:rPr lang="en-GB" sz="1400" dirty="0">
                <a:latin typeface="Calibri" panose="020F0502020204030204" pitchFamily="34" charset="0"/>
                <a:cs typeface="Calibri" panose="020F0502020204030204" pitchFamily="34" charset="0"/>
              </a:rPr>
              <a:t> </a:t>
            </a:r>
          </a:p>
          <a:p>
            <a:endParaRPr lang="en-GB" sz="1400" dirty="0">
              <a:latin typeface="Calibri" panose="020F0502020204030204" pitchFamily="34" charset="0"/>
              <a:cs typeface="Calibri" panose="020F0502020204030204" pitchFamily="34" charset="0"/>
            </a:endParaRPr>
          </a:p>
          <a:p>
            <a:r>
              <a:rPr lang="en-GB" sz="1400" dirty="0">
                <a:latin typeface="Calibri" panose="020F0502020204030204" pitchFamily="34" charset="0"/>
                <a:cs typeface="Calibri" panose="020F0502020204030204" pitchFamily="34" charset="0"/>
              </a:rPr>
              <a:t>https://www.gov.uk/government/publications/adolescent-vaccination-programme-in-secondary-schools</a:t>
            </a:r>
          </a:p>
          <a:p>
            <a:endParaRPr lang="en-GB" sz="14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38DF0486-55DF-F75A-EAAC-6E9B26F8A051}"/>
              </a:ext>
            </a:extLst>
          </p:cNvPr>
          <p:cNvSpPr>
            <a:spLocks noGrp="1"/>
          </p:cNvSpPr>
          <p:nvPr>
            <p:ph type="sldNum" sz="quarter" idx="11"/>
          </p:nvPr>
        </p:nvSpPr>
        <p:spPr/>
        <p:txBody>
          <a:bodyPr/>
          <a:lstStyle/>
          <a:p>
            <a:fld id="{344369E4-5DE7-46E5-874E-4FD437973785}" type="slidenum">
              <a:rPr lang="en-GB" smtClean="0"/>
              <a:pPr/>
              <a:t>25</a:t>
            </a:fld>
            <a:endParaRPr lang="en-GB" sz="1400" dirty="0"/>
          </a:p>
        </p:txBody>
      </p:sp>
      <p:sp>
        <p:nvSpPr>
          <p:cNvPr id="25" name="TextBox 24">
            <a:extLst>
              <a:ext uri="{FF2B5EF4-FFF2-40B4-BE49-F238E27FC236}">
                <a16:creationId xmlns:a16="http://schemas.microsoft.com/office/drawing/2014/main" id="{6E1D47A3-90D1-614A-1209-38727A42B16A}"/>
              </a:ext>
            </a:extLst>
          </p:cNvPr>
          <p:cNvSpPr txBox="1"/>
          <p:nvPr/>
        </p:nvSpPr>
        <p:spPr>
          <a:xfrm>
            <a:off x="8250437" y="4613499"/>
            <a:ext cx="1545576" cy="646331"/>
          </a:xfrm>
          <a:prstGeom prst="rect">
            <a:avLst/>
          </a:prstGeom>
          <a:solidFill>
            <a:srgbClr val="007C91"/>
          </a:solidFill>
        </p:spPr>
        <p:txBody>
          <a:bodyPr wrap="square" rtlCol="0">
            <a:spAutoFit/>
          </a:bodyPr>
          <a:lstStyle/>
          <a:p>
            <a:r>
              <a:rPr lang="en-GB" sz="1200" b="1" dirty="0">
                <a:solidFill>
                  <a:schemeClr val="bg1"/>
                </a:solidFill>
              </a:rPr>
              <a:t>Product code:</a:t>
            </a:r>
          </a:p>
          <a:p>
            <a:r>
              <a:rPr lang="en-GB" sz="1200" b="1" dirty="0">
                <a:solidFill>
                  <a:schemeClr val="bg1"/>
                </a:solidFill>
              </a:rPr>
              <a:t>FLUSY25</a:t>
            </a:r>
            <a:br>
              <a:rPr lang="en-GB" sz="1200" b="1" dirty="0">
                <a:solidFill>
                  <a:schemeClr val="bg1"/>
                </a:solidFill>
              </a:rPr>
            </a:br>
            <a:endParaRPr lang="en-GB" sz="1200" b="1" dirty="0">
              <a:solidFill>
                <a:schemeClr val="bg1"/>
              </a:solidFill>
            </a:endParaRPr>
          </a:p>
        </p:txBody>
      </p:sp>
      <p:pic>
        <p:nvPicPr>
          <p:cNvPr id="6" name="Picture 5">
            <a:extLst>
              <a:ext uri="{FF2B5EF4-FFF2-40B4-BE49-F238E27FC236}">
                <a16:creationId xmlns:a16="http://schemas.microsoft.com/office/drawing/2014/main" id="{38BA6A08-990F-E405-B773-876A2081CC73}"/>
              </a:ext>
            </a:extLst>
          </p:cNvPr>
          <p:cNvPicPr>
            <a:picLocks noChangeAspect="1"/>
          </p:cNvPicPr>
          <p:nvPr/>
        </p:nvPicPr>
        <p:blipFill>
          <a:blip r:embed="rId3"/>
          <a:stretch>
            <a:fillRect/>
          </a:stretch>
        </p:blipFill>
        <p:spPr>
          <a:xfrm>
            <a:off x="838200" y="1334944"/>
            <a:ext cx="3738020" cy="5253813"/>
          </a:xfrm>
          <a:prstGeom prst="rect">
            <a:avLst/>
          </a:prstGeom>
        </p:spPr>
      </p:pic>
    </p:spTree>
    <p:extLst>
      <p:ext uri="{BB962C8B-B14F-4D97-AF65-F5344CB8AC3E}">
        <p14:creationId xmlns:p14="http://schemas.microsoft.com/office/powerpoint/2010/main" val="1641622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7"/>
            <a:ext cx="11123856" cy="552420"/>
          </a:xfrm>
        </p:spPr>
        <p:txBody>
          <a:bodyPr>
            <a:noAutofit/>
          </a:bodyPr>
          <a:lstStyle/>
          <a:p>
            <a:r>
              <a:rPr lang="en-GB" sz="3600" dirty="0">
                <a:latin typeface="Calibri" panose="020F0502020204030204" pitchFamily="34" charset="0"/>
                <a:cs typeface="Calibri" panose="020F0502020204030204" pitchFamily="34" charset="0"/>
              </a:rPr>
              <a:t>| All eligible groups – When should I have my flu vaccine? </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60B4F5A9-B438-456D-AE83-55D4B03F037A}"/>
              </a:ext>
            </a:extLst>
          </p:cNvPr>
          <p:cNvSpPr txBox="1"/>
          <p:nvPr/>
        </p:nvSpPr>
        <p:spPr>
          <a:xfrm>
            <a:off x="2635557" y="2265204"/>
            <a:ext cx="298480" cy="584775"/>
          </a:xfrm>
          <a:prstGeom prst="rect">
            <a:avLst/>
          </a:prstGeom>
          <a:noFill/>
        </p:spPr>
        <p:txBody>
          <a:bodyPr wrap="none" rtlCol="0">
            <a:spAutoFit/>
          </a:bodyPr>
          <a:lstStyle/>
          <a:p>
            <a:r>
              <a:rPr lang="en-GB" sz="3200" dirty="0">
                <a:solidFill>
                  <a:srgbClr val="007C91"/>
                </a:solidFill>
              </a:rPr>
              <a:t> </a:t>
            </a:r>
          </a:p>
        </p:txBody>
      </p:sp>
      <p:sp>
        <p:nvSpPr>
          <p:cNvPr id="7" name="TextBox 6">
            <a:extLst>
              <a:ext uri="{FF2B5EF4-FFF2-40B4-BE49-F238E27FC236}">
                <a16:creationId xmlns:a16="http://schemas.microsoft.com/office/drawing/2014/main" id="{5278A46D-AB42-59F5-6E4F-49CBBB207431}"/>
              </a:ext>
            </a:extLst>
          </p:cNvPr>
          <p:cNvSpPr txBox="1"/>
          <p:nvPr/>
        </p:nvSpPr>
        <p:spPr>
          <a:xfrm>
            <a:off x="5562977" y="5442247"/>
            <a:ext cx="1229813" cy="461665"/>
          </a:xfrm>
          <a:prstGeom prst="rect">
            <a:avLst/>
          </a:prstGeom>
          <a:solidFill>
            <a:srgbClr val="007C91"/>
          </a:solidFill>
        </p:spPr>
        <p:txBody>
          <a:bodyPr wrap="square" rtlCol="0">
            <a:spAutoFit/>
          </a:bodyPr>
          <a:lstStyle/>
          <a:p>
            <a:r>
              <a:rPr lang="en-GB" sz="1200" b="1" dirty="0">
                <a:solidFill>
                  <a:schemeClr val="bg1"/>
                </a:solidFill>
              </a:rPr>
              <a:t>Product code: </a:t>
            </a:r>
          </a:p>
          <a:p>
            <a:r>
              <a:rPr lang="en-GB" sz="1200" b="1" dirty="0">
                <a:solidFill>
                  <a:schemeClr val="bg1"/>
                </a:solidFill>
              </a:rPr>
              <a:t>24FLUWEN</a:t>
            </a:r>
          </a:p>
        </p:txBody>
      </p:sp>
      <p:sp>
        <p:nvSpPr>
          <p:cNvPr id="4" name="TextBox 3">
            <a:extLst>
              <a:ext uri="{FF2B5EF4-FFF2-40B4-BE49-F238E27FC236}">
                <a16:creationId xmlns:a16="http://schemas.microsoft.com/office/drawing/2014/main" id="{BFD93F58-8B74-DA50-D500-96DA3E9C903F}"/>
              </a:ext>
            </a:extLst>
          </p:cNvPr>
          <p:cNvSpPr txBox="1"/>
          <p:nvPr/>
        </p:nvSpPr>
        <p:spPr>
          <a:xfrm>
            <a:off x="6743700" y="1480725"/>
            <a:ext cx="4876800" cy="2887265"/>
          </a:xfrm>
          <a:prstGeom prst="rect">
            <a:avLst/>
          </a:prstGeom>
          <a:noFill/>
        </p:spPr>
        <p:txBody>
          <a:bodyPr wrap="square">
            <a:spAutoFit/>
          </a:bodyPr>
          <a:lstStyle/>
          <a:p>
            <a:pPr>
              <a:lnSpc>
                <a:spcPct val="107000"/>
              </a:lnSpc>
              <a:spcAft>
                <a:spcPts val="800"/>
              </a:spcAft>
            </a:pPr>
            <a:r>
              <a:rPr lang="en-GB" sz="1800" dirty="0">
                <a:solidFill>
                  <a:srgbClr val="007C91"/>
                </a:solidFill>
                <a:effectLst/>
                <a:latin typeface="Calibri" panose="020F0502020204030204" pitchFamily="34" charset="0"/>
                <a:ea typeface="Calibri" panose="020F0502020204030204" pitchFamily="34" charset="0"/>
                <a:cs typeface="Calibri" panose="020F0502020204030204" pitchFamily="34" charset="0"/>
              </a:rPr>
              <a:t>This flyer explains why adults eligible for the flu vaccine are offered it from early October. </a:t>
            </a:r>
            <a:r>
              <a:rPr lang="en-GB" dirty="0">
                <a:solidFill>
                  <a:srgbClr val="007C91"/>
                </a:solidFill>
                <a:latin typeface="Calibri" panose="020F0502020204030204" pitchFamily="34" charset="0"/>
                <a:ea typeface="Calibri" panose="020F0502020204030204" pitchFamily="34" charset="0"/>
                <a:cs typeface="Calibri" panose="020F0502020204030204" pitchFamily="34" charset="0"/>
              </a:rPr>
              <a:t>This</a:t>
            </a:r>
            <a:r>
              <a:rPr lang="en-GB" sz="1800" dirty="0">
                <a:solidFill>
                  <a:srgbClr val="007C91"/>
                </a:solidFill>
                <a:effectLst/>
                <a:latin typeface="Calibri" panose="020F0502020204030204" pitchFamily="34" charset="0"/>
                <a:ea typeface="Calibri" panose="020F0502020204030204" pitchFamily="34" charset="0"/>
                <a:cs typeface="Calibri" panose="020F0502020204030204" pitchFamily="34" charset="0"/>
              </a:rPr>
              <a:t> is based on the evidence that shows that protection from the flu vaccine decreases over time in adults. It is therefore better to have the vaccine closer to when flu typically circulates.</a:t>
            </a:r>
          </a:p>
          <a:p>
            <a:pPr>
              <a:lnSpc>
                <a:spcPct val="107000"/>
              </a:lnSpc>
              <a:spcAft>
                <a:spcPts val="800"/>
              </a:spcAft>
            </a:pPr>
            <a:endParaRPr lang="en-GB" dirty="0">
              <a:solidFill>
                <a:srgbClr val="007C91"/>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600" dirty="0">
                <a:solidFill>
                  <a:srgbClr val="007C91"/>
                </a:solidFill>
                <a:effectLst/>
                <a:latin typeface="Calibri" panose="020F0502020204030204" pitchFamily="34" charset="0"/>
                <a:ea typeface="Calibri" panose="020F0502020204030204" pitchFamily="34" charset="0"/>
                <a:cs typeface="Calibri" panose="020F0502020204030204" pitchFamily="34" charset="0"/>
                <a:hlinkClick r:id="rId3"/>
              </a:rPr>
              <a:t>https://www.gov.uk/government/publications/flu-vaccine-supply-when-can-you-get-your-vaccination</a:t>
            </a:r>
            <a:r>
              <a:rPr lang="en-GB" sz="1600" dirty="0">
                <a:solidFill>
                  <a:srgbClr val="007C91"/>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5FFC6816-95F9-4134-85D1-0F0281F33931}"/>
              </a:ext>
            </a:extLst>
          </p:cNvPr>
          <p:cNvPicPr>
            <a:picLocks noChangeAspect="1"/>
          </p:cNvPicPr>
          <p:nvPr/>
        </p:nvPicPr>
        <p:blipFill>
          <a:blip r:embed="rId4"/>
          <a:stretch>
            <a:fillRect/>
          </a:stretch>
        </p:blipFill>
        <p:spPr>
          <a:xfrm>
            <a:off x="1083788" y="941179"/>
            <a:ext cx="3700497" cy="5172075"/>
          </a:xfrm>
          <a:prstGeom prst="rect">
            <a:avLst/>
          </a:prstGeom>
        </p:spPr>
      </p:pic>
      <p:sp>
        <p:nvSpPr>
          <p:cNvPr id="8" name="TextBox 7">
            <a:extLst>
              <a:ext uri="{FF2B5EF4-FFF2-40B4-BE49-F238E27FC236}">
                <a16:creationId xmlns:a16="http://schemas.microsoft.com/office/drawing/2014/main" id="{E6DC183A-5818-4678-C4A5-2D16300584EE}"/>
              </a:ext>
            </a:extLst>
          </p:cNvPr>
          <p:cNvSpPr txBox="1"/>
          <p:nvPr/>
        </p:nvSpPr>
        <p:spPr>
          <a:xfrm>
            <a:off x="4191000" y="6137930"/>
            <a:ext cx="7870371" cy="369332"/>
          </a:xfrm>
          <a:prstGeom prst="rect">
            <a:avLst/>
          </a:prstGeom>
          <a:noFill/>
        </p:spPr>
        <p:txBody>
          <a:bodyPr wrap="square">
            <a:spAutoFit/>
          </a:bodyPr>
          <a:lstStyle/>
          <a:p>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www.healthpublications.gov.uk/ViewProduct.html?sp=Swhencanigetmyfluvaccine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Tree>
    <p:extLst>
      <p:ext uri="{BB962C8B-B14F-4D97-AF65-F5344CB8AC3E}">
        <p14:creationId xmlns:p14="http://schemas.microsoft.com/office/powerpoint/2010/main" val="21171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7"/>
            <a:ext cx="11123856" cy="552420"/>
          </a:xfrm>
        </p:spPr>
        <p:txBody>
          <a:bodyPr>
            <a:noAutofit/>
          </a:bodyPr>
          <a:lstStyle/>
          <a:p>
            <a:r>
              <a:rPr lang="en-GB" sz="3600" dirty="0">
                <a:latin typeface="Calibri" panose="020F0502020204030204" pitchFamily="34" charset="0"/>
                <a:cs typeface="Calibri" panose="020F0502020204030204" pitchFamily="34" charset="0"/>
              </a:rPr>
              <a:t>| All eligible groups </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60B4F5A9-B438-456D-AE83-55D4B03F037A}"/>
              </a:ext>
            </a:extLst>
          </p:cNvPr>
          <p:cNvSpPr txBox="1"/>
          <p:nvPr/>
        </p:nvSpPr>
        <p:spPr>
          <a:xfrm>
            <a:off x="2635557" y="2265204"/>
            <a:ext cx="298480" cy="584775"/>
          </a:xfrm>
          <a:prstGeom prst="rect">
            <a:avLst/>
          </a:prstGeom>
          <a:noFill/>
        </p:spPr>
        <p:txBody>
          <a:bodyPr wrap="none" rtlCol="0">
            <a:spAutoFit/>
          </a:bodyPr>
          <a:lstStyle/>
          <a:p>
            <a:r>
              <a:rPr lang="en-GB" sz="3200" dirty="0">
                <a:solidFill>
                  <a:srgbClr val="007C91"/>
                </a:solidFill>
              </a:rPr>
              <a:t> </a:t>
            </a:r>
          </a:p>
        </p:txBody>
      </p:sp>
      <p:sp>
        <p:nvSpPr>
          <p:cNvPr id="9" name="TextBox 8">
            <a:extLst>
              <a:ext uri="{FF2B5EF4-FFF2-40B4-BE49-F238E27FC236}">
                <a16:creationId xmlns:a16="http://schemas.microsoft.com/office/drawing/2014/main" id="{E0BDC386-4E7E-4368-85AF-DD101D48BEE0}"/>
              </a:ext>
            </a:extLst>
          </p:cNvPr>
          <p:cNvSpPr txBox="1"/>
          <p:nvPr/>
        </p:nvSpPr>
        <p:spPr>
          <a:xfrm>
            <a:off x="726961" y="6260813"/>
            <a:ext cx="4632298" cy="543162"/>
          </a:xfrm>
          <a:prstGeom prst="rect">
            <a:avLst/>
          </a:prstGeom>
          <a:noFill/>
        </p:spPr>
        <p:txBody>
          <a:bodyPr wrap="square">
            <a:spAutoFit/>
          </a:bodyPr>
          <a:lstStyle/>
          <a:p>
            <a:pPr>
              <a:lnSpc>
                <a:spcPct val="107000"/>
              </a:lnSpc>
              <a:spcAft>
                <a:spcPts val="800"/>
              </a:spcAft>
            </a:pPr>
            <a:r>
              <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https://www.healthpublications.gov.uk/ViewProduct.html?sp=Sthefluvaccinationwhoshouldhaveitandwhy-4173</a:t>
            </a:r>
            <a:r>
              <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1" name="TextBox 10">
            <a:extLst>
              <a:ext uri="{FF2B5EF4-FFF2-40B4-BE49-F238E27FC236}">
                <a16:creationId xmlns:a16="http://schemas.microsoft.com/office/drawing/2014/main" id="{86665F4E-39F1-4BBC-B86D-669166DC7EE3}"/>
              </a:ext>
            </a:extLst>
          </p:cNvPr>
          <p:cNvSpPr txBox="1"/>
          <p:nvPr/>
        </p:nvSpPr>
        <p:spPr>
          <a:xfrm>
            <a:off x="8295941" y="5520540"/>
            <a:ext cx="3720742" cy="773673"/>
          </a:xfrm>
          <a:prstGeom prst="rect">
            <a:avLst/>
          </a:prstGeom>
          <a:noFill/>
        </p:spPr>
        <p:txBody>
          <a:bodyPr wrap="square">
            <a:spAutoFit/>
          </a:bodyPr>
          <a:lstStyle/>
          <a:p>
            <a:pPr>
              <a:lnSpc>
                <a:spcPct val="107000"/>
              </a:lnSpc>
              <a:spcAft>
                <a:spcPts val="800"/>
              </a:spcAft>
            </a:pPr>
            <a:r>
              <a:rPr lang="en-GB" sz="14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www.gov.uk/government/publications/flu-vaccination-invitation-letter-template-for-at-risk-patients-and-their-carers</a:t>
            </a: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E309CB75-B4B5-4BA4-9EF8-271FF25AF997}"/>
              </a:ext>
            </a:extLst>
          </p:cNvPr>
          <p:cNvSpPr txBox="1"/>
          <p:nvPr/>
        </p:nvSpPr>
        <p:spPr>
          <a:xfrm>
            <a:off x="4502996" y="885694"/>
            <a:ext cx="3720742" cy="4922886"/>
          </a:xfrm>
          <a:prstGeom prst="rect">
            <a:avLst/>
          </a:prstGeom>
          <a:noFill/>
        </p:spPr>
        <p:txBody>
          <a:bodyPr wrap="square">
            <a:spAutoFit/>
          </a:bodyPr>
          <a:lstStyle/>
          <a:p>
            <a:pPr>
              <a:lnSpc>
                <a:spcPct val="107000"/>
              </a:lnSpc>
            </a:pPr>
            <a:r>
              <a:rPr lang="en-GB" sz="1400" b="1" kern="0" dirty="0">
                <a:solidFill>
                  <a:srgbClr val="007C91"/>
                </a:solidFill>
                <a:effectLst/>
                <a:latin typeface="Calibri" panose="020F0502020204030204" pitchFamily="34" charset="0"/>
                <a:ea typeface="Times New Roman" panose="02020603050405020304" pitchFamily="18" charset="0"/>
                <a:cs typeface="Calibri" panose="020F0502020204030204" pitchFamily="34" charset="0"/>
              </a:rPr>
              <a:t>Flu vaccination: who should have it this winter and why</a:t>
            </a:r>
          </a:p>
          <a:p>
            <a:pPr>
              <a:lnSpc>
                <a:spcPct val="107000"/>
              </a:lnSpc>
            </a:pPr>
            <a:endParaRPr lang="en-GB" sz="1400" b="1" kern="0" dirty="0">
              <a:solidFill>
                <a:srgbClr val="007C91"/>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pPr>
            <a:r>
              <a:rPr lang="en-GB" sz="1400" dirty="0">
                <a:solidFill>
                  <a:srgbClr val="007C91"/>
                </a:solidFill>
                <a:effectLst/>
                <a:latin typeface="Calibri" panose="020F0502020204030204" pitchFamily="34" charset="0"/>
                <a:ea typeface="Times New Roman" panose="02020603050405020304" pitchFamily="18" charset="0"/>
                <a:cs typeface="Calibri" panose="020F0502020204030204" pitchFamily="34" charset="0"/>
              </a:rPr>
              <a:t>Paper copies of the leaflet are available to order or download in the following languages:</a:t>
            </a:r>
          </a:p>
          <a:p>
            <a:pPr>
              <a:lnSpc>
                <a:spcPct val="107000"/>
              </a:lnSpc>
            </a:pPr>
            <a:endParaRPr lang="en-GB" sz="1400" dirty="0">
              <a:solidFill>
                <a:srgbClr val="007C91"/>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pPr>
            <a:r>
              <a:rPr lang="en-GB" sz="1400" b="0" i="0" dirty="0">
                <a:solidFill>
                  <a:srgbClr val="007C91"/>
                </a:solidFill>
                <a:effectLst/>
                <a:latin typeface="GDS Transport"/>
                <a:hlinkClick r:id="rId5">
                  <a:extLst>
                    <a:ext uri="{A12FA001-AC4F-418D-AE19-62706E023703}">
                      <ahyp:hlinkClr xmlns:ahyp="http://schemas.microsoft.com/office/drawing/2018/hyperlinkcolor" val="tx"/>
                    </a:ext>
                  </a:extLst>
                </a:hlinkClick>
              </a:rPr>
              <a:t>Albanian</a:t>
            </a:r>
            <a:r>
              <a:rPr lang="en-GB" sz="1400" b="0" i="0" dirty="0">
                <a:solidFill>
                  <a:srgbClr val="007C91"/>
                </a:solidFill>
                <a:effectLst/>
                <a:latin typeface="GDS Transport"/>
              </a:rPr>
              <a:t>, </a:t>
            </a:r>
            <a:r>
              <a:rPr lang="en-GB" sz="1400" b="0" i="0" dirty="0">
                <a:solidFill>
                  <a:srgbClr val="007C91"/>
                </a:solidFill>
                <a:effectLst/>
                <a:latin typeface="GDS Transport"/>
                <a:hlinkClick r:id="rId6">
                  <a:extLst>
                    <a:ext uri="{A12FA001-AC4F-418D-AE19-62706E023703}">
                      <ahyp:hlinkClr xmlns:ahyp="http://schemas.microsoft.com/office/drawing/2018/hyperlinkcolor" val="tx"/>
                    </a:ext>
                  </a:extLst>
                </a:hlinkClick>
              </a:rPr>
              <a:t>Arabic</a:t>
            </a:r>
            <a:r>
              <a:rPr lang="en-GB" sz="1400" b="0" i="0" dirty="0">
                <a:solidFill>
                  <a:srgbClr val="007C91"/>
                </a:solidFill>
                <a:effectLst/>
                <a:latin typeface="GDS Transport"/>
              </a:rPr>
              <a:t>, </a:t>
            </a:r>
            <a:r>
              <a:rPr lang="en-GB" sz="1400" b="0" i="0" dirty="0">
                <a:solidFill>
                  <a:srgbClr val="007C91"/>
                </a:solidFill>
                <a:effectLst/>
                <a:latin typeface="GDS Transport"/>
                <a:hlinkClick r:id="rId7">
                  <a:extLst>
                    <a:ext uri="{A12FA001-AC4F-418D-AE19-62706E023703}">
                      <ahyp:hlinkClr xmlns:ahyp="http://schemas.microsoft.com/office/drawing/2018/hyperlinkcolor" val="tx"/>
                    </a:ext>
                  </a:extLst>
                </a:hlinkClick>
              </a:rPr>
              <a:t>Bengali</a:t>
            </a:r>
            <a:r>
              <a:rPr lang="en-GB" sz="1400" b="0" i="0" dirty="0">
                <a:solidFill>
                  <a:srgbClr val="007C91"/>
                </a:solidFill>
                <a:effectLst/>
                <a:latin typeface="GDS Transport"/>
              </a:rPr>
              <a:t>, </a:t>
            </a:r>
            <a:r>
              <a:rPr lang="en-GB" sz="1400" b="0" i="0" dirty="0">
                <a:solidFill>
                  <a:srgbClr val="007C91"/>
                </a:solidFill>
                <a:effectLst/>
                <a:latin typeface="GDS Transport"/>
                <a:hlinkClick r:id="rId8">
                  <a:extLst>
                    <a:ext uri="{A12FA001-AC4F-418D-AE19-62706E023703}">
                      <ahyp:hlinkClr xmlns:ahyp="http://schemas.microsoft.com/office/drawing/2018/hyperlinkcolor" val="tx"/>
                    </a:ext>
                  </a:extLst>
                </a:hlinkClick>
              </a:rPr>
              <a:t>Bulgarian</a:t>
            </a:r>
            <a:r>
              <a:rPr lang="en-GB" sz="1400" b="0" i="0" dirty="0">
                <a:solidFill>
                  <a:srgbClr val="007C91"/>
                </a:solidFill>
                <a:effectLst/>
                <a:latin typeface="GDS Transport"/>
              </a:rPr>
              <a:t>, </a:t>
            </a:r>
            <a:r>
              <a:rPr lang="en-GB" sz="1400" b="0" i="0" dirty="0">
                <a:solidFill>
                  <a:srgbClr val="007C91"/>
                </a:solidFill>
                <a:effectLst/>
                <a:latin typeface="GDS Transport"/>
                <a:hlinkClick r:id="rId9">
                  <a:extLst>
                    <a:ext uri="{A12FA001-AC4F-418D-AE19-62706E023703}">
                      <ahyp:hlinkClr xmlns:ahyp="http://schemas.microsoft.com/office/drawing/2018/hyperlinkcolor" val="tx"/>
                    </a:ext>
                  </a:extLst>
                </a:hlinkClick>
              </a:rPr>
              <a:t>Chinese (simplified)</a:t>
            </a:r>
            <a:r>
              <a:rPr lang="en-GB" sz="1400" b="0" i="0" dirty="0">
                <a:solidFill>
                  <a:srgbClr val="007C91"/>
                </a:solidFill>
                <a:effectLst/>
                <a:latin typeface="GDS Transport"/>
              </a:rPr>
              <a:t>, </a:t>
            </a:r>
            <a:r>
              <a:rPr lang="en-GB" sz="1400" b="0" i="0" dirty="0">
                <a:solidFill>
                  <a:srgbClr val="007C91"/>
                </a:solidFill>
                <a:effectLst/>
                <a:latin typeface="GDS Transport"/>
                <a:hlinkClick r:id="rId10">
                  <a:extLst>
                    <a:ext uri="{A12FA001-AC4F-418D-AE19-62706E023703}">
                      <ahyp:hlinkClr xmlns:ahyp="http://schemas.microsoft.com/office/drawing/2018/hyperlinkcolor" val="tx"/>
                    </a:ext>
                  </a:extLst>
                </a:hlinkClick>
              </a:rPr>
              <a:t>Chinese (traditional, Cantonese)</a:t>
            </a:r>
            <a:r>
              <a:rPr lang="en-GB" sz="1400" b="0" i="0" dirty="0">
                <a:solidFill>
                  <a:srgbClr val="007C91"/>
                </a:solidFill>
                <a:effectLst/>
                <a:latin typeface="GDS Transport"/>
              </a:rPr>
              <a:t>, </a:t>
            </a:r>
            <a:r>
              <a:rPr lang="en-GB" sz="1400" b="0" i="0" dirty="0">
                <a:solidFill>
                  <a:srgbClr val="007C91"/>
                </a:solidFill>
                <a:effectLst/>
                <a:latin typeface="GDS Transport"/>
                <a:hlinkClick r:id="rId11">
                  <a:extLst>
                    <a:ext uri="{A12FA001-AC4F-418D-AE19-62706E023703}">
                      <ahyp:hlinkClr xmlns:ahyp="http://schemas.microsoft.com/office/drawing/2018/hyperlinkcolor" val="tx"/>
                    </a:ext>
                  </a:extLst>
                </a:hlinkClick>
              </a:rPr>
              <a:t>Estonian</a:t>
            </a:r>
            <a:r>
              <a:rPr lang="en-GB" sz="1400" b="0" i="0" dirty="0">
                <a:solidFill>
                  <a:srgbClr val="007C91"/>
                </a:solidFill>
                <a:effectLst/>
                <a:latin typeface="GDS Transport"/>
              </a:rPr>
              <a:t>, </a:t>
            </a:r>
            <a:r>
              <a:rPr lang="en-GB" sz="1400" b="0" i="0" dirty="0">
                <a:solidFill>
                  <a:srgbClr val="007C91"/>
                </a:solidFill>
                <a:effectLst/>
                <a:latin typeface="GDS Transport"/>
                <a:hlinkClick r:id="rId12">
                  <a:extLst>
                    <a:ext uri="{A12FA001-AC4F-418D-AE19-62706E023703}">
                      <ahyp:hlinkClr xmlns:ahyp="http://schemas.microsoft.com/office/drawing/2018/hyperlinkcolor" val="tx"/>
                    </a:ext>
                  </a:extLst>
                </a:hlinkClick>
              </a:rPr>
              <a:t>Farsi</a:t>
            </a:r>
            <a:r>
              <a:rPr lang="en-GB" sz="1400" b="0" i="0" dirty="0">
                <a:solidFill>
                  <a:srgbClr val="007C91"/>
                </a:solidFill>
                <a:effectLst/>
                <a:latin typeface="GDS Transport"/>
              </a:rPr>
              <a:t>, </a:t>
            </a:r>
            <a:r>
              <a:rPr lang="en-GB" sz="1400" b="0" i="0" dirty="0">
                <a:solidFill>
                  <a:srgbClr val="007C91"/>
                </a:solidFill>
                <a:effectLst/>
                <a:latin typeface="GDS Transport"/>
                <a:hlinkClick r:id="rId13">
                  <a:extLst>
                    <a:ext uri="{A12FA001-AC4F-418D-AE19-62706E023703}">
                      <ahyp:hlinkClr xmlns:ahyp="http://schemas.microsoft.com/office/drawing/2018/hyperlinkcolor" val="tx"/>
                    </a:ext>
                  </a:extLst>
                </a:hlinkClick>
              </a:rPr>
              <a:t>French</a:t>
            </a:r>
            <a:r>
              <a:rPr lang="en-GB" sz="1400" b="0" i="0" dirty="0">
                <a:solidFill>
                  <a:srgbClr val="007C91"/>
                </a:solidFill>
                <a:effectLst/>
                <a:latin typeface="GDS Transport"/>
              </a:rPr>
              <a:t>, </a:t>
            </a:r>
            <a:r>
              <a:rPr lang="en-GB" sz="1400" b="0" i="0" dirty="0">
                <a:solidFill>
                  <a:srgbClr val="007C91"/>
                </a:solidFill>
                <a:effectLst/>
                <a:latin typeface="GDS Transport"/>
                <a:hlinkClick r:id="rId14">
                  <a:extLst>
                    <a:ext uri="{A12FA001-AC4F-418D-AE19-62706E023703}">
                      <ahyp:hlinkClr xmlns:ahyp="http://schemas.microsoft.com/office/drawing/2018/hyperlinkcolor" val="tx"/>
                    </a:ext>
                  </a:extLst>
                </a:hlinkClick>
              </a:rPr>
              <a:t>Greek</a:t>
            </a:r>
            <a:r>
              <a:rPr lang="en-GB" sz="1400" b="0" i="0" dirty="0">
                <a:solidFill>
                  <a:srgbClr val="007C91"/>
                </a:solidFill>
                <a:effectLst/>
                <a:latin typeface="GDS Transport"/>
              </a:rPr>
              <a:t>, </a:t>
            </a:r>
          </a:p>
          <a:p>
            <a:pPr>
              <a:lnSpc>
                <a:spcPct val="107000"/>
              </a:lnSpc>
            </a:pPr>
            <a:r>
              <a:rPr lang="en-GB" sz="1400" b="0" i="0" dirty="0">
                <a:solidFill>
                  <a:srgbClr val="007C91"/>
                </a:solidFill>
                <a:effectLst/>
                <a:latin typeface="GDS Transport"/>
                <a:hlinkClick r:id="rId15">
                  <a:extLst>
                    <a:ext uri="{A12FA001-AC4F-418D-AE19-62706E023703}">
                      <ahyp:hlinkClr xmlns:ahyp="http://schemas.microsoft.com/office/drawing/2018/hyperlinkcolor" val="tx"/>
                    </a:ext>
                  </a:extLst>
                </a:hlinkClick>
              </a:rPr>
              <a:t>Gujarati</a:t>
            </a:r>
            <a:r>
              <a:rPr lang="en-GB" sz="1400" b="0" i="0" dirty="0">
                <a:solidFill>
                  <a:srgbClr val="007C91"/>
                </a:solidFill>
                <a:effectLst/>
                <a:latin typeface="GDS Transport"/>
              </a:rPr>
              <a:t>, </a:t>
            </a:r>
            <a:r>
              <a:rPr lang="en-GB" sz="1400" b="0" i="0" dirty="0">
                <a:solidFill>
                  <a:srgbClr val="007C91"/>
                </a:solidFill>
                <a:effectLst/>
                <a:latin typeface="GDS Transport"/>
                <a:hlinkClick r:id="rId16">
                  <a:extLst>
                    <a:ext uri="{A12FA001-AC4F-418D-AE19-62706E023703}">
                      <ahyp:hlinkClr xmlns:ahyp="http://schemas.microsoft.com/office/drawing/2018/hyperlinkcolor" val="tx"/>
                    </a:ext>
                  </a:extLst>
                </a:hlinkClick>
              </a:rPr>
              <a:t>Hindi</a:t>
            </a:r>
            <a:r>
              <a:rPr lang="en-GB" sz="1400" b="0" i="0" dirty="0">
                <a:solidFill>
                  <a:srgbClr val="007C91"/>
                </a:solidFill>
                <a:effectLst/>
                <a:latin typeface="GDS Transport"/>
              </a:rPr>
              <a:t>, </a:t>
            </a:r>
            <a:r>
              <a:rPr lang="en-GB" sz="1400" b="0" i="0" dirty="0">
                <a:solidFill>
                  <a:srgbClr val="007C91"/>
                </a:solidFill>
                <a:effectLst/>
                <a:latin typeface="GDS Transport"/>
                <a:hlinkClick r:id="rId17">
                  <a:extLst>
                    <a:ext uri="{A12FA001-AC4F-418D-AE19-62706E023703}">
                      <ahyp:hlinkClr xmlns:ahyp="http://schemas.microsoft.com/office/drawing/2018/hyperlinkcolor" val="tx"/>
                    </a:ext>
                  </a:extLst>
                </a:hlinkClick>
              </a:rPr>
              <a:t>Italian</a:t>
            </a:r>
            <a:r>
              <a:rPr lang="en-GB" sz="1400" b="0" i="0" dirty="0">
                <a:solidFill>
                  <a:srgbClr val="007C91"/>
                </a:solidFill>
                <a:effectLst/>
                <a:latin typeface="GDS Transport"/>
              </a:rPr>
              <a:t>, </a:t>
            </a:r>
            <a:r>
              <a:rPr lang="en-GB" sz="1400" b="0" i="0" dirty="0">
                <a:solidFill>
                  <a:srgbClr val="007C91"/>
                </a:solidFill>
                <a:effectLst/>
                <a:latin typeface="GDS Transport"/>
                <a:hlinkClick r:id="rId18">
                  <a:extLst>
                    <a:ext uri="{A12FA001-AC4F-418D-AE19-62706E023703}">
                      <ahyp:hlinkClr xmlns:ahyp="http://schemas.microsoft.com/office/drawing/2018/hyperlinkcolor" val="tx"/>
                    </a:ext>
                  </a:extLst>
                </a:hlinkClick>
              </a:rPr>
              <a:t>Latvian</a:t>
            </a:r>
            <a:r>
              <a:rPr lang="en-GB" sz="1400" b="0" i="0" dirty="0">
                <a:solidFill>
                  <a:srgbClr val="007C91"/>
                </a:solidFill>
                <a:effectLst/>
                <a:latin typeface="GDS Transport"/>
              </a:rPr>
              <a:t>, </a:t>
            </a:r>
            <a:r>
              <a:rPr lang="en-GB" sz="1400" b="0" i="0" dirty="0">
                <a:solidFill>
                  <a:srgbClr val="007C91"/>
                </a:solidFill>
                <a:effectLst/>
                <a:latin typeface="GDS Transport"/>
                <a:hlinkClick r:id="rId19">
                  <a:extLst>
                    <a:ext uri="{A12FA001-AC4F-418D-AE19-62706E023703}">
                      <ahyp:hlinkClr xmlns:ahyp="http://schemas.microsoft.com/office/drawing/2018/hyperlinkcolor" val="tx"/>
                    </a:ext>
                  </a:extLst>
                </a:hlinkClick>
              </a:rPr>
              <a:t>Lithuanian</a:t>
            </a:r>
            <a:r>
              <a:rPr lang="en-GB" sz="1400" b="0" i="0" dirty="0">
                <a:solidFill>
                  <a:srgbClr val="007C91"/>
                </a:solidFill>
                <a:effectLst/>
                <a:latin typeface="GDS Transport"/>
              </a:rPr>
              <a:t>, </a:t>
            </a:r>
          </a:p>
          <a:p>
            <a:pPr>
              <a:lnSpc>
                <a:spcPct val="107000"/>
              </a:lnSpc>
            </a:pPr>
            <a:r>
              <a:rPr lang="en-GB" sz="1400" b="0" i="0" dirty="0">
                <a:solidFill>
                  <a:srgbClr val="007C91"/>
                </a:solidFill>
                <a:effectLst/>
                <a:latin typeface="GDS Transport"/>
                <a:hlinkClick r:id="rId20">
                  <a:extLst>
                    <a:ext uri="{A12FA001-AC4F-418D-AE19-62706E023703}">
                      <ahyp:hlinkClr xmlns:ahyp="http://schemas.microsoft.com/office/drawing/2018/hyperlinkcolor" val="tx"/>
                    </a:ext>
                  </a:extLst>
                </a:hlinkClick>
              </a:rPr>
              <a:t>Panjabi</a:t>
            </a:r>
            <a:r>
              <a:rPr lang="en-GB" sz="1400" b="0" i="0" dirty="0">
                <a:solidFill>
                  <a:srgbClr val="007C91"/>
                </a:solidFill>
                <a:effectLst/>
                <a:latin typeface="GDS Transport"/>
              </a:rPr>
              <a:t>, </a:t>
            </a:r>
            <a:r>
              <a:rPr lang="en-GB" sz="1400" b="0" i="0" dirty="0">
                <a:solidFill>
                  <a:srgbClr val="007C91"/>
                </a:solidFill>
                <a:effectLst/>
                <a:latin typeface="GDS Transport"/>
                <a:hlinkClick r:id="rId21">
                  <a:extLst>
                    <a:ext uri="{A12FA001-AC4F-418D-AE19-62706E023703}">
                      <ahyp:hlinkClr xmlns:ahyp="http://schemas.microsoft.com/office/drawing/2018/hyperlinkcolor" val="tx"/>
                    </a:ext>
                  </a:extLst>
                </a:hlinkClick>
              </a:rPr>
              <a:t>Pashto</a:t>
            </a:r>
            <a:r>
              <a:rPr lang="en-GB" sz="1400" b="0" i="0" dirty="0">
                <a:solidFill>
                  <a:srgbClr val="007C91"/>
                </a:solidFill>
                <a:effectLst/>
                <a:latin typeface="GDS Transport"/>
              </a:rPr>
              <a:t>, </a:t>
            </a:r>
            <a:r>
              <a:rPr lang="en-GB" sz="1400" b="0" i="0" dirty="0">
                <a:solidFill>
                  <a:srgbClr val="007C91"/>
                </a:solidFill>
                <a:effectLst/>
                <a:latin typeface="GDS Transport"/>
                <a:hlinkClick r:id="rId22">
                  <a:extLst>
                    <a:ext uri="{A12FA001-AC4F-418D-AE19-62706E023703}">
                      <ahyp:hlinkClr xmlns:ahyp="http://schemas.microsoft.com/office/drawing/2018/hyperlinkcolor" val="tx"/>
                    </a:ext>
                  </a:extLst>
                </a:hlinkClick>
              </a:rPr>
              <a:t>Polish</a:t>
            </a:r>
            <a:r>
              <a:rPr lang="en-GB" sz="1400" b="0" i="0" dirty="0">
                <a:solidFill>
                  <a:srgbClr val="007C91"/>
                </a:solidFill>
                <a:effectLst/>
                <a:latin typeface="GDS Transport"/>
              </a:rPr>
              <a:t>, </a:t>
            </a:r>
            <a:r>
              <a:rPr lang="en-GB" sz="1400" b="0" i="0" dirty="0">
                <a:solidFill>
                  <a:srgbClr val="007C91"/>
                </a:solidFill>
                <a:effectLst/>
                <a:latin typeface="GDS Transport"/>
                <a:hlinkClick r:id="rId23">
                  <a:extLst>
                    <a:ext uri="{A12FA001-AC4F-418D-AE19-62706E023703}">
                      <ahyp:hlinkClr xmlns:ahyp="http://schemas.microsoft.com/office/drawing/2018/hyperlinkcolor" val="tx"/>
                    </a:ext>
                  </a:extLst>
                </a:hlinkClick>
              </a:rPr>
              <a:t>Portuguese</a:t>
            </a:r>
            <a:r>
              <a:rPr lang="en-GB" sz="1400" b="0" i="0" dirty="0">
                <a:solidFill>
                  <a:srgbClr val="007C91"/>
                </a:solidFill>
                <a:effectLst/>
                <a:latin typeface="GDS Transport"/>
              </a:rPr>
              <a:t>, </a:t>
            </a:r>
            <a:r>
              <a:rPr lang="en-GB" sz="1400" b="0" i="0" dirty="0">
                <a:solidFill>
                  <a:srgbClr val="007C91"/>
                </a:solidFill>
                <a:effectLst/>
                <a:latin typeface="GDS Transport"/>
                <a:hlinkClick r:id="rId24">
                  <a:extLst>
                    <a:ext uri="{A12FA001-AC4F-418D-AE19-62706E023703}">
                      <ahyp:hlinkClr xmlns:ahyp="http://schemas.microsoft.com/office/drawing/2018/hyperlinkcolor" val="tx"/>
                    </a:ext>
                  </a:extLst>
                </a:hlinkClick>
              </a:rPr>
              <a:t>Romanian</a:t>
            </a:r>
            <a:r>
              <a:rPr lang="en-GB" sz="1400" b="0" i="0" dirty="0">
                <a:solidFill>
                  <a:srgbClr val="007C91"/>
                </a:solidFill>
                <a:effectLst/>
                <a:latin typeface="GDS Transport"/>
              </a:rPr>
              <a:t>, </a:t>
            </a:r>
          </a:p>
          <a:p>
            <a:pPr>
              <a:lnSpc>
                <a:spcPct val="107000"/>
              </a:lnSpc>
            </a:pPr>
            <a:r>
              <a:rPr lang="en-GB" sz="1400" b="0" i="0" dirty="0">
                <a:solidFill>
                  <a:srgbClr val="007C91"/>
                </a:solidFill>
                <a:effectLst/>
                <a:latin typeface="GDS Transport"/>
                <a:hlinkClick r:id="rId25">
                  <a:extLst>
                    <a:ext uri="{A12FA001-AC4F-418D-AE19-62706E023703}">
                      <ahyp:hlinkClr xmlns:ahyp="http://schemas.microsoft.com/office/drawing/2018/hyperlinkcolor" val="tx"/>
                    </a:ext>
                  </a:extLst>
                </a:hlinkClick>
              </a:rPr>
              <a:t>Romany</a:t>
            </a:r>
            <a:r>
              <a:rPr lang="en-GB" sz="1400" b="0" i="0" dirty="0">
                <a:solidFill>
                  <a:srgbClr val="007C91"/>
                </a:solidFill>
                <a:effectLst/>
                <a:latin typeface="GDS Transport"/>
              </a:rPr>
              <a:t>, </a:t>
            </a:r>
            <a:r>
              <a:rPr lang="en-GB" sz="1400" b="0" i="0" dirty="0">
                <a:solidFill>
                  <a:srgbClr val="007C91"/>
                </a:solidFill>
                <a:effectLst/>
                <a:latin typeface="GDS Transport"/>
                <a:hlinkClick r:id="rId26">
                  <a:extLst>
                    <a:ext uri="{A12FA001-AC4F-418D-AE19-62706E023703}">
                      <ahyp:hlinkClr xmlns:ahyp="http://schemas.microsoft.com/office/drawing/2018/hyperlinkcolor" val="tx"/>
                    </a:ext>
                  </a:extLst>
                </a:hlinkClick>
              </a:rPr>
              <a:t>Russian</a:t>
            </a:r>
            <a:r>
              <a:rPr lang="en-GB" sz="1400" b="0" i="0" dirty="0">
                <a:solidFill>
                  <a:srgbClr val="007C91"/>
                </a:solidFill>
                <a:effectLst/>
                <a:latin typeface="GDS Transport"/>
              </a:rPr>
              <a:t>, </a:t>
            </a:r>
            <a:r>
              <a:rPr lang="en-GB" sz="1400" b="0" i="0" dirty="0">
                <a:solidFill>
                  <a:srgbClr val="007C91"/>
                </a:solidFill>
                <a:effectLst/>
                <a:latin typeface="GDS Transport"/>
                <a:hlinkClick r:id="rId27">
                  <a:extLst>
                    <a:ext uri="{A12FA001-AC4F-418D-AE19-62706E023703}">
                      <ahyp:hlinkClr xmlns:ahyp="http://schemas.microsoft.com/office/drawing/2018/hyperlinkcolor" val="tx"/>
                    </a:ext>
                  </a:extLst>
                </a:hlinkClick>
              </a:rPr>
              <a:t>Somali</a:t>
            </a:r>
            <a:r>
              <a:rPr lang="en-GB" sz="1400" b="0" i="0" dirty="0">
                <a:solidFill>
                  <a:srgbClr val="007C91"/>
                </a:solidFill>
                <a:effectLst/>
                <a:latin typeface="GDS Transport"/>
              </a:rPr>
              <a:t>, </a:t>
            </a:r>
            <a:r>
              <a:rPr lang="en-GB" sz="1400" b="0" i="0" dirty="0">
                <a:solidFill>
                  <a:srgbClr val="007C91"/>
                </a:solidFill>
                <a:effectLst/>
                <a:latin typeface="GDS Transport"/>
                <a:hlinkClick r:id="rId28">
                  <a:extLst>
                    <a:ext uri="{A12FA001-AC4F-418D-AE19-62706E023703}">
                      <ahyp:hlinkClr xmlns:ahyp="http://schemas.microsoft.com/office/drawing/2018/hyperlinkcolor" val="tx"/>
                    </a:ext>
                  </a:extLst>
                </a:hlinkClick>
              </a:rPr>
              <a:t>Spanish</a:t>
            </a:r>
            <a:r>
              <a:rPr lang="en-GB" sz="1400" b="0" i="0" dirty="0">
                <a:solidFill>
                  <a:srgbClr val="007C91"/>
                </a:solidFill>
                <a:effectLst/>
                <a:latin typeface="GDS Transport"/>
              </a:rPr>
              <a:t>, </a:t>
            </a:r>
            <a:r>
              <a:rPr lang="en-GB" sz="1400" b="0" i="0" dirty="0">
                <a:solidFill>
                  <a:srgbClr val="007C91"/>
                </a:solidFill>
                <a:effectLst/>
                <a:latin typeface="GDS Transport"/>
                <a:hlinkClick r:id="rId29">
                  <a:extLst>
                    <a:ext uri="{A12FA001-AC4F-418D-AE19-62706E023703}">
                      <ahyp:hlinkClr xmlns:ahyp="http://schemas.microsoft.com/office/drawing/2018/hyperlinkcolor" val="tx"/>
                    </a:ext>
                  </a:extLst>
                </a:hlinkClick>
              </a:rPr>
              <a:t>Tagalog</a:t>
            </a:r>
            <a:r>
              <a:rPr lang="en-GB" sz="1400" b="0" i="0" dirty="0">
                <a:solidFill>
                  <a:srgbClr val="007C91"/>
                </a:solidFill>
                <a:effectLst/>
                <a:latin typeface="GDS Transport"/>
              </a:rPr>
              <a:t>, </a:t>
            </a:r>
          </a:p>
          <a:p>
            <a:pPr>
              <a:lnSpc>
                <a:spcPct val="107000"/>
              </a:lnSpc>
            </a:pPr>
            <a:r>
              <a:rPr lang="en-GB" sz="1400" b="0" i="0" dirty="0">
                <a:solidFill>
                  <a:srgbClr val="007C91"/>
                </a:solidFill>
                <a:effectLst/>
                <a:latin typeface="GDS Transport"/>
                <a:hlinkClick r:id="rId27">
                  <a:extLst>
                    <a:ext uri="{A12FA001-AC4F-418D-AE19-62706E023703}">
                      <ahyp:hlinkClr xmlns:ahyp="http://schemas.microsoft.com/office/drawing/2018/hyperlinkcolor" val="tx"/>
                    </a:ext>
                  </a:extLst>
                </a:hlinkClick>
              </a:rPr>
              <a:t>Tigrinya</a:t>
            </a:r>
            <a:r>
              <a:rPr lang="en-GB" sz="1400" b="0" i="0" dirty="0">
                <a:solidFill>
                  <a:srgbClr val="007C91"/>
                </a:solidFill>
                <a:effectLst/>
                <a:latin typeface="GDS Transport"/>
              </a:rPr>
              <a:t>, </a:t>
            </a:r>
            <a:r>
              <a:rPr lang="en-GB" sz="1400" b="0" i="0" dirty="0">
                <a:solidFill>
                  <a:srgbClr val="007C91"/>
                </a:solidFill>
                <a:effectLst/>
                <a:latin typeface="GDS Transport"/>
                <a:hlinkClick r:id="rId30">
                  <a:extLst>
                    <a:ext uri="{A12FA001-AC4F-418D-AE19-62706E023703}">
                      <ahyp:hlinkClr xmlns:ahyp="http://schemas.microsoft.com/office/drawing/2018/hyperlinkcolor" val="tx"/>
                    </a:ext>
                  </a:extLst>
                </a:hlinkClick>
              </a:rPr>
              <a:t>Turkish</a:t>
            </a:r>
            <a:r>
              <a:rPr lang="en-GB" sz="1400" b="0" i="0" dirty="0">
                <a:solidFill>
                  <a:srgbClr val="007C91"/>
                </a:solidFill>
                <a:effectLst/>
                <a:latin typeface="GDS Transport"/>
              </a:rPr>
              <a:t>, </a:t>
            </a:r>
            <a:r>
              <a:rPr lang="en-GB" sz="1400" b="0" i="0" dirty="0">
                <a:solidFill>
                  <a:srgbClr val="007C91"/>
                </a:solidFill>
                <a:effectLst/>
                <a:latin typeface="GDS Transport"/>
                <a:hlinkClick r:id="rId31">
                  <a:extLst>
                    <a:ext uri="{A12FA001-AC4F-418D-AE19-62706E023703}">
                      <ahyp:hlinkClr xmlns:ahyp="http://schemas.microsoft.com/office/drawing/2018/hyperlinkcolor" val="tx"/>
                    </a:ext>
                  </a:extLst>
                </a:hlinkClick>
              </a:rPr>
              <a:t>Twi</a:t>
            </a:r>
            <a:r>
              <a:rPr lang="en-GB" sz="1400" b="0" i="0" dirty="0">
                <a:solidFill>
                  <a:srgbClr val="007C91"/>
                </a:solidFill>
                <a:effectLst/>
                <a:latin typeface="GDS Transport"/>
              </a:rPr>
              <a:t>, </a:t>
            </a:r>
            <a:r>
              <a:rPr lang="en-GB" sz="1400" b="0" i="0" dirty="0">
                <a:solidFill>
                  <a:srgbClr val="007C91"/>
                </a:solidFill>
                <a:effectLst/>
                <a:latin typeface="GDS Transport"/>
                <a:hlinkClick r:id="rId32">
                  <a:extLst>
                    <a:ext uri="{A12FA001-AC4F-418D-AE19-62706E023703}">
                      <ahyp:hlinkClr xmlns:ahyp="http://schemas.microsoft.com/office/drawing/2018/hyperlinkcolor" val="tx"/>
                    </a:ext>
                  </a:extLst>
                </a:hlinkClick>
              </a:rPr>
              <a:t>Ukrainian</a:t>
            </a:r>
            <a:r>
              <a:rPr lang="en-GB" sz="1400" b="0" i="0" dirty="0">
                <a:solidFill>
                  <a:srgbClr val="007C91"/>
                </a:solidFill>
                <a:effectLst/>
                <a:latin typeface="GDS Transport"/>
              </a:rPr>
              <a:t>, </a:t>
            </a:r>
            <a:r>
              <a:rPr lang="en-GB" sz="1400" b="0" i="0" dirty="0">
                <a:solidFill>
                  <a:srgbClr val="007C91"/>
                </a:solidFill>
                <a:effectLst/>
                <a:latin typeface="GDS Transport"/>
                <a:hlinkClick r:id="rId33">
                  <a:extLst>
                    <a:ext uri="{A12FA001-AC4F-418D-AE19-62706E023703}">
                      <ahyp:hlinkClr xmlns:ahyp="http://schemas.microsoft.com/office/drawing/2018/hyperlinkcolor" val="tx"/>
                    </a:ext>
                  </a:extLst>
                </a:hlinkClick>
              </a:rPr>
              <a:t>Urdu</a:t>
            </a:r>
            <a:r>
              <a:rPr lang="en-GB" sz="1400" b="0" i="0" dirty="0">
                <a:solidFill>
                  <a:srgbClr val="007C91"/>
                </a:solidFill>
                <a:effectLst/>
                <a:latin typeface="GDS Transport"/>
              </a:rPr>
              <a:t>, </a:t>
            </a:r>
            <a:r>
              <a:rPr lang="en-GB" sz="1400" b="0" i="0" dirty="0">
                <a:solidFill>
                  <a:srgbClr val="007C91"/>
                </a:solidFill>
                <a:effectLst/>
                <a:latin typeface="GDS Transport"/>
                <a:hlinkClick r:id="rId34">
                  <a:extLst>
                    <a:ext uri="{A12FA001-AC4F-418D-AE19-62706E023703}">
                      <ahyp:hlinkClr xmlns:ahyp="http://schemas.microsoft.com/office/drawing/2018/hyperlinkcolor" val="tx"/>
                    </a:ext>
                  </a:extLst>
                </a:hlinkClick>
              </a:rPr>
              <a:t>Yiddish</a:t>
            </a:r>
            <a:r>
              <a:rPr lang="en-GB" sz="1400" b="0" i="0" dirty="0">
                <a:solidFill>
                  <a:srgbClr val="007C91"/>
                </a:solidFill>
                <a:effectLst/>
                <a:latin typeface="GDS Transport"/>
              </a:rPr>
              <a:t> </a:t>
            </a:r>
          </a:p>
          <a:p>
            <a:pPr>
              <a:lnSpc>
                <a:spcPct val="107000"/>
              </a:lnSpc>
            </a:pPr>
            <a:r>
              <a:rPr lang="en-GB" sz="1400" b="0" i="0" dirty="0">
                <a:solidFill>
                  <a:srgbClr val="007C91"/>
                </a:solidFill>
                <a:effectLst/>
                <a:latin typeface="GDS Transport"/>
              </a:rPr>
              <a:t>and </a:t>
            </a:r>
            <a:r>
              <a:rPr lang="en-GB" sz="1400" b="0" i="0" dirty="0">
                <a:solidFill>
                  <a:srgbClr val="007C91"/>
                </a:solidFill>
                <a:effectLst/>
                <a:latin typeface="GDS Transport"/>
                <a:hlinkClick r:id="rId35">
                  <a:extLst>
                    <a:ext uri="{A12FA001-AC4F-418D-AE19-62706E023703}">
                      <ahyp:hlinkClr xmlns:ahyp="http://schemas.microsoft.com/office/drawing/2018/hyperlinkcolor" val="tx"/>
                    </a:ext>
                  </a:extLst>
                </a:hlinkClick>
              </a:rPr>
              <a:t>Yoruba</a:t>
            </a:r>
            <a:r>
              <a:rPr lang="en-GB" sz="1400" b="0" i="0" dirty="0">
                <a:solidFill>
                  <a:srgbClr val="007C91"/>
                </a:solidFill>
                <a:effectLst/>
                <a:latin typeface="GDS Transport"/>
              </a:rPr>
              <a:t>.</a:t>
            </a:r>
            <a:endParaRPr lang="en-GB" sz="1400" dirty="0">
              <a:solidFill>
                <a:srgbClr val="007C91"/>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endParaRPr>
          </a:p>
          <a:p>
            <a:pPr>
              <a:lnSpc>
                <a:spcPct val="107000"/>
              </a:lnSpc>
            </a:pPr>
            <a:endParaRPr lang="en-GB" sz="1400" b="0" i="0" dirty="0">
              <a:solidFill>
                <a:srgbClr val="007C91"/>
              </a:solidFill>
              <a:effectLst/>
              <a:latin typeface="GDS Transport"/>
            </a:endParaRPr>
          </a:p>
          <a:p>
            <a:pPr>
              <a:lnSpc>
                <a:spcPct val="107000"/>
              </a:lnSpc>
            </a:pPr>
            <a:r>
              <a:rPr lang="en-GB" sz="1400" b="0" i="0" dirty="0">
                <a:solidFill>
                  <a:srgbClr val="007C91"/>
                </a:solidFill>
                <a:effectLst/>
                <a:latin typeface="GDS Transport"/>
              </a:rPr>
              <a:t>Accessible formats such as </a:t>
            </a:r>
            <a:r>
              <a:rPr lang="en-GB" sz="1400" b="0" i="0" dirty="0">
                <a:solidFill>
                  <a:srgbClr val="007C91"/>
                </a:solidFill>
                <a:effectLst/>
                <a:latin typeface="GDS Transport"/>
                <a:hlinkClick r:id="rId36">
                  <a:extLst>
                    <a:ext uri="{A12FA001-AC4F-418D-AE19-62706E023703}">
                      <ahyp:hlinkClr xmlns:ahyp="http://schemas.microsoft.com/office/drawing/2018/hyperlinkcolor" val="tx"/>
                    </a:ext>
                  </a:extLst>
                </a:hlinkClick>
              </a:rPr>
              <a:t>Audio</a:t>
            </a:r>
            <a:r>
              <a:rPr lang="en-GB" sz="1400" b="0" i="0" dirty="0">
                <a:solidFill>
                  <a:srgbClr val="007C91"/>
                </a:solidFill>
                <a:effectLst/>
                <a:latin typeface="GDS Transport"/>
              </a:rPr>
              <a:t>, </a:t>
            </a:r>
            <a:r>
              <a:rPr lang="en-GB" sz="1400" b="0" i="0" dirty="0">
                <a:solidFill>
                  <a:srgbClr val="007C91"/>
                </a:solidFill>
                <a:effectLst/>
                <a:latin typeface="GDS Transport"/>
                <a:hlinkClick r:id="rId37">
                  <a:extLst>
                    <a:ext uri="{A12FA001-AC4F-418D-AE19-62706E023703}">
                      <ahyp:hlinkClr xmlns:ahyp="http://schemas.microsoft.com/office/drawing/2018/hyperlinkcolor" val="tx"/>
                    </a:ext>
                  </a:extLst>
                </a:hlinkClick>
              </a:rPr>
              <a:t>Braille</a:t>
            </a:r>
            <a:r>
              <a:rPr lang="en-GB" sz="1400" b="0" i="0" dirty="0">
                <a:solidFill>
                  <a:srgbClr val="007C91"/>
                </a:solidFill>
                <a:effectLst/>
                <a:latin typeface="GDS Transport"/>
              </a:rPr>
              <a:t>, </a:t>
            </a:r>
            <a:r>
              <a:rPr lang="en-GB" sz="1400" b="0" i="0" dirty="0">
                <a:solidFill>
                  <a:srgbClr val="007C91"/>
                </a:solidFill>
                <a:effectLst/>
                <a:latin typeface="GDS Transport"/>
                <a:hlinkClick r:id="rId38">
                  <a:extLst>
                    <a:ext uri="{A12FA001-AC4F-418D-AE19-62706E023703}">
                      <ahyp:hlinkClr xmlns:ahyp="http://schemas.microsoft.com/office/drawing/2018/hyperlinkcolor" val="tx"/>
                    </a:ext>
                  </a:extLst>
                </a:hlinkClick>
              </a:rPr>
              <a:t>BSL video</a:t>
            </a:r>
            <a:r>
              <a:rPr lang="en-GB" sz="1400" b="0" i="0" dirty="0">
                <a:solidFill>
                  <a:srgbClr val="007C91"/>
                </a:solidFill>
                <a:effectLst/>
                <a:latin typeface="GDS Transport"/>
              </a:rPr>
              <a:t> and </a:t>
            </a:r>
            <a:r>
              <a:rPr lang="en-GB" sz="1400" b="0" i="0" dirty="0">
                <a:solidFill>
                  <a:srgbClr val="007C91"/>
                </a:solidFill>
                <a:effectLst/>
                <a:latin typeface="GDS Transport"/>
                <a:hlinkClick r:id="rId39">
                  <a:extLst>
                    <a:ext uri="{A12FA001-AC4F-418D-AE19-62706E023703}">
                      <ahyp:hlinkClr xmlns:ahyp="http://schemas.microsoft.com/office/drawing/2018/hyperlinkcolor" val="tx"/>
                    </a:ext>
                  </a:extLst>
                </a:hlinkClick>
              </a:rPr>
              <a:t>Large Print</a:t>
            </a:r>
            <a:r>
              <a:rPr lang="en-GB" sz="1400" b="0" i="0" dirty="0">
                <a:solidFill>
                  <a:srgbClr val="007C91"/>
                </a:solidFill>
                <a:effectLst/>
                <a:latin typeface="GDS Transport"/>
              </a:rPr>
              <a:t> are also available.</a:t>
            </a:r>
          </a:p>
          <a:p>
            <a:pPr>
              <a:lnSpc>
                <a:spcPct val="107000"/>
              </a:lnSpc>
            </a:pPr>
            <a:endParaRPr lang="en-GB" sz="1400" dirty="0">
              <a:solidFill>
                <a:srgbClr val="007C91"/>
              </a:solidFill>
              <a:latin typeface="GDS Transport"/>
              <a:ea typeface="Times New Roman" panose="02020603050405020304" pitchFamily="18" charset="0"/>
              <a:cs typeface="Calibri" panose="020F0502020204030204" pitchFamily="34" charset="0"/>
            </a:endParaRPr>
          </a:p>
          <a:p>
            <a:pPr>
              <a:lnSpc>
                <a:spcPct val="107000"/>
              </a:lnSpc>
            </a:pPr>
            <a:r>
              <a:rPr lang="en-GB" sz="14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40">
                  <a:extLst>
                    <a:ext uri="{A12FA001-AC4F-418D-AE19-62706E023703}">
                      <ahyp:hlinkClr xmlns:ahyp="http://schemas.microsoft.com/office/drawing/2018/hyperlinkcolor" val="tx"/>
                    </a:ext>
                  </a:extLst>
                </a:hlinkClick>
              </a:rPr>
              <a:t>www.gov.uk/government/publications/flu-vaccination-who-should-have-it-this-winter-and-why</a:t>
            </a: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278A46D-AB42-59F5-6E4F-49CBBB207431}"/>
              </a:ext>
            </a:extLst>
          </p:cNvPr>
          <p:cNvSpPr txBox="1"/>
          <p:nvPr/>
        </p:nvSpPr>
        <p:spPr>
          <a:xfrm>
            <a:off x="3121877" y="5827883"/>
            <a:ext cx="1229813" cy="461665"/>
          </a:xfrm>
          <a:prstGeom prst="rect">
            <a:avLst/>
          </a:prstGeom>
          <a:solidFill>
            <a:srgbClr val="007C91"/>
          </a:solidFill>
        </p:spPr>
        <p:txBody>
          <a:bodyPr wrap="square" rtlCol="0">
            <a:spAutoFit/>
          </a:bodyPr>
          <a:lstStyle/>
          <a:p>
            <a:r>
              <a:rPr lang="en-GB" sz="1200" b="1" dirty="0">
                <a:solidFill>
                  <a:schemeClr val="bg1"/>
                </a:solidFill>
              </a:rPr>
              <a:t>Product code: </a:t>
            </a:r>
          </a:p>
          <a:p>
            <a:r>
              <a:rPr lang="en-GB" sz="1200" b="1" dirty="0">
                <a:solidFill>
                  <a:schemeClr val="bg1"/>
                </a:solidFill>
              </a:rPr>
              <a:t>FLUMW24EN</a:t>
            </a:r>
          </a:p>
        </p:txBody>
      </p:sp>
      <p:pic>
        <p:nvPicPr>
          <p:cNvPr id="6" name="Picture 5">
            <a:extLst>
              <a:ext uri="{FF2B5EF4-FFF2-40B4-BE49-F238E27FC236}">
                <a16:creationId xmlns:a16="http://schemas.microsoft.com/office/drawing/2014/main" id="{839086CA-381E-DBFD-7043-833DEE97860A}"/>
              </a:ext>
            </a:extLst>
          </p:cNvPr>
          <p:cNvPicPr>
            <a:picLocks noChangeAspect="1"/>
          </p:cNvPicPr>
          <p:nvPr/>
        </p:nvPicPr>
        <p:blipFill>
          <a:blip r:embed="rId41"/>
          <a:stretch>
            <a:fillRect/>
          </a:stretch>
        </p:blipFill>
        <p:spPr>
          <a:xfrm>
            <a:off x="615956" y="799284"/>
            <a:ext cx="3584429" cy="4976031"/>
          </a:xfrm>
          <a:prstGeom prst="rect">
            <a:avLst/>
          </a:prstGeom>
        </p:spPr>
      </p:pic>
      <p:pic>
        <p:nvPicPr>
          <p:cNvPr id="8" name="Picture 7">
            <a:extLst>
              <a:ext uri="{FF2B5EF4-FFF2-40B4-BE49-F238E27FC236}">
                <a16:creationId xmlns:a16="http://schemas.microsoft.com/office/drawing/2014/main" id="{D054A917-2500-2B08-6E1D-5C0740182B74}"/>
              </a:ext>
            </a:extLst>
          </p:cNvPr>
          <p:cNvPicPr>
            <a:picLocks noChangeAspect="1"/>
          </p:cNvPicPr>
          <p:nvPr/>
        </p:nvPicPr>
        <p:blipFill>
          <a:blip r:embed="rId42"/>
          <a:stretch>
            <a:fillRect/>
          </a:stretch>
        </p:blipFill>
        <p:spPr>
          <a:xfrm>
            <a:off x="8223738" y="597653"/>
            <a:ext cx="3499179" cy="4922887"/>
          </a:xfrm>
          <a:prstGeom prst="rect">
            <a:avLst/>
          </a:prstGeom>
        </p:spPr>
      </p:pic>
    </p:spTree>
    <p:extLst>
      <p:ext uri="{BB962C8B-B14F-4D97-AF65-F5344CB8AC3E}">
        <p14:creationId xmlns:p14="http://schemas.microsoft.com/office/powerpoint/2010/main" val="217689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7"/>
            <a:ext cx="11123856" cy="930192"/>
          </a:xfrm>
        </p:spPr>
        <p:txBody>
          <a:bodyPr>
            <a:noAutofit/>
          </a:bodyPr>
          <a:lstStyle/>
          <a:p>
            <a:r>
              <a:rPr lang="en-GB" sz="3600" dirty="0">
                <a:latin typeface="Calibri" panose="020F0502020204030204" pitchFamily="34" charset="0"/>
                <a:cs typeface="Calibri" panose="020F0502020204030204" pitchFamily="34" charset="0"/>
              </a:rPr>
              <a:t>| Flu vaccination consent form </a:t>
            </a:r>
            <a:r>
              <a:rPr lang="en-GB" sz="1800" dirty="0">
                <a:latin typeface="Calibri" panose="020F0502020204030204" pitchFamily="34" charset="0"/>
                <a:cs typeface="Calibri" panose="020F0502020204030204" pitchFamily="34" charset="0"/>
              </a:rPr>
              <a:t>(combined form for nasal spray and injectable vaccine)</a:t>
            </a:r>
            <a:br>
              <a:rPr lang="en-GB" sz="1800" dirty="0">
                <a:latin typeface="Calibri" panose="020F0502020204030204" pitchFamily="34" charset="0"/>
                <a:cs typeface="Calibri" panose="020F0502020204030204" pitchFamily="34" charset="0"/>
              </a:rPr>
            </a:br>
            <a:r>
              <a:rPr lang="en-GB" sz="1800" dirty="0">
                <a:solidFill>
                  <a:srgbClr val="007C9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www.gov.uk/government/publications/flu-vaccination-in-schools</a:t>
            </a:r>
            <a:r>
              <a:rPr lang="en-GB" sz="1800" dirty="0">
                <a:solidFill>
                  <a:srgbClr val="007C91"/>
                </a:solidFill>
                <a:latin typeface="Calibri" panose="020F0502020204030204" pitchFamily="34" charset="0"/>
                <a:cs typeface="Calibri" panose="020F0502020204030204" pitchFamily="34" charset="0"/>
              </a:rPr>
              <a:t> </a:t>
            </a:r>
            <a:br>
              <a:rPr lang="en-GB" sz="1800" dirty="0">
                <a:solidFill>
                  <a:srgbClr val="007C91"/>
                </a:solidFill>
                <a:highlight>
                  <a:srgbClr val="FFFF00"/>
                </a:highlight>
                <a:latin typeface="Calibri" panose="020F0502020204030204" pitchFamily="34" charset="0"/>
                <a:cs typeface="Calibri" panose="020F0502020204030204" pitchFamily="34" charset="0"/>
              </a:rPr>
            </a:br>
            <a:br>
              <a:rPr lang="en-GB" sz="1800" dirty="0">
                <a:latin typeface="Calibri" panose="020F0502020204030204" pitchFamily="34" charset="0"/>
                <a:cs typeface="Calibri" panose="020F0502020204030204" pitchFamily="34" charset="0"/>
              </a:rPr>
            </a:br>
            <a:endParaRPr lang="en-GB" sz="1800"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F27C3BF9-B827-1227-0C40-65A02D310AC4}"/>
              </a:ext>
            </a:extLst>
          </p:cNvPr>
          <p:cNvSpPr txBox="1"/>
          <p:nvPr/>
        </p:nvSpPr>
        <p:spPr>
          <a:xfrm>
            <a:off x="9636671" y="6245860"/>
            <a:ext cx="2555329" cy="375552"/>
          </a:xfrm>
          <a:prstGeom prst="rect">
            <a:avLst/>
          </a:prstGeom>
          <a:noFill/>
        </p:spPr>
        <p:txBody>
          <a:bodyPr wrap="square">
            <a:spAutoFit/>
          </a:bodyPr>
          <a:lstStyle/>
          <a:p>
            <a:pPr>
              <a:lnSpc>
                <a:spcPct val="107000"/>
              </a:lnSpc>
              <a:spcAft>
                <a:spcPts val="800"/>
              </a:spcAft>
            </a:pPr>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Link to consent form</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7B328A07-DE2A-B6D3-1374-EECFA15A722A}"/>
              </a:ext>
            </a:extLst>
          </p:cNvPr>
          <p:cNvPicPr>
            <a:picLocks noChangeAspect="1"/>
          </p:cNvPicPr>
          <p:nvPr/>
        </p:nvPicPr>
        <p:blipFill>
          <a:blip r:embed="rId5"/>
          <a:stretch>
            <a:fillRect/>
          </a:stretch>
        </p:blipFill>
        <p:spPr>
          <a:xfrm>
            <a:off x="1261653" y="1292464"/>
            <a:ext cx="3539295" cy="4963530"/>
          </a:xfrm>
          <a:prstGeom prst="rect">
            <a:avLst/>
          </a:prstGeom>
        </p:spPr>
      </p:pic>
      <p:pic>
        <p:nvPicPr>
          <p:cNvPr id="10" name="Picture 9">
            <a:extLst>
              <a:ext uri="{FF2B5EF4-FFF2-40B4-BE49-F238E27FC236}">
                <a16:creationId xmlns:a16="http://schemas.microsoft.com/office/drawing/2014/main" id="{797FA9E0-90F5-500E-8988-94304F18846C}"/>
              </a:ext>
            </a:extLst>
          </p:cNvPr>
          <p:cNvPicPr>
            <a:picLocks noChangeAspect="1"/>
          </p:cNvPicPr>
          <p:nvPr/>
        </p:nvPicPr>
        <p:blipFill>
          <a:blip r:embed="rId6"/>
          <a:stretch>
            <a:fillRect/>
          </a:stretch>
        </p:blipFill>
        <p:spPr>
          <a:xfrm>
            <a:off x="5902386" y="1312367"/>
            <a:ext cx="3539295" cy="4943627"/>
          </a:xfrm>
          <a:prstGeom prst="rect">
            <a:avLst/>
          </a:prstGeom>
        </p:spPr>
      </p:pic>
    </p:spTree>
    <p:extLst>
      <p:ext uri="{BB962C8B-B14F-4D97-AF65-F5344CB8AC3E}">
        <p14:creationId xmlns:p14="http://schemas.microsoft.com/office/powerpoint/2010/main" val="3447407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7"/>
            <a:ext cx="11123856" cy="552420"/>
          </a:xfrm>
        </p:spPr>
        <p:txBody>
          <a:bodyPr>
            <a:noAutofit/>
          </a:bodyPr>
          <a:lstStyle/>
          <a:p>
            <a:r>
              <a:rPr lang="en-GB" sz="3600" dirty="0">
                <a:latin typeface="Calibri" panose="020F0502020204030204" pitchFamily="34" charset="0"/>
                <a:cs typeface="Calibri" panose="020F0502020204030204" pitchFamily="34" charset="0"/>
              </a:rPr>
              <a:t>| Easy read for those with a learning disability</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60B4F5A9-B438-456D-AE83-55D4B03F037A}"/>
              </a:ext>
            </a:extLst>
          </p:cNvPr>
          <p:cNvSpPr txBox="1"/>
          <p:nvPr/>
        </p:nvSpPr>
        <p:spPr>
          <a:xfrm>
            <a:off x="2635557" y="2265204"/>
            <a:ext cx="298480" cy="584775"/>
          </a:xfrm>
          <a:prstGeom prst="rect">
            <a:avLst/>
          </a:prstGeom>
          <a:noFill/>
        </p:spPr>
        <p:txBody>
          <a:bodyPr wrap="none" rtlCol="0">
            <a:spAutoFit/>
          </a:bodyPr>
          <a:lstStyle/>
          <a:p>
            <a:r>
              <a:rPr lang="en-GB" sz="3200" dirty="0">
                <a:solidFill>
                  <a:srgbClr val="007C91"/>
                </a:solidFill>
              </a:rPr>
              <a:t> </a:t>
            </a:r>
          </a:p>
        </p:txBody>
      </p:sp>
      <p:pic>
        <p:nvPicPr>
          <p:cNvPr id="4" name="Picture 3">
            <a:extLst>
              <a:ext uri="{FF2B5EF4-FFF2-40B4-BE49-F238E27FC236}">
                <a16:creationId xmlns:a16="http://schemas.microsoft.com/office/drawing/2014/main" id="{4C36360F-BADF-4EFF-B7B5-F34E68BB14C9}"/>
              </a:ext>
            </a:extLst>
          </p:cNvPr>
          <p:cNvPicPr>
            <a:picLocks noChangeAspect="1"/>
          </p:cNvPicPr>
          <p:nvPr/>
        </p:nvPicPr>
        <p:blipFill>
          <a:blip r:embed="rId3"/>
          <a:stretch>
            <a:fillRect/>
          </a:stretch>
        </p:blipFill>
        <p:spPr>
          <a:xfrm>
            <a:off x="1053358" y="926534"/>
            <a:ext cx="3761357" cy="4805948"/>
          </a:xfrm>
          <a:prstGeom prst="rect">
            <a:avLst/>
          </a:prstGeom>
        </p:spPr>
      </p:pic>
      <p:pic>
        <p:nvPicPr>
          <p:cNvPr id="7" name="Picture 6">
            <a:extLst>
              <a:ext uri="{FF2B5EF4-FFF2-40B4-BE49-F238E27FC236}">
                <a16:creationId xmlns:a16="http://schemas.microsoft.com/office/drawing/2014/main" id="{85488399-BB5E-4862-9819-1264A214E9EB}"/>
              </a:ext>
            </a:extLst>
          </p:cNvPr>
          <p:cNvPicPr>
            <a:picLocks noChangeAspect="1"/>
          </p:cNvPicPr>
          <p:nvPr/>
        </p:nvPicPr>
        <p:blipFill>
          <a:blip r:embed="rId4"/>
          <a:stretch>
            <a:fillRect/>
          </a:stretch>
        </p:blipFill>
        <p:spPr>
          <a:xfrm>
            <a:off x="6613589" y="840372"/>
            <a:ext cx="3946639" cy="4798428"/>
          </a:xfrm>
          <a:prstGeom prst="rect">
            <a:avLst/>
          </a:prstGeom>
        </p:spPr>
      </p:pic>
      <p:sp>
        <p:nvSpPr>
          <p:cNvPr id="14" name="TextBox 13">
            <a:extLst>
              <a:ext uri="{FF2B5EF4-FFF2-40B4-BE49-F238E27FC236}">
                <a16:creationId xmlns:a16="http://schemas.microsoft.com/office/drawing/2014/main" id="{36BF4FFA-17C2-41E4-8A52-E7AB3661F613}"/>
              </a:ext>
            </a:extLst>
          </p:cNvPr>
          <p:cNvSpPr txBox="1"/>
          <p:nvPr/>
        </p:nvSpPr>
        <p:spPr>
          <a:xfrm>
            <a:off x="1053358" y="5742709"/>
            <a:ext cx="4407990" cy="1772986"/>
          </a:xfrm>
          <a:prstGeom prst="rect">
            <a:avLst/>
          </a:prstGeom>
          <a:noFill/>
        </p:spPr>
        <p:txBody>
          <a:bodyPr wrap="square">
            <a:spAutoFit/>
          </a:bodyPr>
          <a:lstStyle/>
          <a:p>
            <a:pPr>
              <a:lnSpc>
                <a:spcPct val="107000"/>
              </a:lnSpc>
              <a:spcAft>
                <a:spcPts val="800"/>
              </a:spcAft>
            </a:pPr>
            <a:r>
              <a:rPr lang="en-GB" sz="14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https://www.healthpublications.gov.uk/ViewProduct.html?sp=</a:t>
            </a:r>
            <a:r>
              <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Sprotectyourselffromflueasyreadleaflet</a:t>
            </a:r>
            <a:r>
              <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400" dirty="0">
                <a:solidFill>
                  <a:srgbClr val="007C91"/>
                </a:solidFill>
                <a:latin typeface="Calibri" panose="020F0502020204030204" pitchFamily="34" charset="0"/>
                <a:ea typeface="Calibri" panose="020F0502020204030204" pitchFamily="34" charset="0"/>
                <a:cs typeface="Times New Roman" panose="02020603050405020304" pitchFamily="18" charset="0"/>
              </a:rPr>
              <a:t>www.gov.uk/government/publications/flu-leaflet-for-people-with-learning-disability</a:t>
            </a:r>
          </a:p>
          <a:p>
            <a:pPr>
              <a:lnSpc>
                <a:spcPct val="107000"/>
              </a:lnSpc>
              <a:spcAft>
                <a:spcPts val="800"/>
              </a:spcAft>
            </a:pPr>
            <a:endParaRPr lang="en-GB" sz="1400" dirty="0">
              <a:solidFill>
                <a:srgbClr val="007C9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09F126B4-F98D-470F-8FC2-8D568EF76578}"/>
              </a:ext>
            </a:extLst>
          </p:cNvPr>
          <p:cNvSpPr txBox="1"/>
          <p:nvPr/>
        </p:nvSpPr>
        <p:spPr>
          <a:xfrm>
            <a:off x="6613589" y="5732482"/>
            <a:ext cx="4079467" cy="543162"/>
          </a:xfrm>
          <a:prstGeom prst="rect">
            <a:avLst/>
          </a:prstGeom>
          <a:noFill/>
        </p:spPr>
        <p:txBody>
          <a:bodyPr wrap="square">
            <a:spAutoFit/>
          </a:bodyPr>
          <a:lstStyle/>
          <a:p>
            <a:pPr>
              <a:lnSpc>
                <a:spcPct val="107000"/>
              </a:lnSpc>
              <a:spcAft>
                <a:spcPts val="800"/>
              </a:spcAft>
            </a:pPr>
            <a:r>
              <a:rPr lang="en-GB" sz="14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https://www.healthpublications.gov.uk/ViewProduct.html?sp=</a:t>
            </a:r>
            <a:r>
              <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Sprotectyourselffromflueasyreadposter</a:t>
            </a:r>
            <a:r>
              <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8" name="TextBox 7">
            <a:extLst>
              <a:ext uri="{FF2B5EF4-FFF2-40B4-BE49-F238E27FC236}">
                <a16:creationId xmlns:a16="http://schemas.microsoft.com/office/drawing/2014/main" id="{FC050B98-4802-C18D-9F40-B5D0BF039D27}"/>
              </a:ext>
            </a:extLst>
          </p:cNvPr>
          <p:cNvSpPr txBox="1"/>
          <p:nvPr/>
        </p:nvSpPr>
        <p:spPr>
          <a:xfrm>
            <a:off x="6750909" y="4967339"/>
            <a:ext cx="1424936" cy="461665"/>
          </a:xfrm>
          <a:prstGeom prst="rect">
            <a:avLst/>
          </a:prstGeom>
          <a:solidFill>
            <a:srgbClr val="007C91"/>
          </a:solidFill>
        </p:spPr>
        <p:txBody>
          <a:bodyPr wrap="square" rtlCol="0">
            <a:spAutoFit/>
          </a:bodyPr>
          <a:lstStyle/>
          <a:p>
            <a:r>
              <a:rPr lang="en-GB" sz="1200" b="1" dirty="0">
                <a:solidFill>
                  <a:schemeClr val="bg1"/>
                </a:solidFill>
              </a:rPr>
              <a:t>Product code: EASYREADFLU2</a:t>
            </a:r>
          </a:p>
        </p:txBody>
      </p:sp>
      <p:sp>
        <p:nvSpPr>
          <p:cNvPr id="9" name="TextBox 8">
            <a:extLst>
              <a:ext uri="{FF2B5EF4-FFF2-40B4-BE49-F238E27FC236}">
                <a16:creationId xmlns:a16="http://schemas.microsoft.com/office/drawing/2014/main" id="{5A6CF170-3082-051F-B19A-FB24F699D0AE}"/>
              </a:ext>
            </a:extLst>
          </p:cNvPr>
          <p:cNvSpPr txBox="1"/>
          <p:nvPr/>
        </p:nvSpPr>
        <p:spPr>
          <a:xfrm>
            <a:off x="1272254" y="5198172"/>
            <a:ext cx="1479109" cy="461665"/>
          </a:xfrm>
          <a:prstGeom prst="rect">
            <a:avLst/>
          </a:prstGeom>
          <a:solidFill>
            <a:srgbClr val="007C91"/>
          </a:solidFill>
        </p:spPr>
        <p:txBody>
          <a:bodyPr wrap="square" rtlCol="0">
            <a:spAutoFit/>
          </a:bodyPr>
          <a:lstStyle/>
          <a:p>
            <a:r>
              <a:rPr lang="en-GB" sz="1200" b="1" dirty="0">
                <a:solidFill>
                  <a:schemeClr val="bg1"/>
                </a:solidFill>
              </a:rPr>
              <a:t>Product code: EASYREADFLU1</a:t>
            </a:r>
          </a:p>
        </p:txBody>
      </p:sp>
    </p:spTree>
    <p:extLst>
      <p:ext uri="{BB962C8B-B14F-4D97-AF65-F5344CB8AC3E}">
        <p14:creationId xmlns:p14="http://schemas.microsoft.com/office/powerpoint/2010/main" val="334900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D70B8-A906-41A4-AF6D-887A1513ED96}"/>
              </a:ext>
            </a:extLst>
          </p:cNvPr>
          <p:cNvSpPr>
            <a:spLocks noGrp="1"/>
          </p:cNvSpPr>
          <p:nvPr>
            <p:ph type="title"/>
          </p:nvPr>
        </p:nvSpPr>
        <p:spPr>
          <a:xfrm>
            <a:off x="615956" y="210239"/>
            <a:ext cx="11123856" cy="972607"/>
          </a:xfrm>
        </p:spPr>
        <p:txBody>
          <a:bodyPr>
            <a:normAutofit/>
          </a:bodyPr>
          <a:lstStyle/>
          <a:p>
            <a:r>
              <a:rPr lang="en-GB" dirty="0"/>
              <a:t>Tripartite annual flu letter 2025 to 2026 </a:t>
            </a:r>
          </a:p>
        </p:txBody>
      </p:sp>
      <p:sp>
        <p:nvSpPr>
          <p:cNvPr id="4" name="Footer Placeholder 3">
            <a:extLst>
              <a:ext uri="{FF2B5EF4-FFF2-40B4-BE49-F238E27FC236}">
                <a16:creationId xmlns:a16="http://schemas.microsoft.com/office/drawing/2014/main" id="{F2FC70B1-3180-4F02-9771-C804319E7B47}"/>
              </a:ext>
            </a:extLst>
          </p:cNvPr>
          <p:cNvSpPr>
            <a:spLocks noGrp="1"/>
          </p:cNvSpPr>
          <p:nvPr>
            <p:ph type="ftr" sz="quarter" idx="10"/>
          </p:nvPr>
        </p:nvSpPr>
        <p:spPr/>
        <p:txBody>
          <a:bodyPr/>
          <a:lstStyle/>
          <a:p>
            <a:r>
              <a:rPr lang="en-GB" dirty="0"/>
              <a:t>Annual flu programme resources 2025 to 2026</a:t>
            </a:r>
            <a:endParaRPr lang="en-GB" sz="1400" dirty="0"/>
          </a:p>
        </p:txBody>
      </p:sp>
      <p:sp>
        <p:nvSpPr>
          <p:cNvPr id="5" name="Slide Number Placeholder 4">
            <a:extLst>
              <a:ext uri="{FF2B5EF4-FFF2-40B4-BE49-F238E27FC236}">
                <a16:creationId xmlns:a16="http://schemas.microsoft.com/office/drawing/2014/main" id="{1B29628D-6652-4F06-A8D6-4614EE1102CA}"/>
              </a:ext>
            </a:extLst>
          </p:cNvPr>
          <p:cNvSpPr>
            <a:spLocks noGrp="1"/>
          </p:cNvSpPr>
          <p:nvPr>
            <p:ph type="sldNum" sz="quarter" idx="11"/>
          </p:nvPr>
        </p:nvSpPr>
        <p:spPr/>
        <p:txBody>
          <a:bodyPr/>
          <a:lstStyle/>
          <a:p>
            <a:fld id="{344369E4-5DE7-46E5-874E-4FD437973785}" type="slidenum">
              <a:rPr lang="en-GB" smtClean="0"/>
              <a:pPr/>
              <a:t>3</a:t>
            </a:fld>
            <a:endParaRPr lang="en-GB" sz="1400" dirty="0"/>
          </a:p>
        </p:txBody>
      </p:sp>
      <p:sp>
        <p:nvSpPr>
          <p:cNvPr id="7" name="Content Placeholder 6">
            <a:extLst>
              <a:ext uri="{FF2B5EF4-FFF2-40B4-BE49-F238E27FC236}">
                <a16:creationId xmlns:a16="http://schemas.microsoft.com/office/drawing/2014/main" id="{7C8C013C-D381-4F89-A2EB-4566FA1C4F23}"/>
              </a:ext>
            </a:extLst>
          </p:cNvPr>
          <p:cNvSpPr>
            <a:spLocks noGrp="1"/>
          </p:cNvSpPr>
          <p:nvPr>
            <p:ph idx="1"/>
          </p:nvPr>
        </p:nvSpPr>
        <p:spPr>
          <a:xfrm>
            <a:off x="6252859" y="5475466"/>
            <a:ext cx="5808512" cy="1042806"/>
          </a:xfrm>
        </p:spPr>
        <p:txBody>
          <a:bodyPr>
            <a:normAutofit/>
          </a:bodyPr>
          <a:lstStyle/>
          <a:p>
            <a:pPr marL="0" indent="0">
              <a:buNone/>
            </a:pPr>
            <a:r>
              <a:rPr lang="en-GB" sz="1800" dirty="0">
                <a:solidFill>
                  <a:srgbClr val="007C91"/>
                </a:solidFill>
                <a:latin typeface="Calibri" panose="020F0502020204030204" pitchFamily="34" charset="0"/>
                <a:ea typeface="Calibri" panose="020F0502020204030204" pitchFamily="34" charset="0"/>
                <a:cs typeface="Times New Roman" panose="02020603050405020304" pitchFamily="18" charset="0"/>
              </a:rPr>
              <a:t>Flu letter published 13 February 2025  </a:t>
            </a:r>
          </a:p>
          <a:p>
            <a:pPr marL="0" indent="0">
              <a:buNone/>
            </a:pPr>
            <a:r>
              <a:rPr lang="en-GB" sz="1800" dirty="0">
                <a:solidFill>
                  <a:srgbClr val="007C91"/>
                </a:solidFill>
                <a:latin typeface="Calibri" panose="020F0502020204030204" pitchFamily="34" charset="0"/>
                <a:ea typeface="Calibri" panose="020F0502020204030204" pitchFamily="34" charset="0"/>
                <a:cs typeface="Times New Roman" panose="02020603050405020304" pitchFamily="18" charset="0"/>
              </a:rPr>
              <a:t>www.gov.uk/government/publications/national-flu-immunisation-programme-plan-2025-to-2026</a:t>
            </a:r>
            <a:endParaRPr lang="en-GB" sz="18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400" dirty="0">
              <a:solidFill>
                <a:srgbClr val="007C9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D5A2A12-83D6-CD38-CAF0-F676757E5006}"/>
              </a:ext>
            </a:extLst>
          </p:cNvPr>
          <p:cNvPicPr>
            <a:picLocks noChangeAspect="1"/>
          </p:cNvPicPr>
          <p:nvPr/>
        </p:nvPicPr>
        <p:blipFill>
          <a:blip r:embed="rId3"/>
          <a:stretch>
            <a:fillRect/>
          </a:stretch>
        </p:blipFill>
        <p:spPr>
          <a:xfrm>
            <a:off x="726961" y="1302599"/>
            <a:ext cx="7506523" cy="3888689"/>
          </a:xfrm>
          <a:prstGeom prst="rect">
            <a:avLst/>
          </a:prstGeom>
        </p:spPr>
      </p:pic>
    </p:spTree>
    <p:extLst>
      <p:ext uri="{BB962C8B-B14F-4D97-AF65-F5344CB8AC3E}">
        <p14:creationId xmlns:p14="http://schemas.microsoft.com/office/powerpoint/2010/main" val="2494983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75D7-9CFF-C2AF-AD00-4A59251906F9}"/>
              </a:ext>
            </a:extLst>
          </p:cNvPr>
          <p:cNvSpPr>
            <a:spLocks noGrp="1"/>
          </p:cNvSpPr>
          <p:nvPr>
            <p:ph type="title"/>
          </p:nvPr>
        </p:nvSpPr>
        <p:spPr/>
        <p:txBody>
          <a:bodyPr>
            <a:noAutofit/>
          </a:bodyPr>
          <a:lstStyle/>
          <a:p>
            <a:r>
              <a:rPr lang="en-GB" sz="3600" dirty="0">
                <a:latin typeface="Calibri" panose="020F0502020204030204" pitchFamily="34" charset="0"/>
                <a:cs typeface="Calibri" panose="020F0502020204030204" pitchFamily="34" charset="0"/>
              </a:rPr>
              <a:t>Flu vaccination films for people with a learning disability and autistic people and their family or carers </a:t>
            </a:r>
          </a:p>
        </p:txBody>
      </p:sp>
      <p:sp>
        <p:nvSpPr>
          <p:cNvPr id="5" name="Slide Number Placeholder 4">
            <a:extLst>
              <a:ext uri="{FF2B5EF4-FFF2-40B4-BE49-F238E27FC236}">
                <a16:creationId xmlns:a16="http://schemas.microsoft.com/office/drawing/2014/main" id="{B3897770-4F1E-8D5C-637A-CD59B6D5F86D}"/>
              </a:ext>
            </a:extLst>
          </p:cNvPr>
          <p:cNvSpPr>
            <a:spLocks noGrp="1"/>
          </p:cNvSpPr>
          <p:nvPr>
            <p:ph type="sldNum" sz="quarter" idx="11"/>
          </p:nvPr>
        </p:nvSpPr>
        <p:spPr/>
        <p:txBody>
          <a:bodyPr/>
          <a:lstStyle/>
          <a:p>
            <a:fld id="{344369E4-5DE7-46E5-874E-4FD437973785}" type="slidenum">
              <a:rPr lang="en-GB" smtClean="0"/>
              <a:pPr/>
              <a:t>30</a:t>
            </a:fld>
            <a:endParaRPr lang="en-GB" sz="1400" dirty="0"/>
          </a:p>
        </p:txBody>
      </p:sp>
      <p:pic>
        <p:nvPicPr>
          <p:cNvPr id="6" name="Picture 5">
            <a:extLst>
              <a:ext uri="{FF2B5EF4-FFF2-40B4-BE49-F238E27FC236}">
                <a16:creationId xmlns:a16="http://schemas.microsoft.com/office/drawing/2014/main" id="{A37F4A69-FA79-D490-22ED-9806F8673A95}"/>
              </a:ext>
            </a:extLst>
          </p:cNvPr>
          <p:cNvPicPr>
            <a:picLocks noChangeAspect="1"/>
          </p:cNvPicPr>
          <p:nvPr/>
        </p:nvPicPr>
        <p:blipFill>
          <a:blip r:embed="rId2"/>
          <a:stretch>
            <a:fillRect/>
          </a:stretch>
        </p:blipFill>
        <p:spPr>
          <a:xfrm>
            <a:off x="652843" y="1634799"/>
            <a:ext cx="3481118" cy="2042337"/>
          </a:xfrm>
          <a:prstGeom prst="rect">
            <a:avLst/>
          </a:prstGeom>
        </p:spPr>
      </p:pic>
      <p:sp>
        <p:nvSpPr>
          <p:cNvPr id="7" name="TextBox 6">
            <a:extLst>
              <a:ext uri="{FF2B5EF4-FFF2-40B4-BE49-F238E27FC236}">
                <a16:creationId xmlns:a16="http://schemas.microsoft.com/office/drawing/2014/main" id="{291C8540-0CCD-48C0-9E03-534A41F36DBD}"/>
              </a:ext>
            </a:extLst>
          </p:cNvPr>
          <p:cNvSpPr txBox="1"/>
          <p:nvPr/>
        </p:nvSpPr>
        <p:spPr>
          <a:xfrm>
            <a:off x="652844" y="1181541"/>
            <a:ext cx="3481118" cy="541751"/>
          </a:xfrm>
          <a:prstGeom prst="rect">
            <a:avLst/>
          </a:prstGeom>
          <a:noFill/>
        </p:spPr>
        <p:txBody>
          <a:bodyPr wrap="square">
            <a:spAutoFit/>
          </a:bodyPr>
          <a:lstStyle/>
          <a:p>
            <a:pPr>
              <a:lnSpc>
                <a:spcPct val="107000"/>
              </a:lnSpc>
              <a:spcBef>
                <a:spcPts val="3375"/>
              </a:spcBef>
              <a:spcAft>
                <a:spcPts val="800"/>
              </a:spcAft>
            </a:pPr>
            <a:r>
              <a:rPr lang="en-GB" sz="1400" b="1" dirty="0">
                <a:solidFill>
                  <a:srgbClr val="007C91"/>
                </a:solidFill>
                <a:effectLst/>
                <a:latin typeface="Calibri" panose="020F0502020204030204" pitchFamily="34" charset="0"/>
                <a:ea typeface="Times New Roman" panose="02020603050405020304" pitchFamily="18" charset="0"/>
                <a:cs typeface="Calibri" panose="020F0502020204030204" pitchFamily="34" charset="0"/>
              </a:rPr>
              <a:t>Flu vaccination video for people with a learning disability</a:t>
            </a:r>
            <a:endParaRPr lang="en-GB" sz="1400" dirty="0">
              <a:solidFill>
                <a:srgbClr val="007C9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457380F-7840-C808-8C20-8A28BA0C5BFD}"/>
              </a:ext>
            </a:extLst>
          </p:cNvPr>
          <p:cNvPicPr>
            <a:picLocks noChangeAspect="1"/>
          </p:cNvPicPr>
          <p:nvPr/>
        </p:nvPicPr>
        <p:blipFill>
          <a:blip r:embed="rId3"/>
          <a:stretch>
            <a:fillRect/>
          </a:stretch>
        </p:blipFill>
        <p:spPr>
          <a:xfrm>
            <a:off x="4186817" y="1658848"/>
            <a:ext cx="3391571" cy="1994238"/>
          </a:xfrm>
          <a:prstGeom prst="rect">
            <a:avLst/>
          </a:prstGeom>
        </p:spPr>
      </p:pic>
      <p:sp>
        <p:nvSpPr>
          <p:cNvPr id="9" name="TextBox 8">
            <a:extLst>
              <a:ext uri="{FF2B5EF4-FFF2-40B4-BE49-F238E27FC236}">
                <a16:creationId xmlns:a16="http://schemas.microsoft.com/office/drawing/2014/main" id="{70293B54-9A29-2562-D23B-44B6025F4A41}"/>
              </a:ext>
            </a:extLst>
          </p:cNvPr>
          <p:cNvSpPr txBox="1"/>
          <p:nvPr/>
        </p:nvSpPr>
        <p:spPr>
          <a:xfrm>
            <a:off x="4166568" y="1152689"/>
            <a:ext cx="3670616" cy="907684"/>
          </a:xfrm>
          <a:prstGeom prst="rect">
            <a:avLst/>
          </a:prstGeom>
          <a:noFill/>
        </p:spPr>
        <p:txBody>
          <a:bodyPr wrap="square">
            <a:spAutoFit/>
          </a:bodyPr>
          <a:lstStyle/>
          <a:p>
            <a:pPr>
              <a:lnSpc>
                <a:spcPct val="107000"/>
              </a:lnSpc>
              <a:spcBef>
                <a:spcPts val="3375"/>
              </a:spcBef>
              <a:spcAft>
                <a:spcPts val="800"/>
              </a:spcAft>
            </a:pPr>
            <a:r>
              <a:rPr lang="en-GB" sz="1400" b="1" dirty="0">
                <a:solidFill>
                  <a:srgbClr val="007C91"/>
                </a:solidFill>
                <a:effectLst/>
                <a:latin typeface="Calibri" panose="020F0502020204030204" pitchFamily="34" charset="0"/>
                <a:ea typeface="Times New Roman" panose="02020603050405020304" pitchFamily="18" charset="0"/>
                <a:cs typeface="Calibri" panose="020F0502020204030204" pitchFamily="34" charset="0"/>
              </a:rPr>
              <a:t>Flu vaccinations for carers of people with a learning disability</a:t>
            </a:r>
            <a:endParaRPr lang="en-GB" sz="1400" dirty="0">
              <a:solidFill>
                <a:srgbClr val="007C91"/>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extBox 9">
            <a:extLst>
              <a:ext uri="{FF2B5EF4-FFF2-40B4-BE49-F238E27FC236}">
                <a16:creationId xmlns:a16="http://schemas.microsoft.com/office/drawing/2014/main" id="{64B45311-2FC8-5334-D580-69398E22BD17}"/>
              </a:ext>
            </a:extLst>
          </p:cNvPr>
          <p:cNvSpPr txBox="1"/>
          <p:nvPr/>
        </p:nvSpPr>
        <p:spPr>
          <a:xfrm>
            <a:off x="7578388" y="1665083"/>
            <a:ext cx="3960768" cy="2541786"/>
          </a:xfrm>
          <a:prstGeom prst="rect">
            <a:avLst/>
          </a:prstGeom>
          <a:noFill/>
        </p:spPr>
        <p:txBody>
          <a:bodyPr wrap="square">
            <a:spAutoFit/>
          </a:bodyPr>
          <a:lstStyle/>
          <a:p>
            <a:pPr>
              <a:lnSpc>
                <a:spcPct val="107000"/>
              </a:lnSpc>
              <a:spcAft>
                <a:spcPts val="800"/>
              </a:spcAft>
            </a:pPr>
            <a:r>
              <a:rPr lang="en-GB" sz="14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www.gov.uk/government/publications/flu-leaflet-for-people-with-learning-disability</a:t>
            </a:r>
            <a:endParaRPr lang="en-GB" sz="14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400" u="sng" dirty="0">
              <a:solidFill>
                <a:srgbClr val="007C9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solidFill>
                  <a:srgbClr val="007C91"/>
                </a:solidFill>
                <a:latin typeface="Calibri" panose="020F0502020204030204" pitchFamily="34" charset="0"/>
                <a:ea typeface="Calibri" panose="020F0502020204030204" pitchFamily="34" charset="0"/>
                <a:cs typeface="Times New Roman" panose="02020603050405020304" pitchFamily="18" charset="0"/>
              </a:rPr>
              <a:t>YouTube links:</a:t>
            </a:r>
          </a:p>
          <a:p>
            <a:pPr>
              <a:lnSpc>
                <a:spcPct val="107000"/>
              </a:lnSpc>
              <a:spcAft>
                <a:spcPts val="800"/>
              </a:spcAft>
            </a:pPr>
            <a:r>
              <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https://www.youtube.com/watch?v=OqGSm0jaF9A</a:t>
            </a: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https://www.youtube.com/watch?v=</a:t>
            </a:r>
            <a:r>
              <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jJ9QdwUitFg</a:t>
            </a: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52E534F-9916-0055-132F-1DB055B5F36A}"/>
              </a:ext>
            </a:extLst>
          </p:cNvPr>
          <p:cNvSpPr txBox="1"/>
          <p:nvPr/>
        </p:nvSpPr>
        <p:spPr>
          <a:xfrm>
            <a:off x="7560491" y="4568386"/>
            <a:ext cx="4150111" cy="543162"/>
          </a:xfrm>
          <a:prstGeom prst="rect">
            <a:avLst/>
          </a:prstGeom>
          <a:noFill/>
        </p:spPr>
        <p:txBody>
          <a:bodyPr wrap="square">
            <a:spAutoFit/>
          </a:bodyPr>
          <a:lstStyle/>
          <a:p>
            <a:pPr>
              <a:lnSpc>
                <a:spcPct val="107000"/>
              </a:lnSpc>
              <a:spcAft>
                <a:spcPts val="800"/>
              </a:spcAft>
            </a:pPr>
            <a:r>
              <a:rPr lang="en-GB" sz="14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www.england.nhs.uk/learning-disabilities/improving-health/reasonable-adjustments/</a:t>
            </a:r>
            <a:r>
              <a:rPr lang="en-GB" sz="14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AD288C54-86ED-D250-3419-F27589318D72}"/>
              </a:ext>
            </a:extLst>
          </p:cNvPr>
          <p:cNvPicPr>
            <a:picLocks noChangeAspect="1"/>
          </p:cNvPicPr>
          <p:nvPr/>
        </p:nvPicPr>
        <p:blipFill>
          <a:blip r:embed="rId8"/>
          <a:stretch>
            <a:fillRect/>
          </a:stretch>
        </p:blipFill>
        <p:spPr>
          <a:xfrm>
            <a:off x="652843" y="4568386"/>
            <a:ext cx="3426530" cy="2053026"/>
          </a:xfrm>
          <a:prstGeom prst="rect">
            <a:avLst/>
          </a:prstGeom>
        </p:spPr>
      </p:pic>
      <p:pic>
        <p:nvPicPr>
          <p:cNvPr id="13" name="Picture 12">
            <a:extLst>
              <a:ext uri="{FF2B5EF4-FFF2-40B4-BE49-F238E27FC236}">
                <a16:creationId xmlns:a16="http://schemas.microsoft.com/office/drawing/2014/main" id="{73AEA81B-A85B-BDAC-515D-7D5498506D8C}"/>
              </a:ext>
            </a:extLst>
          </p:cNvPr>
          <p:cNvPicPr>
            <a:picLocks noChangeAspect="1"/>
          </p:cNvPicPr>
          <p:nvPr/>
        </p:nvPicPr>
        <p:blipFill>
          <a:blip r:embed="rId9"/>
          <a:stretch>
            <a:fillRect/>
          </a:stretch>
        </p:blipFill>
        <p:spPr>
          <a:xfrm>
            <a:off x="4186817" y="4580894"/>
            <a:ext cx="3426530" cy="2040518"/>
          </a:xfrm>
          <a:prstGeom prst="rect">
            <a:avLst/>
          </a:prstGeom>
        </p:spPr>
      </p:pic>
      <p:sp>
        <p:nvSpPr>
          <p:cNvPr id="14" name="TextBox 13">
            <a:extLst>
              <a:ext uri="{FF2B5EF4-FFF2-40B4-BE49-F238E27FC236}">
                <a16:creationId xmlns:a16="http://schemas.microsoft.com/office/drawing/2014/main" id="{771527FB-6C56-1F0C-75B8-D9F097BAD53D}"/>
              </a:ext>
            </a:extLst>
          </p:cNvPr>
          <p:cNvSpPr txBox="1"/>
          <p:nvPr/>
        </p:nvSpPr>
        <p:spPr>
          <a:xfrm>
            <a:off x="652843" y="4032992"/>
            <a:ext cx="3533974" cy="543162"/>
          </a:xfrm>
          <a:prstGeom prst="rect">
            <a:avLst/>
          </a:prstGeom>
          <a:noFill/>
        </p:spPr>
        <p:txBody>
          <a:bodyPr wrap="square">
            <a:spAutoFit/>
          </a:bodyPr>
          <a:lstStyle/>
          <a:p>
            <a:pPr>
              <a:lnSpc>
                <a:spcPct val="107000"/>
              </a:lnSpc>
              <a:spcBef>
                <a:spcPts val="3375"/>
              </a:spcBef>
              <a:spcAft>
                <a:spcPts val="800"/>
              </a:spcAft>
            </a:pPr>
            <a:r>
              <a:rPr lang="en-GB" sz="1400" b="1" dirty="0">
                <a:solidFill>
                  <a:srgbClr val="007C91"/>
                </a:solidFill>
                <a:effectLst/>
                <a:latin typeface="Calibri" panose="020F0502020204030204" pitchFamily="34" charset="0"/>
                <a:ea typeface="Times New Roman" panose="02020603050405020304" pitchFamily="18" charset="0"/>
                <a:cs typeface="Calibri" panose="020F0502020204030204" pitchFamily="34" charset="0"/>
              </a:rPr>
              <a:t>Use of reasonable adjustments to reduce health inequa</a:t>
            </a:r>
            <a:r>
              <a:rPr lang="en-GB" sz="1400" b="1" dirty="0">
                <a:solidFill>
                  <a:srgbClr val="007C91"/>
                </a:solidFill>
                <a:latin typeface="Calibri" panose="020F0502020204030204" pitchFamily="34" charset="0"/>
                <a:ea typeface="Times New Roman" panose="02020603050405020304" pitchFamily="18" charset="0"/>
                <a:cs typeface="Calibri" panose="020F0502020204030204" pitchFamily="34" charset="0"/>
              </a:rPr>
              <a:t>lities video</a:t>
            </a:r>
            <a:endParaRPr lang="en-GB" sz="1400" dirty="0">
              <a:solidFill>
                <a:srgbClr val="007C9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E6DC1D71-B43E-1DA7-AA94-D9BB2C741898}"/>
              </a:ext>
            </a:extLst>
          </p:cNvPr>
          <p:cNvSpPr txBox="1"/>
          <p:nvPr/>
        </p:nvSpPr>
        <p:spPr>
          <a:xfrm>
            <a:off x="4133961" y="4026077"/>
            <a:ext cx="3703223" cy="543162"/>
          </a:xfrm>
          <a:prstGeom prst="rect">
            <a:avLst/>
          </a:prstGeom>
          <a:noFill/>
        </p:spPr>
        <p:txBody>
          <a:bodyPr wrap="square">
            <a:spAutoFit/>
          </a:bodyPr>
          <a:lstStyle/>
          <a:p>
            <a:pPr>
              <a:lnSpc>
                <a:spcPct val="107000"/>
              </a:lnSpc>
              <a:spcBef>
                <a:spcPts val="3375"/>
              </a:spcBef>
              <a:spcAft>
                <a:spcPts val="800"/>
              </a:spcAft>
            </a:pPr>
            <a:r>
              <a:rPr lang="en-GB" sz="1400" b="1" dirty="0">
                <a:solidFill>
                  <a:srgbClr val="007C91"/>
                </a:solidFill>
                <a:effectLst/>
                <a:latin typeface="Calibri" panose="020F0502020204030204" pitchFamily="34" charset="0"/>
                <a:ea typeface="Times New Roman" panose="02020603050405020304" pitchFamily="18" charset="0"/>
                <a:cs typeface="Calibri" panose="020F0502020204030204" pitchFamily="34" charset="0"/>
              </a:rPr>
              <a:t>How reasonable adjustments make a big difference to health and wellbeing video</a:t>
            </a:r>
            <a:endParaRPr lang="en-GB" sz="1400" dirty="0">
              <a:solidFill>
                <a:srgbClr val="007C9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806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7"/>
            <a:ext cx="11123856" cy="552420"/>
          </a:xfrm>
        </p:spPr>
        <p:txBody>
          <a:bodyPr>
            <a:noAutofit/>
          </a:bodyPr>
          <a:lstStyle/>
          <a:p>
            <a:r>
              <a:rPr lang="en-GB" sz="3600" dirty="0">
                <a:latin typeface="Calibri" panose="020F0502020204030204" pitchFamily="34" charset="0"/>
                <a:cs typeface="Calibri" panose="020F0502020204030204" pitchFamily="34" charset="0"/>
              </a:rPr>
              <a:t>| Simple text resources for those with low literacy</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9CBF029F-383B-4D53-B154-BAAD88A4DD1E}"/>
              </a:ext>
            </a:extLst>
          </p:cNvPr>
          <p:cNvPicPr>
            <a:picLocks noChangeAspect="1"/>
          </p:cNvPicPr>
          <p:nvPr/>
        </p:nvPicPr>
        <p:blipFill>
          <a:blip r:embed="rId3"/>
          <a:stretch>
            <a:fillRect/>
          </a:stretch>
        </p:blipFill>
        <p:spPr>
          <a:xfrm>
            <a:off x="726959" y="901699"/>
            <a:ext cx="4137139" cy="4953001"/>
          </a:xfrm>
          <a:prstGeom prst="rect">
            <a:avLst/>
          </a:prstGeom>
        </p:spPr>
      </p:pic>
      <p:pic>
        <p:nvPicPr>
          <p:cNvPr id="7" name="Picture 6">
            <a:extLst>
              <a:ext uri="{FF2B5EF4-FFF2-40B4-BE49-F238E27FC236}">
                <a16:creationId xmlns:a16="http://schemas.microsoft.com/office/drawing/2014/main" id="{C17C0D7E-63C7-47CC-8E30-3FBB50EB7302}"/>
              </a:ext>
            </a:extLst>
          </p:cNvPr>
          <p:cNvPicPr>
            <a:picLocks noChangeAspect="1"/>
          </p:cNvPicPr>
          <p:nvPr/>
        </p:nvPicPr>
        <p:blipFill>
          <a:blip r:embed="rId4"/>
          <a:stretch>
            <a:fillRect/>
          </a:stretch>
        </p:blipFill>
        <p:spPr>
          <a:xfrm>
            <a:off x="6667630" y="873928"/>
            <a:ext cx="3860670" cy="4969808"/>
          </a:xfrm>
          <a:prstGeom prst="rect">
            <a:avLst/>
          </a:prstGeom>
        </p:spPr>
      </p:pic>
      <p:sp>
        <p:nvSpPr>
          <p:cNvPr id="8" name="TextBox 7">
            <a:extLst>
              <a:ext uri="{FF2B5EF4-FFF2-40B4-BE49-F238E27FC236}">
                <a16:creationId xmlns:a16="http://schemas.microsoft.com/office/drawing/2014/main" id="{748EFC10-A074-45B3-8EB5-564B2B90E6F1}"/>
              </a:ext>
            </a:extLst>
          </p:cNvPr>
          <p:cNvSpPr txBox="1"/>
          <p:nvPr/>
        </p:nvSpPr>
        <p:spPr>
          <a:xfrm>
            <a:off x="615956" y="6045529"/>
            <a:ext cx="5199181" cy="543162"/>
          </a:xfrm>
          <a:prstGeom prst="rect">
            <a:avLst/>
          </a:prstGeom>
          <a:noFill/>
        </p:spPr>
        <p:txBody>
          <a:bodyPr wrap="square">
            <a:spAutoFit/>
          </a:bodyPr>
          <a:lstStyle/>
          <a:p>
            <a:pPr>
              <a:lnSpc>
                <a:spcPct val="107000"/>
              </a:lnSpc>
              <a:spcAft>
                <a:spcPts val="800"/>
              </a:spcAft>
            </a:pPr>
            <a:r>
              <a:rPr lang="en-GB" sz="1400" u="sng" dirty="0">
                <a:solidFill>
                  <a:srgbClr val="007C91"/>
                </a:solidFill>
                <a:effectLst/>
                <a:latin typeface="Calibri" panose="020F0502020204030204" pitchFamily="34" charset="0"/>
                <a:ea typeface="Calibri" panose="020F0502020204030204" pitchFamily="34" charset="0"/>
                <a:cs typeface="Calibri" panose="020F0502020204030204" pitchFamily="34" charset="0"/>
              </a:rPr>
              <a:t>https://www.healthpublications.gov.uk/ViewProduct.html?sp=Sallaboutfluandvaccinationsimpletextforadults</a:t>
            </a: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3C135E4-F3AE-402A-8DAE-895D4CF1B3E6}"/>
              </a:ext>
            </a:extLst>
          </p:cNvPr>
          <p:cNvSpPr txBox="1"/>
          <p:nvPr/>
        </p:nvSpPr>
        <p:spPr>
          <a:xfrm>
            <a:off x="6540630" y="5985827"/>
            <a:ext cx="5199182" cy="543162"/>
          </a:xfrm>
          <a:prstGeom prst="rect">
            <a:avLst/>
          </a:prstGeom>
          <a:noFill/>
        </p:spPr>
        <p:txBody>
          <a:bodyPr wrap="square">
            <a:spAutoFit/>
          </a:bodyPr>
          <a:lstStyle/>
          <a:p>
            <a:pPr>
              <a:lnSpc>
                <a:spcPct val="107000"/>
              </a:lnSpc>
              <a:spcAft>
                <a:spcPts val="800"/>
              </a:spcAft>
            </a:pPr>
            <a:r>
              <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https://www.healthpublications.gov.uk/ViewProduct.html?sp=Sallaboutfluandvaccinationsimpletextforchildren-4666</a:t>
            </a:r>
            <a:r>
              <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 name="TextBox 2">
            <a:extLst>
              <a:ext uri="{FF2B5EF4-FFF2-40B4-BE49-F238E27FC236}">
                <a16:creationId xmlns:a16="http://schemas.microsoft.com/office/drawing/2014/main" id="{574D9C2E-F4CD-39DB-8F9C-53F3F562A85A}"/>
              </a:ext>
            </a:extLst>
          </p:cNvPr>
          <p:cNvSpPr txBox="1"/>
          <p:nvPr/>
        </p:nvSpPr>
        <p:spPr>
          <a:xfrm>
            <a:off x="6382541" y="5382070"/>
            <a:ext cx="1348677" cy="461665"/>
          </a:xfrm>
          <a:prstGeom prst="rect">
            <a:avLst/>
          </a:prstGeom>
          <a:solidFill>
            <a:srgbClr val="007C91"/>
          </a:solidFill>
        </p:spPr>
        <p:txBody>
          <a:bodyPr wrap="square" rtlCol="0">
            <a:spAutoFit/>
          </a:bodyPr>
          <a:lstStyle/>
          <a:p>
            <a:r>
              <a:rPr lang="en-GB" sz="1200" b="1" dirty="0">
                <a:solidFill>
                  <a:schemeClr val="bg1"/>
                </a:solidFill>
              </a:rPr>
              <a:t>Product code: FLU2025STC</a:t>
            </a:r>
          </a:p>
        </p:txBody>
      </p:sp>
      <p:sp>
        <p:nvSpPr>
          <p:cNvPr id="6" name="TextBox 5">
            <a:extLst>
              <a:ext uri="{FF2B5EF4-FFF2-40B4-BE49-F238E27FC236}">
                <a16:creationId xmlns:a16="http://schemas.microsoft.com/office/drawing/2014/main" id="{53A14FB7-14C1-9064-D982-E9EFD921CD8F}"/>
              </a:ext>
            </a:extLst>
          </p:cNvPr>
          <p:cNvSpPr txBox="1"/>
          <p:nvPr/>
        </p:nvSpPr>
        <p:spPr>
          <a:xfrm>
            <a:off x="509697" y="5382071"/>
            <a:ext cx="1348677" cy="461665"/>
          </a:xfrm>
          <a:prstGeom prst="rect">
            <a:avLst/>
          </a:prstGeom>
          <a:solidFill>
            <a:srgbClr val="007C91"/>
          </a:solidFill>
        </p:spPr>
        <p:txBody>
          <a:bodyPr wrap="square" rtlCol="0">
            <a:spAutoFit/>
          </a:bodyPr>
          <a:lstStyle/>
          <a:p>
            <a:r>
              <a:rPr lang="en-GB" sz="1200" b="1" dirty="0">
                <a:solidFill>
                  <a:schemeClr val="bg1"/>
                </a:solidFill>
              </a:rPr>
              <a:t>Product code: FLU2025STA </a:t>
            </a:r>
          </a:p>
        </p:txBody>
      </p:sp>
    </p:spTree>
    <p:extLst>
      <p:ext uri="{BB962C8B-B14F-4D97-AF65-F5344CB8AC3E}">
        <p14:creationId xmlns:p14="http://schemas.microsoft.com/office/powerpoint/2010/main" val="3069492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14057-0BD1-C01C-E7EB-9374A9E277BB}"/>
              </a:ext>
            </a:extLst>
          </p:cNvPr>
          <p:cNvSpPr>
            <a:spLocks noGrp="1"/>
          </p:cNvSpPr>
          <p:nvPr>
            <p:ph type="title"/>
          </p:nvPr>
        </p:nvSpPr>
        <p:spPr/>
        <p:txBody>
          <a:bodyPr>
            <a:normAutofit/>
          </a:bodyPr>
          <a:lstStyle/>
          <a:p>
            <a:r>
              <a:rPr lang="en-GB" sz="3600" dirty="0">
                <a:effectLst/>
                <a:latin typeface="Calibri" panose="020F0502020204030204" pitchFamily="34" charset="0"/>
                <a:ea typeface="Calibri" panose="020F0502020204030204" pitchFamily="34" charset="0"/>
                <a:cs typeface="Calibri" panose="020F0502020204030204" pitchFamily="34" charset="0"/>
              </a:rPr>
              <a:t>British Islamic Medical Association Flu Resources </a:t>
            </a:r>
            <a:endParaRPr lang="en-GB" sz="36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E8CA005E-A703-9AF1-CE37-E790530AAD01}"/>
              </a:ext>
            </a:extLst>
          </p:cNvPr>
          <p:cNvSpPr>
            <a:spLocks noGrp="1"/>
          </p:cNvSpPr>
          <p:nvPr>
            <p:ph idx="1"/>
          </p:nvPr>
        </p:nvSpPr>
        <p:spPr>
          <a:xfrm>
            <a:off x="615955" y="676275"/>
            <a:ext cx="11123857" cy="5762575"/>
          </a:xfrm>
        </p:spPr>
        <p:txBody>
          <a:bodyPr>
            <a:normAutofit/>
          </a:bodyPr>
          <a:lstStyle/>
          <a:p>
            <a:pPr marL="0" indent="0">
              <a:buNone/>
            </a:pPr>
            <a:r>
              <a:rPr lang="en-GB" sz="1900" kern="0" dirty="0">
                <a:solidFill>
                  <a:srgbClr val="007C91"/>
                </a:solidFill>
                <a:latin typeface="Calibri" panose="020F0502020204030204" pitchFamily="34" charset="0"/>
                <a:ea typeface="Times New Roman" panose="02020603050405020304" pitchFamily="18" charset="0"/>
                <a:cs typeface="Calibri" panose="020F0502020204030204" pitchFamily="34" charset="0"/>
              </a:rPr>
              <a:t>The British Islamic Medical Association </a:t>
            </a:r>
            <a:r>
              <a:rPr lang="en-GB" sz="1900" dirty="0">
                <a:solidFill>
                  <a:srgbClr val="007C91"/>
                </a:solidFill>
                <a:effectLst/>
                <a:latin typeface="Calibri" panose="020F0502020204030204" pitchFamily="34" charset="0"/>
                <a:ea typeface="Calibri" panose="020F0502020204030204" pitchFamily="34" charset="0"/>
                <a:cs typeface="Calibri" panose="020F0502020204030204" pitchFamily="34" charset="0"/>
              </a:rPr>
              <a:t>(BIMA) have updated their 2 resources which explain the benefits of flu vaccination, the Islamic position on taking up the vaccine, and how to weigh up whether your children should have the nasal spray vaccine given the porcine gelatine content and conflict with a halal diet. BIMA are happy to be contacted for any local queries on </a:t>
            </a:r>
            <a:r>
              <a:rPr lang="en-GB" sz="1900" u="sng" dirty="0">
                <a:solidFill>
                  <a:srgbClr val="007C91"/>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info@britishima.org</a:t>
            </a:r>
            <a:r>
              <a:rPr lang="en-GB" sz="1900" dirty="0">
                <a:solidFill>
                  <a:srgbClr val="007C91"/>
                </a:solidFill>
                <a:effectLst/>
                <a:latin typeface="Calibri" panose="020F0502020204030204" pitchFamily="34" charset="0"/>
                <a:ea typeface="Calibri" panose="020F0502020204030204" pitchFamily="34" charset="0"/>
                <a:cs typeface="Calibri" panose="020F0502020204030204" pitchFamily="34" charset="0"/>
              </a:rPr>
              <a:t> and you can download these resources from: </a:t>
            </a:r>
            <a:r>
              <a:rPr lang="en-GB"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3"/>
              </a:rPr>
              <a:t>https://britishima.org/advice/flu/</a:t>
            </a:r>
            <a:r>
              <a:rPr lang="en-GB" sz="1800" dirty="0">
                <a:effectLst/>
                <a:latin typeface="Arial" panose="020B0604020202020204" pitchFamily="34" charset="0"/>
                <a:ea typeface="Calibri" panose="020F0502020204030204" pitchFamily="34" charset="0"/>
              </a:rPr>
              <a:t> </a:t>
            </a:r>
            <a:endParaRPr lang="en-GB" u="sng" dirty="0">
              <a:solidFill>
                <a:srgbClr val="0563C1"/>
              </a:solidFill>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0" indent="0">
              <a:buNone/>
            </a:pPr>
            <a:endParaRPr lang="en-GB" sz="24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0" indent="0">
              <a:buNone/>
            </a:pPr>
            <a:endParaRPr lang="en-GB" u="sng" dirty="0">
              <a:solidFill>
                <a:srgbClr val="0563C1"/>
              </a:solidFill>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0" indent="0">
              <a:buNone/>
            </a:pPr>
            <a:endParaRPr lang="en-GB" sz="24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0" indent="0">
              <a:buNone/>
            </a:pPr>
            <a:endParaRPr lang="en-GB" u="sng" dirty="0">
              <a:solidFill>
                <a:srgbClr val="0563C1"/>
              </a:solidFill>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0" indent="0">
              <a:buNone/>
            </a:pPr>
            <a:endParaRPr lang="en-GB" sz="24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0" indent="0">
              <a:buNone/>
            </a:pPr>
            <a:endParaRPr lang="en-GB" sz="1500" b="1" u="sng" dirty="0">
              <a:solidFill>
                <a:srgbClr val="007C91"/>
              </a:solidFill>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0" indent="0">
              <a:buNone/>
            </a:pPr>
            <a:endParaRPr lang="en-GB" sz="1500" b="1" u="sng" dirty="0">
              <a:solidFill>
                <a:srgbClr val="007C91"/>
              </a:solidFill>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0" indent="0">
              <a:buNone/>
            </a:pPr>
            <a:endParaRPr lang="en-GB" sz="1500" b="1" u="sng" dirty="0">
              <a:solidFill>
                <a:srgbClr val="007C91"/>
              </a:solidFill>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0" indent="0">
              <a:buNone/>
            </a:pPr>
            <a:endParaRPr lang="en-GB" sz="1500" b="1" u="sng" dirty="0">
              <a:solidFill>
                <a:srgbClr val="007C91"/>
              </a:solidFill>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0" indent="0">
              <a:buNone/>
            </a:pPr>
            <a:endParaRPr lang="en-GB" dirty="0"/>
          </a:p>
        </p:txBody>
      </p:sp>
      <p:sp>
        <p:nvSpPr>
          <p:cNvPr id="4" name="Footer Placeholder 3">
            <a:extLst>
              <a:ext uri="{FF2B5EF4-FFF2-40B4-BE49-F238E27FC236}">
                <a16:creationId xmlns:a16="http://schemas.microsoft.com/office/drawing/2014/main" id="{93F529C7-975E-F912-5351-48264291C35B}"/>
              </a:ext>
            </a:extLst>
          </p:cNvPr>
          <p:cNvSpPr>
            <a:spLocks noGrp="1"/>
          </p:cNvSpPr>
          <p:nvPr>
            <p:ph type="ftr" sz="quarter" idx="10"/>
          </p:nvPr>
        </p:nvSpPr>
        <p:spPr>
          <a:xfrm>
            <a:off x="838200" y="6512560"/>
            <a:ext cx="10007606" cy="289890"/>
          </a:xfrm>
        </p:spPr>
        <p:txBody>
          <a:bodyPr/>
          <a:lstStyle/>
          <a:p>
            <a:r>
              <a:rPr lang="en-GB"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3"/>
              </a:rPr>
              <a:t>https://britishima.org/advice/flu/</a:t>
            </a:r>
            <a:r>
              <a:rPr lang="en-GB" dirty="0">
                <a:effectLst/>
                <a:latin typeface="Arial" panose="020B0604020202020204" pitchFamily="34" charset="0"/>
                <a:ea typeface="Calibri" panose="020F0502020204030204" pitchFamily="34" charset="0"/>
              </a:rPr>
              <a:t> </a:t>
            </a:r>
            <a:endParaRPr lang="en-GB" sz="1100" dirty="0"/>
          </a:p>
        </p:txBody>
      </p:sp>
      <p:sp>
        <p:nvSpPr>
          <p:cNvPr id="5" name="Slide Number Placeholder 4">
            <a:extLst>
              <a:ext uri="{FF2B5EF4-FFF2-40B4-BE49-F238E27FC236}">
                <a16:creationId xmlns:a16="http://schemas.microsoft.com/office/drawing/2014/main" id="{395DE9AE-FC9C-0BF8-E491-1DCF7719FB63}"/>
              </a:ext>
            </a:extLst>
          </p:cNvPr>
          <p:cNvSpPr>
            <a:spLocks noGrp="1"/>
          </p:cNvSpPr>
          <p:nvPr>
            <p:ph type="sldNum" sz="quarter" idx="11"/>
          </p:nvPr>
        </p:nvSpPr>
        <p:spPr/>
        <p:txBody>
          <a:bodyPr/>
          <a:lstStyle/>
          <a:p>
            <a:fld id="{344369E4-5DE7-46E5-874E-4FD437973785}" type="slidenum">
              <a:rPr lang="en-GB" smtClean="0"/>
              <a:pPr/>
              <a:t>32</a:t>
            </a:fld>
            <a:endParaRPr lang="en-GB" sz="1400" dirty="0"/>
          </a:p>
        </p:txBody>
      </p:sp>
      <p:pic>
        <p:nvPicPr>
          <p:cNvPr id="6" name="Picture 5">
            <a:extLst>
              <a:ext uri="{FF2B5EF4-FFF2-40B4-BE49-F238E27FC236}">
                <a16:creationId xmlns:a16="http://schemas.microsoft.com/office/drawing/2014/main" id="{534582B9-D1DA-104A-CF49-4640E830C3A4}"/>
              </a:ext>
            </a:extLst>
          </p:cNvPr>
          <p:cNvPicPr>
            <a:picLocks noChangeAspect="1"/>
          </p:cNvPicPr>
          <p:nvPr/>
        </p:nvPicPr>
        <p:blipFill>
          <a:blip r:embed="rId5"/>
          <a:stretch>
            <a:fillRect/>
          </a:stretch>
        </p:blipFill>
        <p:spPr>
          <a:xfrm>
            <a:off x="2537520" y="2162720"/>
            <a:ext cx="3019901" cy="4223882"/>
          </a:xfrm>
          <a:prstGeom prst="rect">
            <a:avLst/>
          </a:prstGeom>
        </p:spPr>
      </p:pic>
      <p:pic>
        <p:nvPicPr>
          <p:cNvPr id="8" name="Picture 7">
            <a:extLst>
              <a:ext uri="{FF2B5EF4-FFF2-40B4-BE49-F238E27FC236}">
                <a16:creationId xmlns:a16="http://schemas.microsoft.com/office/drawing/2014/main" id="{F50279FB-66B6-15FD-52E5-ECD10DAD0E3E}"/>
              </a:ext>
            </a:extLst>
          </p:cNvPr>
          <p:cNvPicPr>
            <a:picLocks noChangeAspect="1"/>
          </p:cNvPicPr>
          <p:nvPr/>
        </p:nvPicPr>
        <p:blipFill>
          <a:blip r:embed="rId6"/>
          <a:stretch>
            <a:fillRect/>
          </a:stretch>
        </p:blipFill>
        <p:spPr>
          <a:xfrm>
            <a:off x="6634581" y="2135288"/>
            <a:ext cx="3019899" cy="4251314"/>
          </a:xfrm>
          <a:prstGeom prst="rect">
            <a:avLst/>
          </a:prstGeom>
        </p:spPr>
      </p:pic>
    </p:spTree>
    <p:extLst>
      <p:ext uri="{BB962C8B-B14F-4D97-AF65-F5344CB8AC3E}">
        <p14:creationId xmlns:p14="http://schemas.microsoft.com/office/powerpoint/2010/main" val="413037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7"/>
            <a:ext cx="11123856" cy="552420"/>
          </a:xfrm>
        </p:spPr>
        <p:txBody>
          <a:bodyPr>
            <a:noAutofit/>
          </a:bodyPr>
          <a:lstStyle/>
          <a:p>
            <a:r>
              <a:rPr lang="en-GB" sz="3600" dirty="0">
                <a:latin typeface="Calibri" panose="020F0502020204030204" pitchFamily="34" charset="0"/>
                <a:cs typeface="Calibri" panose="020F0502020204030204" pitchFamily="34" charset="0"/>
              </a:rPr>
              <a:t>| Weblinks</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60B4F5A9-B438-456D-AE83-55D4B03F037A}"/>
              </a:ext>
            </a:extLst>
          </p:cNvPr>
          <p:cNvSpPr txBox="1"/>
          <p:nvPr/>
        </p:nvSpPr>
        <p:spPr>
          <a:xfrm>
            <a:off x="705923" y="731837"/>
            <a:ext cx="11334411" cy="6401753"/>
          </a:xfrm>
          <a:prstGeom prst="rect">
            <a:avLst/>
          </a:prstGeom>
          <a:noFill/>
        </p:spPr>
        <p:txBody>
          <a:bodyPr wrap="square" rtlCol="0">
            <a:spAutoFit/>
          </a:bodyPr>
          <a:lstStyle/>
          <a:p>
            <a:r>
              <a:rPr lang="en-GB" b="1" dirty="0">
                <a:solidFill>
                  <a:srgbClr val="007C91"/>
                </a:solidFill>
                <a:latin typeface="Calibri" panose="020F0502020204030204" pitchFamily="34" charset="0"/>
                <a:cs typeface="Calibri" panose="020F0502020204030204" pitchFamily="34" charset="0"/>
              </a:rPr>
              <a:t>Healthcare professionals</a:t>
            </a:r>
            <a:endParaRPr lang="en-GB" dirty="0">
              <a:solidFill>
                <a:srgbClr val="007C9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www.gov.uk/government/publications/influenza-the-green-book-chapter-19</a:t>
            </a:r>
            <a:r>
              <a:rPr lang="en-GB" dirty="0">
                <a:solidFill>
                  <a:srgbClr val="007C91"/>
                </a:solidFill>
                <a:latin typeface="Calibri" panose="020F0502020204030204" pitchFamily="34" charset="0"/>
                <a:cs typeface="Calibri" panose="020F0502020204030204" pitchFamily="34" charset="0"/>
              </a:rPr>
              <a:t> (for ‘Green Book’ chapter 19)</a:t>
            </a: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www.gov.uk/government/collections/immunisation-patient-group-direction-pgd#seasonal-influenza</a:t>
            </a:r>
            <a:r>
              <a:rPr lang="en-GB" dirty="0">
                <a:solidFill>
                  <a:srgbClr val="007C91"/>
                </a:solidFill>
                <a:latin typeface="Calibri" panose="020F0502020204030204" pitchFamily="34" charset="0"/>
                <a:cs typeface="Calibri" panose="020F0502020204030204" pitchFamily="34" charset="0"/>
              </a:rPr>
              <a:t> (for inactivated and LAIV PGDs)</a:t>
            </a: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www.gov.uk/government/publications/national-protocol-for-inactivated-influenza-vaccine</a:t>
            </a:r>
            <a:r>
              <a:rPr lang="en-GB" dirty="0">
                <a:solidFill>
                  <a:srgbClr val="007C91"/>
                </a:solidFill>
                <a:latin typeface="Calibri" panose="020F0502020204030204" pitchFamily="34" charset="0"/>
                <a:cs typeface="Calibri" panose="020F0502020204030204" pitchFamily="34" charset="0"/>
              </a:rPr>
              <a:t>  (national protocol)</a:t>
            </a: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www.e-lfh.org.uk/programmes/flu-immunisation</a:t>
            </a:r>
            <a:r>
              <a:rPr lang="en-GB" dirty="0">
                <a:solidFill>
                  <a:srgbClr val="007C91"/>
                </a:solidFill>
                <a:latin typeface="Calibri" panose="020F0502020204030204" pitchFamily="34" charset="0"/>
                <a:cs typeface="Calibri" panose="020F0502020204030204" pitchFamily="34" charset="0"/>
              </a:rPr>
              <a:t>  (flu immunisation e-learning programme)</a:t>
            </a: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www.government/publications/flu-vaccination-programme-information-for-healthcare-practitioners</a:t>
            </a:r>
            <a:r>
              <a:rPr lang="en-GB" dirty="0">
                <a:solidFill>
                  <a:srgbClr val="007C91"/>
                </a:solidFill>
                <a:latin typeface="Calibri" panose="020F0502020204030204" pitchFamily="34" charset="0"/>
                <a:cs typeface="Calibri" panose="020F0502020204030204" pitchFamily="34" charset="0"/>
              </a:rPr>
              <a:t> (information for healthcare practitioners) </a:t>
            </a:r>
          </a:p>
          <a:p>
            <a:r>
              <a:rPr lang="en-GB" dirty="0">
                <a:solidFill>
                  <a:srgbClr val="007C91"/>
                </a:solidFill>
                <a:latin typeface="Calibri" panose="020F0502020204030204" pitchFamily="34" charset="0"/>
                <a:cs typeface="Calibri" panose="020F0502020204030204" pitchFamily="34" charset="0"/>
              </a:rPr>
              <a:t> </a:t>
            </a:r>
          </a:p>
          <a:p>
            <a:r>
              <a:rPr lang="en-GB" b="1" dirty="0">
                <a:solidFill>
                  <a:srgbClr val="007C91"/>
                </a:solidFill>
                <a:latin typeface="Calibri" panose="020F0502020204030204" pitchFamily="34" charset="0"/>
                <a:cs typeface="Calibri" panose="020F0502020204030204" pitchFamily="34" charset="0"/>
              </a:rPr>
              <a:t>Public facing</a:t>
            </a:r>
            <a:endParaRPr lang="en-GB" dirty="0">
              <a:solidFill>
                <a:srgbClr val="007C9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www.gov.uk/government/collections/annual-flu-programme</a:t>
            </a:r>
            <a:r>
              <a:rPr lang="en-GB" dirty="0">
                <a:solidFill>
                  <a:srgbClr val="007C91"/>
                </a:solidFill>
                <a:latin typeface="Calibri" panose="020F0502020204030204" pitchFamily="34" charset="0"/>
                <a:cs typeface="Calibri" panose="020F0502020204030204" pitchFamily="34" charset="0"/>
              </a:rPr>
              <a:t> (resources on GOV.UK)</a:t>
            </a: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https://campaignresources.dhsc.gov.uk</a:t>
            </a:r>
            <a:r>
              <a:rPr lang="en-GB" dirty="0">
                <a:solidFill>
                  <a:srgbClr val="007C91"/>
                </a:solidFill>
                <a:latin typeface="Calibri" panose="020F0502020204030204" pitchFamily="34" charset="0"/>
                <a:cs typeface="Calibri" panose="020F0502020204030204" pitchFamily="34" charset="0"/>
              </a:rPr>
              <a:t> (for marketing resources on the Campaign Resource Centre).</a:t>
            </a: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www.nhs.uk/flujab</a:t>
            </a:r>
            <a:r>
              <a:rPr lang="en-GB" dirty="0">
                <a:solidFill>
                  <a:srgbClr val="007C91"/>
                </a:solidFill>
                <a:latin typeface="Calibri" panose="020F0502020204030204" pitchFamily="34" charset="0"/>
                <a:cs typeface="Calibri" panose="020F0502020204030204" pitchFamily="34" charset="0"/>
              </a:rPr>
              <a:t>  (NHS website)</a:t>
            </a: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www.healthpublications.gov.uk</a:t>
            </a:r>
            <a:r>
              <a:rPr lang="en-GB" dirty="0">
                <a:solidFill>
                  <a:srgbClr val="007C91"/>
                </a:solidFill>
                <a:latin typeface="Calibri" panose="020F0502020204030204" pitchFamily="34" charset="0"/>
                <a:cs typeface="Calibri" panose="020F0502020204030204" pitchFamily="34" charset="0"/>
              </a:rPr>
              <a:t>  (Health publications ordering)</a:t>
            </a:r>
          </a:p>
          <a:p>
            <a:endParaRPr lang="en-GB" dirty="0">
              <a:solidFill>
                <a:srgbClr val="007C91"/>
              </a:solidFill>
              <a:latin typeface="Calibri" panose="020F0502020204030204" pitchFamily="34" charset="0"/>
              <a:cs typeface="Calibri" panose="020F0502020204030204" pitchFamily="34" charset="0"/>
            </a:endParaRPr>
          </a:p>
          <a:p>
            <a:r>
              <a:rPr lang="en-GB" b="1" dirty="0">
                <a:solidFill>
                  <a:srgbClr val="007C91"/>
                </a:solidFill>
                <a:latin typeface="Calibri" panose="020F0502020204030204" pitchFamily="34" charset="0"/>
                <a:cs typeface="Calibri" panose="020F0502020204030204" pitchFamily="34" charset="0"/>
              </a:rPr>
              <a:t>Surveillance data</a:t>
            </a:r>
            <a:endParaRPr lang="en-GB" dirty="0">
              <a:solidFill>
                <a:srgbClr val="007C9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www.gov.uk/government/statistics/national-flu-and-covid-19-surveillance-reports-2025-to-2026-season</a:t>
            </a:r>
            <a:r>
              <a:rPr lang="en-GB" dirty="0">
                <a:solidFill>
                  <a:srgbClr val="007C91"/>
                </a:solidFill>
                <a:latin typeface="Calibri" panose="020F0502020204030204" pitchFamily="34" charset="0"/>
                <a:cs typeface="Calibri" panose="020F0502020204030204" pitchFamily="34" charset="0"/>
              </a:rPr>
              <a:t> (weekly disease surveillance reports)</a:t>
            </a: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www.gov.uk/government/collections/vaccine-uptake#seasonal-flu-vaccine-uptake:-figures</a:t>
            </a:r>
            <a:r>
              <a:rPr lang="en-GB" dirty="0">
                <a:solidFill>
                  <a:srgbClr val="007C91"/>
                </a:solidFill>
                <a:latin typeface="Calibri" panose="020F0502020204030204" pitchFamily="34" charset="0"/>
                <a:cs typeface="Calibri" panose="020F0502020204030204" pitchFamily="34" charset="0"/>
              </a:rPr>
              <a:t> (current and previous seasons flu vaccine uptake figures)</a:t>
            </a: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www.gov.uk/government/publications/respiratory-virus-circulation-england-and-wales/timing-of-influenza-seasons</a:t>
            </a:r>
            <a:r>
              <a:rPr lang="en-GB" dirty="0">
                <a:solidFill>
                  <a:srgbClr val="007C91"/>
                </a:solidFill>
                <a:latin typeface="Calibri" panose="020F0502020204030204" pitchFamily="34" charset="0"/>
                <a:cs typeface="Calibri" panose="020F0502020204030204" pitchFamily="34" charset="0"/>
              </a:rPr>
              <a:t> (timing of flu seasons)</a:t>
            </a:r>
          </a:p>
          <a:p>
            <a:r>
              <a:rPr lang="en-GB" sz="1400" dirty="0">
                <a:solidFill>
                  <a:srgbClr val="007C91"/>
                </a:solidFill>
              </a:rPr>
              <a:t> </a:t>
            </a:r>
          </a:p>
        </p:txBody>
      </p:sp>
    </p:spTree>
    <p:extLst>
      <p:ext uri="{BB962C8B-B14F-4D97-AF65-F5344CB8AC3E}">
        <p14:creationId xmlns:p14="http://schemas.microsoft.com/office/powerpoint/2010/main" val="335818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D70B8-A906-41A4-AF6D-887A1513ED96}"/>
              </a:ext>
            </a:extLst>
          </p:cNvPr>
          <p:cNvSpPr>
            <a:spLocks noGrp="1"/>
          </p:cNvSpPr>
          <p:nvPr>
            <p:ph type="title"/>
          </p:nvPr>
        </p:nvSpPr>
        <p:spPr>
          <a:xfrm>
            <a:off x="615956" y="210239"/>
            <a:ext cx="11123856" cy="972607"/>
          </a:xfrm>
        </p:spPr>
        <p:txBody>
          <a:bodyPr>
            <a:normAutofit fontScale="90000"/>
          </a:bodyPr>
          <a:lstStyle/>
          <a:p>
            <a:r>
              <a:rPr lang="en-GB" dirty="0"/>
              <a:t>Amendment to tripartite annual flu letter 2025 to 2026 </a:t>
            </a:r>
          </a:p>
        </p:txBody>
      </p:sp>
      <p:sp>
        <p:nvSpPr>
          <p:cNvPr id="4" name="Footer Placeholder 3">
            <a:extLst>
              <a:ext uri="{FF2B5EF4-FFF2-40B4-BE49-F238E27FC236}">
                <a16:creationId xmlns:a16="http://schemas.microsoft.com/office/drawing/2014/main" id="{F2FC70B1-3180-4F02-9771-C804319E7B47}"/>
              </a:ext>
            </a:extLst>
          </p:cNvPr>
          <p:cNvSpPr>
            <a:spLocks noGrp="1"/>
          </p:cNvSpPr>
          <p:nvPr>
            <p:ph type="ftr" sz="quarter" idx="10"/>
          </p:nvPr>
        </p:nvSpPr>
        <p:spPr/>
        <p:txBody>
          <a:bodyPr/>
          <a:lstStyle/>
          <a:p>
            <a:r>
              <a:rPr lang="en-GB" dirty="0"/>
              <a:t>Annual flu programme resources 2025 to 2026</a:t>
            </a:r>
            <a:endParaRPr lang="en-GB" sz="1400" dirty="0"/>
          </a:p>
        </p:txBody>
      </p:sp>
      <p:sp>
        <p:nvSpPr>
          <p:cNvPr id="5" name="Slide Number Placeholder 4">
            <a:extLst>
              <a:ext uri="{FF2B5EF4-FFF2-40B4-BE49-F238E27FC236}">
                <a16:creationId xmlns:a16="http://schemas.microsoft.com/office/drawing/2014/main" id="{1B29628D-6652-4F06-A8D6-4614EE1102CA}"/>
              </a:ext>
            </a:extLst>
          </p:cNvPr>
          <p:cNvSpPr>
            <a:spLocks noGrp="1"/>
          </p:cNvSpPr>
          <p:nvPr>
            <p:ph type="sldNum" sz="quarter" idx="11"/>
          </p:nvPr>
        </p:nvSpPr>
        <p:spPr/>
        <p:txBody>
          <a:bodyPr/>
          <a:lstStyle/>
          <a:p>
            <a:fld id="{344369E4-5DE7-46E5-874E-4FD437973785}" type="slidenum">
              <a:rPr lang="en-GB" smtClean="0"/>
              <a:pPr/>
              <a:t>4</a:t>
            </a:fld>
            <a:endParaRPr lang="en-GB" sz="1400" dirty="0"/>
          </a:p>
        </p:txBody>
      </p:sp>
      <p:sp>
        <p:nvSpPr>
          <p:cNvPr id="7" name="Content Placeholder 6">
            <a:extLst>
              <a:ext uri="{FF2B5EF4-FFF2-40B4-BE49-F238E27FC236}">
                <a16:creationId xmlns:a16="http://schemas.microsoft.com/office/drawing/2014/main" id="{7C8C013C-D381-4F89-A2EB-4566FA1C4F23}"/>
              </a:ext>
            </a:extLst>
          </p:cNvPr>
          <p:cNvSpPr>
            <a:spLocks noGrp="1"/>
          </p:cNvSpPr>
          <p:nvPr>
            <p:ph idx="1"/>
          </p:nvPr>
        </p:nvSpPr>
        <p:spPr>
          <a:xfrm>
            <a:off x="6252859" y="5475466"/>
            <a:ext cx="5808512" cy="1042806"/>
          </a:xfrm>
        </p:spPr>
        <p:txBody>
          <a:bodyPr>
            <a:normAutofit/>
          </a:bodyPr>
          <a:lstStyle/>
          <a:p>
            <a:pPr marL="0" indent="0">
              <a:buNone/>
            </a:pPr>
            <a:r>
              <a:rPr lang="en-GB" sz="1800" dirty="0">
                <a:solidFill>
                  <a:srgbClr val="007C91"/>
                </a:solidFill>
                <a:latin typeface="Calibri" panose="020F0502020204030204" pitchFamily="34" charset="0"/>
                <a:ea typeface="Calibri" panose="020F0502020204030204" pitchFamily="34" charset="0"/>
                <a:cs typeface="Times New Roman" panose="02020603050405020304" pitchFamily="18" charset="0"/>
              </a:rPr>
              <a:t>Flu letter amendment published 28 July 2025  </a:t>
            </a:r>
          </a:p>
          <a:p>
            <a:pPr marL="0" indent="0">
              <a:buNone/>
            </a:pPr>
            <a:r>
              <a:rPr lang="en-GB" sz="1800" dirty="0">
                <a:solidFill>
                  <a:srgbClr val="007C91"/>
                </a:solidFill>
                <a:latin typeface="Calibri" panose="020F0502020204030204" pitchFamily="34" charset="0"/>
                <a:ea typeface="Calibri" panose="020F0502020204030204" pitchFamily="34" charset="0"/>
                <a:cs typeface="Times New Roman" panose="02020603050405020304" pitchFamily="18" charset="0"/>
              </a:rPr>
              <a:t>www.gov.uk/government/publications/national-flu-immunisation-programme-plan-2025-to-2026</a:t>
            </a:r>
            <a:endParaRPr lang="en-GB" sz="18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400" dirty="0">
              <a:solidFill>
                <a:srgbClr val="007C9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3CBEA45-B985-C992-4E53-9B317B6DCCD0}"/>
              </a:ext>
            </a:extLst>
          </p:cNvPr>
          <p:cNvPicPr>
            <a:picLocks noChangeAspect="1"/>
          </p:cNvPicPr>
          <p:nvPr/>
        </p:nvPicPr>
        <p:blipFill>
          <a:blip r:embed="rId3"/>
          <a:stretch>
            <a:fillRect/>
          </a:stretch>
        </p:blipFill>
        <p:spPr>
          <a:xfrm>
            <a:off x="726961" y="927200"/>
            <a:ext cx="6959300" cy="4574803"/>
          </a:xfrm>
          <a:prstGeom prst="rect">
            <a:avLst/>
          </a:prstGeom>
        </p:spPr>
      </p:pic>
    </p:spTree>
    <p:extLst>
      <p:ext uri="{BB962C8B-B14F-4D97-AF65-F5344CB8AC3E}">
        <p14:creationId xmlns:p14="http://schemas.microsoft.com/office/powerpoint/2010/main" val="2835023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821DE-F9C0-446E-BDED-7869F85373F5}"/>
              </a:ext>
            </a:extLst>
          </p:cNvPr>
          <p:cNvSpPr>
            <a:spLocks noGrp="1"/>
          </p:cNvSpPr>
          <p:nvPr>
            <p:ph type="title"/>
          </p:nvPr>
        </p:nvSpPr>
        <p:spPr/>
        <p:txBody>
          <a:bodyPr>
            <a:normAutofit/>
          </a:bodyPr>
          <a:lstStyle/>
          <a:p>
            <a:r>
              <a:rPr lang="en-GB" sz="4000" dirty="0">
                <a:latin typeface="Calibri" panose="020F0502020204030204" pitchFamily="34" charset="0"/>
                <a:cs typeface="Calibri" panose="020F0502020204030204" pitchFamily="34" charset="0"/>
              </a:rPr>
              <a:t>| Green Book - Influenza: chapter 19</a:t>
            </a:r>
            <a:endParaRPr lang="en-GB" dirty="0"/>
          </a:p>
        </p:txBody>
      </p:sp>
      <p:sp>
        <p:nvSpPr>
          <p:cNvPr id="5" name="Slide Number Placeholder 4">
            <a:extLst>
              <a:ext uri="{FF2B5EF4-FFF2-40B4-BE49-F238E27FC236}">
                <a16:creationId xmlns:a16="http://schemas.microsoft.com/office/drawing/2014/main" id="{C7A28048-70AD-44AB-A01C-DAABB280E0D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8224FEC7-0643-47D9-98E7-2A224F6A508A}"/>
              </a:ext>
            </a:extLst>
          </p:cNvPr>
          <p:cNvSpPr txBox="1"/>
          <p:nvPr/>
        </p:nvSpPr>
        <p:spPr>
          <a:xfrm>
            <a:off x="6684631" y="1152023"/>
            <a:ext cx="4891413" cy="4616648"/>
          </a:xfrm>
          <a:prstGeom prst="rect">
            <a:avLst/>
          </a:prstGeom>
          <a:noFill/>
        </p:spPr>
        <p:txBody>
          <a:bodyPr wrap="square">
            <a:spAutoFit/>
          </a:bodyPr>
          <a:lstStyle/>
          <a:p>
            <a:r>
              <a:rPr lang="en-GB" sz="1400" dirty="0">
                <a:solidFill>
                  <a:srgbClr val="007C9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www.gov.uk/government/publications/influenza-the-green-book-chapter-19</a:t>
            </a:r>
            <a:endParaRPr lang="en-GB" sz="1400" dirty="0">
              <a:solidFill>
                <a:srgbClr val="007C91"/>
              </a:solidFill>
              <a:latin typeface="Calibri" panose="020F0502020204030204" pitchFamily="34" charset="0"/>
              <a:cs typeface="Calibri" panose="020F0502020204030204" pitchFamily="34" charset="0"/>
            </a:endParaRPr>
          </a:p>
          <a:p>
            <a:endParaRPr lang="en-GB" sz="1400" dirty="0">
              <a:solidFill>
                <a:srgbClr val="007C91"/>
              </a:solidFill>
              <a:latin typeface="Calibri" panose="020F0502020204030204" pitchFamily="34" charset="0"/>
              <a:cs typeface="Calibri" panose="020F0502020204030204" pitchFamily="34" charset="0"/>
            </a:endParaRPr>
          </a:p>
          <a:p>
            <a:r>
              <a:rPr lang="en-GB" sz="1400" dirty="0">
                <a:solidFill>
                  <a:srgbClr val="007C91"/>
                </a:solidFill>
                <a:latin typeface="Calibri" panose="020F0502020204030204" pitchFamily="34" charset="0"/>
                <a:cs typeface="Calibri" panose="020F0502020204030204" pitchFamily="34" charset="0"/>
              </a:rPr>
              <a:t>Published 28 May</a:t>
            </a:r>
          </a:p>
          <a:p>
            <a:endParaRPr lang="en-GB" sz="1400" dirty="0">
              <a:solidFill>
                <a:srgbClr val="007C91"/>
              </a:solidFill>
              <a:latin typeface="Calibri" panose="020F0502020204030204" pitchFamily="34" charset="0"/>
              <a:cs typeface="Calibri" panose="020F0502020204030204" pitchFamily="34" charset="0"/>
            </a:endParaRPr>
          </a:p>
          <a:p>
            <a:r>
              <a:rPr lang="en-GB" sz="1400" dirty="0">
                <a:solidFill>
                  <a:srgbClr val="007C91"/>
                </a:solidFill>
                <a:latin typeface="Calibri" panose="020F0502020204030204" pitchFamily="34" charset="0"/>
                <a:cs typeface="Calibri" panose="020F0502020204030204" pitchFamily="34" charset="0"/>
              </a:rPr>
              <a:t>Updates include:</a:t>
            </a:r>
          </a:p>
          <a:p>
            <a:endParaRPr lang="en-GB" sz="1400" dirty="0">
              <a:solidFill>
                <a:srgbClr val="007C9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400" dirty="0">
                <a:solidFill>
                  <a:srgbClr val="007C91"/>
                </a:solidFill>
                <a:latin typeface="Calibri" panose="020F0502020204030204" pitchFamily="34" charset="0"/>
                <a:cs typeface="Calibri" panose="020F0502020204030204" pitchFamily="34" charset="0"/>
              </a:rPr>
              <a:t> The vaccine name is now agnostic of trivalent or quadrivalent formulation e.g.: </a:t>
            </a:r>
            <a:r>
              <a:rPr lang="en-GB" sz="1400" dirty="0" err="1">
                <a:solidFill>
                  <a:srgbClr val="007C91"/>
                </a:solidFill>
                <a:latin typeface="Calibri" panose="020F0502020204030204" pitchFamily="34" charset="0"/>
                <a:cs typeface="Calibri" panose="020F0502020204030204" pitchFamily="34" charset="0"/>
              </a:rPr>
              <a:t>IIVx</a:t>
            </a:r>
            <a:r>
              <a:rPr lang="en-GB" sz="1400" dirty="0">
                <a:solidFill>
                  <a:srgbClr val="007C91"/>
                </a:solidFill>
                <a:latin typeface="Calibri" panose="020F0502020204030204" pitchFamily="34" charset="0"/>
                <a:cs typeface="Calibri" panose="020F0502020204030204" pitchFamily="34" charset="0"/>
              </a:rPr>
              <a:t> instead of </a:t>
            </a:r>
            <a:r>
              <a:rPr lang="en-GB" sz="1400" dirty="0" err="1">
                <a:solidFill>
                  <a:srgbClr val="007C91"/>
                </a:solidFill>
                <a:latin typeface="Calibri" panose="020F0502020204030204" pitchFamily="34" charset="0"/>
                <a:cs typeface="Calibri" panose="020F0502020204030204" pitchFamily="34" charset="0"/>
              </a:rPr>
              <a:t>QIVx</a:t>
            </a:r>
            <a:r>
              <a:rPr lang="en-GB" sz="1400" dirty="0">
                <a:solidFill>
                  <a:srgbClr val="007C91"/>
                </a:solidFill>
                <a:latin typeface="Calibri" panose="020F0502020204030204" pitchFamily="34" charset="0"/>
                <a:cs typeface="Calibri" panose="020F0502020204030204" pitchFamily="34" charset="0"/>
              </a:rPr>
              <a:t> or </a:t>
            </a:r>
            <a:r>
              <a:rPr lang="en-GB" sz="1400" dirty="0" err="1">
                <a:solidFill>
                  <a:srgbClr val="007C91"/>
                </a:solidFill>
                <a:latin typeface="Calibri" panose="020F0502020204030204" pitchFamily="34" charset="0"/>
                <a:cs typeface="Calibri" panose="020F0502020204030204" pitchFamily="34" charset="0"/>
              </a:rPr>
              <a:t>TIVx</a:t>
            </a:r>
            <a:r>
              <a:rPr lang="en-GB" sz="1400" dirty="0">
                <a:solidFill>
                  <a:srgbClr val="007C91"/>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GB" sz="1400" dirty="0">
                <a:solidFill>
                  <a:srgbClr val="007C91"/>
                </a:solidFill>
                <a:latin typeface="Calibri" panose="020F0502020204030204" pitchFamily="34" charset="0"/>
                <a:cs typeface="Calibri" panose="020F0502020204030204" pitchFamily="34" charset="0"/>
              </a:rPr>
              <a:t> Examples of previous seasons has been updated from primary care to secondary care data (the RCGP data figure has been changed to the SARI watch data). </a:t>
            </a:r>
          </a:p>
          <a:p>
            <a:pPr marL="285750" indent="-285750">
              <a:buFont typeface="Arial" panose="020B0604020202020204" pitchFamily="34" charset="0"/>
              <a:buChar char="•"/>
            </a:pPr>
            <a:r>
              <a:rPr lang="en-GB" sz="1400" dirty="0">
                <a:solidFill>
                  <a:srgbClr val="007C91"/>
                </a:solidFill>
                <a:latin typeface="Calibri" panose="020F0502020204030204" pitchFamily="34" charset="0"/>
                <a:cs typeface="Calibri" panose="020F0502020204030204" pitchFamily="34" charset="0"/>
              </a:rPr>
              <a:t>The timing of the programme implementation has been updated </a:t>
            </a:r>
          </a:p>
          <a:p>
            <a:pPr marL="285750" indent="-285750">
              <a:buFont typeface="Arial" panose="020B0604020202020204" pitchFamily="34" charset="0"/>
              <a:buChar char="•"/>
            </a:pPr>
            <a:r>
              <a:rPr lang="en-GB" sz="1400" dirty="0">
                <a:solidFill>
                  <a:srgbClr val="007C91"/>
                </a:solidFill>
                <a:latin typeface="Calibri" panose="020F0502020204030204" pitchFamily="34" charset="0"/>
                <a:cs typeface="Calibri" panose="020F0502020204030204" pitchFamily="34" charset="0"/>
              </a:rPr>
              <a:t>There was a reformat on age specific  vaccine and vaccine type</a:t>
            </a:r>
          </a:p>
          <a:p>
            <a:pPr marL="285750" indent="-285750">
              <a:buFont typeface="Arial" panose="020B0604020202020204" pitchFamily="34" charset="0"/>
              <a:buChar char="•"/>
            </a:pPr>
            <a:r>
              <a:rPr lang="en-GB" sz="1400" dirty="0">
                <a:solidFill>
                  <a:srgbClr val="007C91"/>
                </a:solidFill>
                <a:latin typeface="Calibri" panose="020F0502020204030204" pitchFamily="34" charset="0"/>
                <a:cs typeface="Calibri" panose="020F0502020204030204" pitchFamily="34" charset="0"/>
              </a:rPr>
              <a:t>Occupational health vaccination update</a:t>
            </a:r>
          </a:p>
          <a:p>
            <a:pPr marL="285750" indent="-285750">
              <a:buFont typeface="Arial" panose="020B0604020202020204" pitchFamily="34" charset="0"/>
              <a:buChar char="•"/>
            </a:pPr>
            <a:r>
              <a:rPr lang="en-GB" sz="1400" dirty="0">
                <a:solidFill>
                  <a:srgbClr val="007C91"/>
                </a:solidFill>
                <a:latin typeface="Calibri" panose="020F0502020204030204" pitchFamily="34" charset="0"/>
                <a:cs typeface="Calibri" panose="020F0502020204030204" pitchFamily="34" charset="0"/>
              </a:rPr>
              <a:t>Co- administration with other vaccines including RSV update</a:t>
            </a:r>
          </a:p>
          <a:p>
            <a:pPr marL="285750" indent="-285750">
              <a:buFont typeface="Arial" panose="020B0604020202020204" pitchFamily="34" charset="0"/>
              <a:buChar char="•"/>
            </a:pPr>
            <a:r>
              <a:rPr lang="en-GB" sz="1400" dirty="0">
                <a:solidFill>
                  <a:srgbClr val="007C91"/>
                </a:solidFill>
                <a:latin typeface="Calibri" panose="020F0502020204030204" pitchFamily="34" charset="0"/>
                <a:cs typeface="Calibri" panose="020F0502020204030204" pitchFamily="34" charset="0"/>
              </a:rPr>
              <a:t>Guidance on vaccination for those with unrepaired craniofacial malformations</a:t>
            </a:r>
          </a:p>
          <a:p>
            <a:pPr marL="285750" indent="-285750">
              <a:buFont typeface="Arial" panose="020B0604020202020204" pitchFamily="34" charset="0"/>
              <a:buChar char="•"/>
            </a:pPr>
            <a:endParaRPr lang="en-GB" sz="1400" dirty="0">
              <a:solidFill>
                <a:srgbClr val="007C91"/>
              </a:solidFill>
              <a:highlight>
                <a:srgbClr val="FFFF00"/>
              </a:highligh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E50F084-165D-224A-EDF4-FC2EC72490A0}"/>
              </a:ext>
            </a:extLst>
          </p:cNvPr>
          <p:cNvPicPr>
            <a:picLocks noChangeAspect="1"/>
          </p:cNvPicPr>
          <p:nvPr/>
        </p:nvPicPr>
        <p:blipFill>
          <a:blip r:embed="rId4"/>
          <a:stretch>
            <a:fillRect/>
          </a:stretch>
        </p:blipFill>
        <p:spPr>
          <a:xfrm>
            <a:off x="2190394" y="994465"/>
            <a:ext cx="4235806" cy="5809510"/>
          </a:xfrm>
          <a:prstGeom prst="rect">
            <a:avLst/>
          </a:prstGeom>
        </p:spPr>
      </p:pic>
    </p:spTree>
    <p:extLst>
      <p:ext uri="{BB962C8B-B14F-4D97-AF65-F5344CB8AC3E}">
        <p14:creationId xmlns:p14="http://schemas.microsoft.com/office/powerpoint/2010/main" val="447376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680DC-67F6-5423-C438-BE2BA2CBD0F4}"/>
              </a:ext>
            </a:extLst>
          </p:cNvPr>
          <p:cNvSpPr>
            <a:spLocks noGrp="1"/>
          </p:cNvSpPr>
          <p:nvPr>
            <p:ph type="title"/>
          </p:nvPr>
        </p:nvSpPr>
        <p:spPr/>
        <p:txBody>
          <a:bodyPr>
            <a:normAutofit fontScale="90000"/>
          </a:bodyPr>
          <a:lstStyle/>
          <a:p>
            <a:r>
              <a:rPr lang="en-GB" dirty="0"/>
              <a:t>JCVI advice on influenza vaccines for 2025 to 2026</a:t>
            </a:r>
          </a:p>
        </p:txBody>
      </p:sp>
      <p:sp>
        <p:nvSpPr>
          <p:cNvPr id="3" name="Footer Placeholder 2">
            <a:extLst>
              <a:ext uri="{FF2B5EF4-FFF2-40B4-BE49-F238E27FC236}">
                <a16:creationId xmlns:a16="http://schemas.microsoft.com/office/drawing/2014/main" id="{65FC0CBC-EAFE-2EC6-AB02-53BAC375029D}"/>
              </a:ext>
            </a:extLst>
          </p:cNvPr>
          <p:cNvSpPr>
            <a:spLocks noGrp="1"/>
          </p:cNvSpPr>
          <p:nvPr>
            <p:ph type="ftr" sz="quarter" idx="10"/>
          </p:nvPr>
        </p:nvSpPr>
        <p:spPr/>
        <p:txBody>
          <a:bodyPr/>
          <a:lstStyle/>
          <a:p>
            <a:r>
              <a:rPr lang="en-GB" sz="1400" dirty="0"/>
              <a:t>Annual flu programme resources 2025 to 2026</a:t>
            </a:r>
          </a:p>
        </p:txBody>
      </p:sp>
      <p:sp>
        <p:nvSpPr>
          <p:cNvPr id="4" name="Slide Number Placeholder 3">
            <a:extLst>
              <a:ext uri="{FF2B5EF4-FFF2-40B4-BE49-F238E27FC236}">
                <a16:creationId xmlns:a16="http://schemas.microsoft.com/office/drawing/2014/main" id="{9A96D1E1-8F40-ABD8-9FBE-A15F91E3102B}"/>
              </a:ext>
            </a:extLst>
          </p:cNvPr>
          <p:cNvSpPr>
            <a:spLocks noGrp="1"/>
          </p:cNvSpPr>
          <p:nvPr>
            <p:ph type="sldNum" sz="quarter" idx="11"/>
          </p:nvPr>
        </p:nvSpPr>
        <p:spPr/>
        <p:txBody>
          <a:bodyPr/>
          <a:lstStyle/>
          <a:p>
            <a:fld id="{344369E4-5DE7-46E5-874E-4FD437973785}" type="slidenum">
              <a:rPr lang="en-GB" smtClean="0"/>
              <a:pPr/>
              <a:t>6</a:t>
            </a:fld>
            <a:endParaRPr lang="en-GB" sz="1400" dirty="0"/>
          </a:p>
        </p:txBody>
      </p:sp>
      <p:sp>
        <p:nvSpPr>
          <p:cNvPr id="6" name="TextBox 5">
            <a:extLst>
              <a:ext uri="{FF2B5EF4-FFF2-40B4-BE49-F238E27FC236}">
                <a16:creationId xmlns:a16="http://schemas.microsoft.com/office/drawing/2014/main" id="{36B27735-81FF-38A7-3A0A-4281A80C1998}"/>
              </a:ext>
            </a:extLst>
          </p:cNvPr>
          <p:cNvSpPr txBox="1"/>
          <p:nvPr/>
        </p:nvSpPr>
        <p:spPr>
          <a:xfrm>
            <a:off x="569567" y="5879120"/>
            <a:ext cx="10703857" cy="553998"/>
          </a:xfrm>
          <a:prstGeom prst="rect">
            <a:avLst/>
          </a:prstGeom>
          <a:noFill/>
        </p:spPr>
        <p:txBody>
          <a:bodyPr wrap="square">
            <a:spAutoFit/>
          </a:bodyPr>
          <a:lstStyle/>
          <a:p>
            <a:r>
              <a:rPr lang="en-GB" sz="1200" dirty="0">
                <a:solidFill>
                  <a:srgbClr val="007C91"/>
                </a:solidFill>
              </a:rPr>
              <a:t>www.gov.uk/government/publications/flu-vaccines-2025-to-2026-jcvi-advice/jcvi-statement-on-influenza-vaccines-for-2025-to-2026</a:t>
            </a:r>
          </a:p>
          <a:p>
            <a:endParaRPr lang="en-GB" b="1" dirty="0">
              <a:solidFill>
                <a:srgbClr val="007C91"/>
              </a:solidFill>
            </a:endParaRPr>
          </a:p>
        </p:txBody>
      </p:sp>
      <p:pic>
        <p:nvPicPr>
          <p:cNvPr id="7" name="Picture 6">
            <a:extLst>
              <a:ext uri="{FF2B5EF4-FFF2-40B4-BE49-F238E27FC236}">
                <a16:creationId xmlns:a16="http://schemas.microsoft.com/office/drawing/2014/main" id="{E617071A-A8F3-BF31-9954-A7C1FA512992}"/>
              </a:ext>
            </a:extLst>
          </p:cNvPr>
          <p:cNvPicPr>
            <a:picLocks noChangeAspect="1"/>
          </p:cNvPicPr>
          <p:nvPr/>
        </p:nvPicPr>
        <p:blipFill>
          <a:blip r:embed="rId2"/>
          <a:stretch>
            <a:fillRect/>
          </a:stretch>
        </p:blipFill>
        <p:spPr>
          <a:xfrm>
            <a:off x="615956" y="1096033"/>
            <a:ext cx="8427596" cy="4535355"/>
          </a:xfrm>
          <a:prstGeom prst="rect">
            <a:avLst/>
          </a:prstGeom>
        </p:spPr>
      </p:pic>
    </p:spTree>
    <p:extLst>
      <p:ext uri="{BB962C8B-B14F-4D97-AF65-F5344CB8AC3E}">
        <p14:creationId xmlns:p14="http://schemas.microsoft.com/office/powerpoint/2010/main" val="3970024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FE431-E702-4762-B54C-6857003C0D8B}"/>
              </a:ext>
            </a:extLst>
          </p:cNvPr>
          <p:cNvSpPr>
            <a:spLocks noGrp="1"/>
          </p:cNvSpPr>
          <p:nvPr>
            <p:ph type="title"/>
          </p:nvPr>
        </p:nvSpPr>
        <p:spPr/>
        <p:txBody>
          <a:bodyPr>
            <a:noAutofit/>
          </a:bodyPr>
          <a:lstStyle/>
          <a:p>
            <a:r>
              <a:rPr lang="en-GB" sz="3600" dirty="0">
                <a:latin typeface="Calibri" panose="020F0502020204030204" pitchFamily="34" charset="0"/>
                <a:cs typeface="Calibri" panose="020F0502020204030204" pitchFamily="34" charset="0"/>
              </a:rPr>
              <a:t>All influenza vaccines marketed in the UK for the 2025 to 2026 season</a:t>
            </a:r>
          </a:p>
        </p:txBody>
      </p:sp>
      <p:sp>
        <p:nvSpPr>
          <p:cNvPr id="3" name="Content Placeholder 2">
            <a:extLst>
              <a:ext uri="{FF2B5EF4-FFF2-40B4-BE49-F238E27FC236}">
                <a16:creationId xmlns:a16="http://schemas.microsoft.com/office/drawing/2014/main" id="{AB0A8D02-073D-4994-82BB-D5A339113F93}"/>
              </a:ext>
            </a:extLst>
          </p:cNvPr>
          <p:cNvSpPr>
            <a:spLocks noGrp="1"/>
          </p:cNvSpPr>
          <p:nvPr>
            <p:ph idx="1"/>
          </p:nvPr>
        </p:nvSpPr>
        <p:spPr/>
        <p:txBody>
          <a:bodyPr/>
          <a:lstStyle/>
          <a:p>
            <a:endParaRPr lang="en-GB" dirty="0"/>
          </a:p>
          <a:p>
            <a:pPr marL="0" indent="0">
              <a:buNone/>
            </a:pPr>
            <a:r>
              <a:rPr lang="en-GB" dirty="0"/>
              <a:t> </a:t>
            </a:r>
          </a:p>
        </p:txBody>
      </p:sp>
      <p:sp>
        <p:nvSpPr>
          <p:cNvPr id="4" name="Footer Placeholder 3">
            <a:extLst>
              <a:ext uri="{FF2B5EF4-FFF2-40B4-BE49-F238E27FC236}">
                <a16:creationId xmlns:a16="http://schemas.microsoft.com/office/drawing/2014/main" id="{BEE46FB7-55D0-495A-BBC2-557550E013FB}"/>
              </a:ext>
            </a:extLst>
          </p:cNvPr>
          <p:cNvSpPr>
            <a:spLocks noGrp="1"/>
          </p:cNvSpPr>
          <p:nvPr>
            <p:ph type="ftr" sz="quarter" idx="10"/>
          </p:nvPr>
        </p:nvSpPr>
        <p:spPr/>
        <p:txBody>
          <a:bodyPr/>
          <a:lstStyle/>
          <a:p>
            <a:r>
              <a:rPr lang="en-GB" dirty="0"/>
              <a:t>Annual flu programme resources 2025 to 2026</a:t>
            </a:r>
            <a:endParaRPr lang="en-GB" sz="1400" dirty="0"/>
          </a:p>
        </p:txBody>
      </p:sp>
      <p:sp>
        <p:nvSpPr>
          <p:cNvPr id="5" name="Slide Number Placeholder 4">
            <a:extLst>
              <a:ext uri="{FF2B5EF4-FFF2-40B4-BE49-F238E27FC236}">
                <a16:creationId xmlns:a16="http://schemas.microsoft.com/office/drawing/2014/main" id="{E37B08D8-2EC2-4B74-8839-6EC8581FD2D7}"/>
              </a:ext>
            </a:extLst>
          </p:cNvPr>
          <p:cNvSpPr>
            <a:spLocks noGrp="1"/>
          </p:cNvSpPr>
          <p:nvPr>
            <p:ph type="sldNum" sz="quarter" idx="11"/>
          </p:nvPr>
        </p:nvSpPr>
        <p:spPr/>
        <p:txBody>
          <a:bodyPr/>
          <a:lstStyle/>
          <a:p>
            <a:fld id="{344369E4-5DE7-46E5-874E-4FD437973785}" type="slidenum">
              <a:rPr lang="en-GB" smtClean="0"/>
              <a:pPr/>
              <a:t>7</a:t>
            </a:fld>
            <a:endParaRPr lang="en-GB" sz="1400" dirty="0"/>
          </a:p>
        </p:txBody>
      </p:sp>
      <p:sp>
        <p:nvSpPr>
          <p:cNvPr id="9" name="TextBox 8">
            <a:extLst>
              <a:ext uri="{FF2B5EF4-FFF2-40B4-BE49-F238E27FC236}">
                <a16:creationId xmlns:a16="http://schemas.microsoft.com/office/drawing/2014/main" id="{7EBDB803-B678-46BB-BC49-AB4CCCBDA0A7}"/>
              </a:ext>
            </a:extLst>
          </p:cNvPr>
          <p:cNvSpPr txBox="1"/>
          <p:nvPr/>
        </p:nvSpPr>
        <p:spPr>
          <a:xfrm>
            <a:off x="1371601" y="2885838"/>
            <a:ext cx="3555124" cy="543162"/>
          </a:xfrm>
          <a:prstGeom prst="rect">
            <a:avLst/>
          </a:prstGeom>
          <a:noFill/>
        </p:spPr>
        <p:txBody>
          <a:bodyPr wrap="square">
            <a:spAutoFit/>
          </a:bodyPr>
          <a:lstStyle/>
          <a:p>
            <a:pPr lvl="0">
              <a:lnSpc>
                <a:spcPct val="107000"/>
              </a:lnSpc>
              <a:spcAft>
                <a:spcPts val="800"/>
              </a:spcAft>
              <a:tabLst>
                <a:tab pos="457200" algn="l"/>
              </a:tabLst>
            </a:pPr>
            <a:r>
              <a:rPr lang="en-GB" sz="1400" dirty="0">
                <a:solidFill>
                  <a:srgbClr val="007C91"/>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https://www.gov.uk/government/publications/influenza-vaccines-marketed-in-the-uk</a:t>
            </a:r>
            <a:r>
              <a:rPr lang="en-GB" sz="1400" dirty="0">
                <a:solidFill>
                  <a:srgbClr val="007C91"/>
                </a:solidFill>
                <a:latin typeface="Calibri" panose="020F0502020204030204" pitchFamily="34" charset="0"/>
                <a:ea typeface="Calibri" panose="020F0502020204030204" pitchFamily="34" charset="0"/>
                <a:cs typeface="Times New Roman" panose="02020603050405020304" pitchFamily="18" charset="0"/>
              </a:rPr>
              <a:t> </a:t>
            </a: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F88DBC3C-311D-FFF8-6CF3-362686F3C945}"/>
              </a:ext>
            </a:extLst>
          </p:cNvPr>
          <p:cNvPicPr>
            <a:picLocks noChangeAspect="1"/>
          </p:cNvPicPr>
          <p:nvPr/>
        </p:nvPicPr>
        <p:blipFill>
          <a:blip r:embed="rId3"/>
          <a:stretch>
            <a:fillRect/>
          </a:stretch>
        </p:blipFill>
        <p:spPr>
          <a:xfrm>
            <a:off x="5867403" y="935622"/>
            <a:ext cx="4555619" cy="5641156"/>
          </a:xfrm>
          <a:prstGeom prst="rect">
            <a:avLst/>
          </a:prstGeom>
        </p:spPr>
      </p:pic>
      <p:sp>
        <p:nvSpPr>
          <p:cNvPr id="6" name="TextBox 5">
            <a:extLst>
              <a:ext uri="{FF2B5EF4-FFF2-40B4-BE49-F238E27FC236}">
                <a16:creationId xmlns:a16="http://schemas.microsoft.com/office/drawing/2014/main" id="{10F1212A-3B70-D78A-6C86-E2260BBD05EA}"/>
              </a:ext>
            </a:extLst>
          </p:cNvPr>
          <p:cNvSpPr txBox="1"/>
          <p:nvPr/>
        </p:nvSpPr>
        <p:spPr>
          <a:xfrm>
            <a:off x="726960" y="3808086"/>
            <a:ext cx="4600689" cy="1754326"/>
          </a:xfrm>
          <a:prstGeom prst="rect">
            <a:avLst/>
          </a:prstGeom>
          <a:noFill/>
        </p:spPr>
        <p:txBody>
          <a:bodyPr wrap="square" rtlCol="0">
            <a:spAutoFit/>
          </a:bodyPr>
          <a:lstStyle/>
          <a:p>
            <a:pPr marL="171450" indent="-171450">
              <a:buFont typeface="Arial" panose="020B0604020202020204" pitchFamily="34" charset="0"/>
              <a:buChar char="•"/>
            </a:pPr>
            <a:r>
              <a:rPr lang="en-GB" sz="1200" dirty="0"/>
              <a:t>Note for the 2025 to 2026 season this resource was first published on 13 February 2025. </a:t>
            </a:r>
          </a:p>
          <a:p>
            <a:pPr marL="171450" indent="-171450">
              <a:buFont typeface="Arial" panose="020B0604020202020204" pitchFamily="34" charset="0"/>
              <a:buChar char="•"/>
            </a:pPr>
            <a:r>
              <a:rPr lang="en-GB" sz="1200" dirty="0"/>
              <a:t>On 1 April 2025 all manufactures confirmed that all inactivated vaccines would be supplied in trivalent formulation for the 2025 to 2026 season. </a:t>
            </a:r>
          </a:p>
          <a:p>
            <a:pPr marL="171450" indent="-171450">
              <a:buFont typeface="Arial" panose="020B0604020202020204" pitchFamily="34" charset="0"/>
              <a:buChar char="•"/>
            </a:pPr>
            <a:r>
              <a:rPr lang="en-GB" sz="1200" dirty="0"/>
              <a:t>This resource was therefore republished on 6 June 2025, with the ‘vaccine type’ column update and footnote added to reflect wording is agnostic to the number of virus strains included in the vaccine.</a:t>
            </a:r>
          </a:p>
        </p:txBody>
      </p:sp>
    </p:spTree>
    <p:extLst>
      <p:ext uri="{BB962C8B-B14F-4D97-AF65-F5344CB8AC3E}">
        <p14:creationId xmlns:p14="http://schemas.microsoft.com/office/powerpoint/2010/main" val="1425605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3F878DB-E66B-1A66-ED87-8B185B7E5022}"/>
              </a:ext>
            </a:extLst>
          </p:cNvPr>
          <p:cNvSpPr>
            <a:spLocks noGrp="1"/>
          </p:cNvSpPr>
          <p:nvPr>
            <p:ph type="sldNum" sz="quarter" idx="11"/>
          </p:nvPr>
        </p:nvSpPr>
        <p:spPr/>
        <p:txBody>
          <a:bodyPr/>
          <a:lstStyle/>
          <a:p>
            <a:fld id="{344369E4-5DE7-46E5-874E-4FD437973785}" type="slidenum">
              <a:rPr lang="en-GB" smtClean="0"/>
              <a:pPr/>
              <a:t>8</a:t>
            </a:fld>
            <a:endParaRPr lang="en-GB" sz="1400" dirty="0"/>
          </a:p>
        </p:txBody>
      </p:sp>
      <p:pic>
        <p:nvPicPr>
          <p:cNvPr id="8" name="Picture 7">
            <a:extLst>
              <a:ext uri="{FF2B5EF4-FFF2-40B4-BE49-F238E27FC236}">
                <a16:creationId xmlns:a16="http://schemas.microsoft.com/office/drawing/2014/main" id="{300CE6F2-C47D-160F-419D-AF9183042126}"/>
              </a:ext>
            </a:extLst>
          </p:cNvPr>
          <p:cNvPicPr>
            <a:picLocks noChangeAspect="1"/>
          </p:cNvPicPr>
          <p:nvPr/>
        </p:nvPicPr>
        <p:blipFill>
          <a:blip r:embed="rId2"/>
          <a:stretch>
            <a:fillRect/>
          </a:stretch>
        </p:blipFill>
        <p:spPr>
          <a:xfrm>
            <a:off x="3088096" y="933360"/>
            <a:ext cx="5798806" cy="5295317"/>
          </a:xfrm>
          <a:prstGeom prst="rect">
            <a:avLst/>
          </a:prstGeom>
        </p:spPr>
      </p:pic>
      <p:sp>
        <p:nvSpPr>
          <p:cNvPr id="9" name="TextBox 8">
            <a:extLst>
              <a:ext uri="{FF2B5EF4-FFF2-40B4-BE49-F238E27FC236}">
                <a16:creationId xmlns:a16="http://schemas.microsoft.com/office/drawing/2014/main" id="{26BBE569-2C9B-7767-10EB-3DE13E3E180A}"/>
              </a:ext>
            </a:extLst>
          </p:cNvPr>
          <p:cNvSpPr txBox="1"/>
          <p:nvPr/>
        </p:nvSpPr>
        <p:spPr>
          <a:xfrm>
            <a:off x="726961" y="379362"/>
            <a:ext cx="11160239" cy="553998"/>
          </a:xfrm>
          <a:prstGeom prst="rect">
            <a:avLst/>
          </a:prstGeom>
          <a:noFill/>
        </p:spPr>
        <p:txBody>
          <a:bodyPr wrap="square">
            <a:spAutoFit/>
          </a:bodyPr>
          <a:lstStyle/>
          <a:p>
            <a:r>
              <a:rPr lang="en-GB" sz="3000" dirty="0">
                <a:solidFill>
                  <a:srgbClr val="007C91"/>
                </a:solidFill>
                <a:latin typeface="Calibri" panose="020F0502020204030204" pitchFamily="34" charset="0"/>
                <a:cs typeface="Calibri" panose="020F0502020204030204" pitchFamily="34" charset="0"/>
              </a:rPr>
              <a:t>| Flu vaccination programme 2025 to 2026: e-learning programme</a:t>
            </a:r>
            <a:endParaRPr lang="en-GB" sz="3000" dirty="0">
              <a:solidFill>
                <a:srgbClr val="007C91"/>
              </a:solidFill>
            </a:endParaRPr>
          </a:p>
        </p:txBody>
      </p:sp>
      <p:sp>
        <p:nvSpPr>
          <p:cNvPr id="10" name="TextBox 9">
            <a:extLst>
              <a:ext uri="{FF2B5EF4-FFF2-40B4-BE49-F238E27FC236}">
                <a16:creationId xmlns:a16="http://schemas.microsoft.com/office/drawing/2014/main" id="{B764F571-17A6-F8C7-90EE-0A75C3C0B3D9}"/>
              </a:ext>
            </a:extLst>
          </p:cNvPr>
          <p:cNvSpPr txBox="1"/>
          <p:nvPr/>
        </p:nvSpPr>
        <p:spPr>
          <a:xfrm>
            <a:off x="3602909" y="6292333"/>
            <a:ext cx="7131896" cy="338554"/>
          </a:xfrm>
          <a:prstGeom prst="rect">
            <a:avLst/>
          </a:prstGeom>
          <a:noFill/>
        </p:spPr>
        <p:txBody>
          <a:bodyPr wrap="square">
            <a:spAutoFit/>
          </a:bodyPr>
          <a:lstStyle/>
          <a:p>
            <a:r>
              <a:rPr lang="en-GB" sz="1600" dirty="0">
                <a:solidFill>
                  <a:srgbClr val="007C9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www.e-lfh.org.uk/programmes/flu-immunisation/</a:t>
            </a:r>
            <a:r>
              <a:rPr lang="en-GB" sz="1600" dirty="0">
                <a:solidFill>
                  <a:srgbClr val="007C91"/>
                </a:solidFill>
                <a:latin typeface="Calibri" panose="020F0502020204030204" pitchFamily="34" charset="0"/>
                <a:cs typeface="Calibri" panose="020F0502020204030204" pitchFamily="34" charset="0"/>
              </a:rPr>
              <a:t>  Published 25 July 2025 </a:t>
            </a:r>
          </a:p>
        </p:txBody>
      </p:sp>
    </p:spTree>
    <p:extLst>
      <p:ext uri="{BB962C8B-B14F-4D97-AF65-F5344CB8AC3E}">
        <p14:creationId xmlns:p14="http://schemas.microsoft.com/office/powerpoint/2010/main" val="292451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0373A-B01B-2170-C782-DB416C1AFF5D}"/>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Flu surveillance and vaccine uptake</a:t>
            </a:r>
          </a:p>
        </p:txBody>
      </p:sp>
      <p:sp>
        <p:nvSpPr>
          <p:cNvPr id="3" name="Content Placeholder 2">
            <a:extLst>
              <a:ext uri="{FF2B5EF4-FFF2-40B4-BE49-F238E27FC236}">
                <a16:creationId xmlns:a16="http://schemas.microsoft.com/office/drawing/2014/main" id="{4E4AAD1B-A1EB-9CB0-C794-BF5FDD1018B8}"/>
              </a:ext>
            </a:extLst>
          </p:cNvPr>
          <p:cNvSpPr>
            <a:spLocks noGrp="1"/>
          </p:cNvSpPr>
          <p:nvPr>
            <p:ph idx="1"/>
          </p:nvPr>
        </p:nvSpPr>
        <p:spPr/>
        <p:txBody>
          <a:bodyPr/>
          <a:lstStyle/>
          <a:p>
            <a:r>
              <a:rPr lang="en-GB" dirty="0">
                <a:latin typeface="Calibri" panose="020F0502020204030204" pitchFamily="34" charset="0"/>
                <a:cs typeface="Calibri" panose="020F0502020204030204" pitchFamily="34" charset="0"/>
              </a:rPr>
              <a:t>Flu surveillance reports: </a:t>
            </a:r>
            <a:r>
              <a:rPr lang="en-GB" dirty="0">
                <a:solidFill>
                  <a:srgbClr val="007C9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www.gov.uk/government/statistics/national-flu-and-covid-19-surveillance-reports-2025-to-2026-season</a:t>
            </a:r>
            <a:r>
              <a:rPr lang="en-GB" dirty="0">
                <a:solidFill>
                  <a:srgbClr val="007C91"/>
                </a:solidFill>
                <a:latin typeface="Calibri" panose="020F0502020204030204" pitchFamily="34" charset="0"/>
                <a:cs typeface="Calibri" panose="020F0502020204030204" pitchFamily="34" charset="0"/>
              </a:rPr>
              <a:t> </a:t>
            </a:r>
          </a:p>
          <a:p>
            <a:pPr lvl="1"/>
            <a:r>
              <a:rPr lang="en-GB" dirty="0">
                <a:solidFill>
                  <a:srgbClr val="007C91"/>
                </a:solidFill>
                <a:latin typeface="Calibri" panose="020F0502020204030204" pitchFamily="34" charset="0"/>
                <a:cs typeface="Calibri" panose="020F0502020204030204" pitchFamily="34" charset="0"/>
              </a:rPr>
              <a:t>(currently published fortnightly during the summer months. Weekly reporting will commence from week 41)</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Flu vaccine uptake data: </a:t>
            </a:r>
            <a:r>
              <a:rPr lang="en-GB" dirty="0">
                <a:solidFill>
                  <a:srgbClr val="007C9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www.gov.uk/government/collections/vaccine-uptake#seasonal-flu-vaccine-uptake:-figures</a:t>
            </a:r>
            <a:r>
              <a:rPr lang="en-GB" dirty="0">
                <a:solidFill>
                  <a:srgbClr val="007C91"/>
                </a:solidFill>
                <a:latin typeface="Calibri" panose="020F0502020204030204" pitchFamily="34" charset="0"/>
                <a:cs typeface="Calibri" panose="020F0502020204030204" pitchFamily="34" charset="0"/>
              </a:rPr>
              <a:t>  </a:t>
            </a:r>
          </a:p>
          <a:p>
            <a:pPr lvl="1"/>
            <a:r>
              <a:rPr lang="en-GB" dirty="0">
                <a:solidFill>
                  <a:srgbClr val="007C91"/>
                </a:solidFill>
                <a:latin typeface="Calibri" panose="020F0502020204030204" pitchFamily="34" charset="0"/>
                <a:cs typeface="Calibri" panose="020F0502020204030204" pitchFamily="34" charset="0"/>
              </a:rPr>
              <a:t>Weekly national level flu vaccine uptake reporting in GP patients will commence in week 41 (October 2025) with monthly data published from November 2025</a:t>
            </a:r>
          </a:p>
        </p:txBody>
      </p:sp>
      <p:sp>
        <p:nvSpPr>
          <p:cNvPr id="4" name="Footer Placeholder 3">
            <a:extLst>
              <a:ext uri="{FF2B5EF4-FFF2-40B4-BE49-F238E27FC236}">
                <a16:creationId xmlns:a16="http://schemas.microsoft.com/office/drawing/2014/main" id="{00B6FCC9-34BD-F703-E895-867615261FC5}"/>
              </a:ext>
            </a:extLst>
          </p:cNvPr>
          <p:cNvSpPr>
            <a:spLocks noGrp="1"/>
          </p:cNvSpPr>
          <p:nvPr>
            <p:ph type="ftr" sz="quarter" idx="10"/>
          </p:nvPr>
        </p:nvSpPr>
        <p:spPr/>
        <p:txBody>
          <a:bodyPr/>
          <a:lstStyle/>
          <a:p>
            <a:r>
              <a:rPr lang="en-GB" dirty="0"/>
              <a:t>Annual flu programme resources 2025 to 2026</a:t>
            </a:r>
            <a:endParaRPr lang="en-GB" sz="1400" dirty="0"/>
          </a:p>
        </p:txBody>
      </p:sp>
      <p:sp>
        <p:nvSpPr>
          <p:cNvPr id="5" name="Slide Number Placeholder 4">
            <a:extLst>
              <a:ext uri="{FF2B5EF4-FFF2-40B4-BE49-F238E27FC236}">
                <a16:creationId xmlns:a16="http://schemas.microsoft.com/office/drawing/2014/main" id="{FEFED449-D74A-1BB0-3EBE-FA6D842804B3}"/>
              </a:ext>
            </a:extLst>
          </p:cNvPr>
          <p:cNvSpPr>
            <a:spLocks noGrp="1"/>
          </p:cNvSpPr>
          <p:nvPr>
            <p:ph type="sldNum" sz="quarter" idx="11"/>
          </p:nvPr>
        </p:nvSpPr>
        <p:spPr/>
        <p:txBody>
          <a:bodyPr/>
          <a:lstStyle/>
          <a:p>
            <a:fld id="{344369E4-5DE7-46E5-874E-4FD437973785}" type="slidenum">
              <a:rPr lang="en-GB" smtClean="0"/>
              <a:pPr/>
              <a:t>9</a:t>
            </a:fld>
            <a:endParaRPr lang="en-GB" sz="1400" dirty="0"/>
          </a:p>
        </p:txBody>
      </p:sp>
    </p:spTree>
    <p:extLst>
      <p:ext uri="{BB962C8B-B14F-4D97-AF65-F5344CB8AC3E}">
        <p14:creationId xmlns:p14="http://schemas.microsoft.com/office/powerpoint/2010/main" val="28646710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HSA Presentation template 2.pptx" id="{AC987136-E668-C94A-9F0A-33167354DF77}" vid="{89CCEBA0-C083-2443-886E-26186210CE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4A7012E88FF6499736DA2595A1AC5B" ma:contentTypeVersion="20" ma:contentTypeDescription="Create a new document." ma:contentTypeScope="" ma:versionID="9b03d446b20977c86a1894629eb2f695">
  <xsd:schema xmlns:xsd="http://www.w3.org/2001/XMLSchema" xmlns:xs="http://www.w3.org/2001/XMLSchema" xmlns:p="http://schemas.microsoft.com/office/2006/metadata/properties" xmlns:ns2="12f6a87a-eb6c-47ee-926c-79dbbbc1cf6e" xmlns:ns3="2ed8f107-90fd-496a-9f34-3e7c61e3eaf9" targetNamespace="http://schemas.microsoft.com/office/2006/metadata/properties" ma:root="true" ma:fieldsID="e4cee54034399a199a71056a539e4df1" ns2:_="" ns3:_="">
    <xsd:import namespace="12f6a87a-eb6c-47ee-926c-79dbbbc1cf6e"/>
    <xsd:import namespace="2ed8f107-90fd-496a-9f34-3e7c61e3eaf9"/>
    <xsd:element name="properties">
      <xsd:complexType>
        <xsd:sequence>
          <xsd:element name="documentManagement">
            <xsd:complexType>
              <xsd:all>
                <xsd:element ref="ns2:DateandTime" minOccurs="0"/>
                <xsd:element ref="ns2:Review_x0020_Date" minOccurs="0"/>
                <xsd:element ref="ns2:MediaServiceMetadata" minOccurs="0"/>
                <xsd:element ref="ns2:MediaServiceFastMetadata" minOccurs="0"/>
                <xsd:element ref="ns2:MediaServiceSearchProperties" minOccurs="0"/>
                <xsd:element ref="ns2:MediaServiceObjectDetectorVersions" minOccurs="0"/>
                <xsd:element ref="ns3:_ip_UnifiedCompliancePolicyProperties" minOccurs="0"/>
                <xsd:element ref="ns3:_ip_UnifiedCompliancePolicyUIAction"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f6a87a-eb6c-47ee-926c-79dbbbc1cf6e" elementFormDefault="qualified">
    <xsd:import namespace="http://schemas.microsoft.com/office/2006/documentManagement/types"/>
    <xsd:import namespace="http://schemas.microsoft.com/office/infopath/2007/PartnerControls"/>
    <xsd:element name="DateandTime" ma:index="5" nillable="true" ma:displayName="Date and Time" ma:format="DateTime" ma:internalName="DateandTime" ma:readOnly="false">
      <xsd:simpleType>
        <xsd:restriction base="dms:DateTime"/>
      </xsd:simpleType>
    </xsd:element>
    <xsd:element name="Review_x0020_Date" ma:index="6" nillable="true" ma:displayName="Review date" ma:indexed="true" ma:internalName="Review_x0020_Date" ma:readOnly="false">
      <xsd:simpleType>
        <xsd:restriction base="dms:Text"/>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d8f107-90fd-496a-9f34-3e7c61e3eaf9"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internalName="_ip_UnifiedCompliancePolicyProperties" ma:readOnly="false">
      <xsd:simpleType>
        <xsd:restriction base="dms:Note"/>
      </xsd:simpleType>
    </xsd:element>
    <xsd:element name="_ip_UnifiedCompliancePolicyUIAction" ma:index="15" nillable="true" ma:displayName="Unified Compliance Policy UI Action" ma:hidden="true" ma:internalName="_ip_UnifiedCompliancePolicyUIAction" ma:readOnly="false">
      <xsd:simpleType>
        <xsd:restriction base="dms:Text"/>
      </xsd:simpleType>
    </xsd:element>
    <xsd:element name="TaxCatchAll" ma:index="22" nillable="true" ma:displayName="Taxonomy Catch All Column" ma:hidden="true" ma:list="{f1f0cbbd-e993-4584-afc8-623edf712b68}" ma:internalName="TaxCatchAll" ma:showField="CatchAllData" ma:web="2ed8f107-90fd-496a-9f34-3e7c61e3ea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Properties xmlns="2ed8f107-90fd-496a-9f34-3e7c61e3eaf9" xsi:nil="true"/>
    <TaxCatchAll xmlns="2ed8f107-90fd-496a-9f34-3e7c61e3eaf9" xsi:nil="true"/>
    <_ip_UnifiedCompliancePolicyUIAction xmlns="2ed8f107-90fd-496a-9f34-3e7c61e3eaf9" xsi:nil="true"/>
    <Review_x0020_Date xmlns="12f6a87a-eb6c-47ee-926c-79dbbbc1cf6e" xsi:nil="true"/>
    <lcf76f155ced4ddcb4097134ff3c332f xmlns="12f6a87a-eb6c-47ee-926c-79dbbbc1cf6e">
      <Terms xmlns="http://schemas.microsoft.com/office/infopath/2007/PartnerControls"/>
    </lcf76f155ced4ddcb4097134ff3c332f>
    <DateandTime xmlns="12f6a87a-eb6c-47ee-926c-79dbbbc1cf6e" xsi:nil="true"/>
  </documentManagement>
</p:properties>
</file>

<file path=customXml/itemProps1.xml><?xml version="1.0" encoding="utf-8"?>
<ds:datastoreItem xmlns:ds="http://schemas.openxmlformats.org/officeDocument/2006/customXml" ds:itemID="{B60EB3EA-4C5C-4CB1-BCE6-CFE3CDDC409F}"/>
</file>

<file path=customXml/itemProps2.xml><?xml version="1.0" encoding="utf-8"?>
<ds:datastoreItem xmlns:ds="http://schemas.openxmlformats.org/officeDocument/2006/customXml" ds:itemID="{339C3F8C-37EA-4C7E-9ADB-0FA4C8CA1DBB}"/>
</file>

<file path=customXml/itemProps3.xml><?xml version="1.0" encoding="utf-8"?>
<ds:datastoreItem xmlns:ds="http://schemas.openxmlformats.org/officeDocument/2006/customXml" ds:itemID="{C92A5898-EF3A-421E-8091-0AC5E712772C}"/>
</file>

<file path=docProps/app.xml><?xml version="1.0" encoding="utf-8"?>
<Properties xmlns="http://schemas.openxmlformats.org/officeDocument/2006/extended-properties" xmlns:vt="http://schemas.openxmlformats.org/officeDocument/2006/docPropsVTypes">
  <Template>UKHSA Presentation template 2</Template>
  <TotalTime>10912</TotalTime>
  <Words>2867</Words>
  <Application>Microsoft Office PowerPoint</Application>
  <PresentationFormat>Widescreen</PresentationFormat>
  <Paragraphs>314</Paragraphs>
  <Slides>33</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GDS Transport</vt:lpstr>
      <vt:lpstr>Office Theme</vt:lpstr>
      <vt:lpstr>Annual flu programme resources  2025 to 2026       </vt:lpstr>
      <vt:lpstr>| Resources to support the flu programme</vt:lpstr>
      <vt:lpstr>Tripartite annual flu letter 2025 to 2026 </vt:lpstr>
      <vt:lpstr>Amendment to tripartite annual flu letter 2025 to 2026 </vt:lpstr>
      <vt:lpstr>| Green Book - Influenza: chapter 19</vt:lpstr>
      <vt:lpstr>JCVI advice on influenza vaccines for 2025 to 2026</vt:lpstr>
      <vt:lpstr>All influenza vaccines marketed in the UK for the 2025 to 2026 season</vt:lpstr>
      <vt:lpstr>PowerPoint Presentation</vt:lpstr>
      <vt:lpstr>Flu surveillance and vaccine uptake</vt:lpstr>
      <vt:lpstr>Timing of flu seasons</vt:lpstr>
      <vt:lpstr>Ordering copies of flu resources</vt:lpstr>
      <vt:lpstr>| Resources to support the children’s flu programme - HCP</vt:lpstr>
      <vt:lpstr>| Patient Group Directions (PGDs) </vt:lpstr>
      <vt:lpstr>| National protocol </vt:lpstr>
      <vt:lpstr>PowerPoint Presentation</vt:lpstr>
      <vt:lpstr>| Pre-school resources leaflet  </vt:lpstr>
      <vt:lpstr>| Resources to support the flu programme</vt:lpstr>
      <vt:lpstr>Ordering copies of flu resources</vt:lpstr>
      <vt:lpstr>| Primary school resources – briefing, letter &amp; stickers       www.gov.uk/government/publications/flu-vaccination-in-schools (Note that links to .gov.uk will remain unchanged when ‘Health Publications’ is replaced with ‘Find Public Health Resources’ )</vt:lpstr>
      <vt:lpstr>| Primary school resources - leaflet</vt:lpstr>
      <vt:lpstr>| Primary school resources - poster</vt:lpstr>
      <vt:lpstr>| Secondary school resources – letter, leaflet &amp; poster www.gov.uk/government/publications/flu-vaccination-in-schools </vt:lpstr>
      <vt:lpstr>| Secondary school resources - leaflet  </vt:lpstr>
      <vt:lpstr>| Secondary school resources - poster</vt:lpstr>
      <vt:lpstr>Briefing for secondary schools on adolescent vaccination programme</vt:lpstr>
      <vt:lpstr>| All eligible groups – When should I have my flu vaccine? </vt:lpstr>
      <vt:lpstr>| All eligible groups </vt:lpstr>
      <vt:lpstr>| Flu vaccination consent form (combined form for nasal spray and injectable vaccine) www.gov.uk/government/publications/flu-vaccination-in-schools   </vt:lpstr>
      <vt:lpstr>| Easy read for those with a learning disability</vt:lpstr>
      <vt:lpstr>Flu vaccination films for people with a learning disability and autistic people and their family or carers </vt:lpstr>
      <vt:lpstr>| Simple text resources for those with low literacy</vt:lpstr>
      <vt:lpstr>British Islamic Medical Association Flu Resources </vt:lpstr>
      <vt:lpstr>| Weblinks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Ministerial Briefing – Annual Flu Programme 2021/22</dc:title>
  <dc:creator>Rosie Whillock</dc:creator>
  <cp:lastModifiedBy>Suzanna McDonald</cp:lastModifiedBy>
  <cp:revision>427</cp:revision>
  <cp:lastPrinted>2021-08-09T14:01:33Z</cp:lastPrinted>
  <dcterms:created xsi:type="dcterms:W3CDTF">2021-10-18T15:04:11Z</dcterms:created>
  <dcterms:modified xsi:type="dcterms:W3CDTF">2025-07-31T15:15:12Z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0x010100624A7012E88FF6499736DA2595A1AC5B</vt:lpwstr>
  </property>
</Properties>
</file>