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4.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6.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2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8.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29.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30.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3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39" r:id="rId2"/>
    <p:sldMasterId id="2147483851" r:id="rId3"/>
    <p:sldMasterId id="2147483882" r:id="rId4"/>
    <p:sldMasterId id="2147483896" r:id="rId5"/>
  </p:sldMasterIdLst>
  <p:notesMasterIdLst>
    <p:notesMasterId r:id="rId44"/>
  </p:notesMasterIdLst>
  <p:sldIdLst>
    <p:sldId id="256" r:id="rId6"/>
    <p:sldId id="806" r:id="rId7"/>
    <p:sldId id="818" r:id="rId8"/>
    <p:sldId id="849" r:id="rId9"/>
    <p:sldId id="772" r:id="rId10"/>
    <p:sldId id="819" r:id="rId11"/>
    <p:sldId id="807" r:id="rId12"/>
    <p:sldId id="808" r:id="rId13"/>
    <p:sldId id="821" r:id="rId14"/>
    <p:sldId id="878" r:id="rId15"/>
    <p:sldId id="825" r:id="rId16"/>
    <p:sldId id="852" r:id="rId17"/>
    <p:sldId id="853" r:id="rId18"/>
    <p:sldId id="855" r:id="rId19"/>
    <p:sldId id="851" r:id="rId20"/>
    <p:sldId id="879" r:id="rId21"/>
    <p:sldId id="880" r:id="rId22"/>
    <p:sldId id="881" r:id="rId23"/>
    <p:sldId id="882" r:id="rId24"/>
    <p:sldId id="884" r:id="rId25"/>
    <p:sldId id="885" r:id="rId26"/>
    <p:sldId id="886" r:id="rId27"/>
    <p:sldId id="887" r:id="rId28"/>
    <p:sldId id="888" r:id="rId29"/>
    <p:sldId id="889" r:id="rId30"/>
    <p:sldId id="890" r:id="rId31"/>
    <p:sldId id="891" r:id="rId32"/>
    <p:sldId id="892" r:id="rId33"/>
    <p:sldId id="893" r:id="rId34"/>
    <p:sldId id="894" r:id="rId35"/>
    <p:sldId id="895" r:id="rId36"/>
    <p:sldId id="896" r:id="rId37"/>
    <p:sldId id="897" r:id="rId38"/>
    <p:sldId id="898" r:id="rId39"/>
    <p:sldId id="899" r:id="rId40"/>
    <p:sldId id="900" r:id="rId41"/>
    <p:sldId id="901" r:id="rId42"/>
    <p:sldId id="579" r:id="rId43"/>
  </p:sldIdLst>
  <p:sldSz cx="9144000" cy="6858000" type="screen4x3"/>
  <p:notesSz cx="6797675" cy="9928225"/>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9E"/>
    <a:srgbClr val="D9D9D9"/>
    <a:srgbClr val="007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41" autoAdjust="0"/>
    <p:restoredTop sz="97278" autoAdjust="0"/>
  </p:normalViewPr>
  <p:slideViewPr>
    <p:cSldViewPr snapToGrid="0" snapToObjects="1" showGuides="1">
      <p:cViewPr>
        <p:scale>
          <a:sx n="70" d="100"/>
          <a:sy n="70" d="100"/>
        </p:scale>
        <p:origin x="-132" y="-72"/>
      </p:cViewPr>
      <p:guideLst>
        <p:guide orient="horz" pos="595"/>
        <p:guide orient="horz" pos="326"/>
        <p:guide orient="horz" pos="4028"/>
        <p:guide pos="5268"/>
        <p:guide pos="8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6" y="2"/>
            <a:ext cx="2945659" cy="496411"/>
          </a:xfrm>
          <a:prstGeom prst="rect">
            <a:avLst/>
          </a:prstGeom>
        </p:spPr>
        <p:txBody>
          <a:bodyPr vert="horz" lIns="91440" tIns="45720" rIns="91440" bIns="45720" rtlCol="0"/>
          <a:lstStyle>
            <a:lvl1pPr algn="r">
              <a:defRPr sz="1200"/>
            </a:lvl1pPr>
          </a:lstStyle>
          <a:p>
            <a:fld id="{6A3B31CC-ACDF-4992-8942-2399B4124EF8}" type="datetimeFigureOut">
              <a:rPr lang="en-GB" smtClean="0"/>
              <a:pPr/>
              <a:t>16/01/2014</a:t>
            </a:fld>
            <a:endParaRPr lang="en-GB" dirty="0"/>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30093"/>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6" y="9430093"/>
            <a:ext cx="2945659" cy="496411"/>
          </a:xfrm>
          <a:prstGeom prst="rect">
            <a:avLst/>
          </a:prstGeom>
        </p:spPr>
        <p:txBody>
          <a:bodyPr vert="horz" lIns="91440" tIns="45720" rIns="91440" bIns="45720" rtlCol="0" anchor="b"/>
          <a:lstStyle>
            <a:lvl1pPr algn="r">
              <a:defRPr sz="1200"/>
            </a:lvl1pPr>
          </a:lstStyle>
          <a:p>
            <a:fld id="{373B49BE-1BCC-4EBA-A172-DFC96FF8EAFE}" type="slidenum">
              <a:rPr lang="en-GB" smtClean="0"/>
              <a:pPr/>
              <a:t>‹#›</a:t>
            </a:fld>
            <a:endParaRPr lang="en-GB" dirty="0"/>
          </a:p>
        </p:txBody>
      </p:sp>
    </p:spTree>
    <p:extLst>
      <p:ext uri="{BB962C8B-B14F-4D97-AF65-F5344CB8AC3E}">
        <p14:creationId xmlns:p14="http://schemas.microsoft.com/office/powerpoint/2010/main" val="339912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1</a:t>
            </a:fld>
            <a:endParaRPr lang="en-GB" dirty="0"/>
          </a:p>
        </p:txBody>
      </p:sp>
    </p:spTree>
    <p:extLst>
      <p:ext uri="{BB962C8B-B14F-4D97-AF65-F5344CB8AC3E}">
        <p14:creationId xmlns:p14="http://schemas.microsoft.com/office/powerpoint/2010/main" val="2071764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17</a:t>
            </a:fld>
            <a:endParaRPr lang="en-GB" dirty="0"/>
          </a:p>
        </p:txBody>
      </p:sp>
    </p:spTree>
    <p:extLst>
      <p:ext uri="{BB962C8B-B14F-4D97-AF65-F5344CB8AC3E}">
        <p14:creationId xmlns:p14="http://schemas.microsoft.com/office/powerpoint/2010/main" val="67312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18</a:t>
            </a:fld>
            <a:endParaRPr lang="en-GB" dirty="0"/>
          </a:p>
        </p:txBody>
      </p:sp>
    </p:spTree>
    <p:extLst>
      <p:ext uri="{BB962C8B-B14F-4D97-AF65-F5344CB8AC3E}">
        <p14:creationId xmlns:p14="http://schemas.microsoft.com/office/powerpoint/2010/main" val="67312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19</a:t>
            </a:fld>
            <a:endParaRPr lang="en-GB" dirty="0"/>
          </a:p>
        </p:txBody>
      </p:sp>
    </p:spTree>
    <p:extLst>
      <p:ext uri="{BB962C8B-B14F-4D97-AF65-F5344CB8AC3E}">
        <p14:creationId xmlns:p14="http://schemas.microsoft.com/office/powerpoint/2010/main" val="67312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23</a:t>
            </a:fld>
            <a:endParaRPr lang="en-GB" dirty="0"/>
          </a:p>
        </p:txBody>
      </p:sp>
    </p:spTree>
    <p:extLst>
      <p:ext uri="{BB962C8B-B14F-4D97-AF65-F5344CB8AC3E}">
        <p14:creationId xmlns:p14="http://schemas.microsoft.com/office/powerpoint/2010/main" val="67312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24</a:t>
            </a:fld>
            <a:endParaRPr lang="en-GB" dirty="0"/>
          </a:p>
        </p:txBody>
      </p:sp>
    </p:spTree>
    <p:extLst>
      <p:ext uri="{BB962C8B-B14F-4D97-AF65-F5344CB8AC3E}">
        <p14:creationId xmlns:p14="http://schemas.microsoft.com/office/powerpoint/2010/main" val="673120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38</a:t>
            </a:fld>
            <a:endParaRPr lang="en-GB" dirty="0"/>
          </a:p>
        </p:txBody>
      </p:sp>
    </p:spTree>
    <p:extLst>
      <p:ext uri="{BB962C8B-B14F-4D97-AF65-F5344CB8AC3E}">
        <p14:creationId xmlns:p14="http://schemas.microsoft.com/office/powerpoint/2010/main" val="207176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673120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noProof="0" smtClean="0"/>
              <a:pPr/>
              <a:t>16/01/2014</a:t>
            </a:fld>
            <a:endParaRPr lang="en-GB" noProof="0" dirty="0"/>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noProof="0" dirty="0" smtClean="0"/>
              <a:t>NHS | Presentation to [XXXX Company] | [Type Date]</a:t>
            </a:r>
            <a:endParaRPr lang="en-GB" noProof="0" dirty="0"/>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noProof="0" smtClean="0"/>
              <a:pPr/>
              <a:t>‹#›</a:t>
            </a:fld>
            <a:endParaRPr lang="en-GB" noProof="0" dirty="0"/>
          </a:p>
        </p:txBody>
      </p:sp>
      <p:sp>
        <p:nvSpPr>
          <p:cNvPr id="2" name="Title 1"/>
          <p:cNvSpPr>
            <a:spLocks noGrp="1"/>
          </p:cNvSpPr>
          <p:nvPr>
            <p:ph type="ctrTitle"/>
          </p:nvPr>
        </p:nvSpPr>
        <p:spPr>
          <a:xfrm>
            <a:off x="358775" y="1494000"/>
            <a:ext cx="5580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n>
                <a:noFill/>
              </a:ln>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n>
                <a:noFill/>
              </a:ln>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n>
                <a:noFill/>
              </a:ln>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58775" y="2052001"/>
            <a:ext cx="7002463" cy="20879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7" name="Picture Placeholder 21"/>
          <p:cNvSpPr>
            <a:spLocks noGrp="1"/>
          </p:cNvSpPr>
          <p:nvPr>
            <p:ph type="pic" sz="quarter" idx="14"/>
          </p:nvPr>
        </p:nvSpPr>
        <p:spPr>
          <a:xfrm>
            <a:off x="358775" y="4320000"/>
            <a:ext cx="1314450" cy="1587500"/>
          </a:xfrm>
        </p:spPr>
        <p:txBody>
          <a:bodyPr/>
          <a:lstStyle>
            <a:lvl1pPr>
              <a:buFontTx/>
              <a:buNone/>
              <a:defRPr/>
            </a:lvl1pPr>
          </a:lstStyle>
          <a:p>
            <a:r>
              <a:rPr lang="en-US" dirty="0" smtClean="0"/>
              <a:t>Click icon to add picture</a:t>
            </a:r>
            <a:endParaRPr lang="en-GB" dirty="0"/>
          </a:p>
        </p:txBody>
      </p:sp>
      <p:sp>
        <p:nvSpPr>
          <p:cNvPr id="8" name="Picture Placeholder 21"/>
          <p:cNvSpPr>
            <a:spLocks noGrp="1"/>
          </p:cNvSpPr>
          <p:nvPr>
            <p:ph type="pic" sz="quarter" idx="15"/>
          </p:nvPr>
        </p:nvSpPr>
        <p:spPr>
          <a:xfrm>
            <a:off x="1780725" y="4320000"/>
            <a:ext cx="2736850" cy="1587500"/>
          </a:xfrm>
        </p:spPr>
        <p:txBody>
          <a:bodyPr/>
          <a:lstStyle>
            <a:lvl1pPr>
              <a:buFontTx/>
              <a:buNone/>
              <a:defRPr/>
            </a:lvl1pPr>
          </a:lstStyle>
          <a:p>
            <a:r>
              <a:rPr lang="en-US" dirty="0" smtClean="0"/>
              <a:t>Click icon to add picture</a:t>
            </a:r>
            <a:endParaRPr lang="en-GB" dirty="0"/>
          </a:p>
        </p:txBody>
      </p:sp>
      <p:sp>
        <p:nvSpPr>
          <p:cNvPr id="9" name="Picture Placeholder 21"/>
          <p:cNvSpPr>
            <a:spLocks noGrp="1"/>
          </p:cNvSpPr>
          <p:nvPr>
            <p:ph type="pic" sz="quarter" idx="16"/>
          </p:nvPr>
        </p:nvSpPr>
        <p:spPr>
          <a:xfrm>
            <a:off x="4624326" y="4320000"/>
            <a:ext cx="1314450" cy="1587500"/>
          </a:xfrm>
        </p:spPr>
        <p:txBody>
          <a:bodyPr/>
          <a:lstStyle>
            <a:lvl1pPr>
              <a:buFontTx/>
              <a:buNone/>
              <a:defRPr/>
            </a:lvl1pPr>
          </a:lstStyle>
          <a:p>
            <a:r>
              <a:rPr lang="en-US" dirty="0" smtClean="0"/>
              <a:t>Click icon to add picture</a:t>
            </a:r>
            <a:endParaRPr lang="en-GB" dirty="0"/>
          </a:p>
        </p:txBody>
      </p:sp>
    </p:spTree>
    <p:extLst>
      <p:ext uri="{BB962C8B-B14F-4D97-AF65-F5344CB8AC3E}">
        <p14:creationId xmlns:p14="http://schemas.microsoft.com/office/powerpoint/2010/main" val="17832959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hasCustomPrompt="1"/>
          </p:nvPr>
        </p:nvSpPr>
        <p:spPr>
          <a:xfrm>
            <a:off x="358775" y="2052001"/>
            <a:ext cx="8426449" cy="424799"/>
          </a:xfrm>
        </p:spPr>
        <p:txBody>
          <a:bodyPr/>
          <a:lstStyle>
            <a:lvl1pPr marL="216000" indent="0">
              <a:buFontTx/>
              <a:buNone/>
              <a:defRPr baseline="0"/>
            </a:lvl1pPr>
          </a:lstStyle>
          <a:p>
            <a:pPr lvl="0"/>
            <a:r>
              <a:rPr lang="en-GB" noProof="0" dirty="0" smtClean="0"/>
              <a:t>Click to add subtitle / further information</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8" name="Chart Placeholder 7"/>
          <p:cNvSpPr>
            <a:spLocks noGrp="1"/>
          </p:cNvSpPr>
          <p:nvPr>
            <p:ph type="chart" sz="quarter" idx="13"/>
          </p:nvPr>
        </p:nvSpPr>
        <p:spPr>
          <a:xfrm>
            <a:off x="179512" y="2385060"/>
            <a:ext cx="8616827" cy="3710939"/>
          </a:xfrm>
        </p:spPr>
        <p:txBody>
          <a:bodyPr/>
          <a:lstStyle/>
          <a:p>
            <a:r>
              <a:rPr lang="en-US" dirty="0" smtClean="0"/>
              <a:t>Click icon to add chart</a:t>
            </a:r>
            <a:endParaRPr lang="en-GB" dirty="0"/>
          </a:p>
        </p:txBody>
      </p:sp>
      <p:sp>
        <p:nvSpPr>
          <p:cNvPr id="10" name="Text Placeholder 9"/>
          <p:cNvSpPr>
            <a:spLocks noGrp="1"/>
          </p:cNvSpPr>
          <p:nvPr>
            <p:ph type="body" sz="quarter" idx="14" hasCustomPrompt="1"/>
          </p:nvPr>
        </p:nvSpPr>
        <p:spPr>
          <a:xfrm>
            <a:off x="358775" y="5849937"/>
            <a:ext cx="8426450" cy="246062"/>
          </a:xfrm>
        </p:spPr>
        <p:txBody>
          <a:bodyPr anchor="b" anchorCtr="0"/>
          <a:lstStyle>
            <a:lvl1pPr indent="0" algn="r">
              <a:lnSpc>
                <a:spcPct val="100000"/>
              </a:lnSpc>
              <a:buFontTx/>
              <a:buNone/>
              <a:defRPr sz="1200">
                <a:solidFill>
                  <a:schemeClr val="tx2"/>
                </a:solidFill>
              </a:defRPr>
            </a:lvl1pPr>
            <a:lvl2pPr indent="0" algn="r">
              <a:lnSpc>
                <a:spcPct val="100000"/>
              </a:lnSpc>
              <a:buFontTx/>
              <a:buNone/>
              <a:defRPr sz="1200"/>
            </a:lvl2pPr>
            <a:lvl3pPr indent="0" algn="r">
              <a:lnSpc>
                <a:spcPct val="100000"/>
              </a:lnSpc>
              <a:buFontTx/>
              <a:buNone/>
              <a:defRPr sz="1200"/>
            </a:lvl3pPr>
            <a:lvl4pPr indent="0" algn="r">
              <a:lnSpc>
                <a:spcPct val="100000"/>
              </a:lnSpc>
              <a:buFontTx/>
              <a:buNone/>
              <a:defRPr sz="1200"/>
            </a:lvl4pPr>
            <a:lvl5pPr indent="0" algn="r">
              <a:lnSpc>
                <a:spcPct val="100000"/>
              </a:lnSpc>
              <a:buFontTx/>
              <a:buNone/>
              <a:defRPr sz="1200"/>
            </a:lvl5pPr>
          </a:lstStyle>
          <a:p>
            <a:pPr lvl="0"/>
            <a:r>
              <a:rPr lang="en-US" dirty="0" smtClean="0"/>
              <a:t>Click to add source/notes</a:t>
            </a:r>
            <a:endParaRPr lang="en-GB" dirty="0"/>
          </a:p>
        </p:txBody>
      </p:sp>
    </p:spTree>
    <p:extLst>
      <p:ext uri="{BB962C8B-B14F-4D97-AF65-F5344CB8AC3E}">
        <p14:creationId xmlns:p14="http://schemas.microsoft.com/office/powerpoint/2010/main" val="35370536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0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672921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2" name="Title 1"/>
          <p:cNvSpPr>
            <a:spLocks noGrp="1"/>
          </p:cNvSpPr>
          <p:nvPr>
            <p:ph type="ctrTitle"/>
          </p:nvPr>
        </p:nvSpPr>
        <p:spPr>
          <a:xfrm>
            <a:off x="358775" y="1494000"/>
            <a:ext cx="5580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5329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47237" y="4902100"/>
            <a:ext cx="1314000" cy="1585759"/>
          </a:xfrm>
          <a:prstGeom prst="rect">
            <a:avLst/>
          </a:prstGeom>
          <a:noFill/>
          <a:ln w="9525">
            <a:noFill/>
            <a:miter lim="800000"/>
            <a:headEnd/>
            <a:tailEnd/>
          </a:ln>
        </p:spPr>
      </p:pic>
      <p:sp>
        <p:nvSpPr>
          <p:cNvPr id="7"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16/01/2014</a:t>
            </a:fld>
            <a:endParaRPr lang="en-GB" dirty="0">
              <a:solidFill>
                <a:prstClr val="white"/>
              </a:solidFill>
            </a:endParaRPr>
          </a:p>
        </p:txBody>
      </p:sp>
      <p:sp>
        <p:nvSpPr>
          <p:cNvPr id="8"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9"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10" name="Title 1"/>
          <p:cNvSpPr>
            <a:spLocks noGrp="1"/>
          </p:cNvSpPr>
          <p:nvPr>
            <p:ph type="ctrTitle" hasCustomPrompt="1"/>
          </p:nvPr>
        </p:nvSpPr>
        <p:spPr>
          <a:xfrm>
            <a:off x="358774" y="1493999"/>
            <a:ext cx="7002463" cy="3293491"/>
          </a:xfrm>
        </p:spPr>
        <p:txBody>
          <a:bodyPr lIns="108000" tIns="72000"/>
          <a:lstStyle>
            <a:lvl1pPr>
              <a:lnSpc>
                <a:spcPts val="4800"/>
              </a:lnSpc>
              <a:defRPr sz="4000"/>
            </a:lvl1pPr>
          </a:lstStyle>
          <a:p>
            <a:r>
              <a:rPr lang="en-GB" noProof="0" dirty="0" smtClean="0"/>
              <a:t>Click to edit Section title</a:t>
            </a:r>
            <a:endParaRPr lang="en-GB" noProof="0" dirty="0"/>
          </a:p>
        </p:txBody>
      </p:sp>
      <p:sp>
        <p:nvSpPr>
          <p:cNvPr id="11" name="Subtitle 2"/>
          <p:cNvSpPr>
            <a:spLocks noGrp="1"/>
          </p:cNvSpPr>
          <p:nvPr>
            <p:ph type="subTitle" idx="1" hasCustomPrompt="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Section subtitle</a:t>
            </a:r>
            <a:endParaRPr lang="en-GB" noProof="0" dirty="0"/>
          </a:p>
        </p:txBody>
      </p:sp>
      <p:sp>
        <p:nvSpPr>
          <p:cNvPr id="12" name="Rectangle 11"/>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Rectangle 19"/>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1"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section number</a:t>
            </a:r>
            <a:endParaRPr lang="en-GB" noProof="0" dirty="0"/>
          </a:p>
        </p:txBody>
      </p:sp>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81615" y="3205038"/>
            <a:ext cx="1314000" cy="1582452"/>
          </a:xfrm>
          <a:prstGeom prst="rect">
            <a:avLst/>
          </a:prstGeom>
          <a:noFill/>
          <a:ln w="9525">
            <a:noFill/>
            <a:miter lim="800000"/>
            <a:headEnd/>
            <a:tailEnd/>
          </a:ln>
        </p:spPr>
      </p:pic>
      <p:pic>
        <p:nvPicPr>
          <p:cNvPr id="13" name="Picture 3" descr="J:\NHS CB\Communication\Branding\Templates\Template photos\Smiling baby.JP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3206347" y="4902100"/>
            <a:ext cx="1314000" cy="160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1443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968513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58775" y="2052001"/>
            <a:ext cx="7002463" cy="20879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7" name="Picture Placeholder 21"/>
          <p:cNvSpPr>
            <a:spLocks noGrp="1"/>
          </p:cNvSpPr>
          <p:nvPr>
            <p:ph type="pic" sz="quarter" idx="14"/>
          </p:nvPr>
        </p:nvSpPr>
        <p:spPr>
          <a:xfrm>
            <a:off x="358775" y="4320000"/>
            <a:ext cx="1314450" cy="1587500"/>
          </a:xfrm>
        </p:spPr>
        <p:txBody>
          <a:bodyPr/>
          <a:lstStyle>
            <a:lvl1pPr>
              <a:buFontTx/>
              <a:buNone/>
              <a:defRPr/>
            </a:lvl1pPr>
          </a:lstStyle>
          <a:p>
            <a:r>
              <a:rPr lang="en-US" dirty="0" smtClean="0"/>
              <a:t>Click icon to add picture</a:t>
            </a:r>
            <a:endParaRPr lang="en-GB" dirty="0"/>
          </a:p>
        </p:txBody>
      </p:sp>
      <p:sp>
        <p:nvSpPr>
          <p:cNvPr id="8" name="Picture Placeholder 21"/>
          <p:cNvSpPr>
            <a:spLocks noGrp="1"/>
          </p:cNvSpPr>
          <p:nvPr>
            <p:ph type="pic" sz="quarter" idx="15"/>
          </p:nvPr>
        </p:nvSpPr>
        <p:spPr>
          <a:xfrm>
            <a:off x="1780725" y="4320000"/>
            <a:ext cx="2736850" cy="1587500"/>
          </a:xfrm>
        </p:spPr>
        <p:txBody>
          <a:bodyPr/>
          <a:lstStyle>
            <a:lvl1pPr>
              <a:buFontTx/>
              <a:buNone/>
              <a:defRPr/>
            </a:lvl1pPr>
          </a:lstStyle>
          <a:p>
            <a:r>
              <a:rPr lang="en-US" dirty="0" smtClean="0"/>
              <a:t>Click icon to add picture</a:t>
            </a:r>
            <a:endParaRPr lang="en-GB" dirty="0"/>
          </a:p>
        </p:txBody>
      </p:sp>
      <p:sp>
        <p:nvSpPr>
          <p:cNvPr id="9" name="Picture Placeholder 21"/>
          <p:cNvSpPr>
            <a:spLocks noGrp="1"/>
          </p:cNvSpPr>
          <p:nvPr>
            <p:ph type="pic" sz="quarter" idx="16"/>
          </p:nvPr>
        </p:nvSpPr>
        <p:spPr>
          <a:xfrm>
            <a:off x="4624326" y="4320000"/>
            <a:ext cx="1314450" cy="1587500"/>
          </a:xfrm>
        </p:spPr>
        <p:txBody>
          <a:bodyPr/>
          <a:lstStyle>
            <a:lvl1pPr>
              <a:buFontTx/>
              <a:buNone/>
              <a:defRPr/>
            </a:lvl1pPr>
          </a:lstStyle>
          <a:p>
            <a:r>
              <a:rPr lang="en-US" dirty="0" smtClean="0"/>
              <a:t>Click icon to add picture</a:t>
            </a:r>
            <a:endParaRPr lang="en-GB" dirty="0"/>
          </a:p>
        </p:txBody>
      </p:sp>
    </p:spTree>
    <p:extLst>
      <p:ext uri="{BB962C8B-B14F-4D97-AF65-F5344CB8AC3E}">
        <p14:creationId xmlns:p14="http://schemas.microsoft.com/office/powerpoint/2010/main" val="14114368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hasCustomPrompt="1"/>
          </p:nvPr>
        </p:nvSpPr>
        <p:spPr>
          <a:xfrm>
            <a:off x="358775" y="2052001"/>
            <a:ext cx="8426449" cy="424799"/>
          </a:xfrm>
        </p:spPr>
        <p:txBody>
          <a:bodyPr/>
          <a:lstStyle>
            <a:lvl1pPr marL="216000" indent="0">
              <a:buFontTx/>
              <a:buNone/>
              <a:defRPr baseline="0"/>
            </a:lvl1pPr>
          </a:lstStyle>
          <a:p>
            <a:pPr lvl="0"/>
            <a:r>
              <a:rPr lang="en-GB" noProof="0" dirty="0" smtClean="0"/>
              <a:t>Click to add subtitle / further information</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8" name="Chart Placeholder 7"/>
          <p:cNvSpPr>
            <a:spLocks noGrp="1"/>
          </p:cNvSpPr>
          <p:nvPr>
            <p:ph type="chart" sz="quarter" idx="13"/>
          </p:nvPr>
        </p:nvSpPr>
        <p:spPr>
          <a:xfrm>
            <a:off x="179512" y="2385060"/>
            <a:ext cx="8616827" cy="3710939"/>
          </a:xfrm>
        </p:spPr>
        <p:txBody>
          <a:bodyPr/>
          <a:lstStyle/>
          <a:p>
            <a:r>
              <a:rPr lang="en-US" dirty="0" smtClean="0"/>
              <a:t>Click icon to add chart</a:t>
            </a:r>
            <a:endParaRPr lang="en-GB" dirty="0"/>
          </a:p>
        </p:txBody>
      </p:sp>
      <p:sp>
        <p:nvSpPr>
          <p:cNvPr id="10" name="Text Placeholder 9"/>
          <p:cNvSpPr>
            <a:spLocks noGrp="1"/>
          </p:cNvSpPr>
          <p:nvPr>
            <p:ph type="body" sz="quarter" idx="14" hasCustomPrompt="1"/>
          </p:nvPr>
        </p:nvSpPr>
        <p:spPr>
          <a:xfrm>
            <a:off x="358775" y="5849937"/>
            <a:ext cx="8426450" cy="246062"/>
          </a:xfrm>
        </p:spPr>
        <p:txBody>
          <a:bodyPr anchor="b" anchorCtr="0"/>
          <a:lstStyle>
            <a:lvl1pPr indent="0" algn="r">
              <a:lnSpc>
                <a:spcPct val="100000"/>
              </a:lnSpc>
              <a:buFontTx/>
              <a:buNone/>
              <a:defRPr sz="1200">
                <a:solidFill>
                  <a:schemeClr val="tx2"/>
                </a:solidFill>
              </a:defRPr>
            </a:lvl1pPr>
            <a:lvl2pPr indent="0" algn="r">
              <a:lnSpc>
                <a:spcPct val="100000"/>
              </a:lnSpc>
              <a:buFontTx/>
              <a:buNone/>
              <a:defRPr sz="1200"/>
            </a:lvl2pPr>
            <a:lvl3pPr indent="0" algn="r">
              <a:lnSpc>
                <a:spcPct val="100000"/>
              </a:lnSpc>
              <a:buFontTx/>
              <a:buNone/>
              <a:defRPr sz="1200"/>
            </a:lvl3pPr>
            <a:lvl4pPr indent="0" algn="r">
              <a:lnSpc>
                <a:spcPct val="100000"/>
              </a:lnSpc>
              <a:buFontTx/>
              <a:buNone/>
              <a:defRPr sz="1200"/>
            </a:lvl4pPr>
            <a:lvl5pPr indent="0" algn="r">
              <a:lnSpc>
                <a:spcPct val="100000"/>
              </a:lnSpc>
              <a:buFontTx/>
              <a:buNone/>
              <a:defRPr sz="1200"/>
            </a:lvl5pPr>
          </a:lstStyle>
          <a:p>
            <a:pPr lvl="0"/>
            <a:r>
              <a:rPr lang="en-US" dirty="0" smtClean="0"/>
              <a:t>Click to add source/notes</a:t>
            </a:r>
            <a:endParaRPr lang="en-GB" dirty="0"/>
          </a:p>
        </p:txBody>
      </p:sp>
    </p:spTree>
    <p:extLst>
      <p:ext uri="{BB962C8B-B14F-4D97-AF65-F5344CB8AC3E}">
        <p14:creationId xmlns:p14="http://schemas.microsoft.com/office/powerpoint/2010/main" val="9831821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fld id="{4F16EB59-2020-4CAB-A456-F3D6895F2D24}" type="datetime1">
              <a:rPr lang="en-GB" smtClean="0">
                <a:solidFill>
                  <a:prstClr val="white"/>
                </a:solidFill>
              </a:rPr>
              <a:pPr/>
              <a:t>16/01/2014</a:t>
            </a:fld>
            <a:endParaRPr lang="en-GB" dirty="0">
              <a:solidFill>
                <a:prstClr val="white"/>
              </a:solidFill>
            </a:endParaRPr>
          </a:p>
        </p:txBody>
      </p:sp>
      <p:sp>
        <p:nvSpPr>
          <p:cNvPr id="4" name="Footer Placeholder 3"/>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817679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47237" y="4902100"/>
            <a:ext cx="1314000" cy="1585759"/>
          </a:xfrm>
          <a:prstGeom prst="rect">
            <a:avLst/>
          </a:prstGeom>
          <a:noFill/>
          <a:ln w="9525">
            <a:noFill/>
            <a:miter lim="800000"/>
            <a:headEnd/>
            <a:tailEnd/>
          </a:ln>
        </p:spPr>
      </p:pic>
      <p:sp>
        <p:nvSpPr>
          <p:cNvPr id="7" name="Date Placeholder 3"/>
          <p:cNvSpPr>
            <a:spLocks noGrp="1"/>
          </p:cNvSpPr>
          <p:nvPr>
            <p:ph type="dt" sz="half" idx="10"/>
          </p:nvPr>
        </p:nvSpPr>
        <p:spPr>
          <a:xfrm>
            <a:off x="7895615" y="6678000"/>
            <a:ext cx="900000" cy="180000"/>
          </a:xfrm>
        </p:spPr>
        <p:txBody>
          <a:bodyPr/>
          <a:lstStyle/>
          <a:p>
            <a:fld id="{59CA2686-856A-4D61-932F-087427C3A7B6}" type="datetime1">
              <a:rPr lang="en-GB" noProof="0" smtClean="0"/>
              <a:pPr/>
              <a:t>16/01/2014</a:t>
            </a:fld>
            <a:endParaRPr lang="en-GB" noProof="0" dirty="0"/>
          </a:p>
        </p:txBody>
      </p:sp>
      <p:sp>
        <p:nvSpPr>
          <p:cNvPr id="8"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noProof="0" dirty="0" smtClean="0"/>
              <a:t>NHS | Presentation to [XXXX Company] | [Type Date]</a:t>
            </a:r>
            <a:endParaRPr lang="en-GB" noProof="0" dirty="0"/>
          </a:p>
        </p:txBody>
      </p:sp>
      <p:sp>
        <p:nvSpPr>
          <p:cNvPr id="9"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noProof="0" smtClean="0"/>
              <a:pPr/>
              <a:t>‹#›</a:t>
            </a:fld>
            <a:endParaRPr lang="en-GB" noProof="0" dirty="0"/>
          </a:p>
        </p:txBody>
      </p:sp>
      <p:sp>
        <p:nvSpPr>
          <p:cNvPr id="10" name="Title 1"/>
          <p:cNvSpPr>
            <a:spLocks noGrp="1"/>
          </p:cNvSpPr>
          <p:nvPr>
            <p:ph type="ctrTitle" hasCustomPrompt="1"/>
          </p:nvPr>
        </p:nvSpPr>
        <p:spPr>
          <a:xfrm>
            <a:off x="358774" y="1493999"/>
            <a:ext cx="7002463" cy="3293491"/>
          </a:xfrm>
        </p:spPr>
        <p:txBody>
          <a:bodyPr lIns="108000" tIns="72000"/>
          <a:lstStyle>
            <a:lvl1pPr>
              <a:lnSpc>
                <a:spcPts val="4800"/>
              </a:lnSpc>
              <a:defRPr sz="4000"/>
            </a:lvl1pPr>
          </a:lstStyle>
          <a:p>
            <a:r>
              <a:rPr lang="en-GB" noProof="0" dirty="0" smtClean="0"/>
              <a:t>Click to edit Section title</a:t>
            </a:r>
            <a:endParaRPr lang="en-GB" noProof="0" dirty="0"/>
          </a:p>
        </p:txBody>
      </p:sp>
      <p:sp>
        <p:nvSpPr>
          <p:cNvPr id="11" name="Subtitle 2"/>
          <p:cNvSpPr>
            <a:spLocks noGrp="1"/>
          </p:cNvSpPr>
          <p:nvPr>
            <p:ph type="subTitle" idx="1" hasCustomPrompt="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Section subtitle</a:t>
            </a:r>
            <a:endParaRPr lang="en-GB" noProof="0" dirty="0"/>
          </a:p>
        </p:txBody>
      </p:sp>
      <p:sp>
        <p:nvSpPr>
          <p:cNvPr id="12" name="Rectangle 11"/>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n>
                <a:noFill/>
              </a:ln>
            </a:endParaRPr>
          </a:p>
        </p:txBody>
      </p:sp>
      <p:sp>
        <p:nvSpPr>
          <p:cNvPr id="20" name="Rectangle 19"/>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section number</a:t>
            </a:r>
            <a:endParaRPr lang="en-GB" noProof="0" dirty="0"/>
          </a:p>
        </p:txBody>
      </p:sp>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81615" y="3205038"/>
            <a:ext cx="1314000" cy="1582452"/>
          </a:xfrm>
          <a:prstGeom prst="rect">
            <a:avLst/>
          </a:prstGeom>
          <a:noFill/>
          <a:ln w="9525">
            <a:noFill/>
            <a:miter lim="800000"/>
            <a:headEnd/>
            <a:tailEnd/>
          </a:ln>
        </p:spPr>
      </p:pic>
      <p:pic>
        <p:nvPicPr>
          <p:cNvPr id="13" name="Picture 3" descr="J:\NHS CB\Communication\Branding\Templates\Template photos\Smiling baby.JP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3206347" y="4902100"/>
            <a:ext cx="1314000" cy="16094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52546-5CA5-40B0-8284-9ABC1E76E622}" type="datetime1">
              <a:rPr lang="en-GB" smtClean="0">
                <a:solidFill>
                  <a:prstClr val="white"/>
                </a:solidFill>
              </a:rPr>
              <a:pPr/>
              <a:t>16/01/2014</a:t>
            </a:fld>
            <a:endParaRPr lang="en-GB" dirty="0">
              <a:solidFill>
                <a:prstClr val="white"/>
              </a:solidFill>
            </a:endParaRPr>
          </a:p>
        </p:txBody>
      </p:sp>
      <p:sp>
        <p:nvSpPr>
          <p:cNvPr id="3" name="Footer Placeholder 2"/>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4" name="Slide Number Placeholder 3"/>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847713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2" name="Title 1"/>
          <p:cNvSpPr>
            <a:spLocks noGrp="1"/>
          </p:cNvSpPr>
          <p:nvPr>
            <p:ph type="ctrTitle"/>
          </p:nvPr>
        </p:nvSpPr>
        <p:spPr>
          <a:xfrm>
            <a:off x="358775" y="1494000"/>
            <a:ext cx="5580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2593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47237" y="4902100"/>
            <a:ext cx="1314000" cy="1585759"/>
          </a:xfrm>
          <a:prstGeom prst="rect">
            <a:avLst/>
          </a:prstGeom>
          <a:noFill/>
          <a:ln w="9525">
            <a:noFill/>
            <a:miter lim="800000"/>
            <a:headEnd/>
            <a:tailEnd/>
          </a:ln>
        </p:spPr>
      </p:pic>
      <p:sp>
        <p:nvSpPr>
          <p:cNvPr id="7"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16/01/2014</a:t>
            </a:fld>
            <a:endParaRPr lang="en-GB" dirty="0">
              <a:solidFill>
                <a:prstClr val="white"/>
              </a:solidFill>
            </a:endParaRPr>
          </a:p>
        </p:txBody>
      </p:sp>
      <p:sp>
        <p:nvSpPr>
          <p:cNvPr id="8"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9"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10" name="Title 1"/>
          <p:cNvSpPr>
            <a:spLocks noGrp="1"/>
          </p:cNvSpPr>
          <p:nvPr>
            <p:ph type="ctrTitle" hasCustomPrompt="1"/>
          </p:nvPr>
        </p:nvSpPr>
        <p:spPr>
          <a:xfrm>
            <a:off x="358774" y="1493999"/>
            <a:ext cx="7002463" cy="3293491"/>
          </a:xfrm>
        </p:spPr>
        <p:txBody>
          <a:bodyPr lIns="108000" tIns="72000"/>
          <a:lstStyle>
            <a:lvl1pPr>
              <a:lnSpc>
                <a:spcPts val="4800"/>
              </a:lnSpc>
              <a:defRPr sz="4000"/>
            </a:lvl1pPr>
          </a:lstStyle>
          <a:p>
            <a:r>
              <a:rPr lang="en-GB" noProof="0" dirty="0" smtClean="0"/>
              <a:t>Click to edit Section title</a:t>
            </a:r>
            <a:endParaRPr lang="en-GB" noProof="0" dirty="0"/>
          </a:p>
        </p:txBody>
      </p:sp>
      <p:sp>
        <p:nvSpPr>
          <p:cNvPr id="11" name="Subtitle 2"/>
          <p:cNvSpPr>
            <a:spLocks noGrp="1"/>
          </p:cNvSpPr>
          <p:nvPr>
            <p:ph type="subTitle" idx="1" hasCustomPrompt="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Section subtitle</a:t>
            </a:r>
            <a:endParaRPr lang="en-GB" noProof="0" dirty="0"/>
          </a:p>
        </p:txBody>
      </p:sp>
      <p:sp>
        <p:nvSpPr>
          <p:cNvPr id="12" name="Rectangle 11"/>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Rectangle 19"/>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1"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section number</a:t>
            </a:r>
            <a:endParaRPr lang="en-GB" noProof="0" dirty="0"/>
          </a:p>
        </p:txBody>
      </p:sp>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81615" y="3205038"/>
            <a:ext cx="1314000" cy="1582452"/>
          </a:xfrm>
          <a:prstGeom prst="rect">
            <a:avLst/>
          </a:prstGeom>
          <a:noFill/>
          <a:ln w="9525">
            <a:noFill/>
            <a:miter lim="800000"/>
            <a:headEnd/>
            <a:tailEnd/>
          </a:ln>
        </p:spPr>
      </p:pic>
      <p:pic>
        <p:nvPicPr>
          <p:cNvPr id="13" name="Picture 3" descr="J:\NHS CB\Communication\Branding\Templates\Template photos\Smiling baby.JP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3206347" y="4902100"/>
            <a:ext cx="1314000" cy="160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083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58775" y="2052001"/>
            <a:ext cx="7002463" cy="20879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7" name="Picture Placeholder 21"/>
          <p:cNvSpPr>
            <a:spLocks noGrp="1"/>
          </p:cNvSpPr>
          <p:nvPr>
            <p:ph type="pic" sz="quarter" idx="14"/>
          </p:nvPr>
        </p:nvSpPr>
        <p:spPr>
          <a:xfrm>
            <a:off x="358775" y="4320000"/>
            <a:ext cx="1314450" cy="1587500"/>
          </a:xfrm>
        </p:spPr>
        <p:txBody>
          <a:bodyPr/>
          <a:lstStyle>
            <a:lvl1pPr>
              <a:buFontTx/>
              <a:buNone/>
              <a:defRPr/>
            </a:lvl1pPr>
          </a:lstStyle>
          <a:p>
            <a:r>
              <a:rPr lang="en-US" dirty="0" smtClean="0"/>
              <a:t>Click icon to add picture</a:t>
            </a:r>
            <a:endParaRPr lang="en-GB" dirty="0"/>
          </a:p>
        </p:txBody>
      </p:sp>
      <p:sp>
        <p:nvSpPr>
          <p:cNvPr id="8" name="Picture Placeholder 21"/>
          <p:cNvSpPr>
            <a:spLocks noGrp="1"/>
          </p:cNvSpPr>
          <p:nvPr>
            <p:ph type="pic" sz="quarter" idx="15"/>
          </p:nvPr>
        </p:nvSpPr>
        <p:spPr>
          <a:xfrm>
            <a:off x="1780725" y="4320000"/>
            <a:ext cx="2736850" cy="1587500"/>
          </a:xfrm>
        </p:spPr>
        <p:txBody>
          <a:bodyPr/>
          <a:lstStyle>
            <a:lvl1pPr>
              <a:buFontTx/>
              <a:buNone/>
              <a:defRPr/>
            </a:lvl1pPr>
          </a:lstStyle>
          <a:p>
            <a:r>
              <a:rPr lang="en-US" dirty="0" smtClean="0"/>
              <a:t>Click icon to add picture</a:t>
            </a:r>
            <a:endParaRPr lang="en-GB" dirty="0"/>
          </a:p>
        </p:txBody>
      </p:sp>
      <p:sp>
        <p:nvSpPr>
          <p:cNvPr id="9" name="Picture Placeholder 21"/>
          <p:cNvSpPr>
            <a:spLocks noGrp="1"/>
          </p:cNvSpPr>
          <p:nvPr>
            <p:ph type="pic" sz="quarter" idx="16"/>
          </p:nvPr>
        </p:nvSpPr>
        <p:spPr>
          <a:xfrm>
            <a:off x="4624326" y="4320000"/>
            <a:ext cx="1314450" cy="1587500"/>
          </a:xfrm>
        </p:spPr>
        <p:txBody>
          <a:bodyPr/>
          <a:lstStyle>
            <a:lvl1pPr>
              <a:buFontTx/>
              <a:buNone/>
              <a:defRPr/>
            </a:lvl1pPr>
          </a:lstStyle>
          <a:p>
            <a:r>
              <a:rPr lang="en-US" dirty="0" smtClean="0"/>
              <a:t>Click icon to add picture</a:t>
            </a:r>
            <a:endParaRPr lang="en-GB" dirty="0"/>
          </a:p>
        </p:txBody>
      </p:sp>
    </p:spTree>
    <p:extLst>
      <p:ext uri="{BB962C8B-B14F-4D97-AF65-F5344CB8AC3E}">
        <p14:creationId xmlns:p14="http://schemas.microsoft.com/office/powerpoint/2010/main" val="40714345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hasCustomPrompt="1"/>
          </p:nvPr>
        </p:nvSpPr>
        <p:spPr>
          <a:xfrm>
            <a:off x="358775" y="2052001"/>
            <a:ext cx="8426449" cy="424799"/>
          </a:xfrm>
        </p:spPr>
        <p:txBody>
          <a:bodyPr/>
          <a:lstStyle>
            <a:lvl1pPr marL="216000" indent="0">
              <a:buFontTx/>
              <a:buNone/>
              <a:defRPr baseline="0"/>
            </a:lvl1pPr>
          </a:lstStyle>
          <a:p>
            <a:pPr lvl="0"/>
            <a:r>
              <a:rPr lang="en-GB" noProof="0" dirty="0" smtClean="0"/>
              <a:t>Click to add subtitle / further information</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8" name="Chart Placeholder 7"/>
          <p:cNvSpPr>
            <a:spLocks noGrp="1"/>
          </p:cNvSpPr>
          <p:nvPr>
            <p:ph type="chart" sz="quarter" idx="13"/>
          </p:nvPr>
        </p:nvSpPr>
        <p:spPr>
          <a:xfrm>
            <a:off x="179512" y="2385060"/>
            <a:ext cx="8616827" cy="3710939"/>
          </a:xfrm>
        </p:spPr>
        <p:txBody>
          <a:bodyPr/>
          <a:lstStyle/>
          <a:p>
            <a:r>
              <a:rPr lang="en-US" dirty="0" smtClean="0"/>
              <a:t>Click icon to add chart</a:t>
            </a:r>
            <a:endParaRPr lang="en-GB" dirty="0"/>
          </a:p>
        </p:txBody>
      </p:sp>
      <p:sp>
        <p:nvSpPr>
          <p:cNvPr id="10" name="Text Placeholder 9"/>
          <p:cNvSpPr>
            <a:spLocks noGrp="1"/>
          </p:cNvSpPr>
          <p:nvPr>
            <p:ph type="body" sz="quarter" idx="14" hasCustomPrompt="1"/>
          </p:nvPr>
        </p:nvSpPr>
        <p:spPr>
          <a:xfrm>
            <a:off x="358775" y="5849937"/>
            <a:ext cx="8426450" cy="246062"/>
          </a:xfrm>
        </p:spPr>
        <p:txBody>
          <a:bodyPr anchor="b" anchorCtr="0"/>
          <a:lstStyle>
            <a:lvl1pPr indent="0" algn="r">
              <a:lnSpc>
                <a:spcPct val="100000"/>
              </a:lnSpc>
              <a:buFontTx/>
              <a:buNone/>
              <a:defRPr sz="1200">
                <a:solidFill>
                  <a:schemeClr val="tx2"/>
                </a:solidFill>
              </a:defRPr>
            </a:lvl1pPr>
            <a:lvl2pPr indent="0" algn="r">
              <a:lnSpc>
                <a:spcPct val="100000"/>
              </a:lnSpc>
              <a:buFontTx/>
              <a:buNone/>
              <a:defRPr sz="1200"/>
            </a:lvl2pPr>
            <a:lvl3pPr indent="0" algn="r">
              <a:lnSpc>
                <a:spcPct val="100000"/>
              </a:lnSpc>
              <a:buFontTx/>
              <a:buNone/>
              <a:defRPr sz="1200"/>
            </a:lvl3pPr>
            <a:lvl4pPr indent="0" algn="r">
              <a:lnSpc>
                <a:spcPct val="100000"/>
              </a:lnSpc>
              <a:buFontTx/>
              <a:buNone/>
              <a:defRPr sz="1200"/>
            </a:lvl4pPr>
            <a:lvl5pPr indent="0" algn="r">
              <a:lnSpc>
                <a:spcPct val="100000"/>
              </a:lnSpc>
              <a:buFontTx/>
              <a:buNone/>
              <a:defRPr sz="1200"/>
            </a:lvl5pPr>
          </a:lstStyle>
          <a:p>
            <a:pPr lvl="0"/>
            <a:r>
              <a:rPr lang="en-US" dirty="0" smtClean="0"/>
              <a:t>Click to add source/notes</a:t>
            </a:r>
            <a:endParaRPr lang="en-GB" dirty="0"/>
          </a:p>
        </p:txBody>
      </p:sp>
    </p:spTree>
    <p:extLst>
      <p:ext uri="{BB962C8B-B14F-4D97-AF65-F5344CB8AC3E}">
        <p14:creationId xmlns:p14="http://schemas.microsoft.com/office/powerpoint/2010/main" val="54175565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smtClean="0">
              <a:solidFill>
                <a:srgbClr val="FFFFFF"/>
              </a:solidFill>
            </a:endParaRPr>
          </a:p>
        </p:txBody>
      </p:sp>
      <p:sp>
        <p:nvSpPr>
          <p:cNvPr id="2" name="Title 1"/>
          <p:cNvSpPr>
            <a:spLocks noGrp="1"/>
          </p:cNvSpPr>
          <p:nvPr>
            <p:ph type="ctrTitle" hasCustomPrompt="1"/>
          </p:nvPr>
        </p:nvSpPr>
        <p:spPr>
          <a:xfrm>
            <a:off x="462902" y="2941206"/>
            <a:ext cx="6271296" cy="488514"/>
          </a:xfrm>
        </p:spPr>
        <p:txBody>
          <a:bodyPr wrap="square" lIns="0" tIns="0" rIns="0" bIns="0" anchor="b" anchorCtr="0">
            <a:spAutoFit/>
          </a:bodyPr>
          <a:lstStyle>
            <a:lvl1pPr algn="l">
              <a:lnSpc>
                <a:spcPct val="100000"/>
              </a:lnSpc>
              <a:defRPr sz="3100" b="0" baseline="0">
                <a:solidFill>
                  <a:schemeClr val="tx2"/>
                </a:solidFill>
                <a:latin typeface="+mj-lt"/>
                <a:cs typeface="Times New Roman" pitchFamily="18" charset="0"/>
              </a:defRPr>
            </a:lvl1pPr>
          </a:lstStyle>
          <a:p>
            <a:r>
              <a:rPr lang="en-US" noProof="0" dirty="0" smtClean="0"/>
              <a:t>Click to add title (description)</a:t>
            </a:r>
            <a:endParaRPr lang="en-US" noProof="0" dirty="0"/>
          </a:p>
        </p:txBody>
      </p:sp>
      <p:sp>
        <p:nvSpPr>
          <p:cNvPr id="10" name="Subtitle"/>
          <p:cNvSpPr>
            <a:spLocks noGrp="1"/>
          </p:cNvSpPr>
          <p:nvPr>
            <p:ph type="body" sz="quarter" idx="10" hasCustomPrompt="1"/>
          </p:nvPr>
        </p:nvSpPr>
        <p:spPr>
          <a:xfrm>
            <a:off x="462902" y="3429725"/>
            <a:ext cx="6290844" cy="488514"/>
          </a:xfrm>
        </p:spPr>
        <p:txBody>
          <a:bodyPr wrap="square">
            <a:spAutoFit/>
          </a:bodyPr>
          <a:lstStyle>
            <a:lvl1pPr>
              <a:lnSpc>
                <a:spcPct val="100000"/>
              </a:lnSpc>
              <a:spcBef>
                <a:spcPts val="0"/>
              </a:spcBef>
              <a:spcAft>
                <a:spcPts val="0"/>
              </a:spcAft>
              <a:defRPr sz="3100" b="0">
                <a:solidFill>
                  <a:schemeClr val="accent2"/>
                </a:solidFill>
                <a:latin typeface="Times New Roman" pitchFamily="18" charset="0"/>
                <a:cs typeface="Times New Roman" pitchFamily="18" charset="0"/>
              </a:defRPr>
            </a:lvl1pPr>
          </a:lstStyle>
          <a:p>
            <a:pPr lvl="0"/>
            <a:r>
              <a:rPr lang="en-US" dirty="0" smtClean="0"/>
              <a:t>Click to add title (point of view)</a:t>
            </a:r>
          </a:p>
        </p:txBody>
      </p:sp>
      <p:sp>
        <p:nvSpPr>
          <p:cNvPr id="11" name="Subtitle 2"/>
          <p:cNvSpPr>
            <a:spLocks noGrp="1"/>
          </p:cNvSpPr>
          <p:nvPr>
            <p:ph type="subTitle" idx="1" hasCustomPrompt="1"/>
          </p:nvPr>
        </p:nvSpPr>
        <p:spPr>
          <a:xfrm>
            <a:off x="462904" y="6060678"/>
            <a:ext cx="4186475" cy="307777"/>
          </a:xfrm>
        </p:spPr>
        <p:txBody>
          <a:bodyPr wrap="square" lIns="0" tIns="0" rIns="0" bIns="0" anchor="b" anchorCtr="0">
            <a:spAutoFit/>
          </a:bodyPr>
          <a:lstStyle>
            <a:lvl1pPr marL="0" indent="0" algn="l">
              <a:lnSpc>
                <a:spcPts val="1227"/>
              </a:lnSpc>
              <a:spcBef>
                <a:spcPts val="0"/>
              </a:spcBef>
              <a:spcAft>
                <a:spcPts val="0"/>
              </a:spcAft>
              <a:buNone/>
              <a:defRPr sz="900" b="1">
                <a:solidFill>
                  <a:schemeClr val="tx2"/>
                </a:solidFill>
              </a:defRPr>
            </a:lvl1pPr>
            <a:lvl2pPr marL="435591" indent="0" algn="ctr">
              <a:buNone/>
              <a:defRPr>
                <a:solidFill>
                  <a:schemeClr val="tx1">
                    <a:tint val="75000"/>
                  </a:schemeClr>
                </a:solidFill>
              </a:defRPr>
            </a:lvl2pPr>
            <a:lvl3pPr marL="871183" indent="0" algn="ctr">
              <a:buNone/>
              <a:defRPr>
                <a:solidFill>
                  <a:schemeClr val="tx1">
                    <a:tint val="75000"/>
                  </a:schemeClr>
                </a:solidFill>
              </a:defRPr>
            </a:lvl3pPr>
            <a:lvl4pPr marL="1306773" indent="0" algn="ctr">
              <a:buNone/>
              <a:defRPr>
                <a:solidFill>
                  <a:schemeClr val="tx1">
                    <a:tint val="75000"/>
                  </a:schemeClr>
                </a:solidFill>
              </a:defRPr>
            </a:lvl4pPr>
            <a:lvl5pPr marL="1742367" indent="0" algn="ctr">
              <a:buNone/>
              <a:defRPr>
                <a:solidFill>
                  <a:schemeClr val="tx1">
                    <a:tint val="75000"/>
                  </a:schemeClr>
                </a:solidFill>
              </a:defRPr>
            </a:lvl5pPr>
            <a:lvl6pPr marL="2177961" indent="0" algn="ctr">
              <a:buNone/>
              <a:defRPr>
                <a:solidFill>
                  <a:schemeClr val="tx1">
                    <a:tint val="75000"/>
                  </a:schemeClr>
                </a:solidFill>
              </a:defRPr>
            </a:lvl6pPr>
            <a:lvl7pPr marL="2613549" indent="0" algn="ctr">
              <a:buNone/>
              <a:defRPr>
                <a:solidFill>
                  <a:schemeClr val="tx1">
                    <a:tint val="75000"/>
                  </a:schemeClr>
                </a:solidFill>
              </a:defRPr>
            </a:lvl7pPr>
            <a:lvl8pPr marL="3049143" indent="0" algn="ctr">
              <a:buNone/>
              <a:defRPr>
                <a:solidFill>
                  <a:schemeClr val="tx1">
                    <a:tint val="75000"/>
                  </a:schemeClr>
                </a:solidFill>
              </a:defRPr>
            </a:lvl8pPr>
            <a:lvl9pPr marL="3484735" indent="0" algn="ctr">
              <a:buNone/>
              <a:defRPr>
                <a:solidFill>
                  <a:schemeClr val="tx1">
                    <a:tint val="75000"/>
                  </a:schemeClr>
                </a:solidFill>
              </a:defRPr>
            </a:lvl9pPr>
          </a:lstStyle>
          <a:p>
            <a:r>
              <a:rPr lang="en-US" noProof="0" dirty="0" smtClean="0"/>
              <a:t>Click to add optional subtitle</a:t>
            </a:r>
            <a:br>
              <a:rPr lang="en-US" noProof="0" dirty="0" smtClean="0"/>
            </a:br>
            <a:r>
              <a:rPr lang="en-US" noProof="0" dirty="0" smtClean="0"/>
              <a:t>(business area / name / date)</a:t>
            </a:r>
            <a:endParaRPr lang="en-US" noProof="0" dirty="0"/>
          </a:p>
        </p:txBody>
      </p:sp>
      <p:pic>
        <p:nvPicPr>
          <p:cNvPr id="9" name="Picture 8" descr="DEL_PRI_RGB.jpg"/>
          <p:cNvPicPr>
            <a:picLocks noChangeAspect="1"/>
          </p:cNvPicPr>
          <p:nvPr userDrawn="1"/>
        </p:nvPicPr>
        <p:blipFill>
          <a:blip r:embed="rId2" cstate="print"/>
          <a:stretch>
            <a:fillRect/>
          </a:stretch>
        </p:blipFill>
        <p:spPr>
          <a:xfrm>
            <a:off x="174054" y="184157"/>
            <a:ext cx="2179339" cy="917153"/>
          </a:xfrm>
          <a:prstGeom prst="rect">
            <a:avLst/>
          </a:prstGeom>
        </p:spPr>
      </p:pic>
    </p:spTree>
    <p:extLst>
      <p:ext uri="{BB962C8B-B14F-4D97-AF65-F5344CB8AC3E}">
        <p14:creationId xmlns:p14="http://schemas.microsoft.com/office/powerpoint/2010/main" val="31288706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5 one column with section heading">
    <p:spTree>
      <p:nvGrpSpPr>
        <p:cNvPr id="1" name=""/>
        <p:cNvGrpSpPr/>
        <p:nvPr/>
      </p:nvGrpSpPr>
      <p:grpSpPr>
        <a:xfrm>
          <a:off x="0" y="0"/>
          <a:ext cx="0" cy="0"/>
          <a:chOff x="0" y="0"/>
          <a:chExt cx="0" cy="0"/>
        </a:xfrm>
      </p:grpSpPr>
      <p:sp>
        <p:nvSpPr>
          <p:cNvPr id="35" name="Title Placeholder 1"/>
          <p:cNvSpPr>
            <a:spLocks noGrp="1"/>
          </p:cNvSpPr>
          <p:nvPr>
            <p:ph type="title" hasCustomPrompt="1"/>
          </p:nvPr>
        </p:nvSpPr>
        <p:spPr>
          <a:xfrm>
            <a:off x="462902" y="489547"/>
            <a:ext cx="6543064" cy="400110"/>
          </a:xfrm>
          <a:prstGeom prst="rect">
            <a:avLst/>
          </a:prstGeom>
        </p:spPr>
        <p:txBody>
          <a:bodyPr vert="horz" wrap="square" lIns="0" tIns="0" rIns="0" bIns="0" rtlCol="0" anchor="t" anchorCtr="0">
            <a:spAutoFit/>
          </a:bodyPr>
          <a:lstStyle>
            <a:lvl1pPr>
              <a:defRPr/>
            </a:lvl1pPr>
          </a:lstStyle>
          <a:p>
            <a:r>
              <a:rPr lang="en-US" dirty="0" smtClean="0"/>
              <a:t>Click to add heading</a:t>
            </a:r>
            <a:endParaRPr lang="en-US" dirty="0"/>
          </a:p>
        </p:txBody>
      </p:sp>
      <p:sp>
        <p:nvSpPr>
          <p:cNvPr id="47" name="Text Placeholder 2"/>
          <p:cNvSpPr>
            <a:spLocks noGrp="1"/>
          </p:cNvSpPr>
          <p:nvPr>
            <p:ph idx="1" hasCustomPrompt="1"/>
          </p:nvPr>
        </p:nvSpPr>
        <p:spPr>
          <a:xfrm>
            <a:off x="461555" y="1468646"/>
            <a:ext cx="4872003" cy="4899806"/>
          </a:xfrm>
          <a:prstGeom prst="rect">
            <a:avLst/>
          </a:prstGeom>
        </p:spPr>
        <p:txBody>
          <a:bodyPr vert="horz" lIns="0" tIns="0" rIns="0" bIns="0" rtlCol="0" anchor="t" anchorCtr="0">
            <a:noAutofit/>
          </a:bodyPr>
          <a:lstStyle>
            <a:lvl1pPr marL="0" marR="0" indent="0" algn="l" defTabSz="871183" rtl="0" eaLnBrk="1" fontAlgn="auto" latinLnBrk="0" hangingPunct="1">
              <a:lnSpc>
                <a:spcPts val="1227"/>
              </a:lnSpc>
              <a:spcBef>
                <a:spcPts val="0"/>
              </a:spcBef>
              <a:spcAft>
                <a:spcPts val="1052"/>
              </a:spcAft>
              <a:buClrTx/>
              <a:buSzTx/>
              <a:buFont typeface="Arial" pitchFamily="34" charset="0"/>
              <a:buNone/>
              <a:tabLst/>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8"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algn="r">
              <a:spcBef>
                <a:spcPts val="263"/>
              </a:spcBef>
              <a:defRPr sz="700">
                <a:solidFill>
                  <a:schemeClr val="tx1"/>
                </a:solidFill>
              </a:defRPr>
            </a:lvl1pPr>
          </a:lstStyle>
          <a:p>
            <a:r>
              <a:rPr lang="en-GB" b="1" dirty="0" smtClean="0">
                <a:solidFill>
                  <a:srgbClr val="000000"/>
                </a:solidFill>
              </a:rPr>
              <a:t>IA Framework for Pricing - Interim report</a:t>
            </a:r>
            <a:endParaRPr lang="en-US" dirty="0">
              <a:solidFill>
                <a:srgbClr val="000000"/>
              </a:solidFill>
            </a:endParaRPr>
          </a:p>
        </p:txBody>
      </p:sp>
      <p:sp>
        <p:nvSpPr>
          <p:cNvPr id="49"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tx1"/>
                </a:solidFill>
              </a:defRPr>
            </a:lvl1pPr>
          </a:lstStyle>
          <a:p>
            <a:fld id="{313880FF-B11A-4FA9-B5CC-7226C1B8517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969312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5 one column">
    <p:spTree>
      <p:nvGrpSpPr>
        <p:cNvPr id="1" name=""/>
        <p:cNvGrpSpPr/>
        <p:nvPr/>
      </p:nvGrpSpPr>
      <p:grpSpPr>
        <a:xfrm>
          <a:off x="0" y="0"/>
          <a:ext cx="0" cy="0"/>
          <a:chOff x="0" y="0"/>
          <a:chExt cx="0" cy="0"/>
        </a:xfrm>
      </p:grpSpPr>
      <p:sp>
        <p:nvSpPr>
          <p:cNvPr id="47" name="Text Placeholder 2"/>
          <p:cNvSpPr>
            <a:spLocks noGrp="1"/>
          </p:cNvSpPr>
          <p:nvPr>
            <p:ph idx="1" hasCustomPrompt="1"/>
          </p:nvPr>
        </p:nvSpPr>
        <p:spPr>
          <a:xfrm>
            <a:off x="461555" y="1468646"/>
            <a:ext cx="4872003" cy="4899807"/>
          </a:xfrm>
          <a:prstGeom prst="rect">
            <a:avLst/>
          </a:prstGeom>
        </p:spPr>
        <p:txBody>
          <a:bodyPr vert="horz" lIns="0" tIns="0" rIns="0" bIns="0" rtlCol="0" anchor="t" anchorCtr="0">
            <a:noAutofit/>
          </a:bodyPr>
          <a:lstStyle>
            <a:lvl1pPr marL="0" marR="0" indent="0" algn="l" defTabSz="871183" rtl="0" eaLnBrk="1" fontAlgn="auto" latinLnBrk="0" hangingPunct="1">
              <a:lnSpc>
                <a:spcPts val="1227"/>
              </a:lnSpc>
              <a:spcBef>
                <a:spcPts val="0"/>
              </a:spcBef>
              <a:spcAft>
                <a:spcPts val="1052"/>
              </a:spcAft>
              <a:buClrTx/>
              <a:buSzTx/>
              <a:buFont typeface="Arial" pitchFamily="34" charset="0"/>
              <a:buNone/>
              <a:tabLst/>
              <a:defRPr/>
            </a:lvl1pPr>
            <a:lvl2pPr>
              <a:lnSpc>
                <a:spcPts val="1402"/>
              </a:lnSpc>
              <a:spcBef>
                <a:spcPts val="0"/>
              </a:spcBef>
              <a:spcAft>
                <a:spcPts val="526"/>
              </a:spcAft>
              <a:defRPr/>
            </a:lvl2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8"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marL="0" marR="0" indent="0" algn="r" defTabSz="871183" rtl="0" eaLnBrk="1" fontAlgn="auto" latinLnBrk="0" hangingPunct="1">
              <a:lnSpc>
                <a:spcPct val="100000"/>
              </a:lnSpc>
              <a:spcBef>
                <a:spcPts val="263"/>
              </a:spcBef>
              <a:spcAft>
                <a:spcPts val="0"/>
              </a:spcAft>
              <a:buClrTx/>
              <a:buSzTx/>
              <a:buFontTx/>
              <a:buNone/>
              <a:tabLst/>
              <a:defRPr sz="700">
                <a:solidFill>
                  <a:schemeClr val="tx1"/>
                </a:solidFill>
              </a:defRPr>
            </a:lvl1pPr>
          </a:lstStyle>
          <a:p>
            <a:r>
              <a:rPr lang="en-GB" b="1" dirty="0" smtClean="0">
                <a:solidFill>
                  <a:srgbClr val="000000"/>
                </a:solidFill>
              </a:rPr>
              <a:t>IA Framework for Pricing - Interim report</a:t>
            </a:r>
            <a:endParaRPr lang="en-US" dirty="0" smtClean="0">
              <a:solidFill>
                <a:srgbClr val="000000"/>
              </a:solidFill>
            </a:endParaRPr>
          </a:p>
        </p:txBody>
      </p:sp>
      <p:sp>
        <p:nvSpPr>
          <p:cNvPr id="49"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tx1"/>
                </a:solidFill>
              </a:defRPr>
            </a:lvl1pPr>
          </a:lstStyle>
          <a:p>
            <a:fld id="{313880FF-B11A-4FA9-B5CC-7226C1B8517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39194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5 one column with section heading">
    <p:spTree>
      <p:nvGrpSpPr>
        <p:cNvPr id="1" name=""/>
        <p:cNvGrpSpPr/>
        <p:nvPr/>
      </p:nvGrpSpPr>
      <p:grpSpPr>
        <a:xfrm>
          <a:off x="0" y="0"/>
          <a:ext cx="0" cy="0"/>
          <a:chOff x="0" y="0"/>
          <a:chExt cx="0" cy="0"/>
        </a:xfrm>
      </p:grpSpPr>
      <p:sp>
        <p:nvSpPr>
          <p:cNvPr id="35" name="Title Placeholder 1"/>
          <p:cNvSpPr>
            <a:spLocks noGrp="1"/>
          </p:cNvSpPr>
          <p:nvPr>
            <p:ph type="title" hasCustomPrompt="1"/>
          </p:nvPr>
        </p:nvSpPr>
        <p:spPr>
          <a:xfrm>
            <a:off x="462902" y="489547"/>
            <a:ext cx="6543064" cy="400110"/>
          </a:xfrm>
          <a:prstGeom prst="rect">
            <a:avLst/>
          </a:prstGeom>
        </p:spPr>
        <p:txBody>
          <a:bodyPr vert="horz" wrap="square" lIns="0" tIns="0" rIns="0" bIns="0" rtlCol="0" anchor="t" anchorCtr="0">
            <a:spAutoFit/>
          </a:bodyPr>
          <a:lstStyle>
            <a:lvl1pPr>
              <a:defRPr/>
            </a:lvl1pPr>
          </a:lstStyle>
          <a:p>
            <a:r>
              <a:rPr lang="en-US" dirty="0" smtClean="0"/>
              <a:t>Click to add heading</a:t>
            </a:r>
            <a:endParaRPr lang="en-US" dirty="0"/>
          </a:p>
        </p:txBody>
      </p:sp>
      <p:sp>
        <p:nvSpPr>
          <p:cNvPr id="47" name="Text Placeholder 2"/>
          <p:cNvSpPr>
            <a:spLocks noGrp="1"/>
          </p:cNvSpPr>
          <p:nvPr>
            <p:ph idx="1" hasCustomPrompt="1"/>
          </p:nvPr>
        </p:nvSpPr>
        <p:spPr>
          <a:xfrm>
            <a:off x="461555" y="1468646"/>
            <a:ext cx="6544421" cy="4899806"/>
          </a:xfrm>
          <a:prstGeom prst="rect">
            <a:avLst/>
          </a:prstGeom>
        </p:spPr>
        <p:txBody>
          <a:bodyPr vert="horz" lIns="0" tIns="0" rIns="0" bIns="0" rtlCol="0" anchor="t" anchorCtr="0">
            <a:noAutofit/>
          </a:bodyPr>
          <a:lstStyle>
            <a:lvl1pPr marL="0" marR="0" indent="0" algn="l" defTabSz="871183" rtl="0" eaLnBrk="1" fontAlgn="auto" latinLnBrk="0" hangingPunct="1">
              <a:lnSpc>
                <a:spcPts val="1227"/>
              </a:lnSpc>
              <a:spcBef>
                <a:spcPts val="0"/>
              </a:spcBef>
              <a:spcAft>
                <a:spcPts val="1052"/>
              </a:spcAft>
              <a:buClrTx/>
              <a:buSzTx/>
              <a:buFont typeface="Arial" pitchFamily="34" charset="0"/>
              <a:buNone/>
              <a:tabLst/>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8"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marL="0" marR="0" indent="0" algn="r" defTabSz="871183" rtl="0" eaLnBrk="1" fontAlgn="auto" latinLnBrk="0" hangingPunct="1">
              <a:lnSpc>
                <a:spcPct val="100000"/>
              </a:lnSpc>
              <a:spcBef>
                <a:spcPts val="263"/>
              </a:spcBef>
              <a:spcAft>
                <a:spcPts val="0"/>
              </a:spcAft>
              <a:buClrTx/>
              <a:buSzTx/>
              <a:buFontTx/>
              <a:buNone/>
              <a:tabLst/>
              <a:defRPr sz="700">
                <a:solidFill>
                  <a:schemeClr val="tx1"/>
                </a:solidFill>
              </a:defRPr>
            </a:lvl1pPr>
          </a:lstStyle>
          <a:p>
            <a:r>
              <a:rPr lang="en-GB" b="1" dirty="0" smtClean="0">
                <a:solidFill>
                  <a:srgbClr val="000000"/>
                </a:solidFill>
              </a:rPr>
              <a:t>IA Framework for Pricing - Interim report</a:t>
            </a:r>
            <a:endParaRPr lang="en-US" dirty="0" smtClean="0">
              <a:solidFill>
                <a:srgbClr val="000000"/>
              </a:solidFill>
            </a:endParaRPr>
          </a:p>
        </p:txBody>
      </p:sp>
      <p:sp>
        <p:nvSpPr>
          <p:cNvPr id="49"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tx1"/>
                </a:solidFill>
              </a:defRPr>
            </a:lvl1pPr>
          </a:lstStyle>
          <a:p>
            <a:fld id="{313880FF-B11A-4FA9-B5CC-7226C1B8517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4774305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5 one column">
    <p:spTree>
      <p:nvGrpSpPr>
        <p:cNvPr id="1" name=""/>
        <p:cNvGrpSpPr/>
        <p:nvPr/>
      </p:nvGrpSpPr>
      <p:grpSpPr>
        <a:xfrm>
          <a:off x="0" y="0"/>
          <a:ext cx="0" cy="0"/>
          <a:chOff x="0" y="0"/>
          <a:chExt cx="0" cy="0"/>
        </a:xfrm>
      </p:grpSpPr>
      <p:sp>
        <p:nvSpPr>
          <p:cNvPr id="47" name="Text Placeholder 2"/>
          <p:cNvSpPr>
            <a:spLocks noGrp="1"/>
          </p:cNvSpPr>
          <p:nvPr>
            <p:ph idx="1" hasCustomPrompt="1"/>
          </p:nvPr>
        </p:nvSpPr>
        <p:spPr>
          <a:xfrm>
            <a:off x="461555" y="1468646"/>
            <a:ext cx="6544421" cy="4899807"/>
          </a:xfrm>
          <a:prstGeom prst="rect">
            <a:avLst/>
          </a:prstGeom>
        </p:spPr>
        <p:txBody>
          <a:bodyPr vert="horz" lIns="0" tIns="0" rIns="0" bIns="0" rtlCol="0" anchor="t" anchorCtr="0">
            <a:noAutofit/>
          </a:bodyPr>
          <a:lstStyle>
            <a:lvl1pPr marL="0" marR="0" indent="0" algn="l" defTabSz="871183" rtl="0" eaLnBrk="1" fontAlgn="auto" latinLnBrk="0" hangingPunct="1">
              <a:lnSpc>
                <a:spcPts val="1227"/>
              </a:lnSpc>
              <a:spcBef>
                <a:spcPts val="0"/>
              </a:spcBef>
              <a:spcAft>
                <a:spcPts val="1052"/>
              </a:spcAft>
              <a:buClrTx/>
              <a:buSzTx/>
              <a:buFont typeface="Arial" pitchFamily="34" charset="0"/>
              <a:buNone/>
              <a:tabLst/>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8"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marL="0" marR="0" indent="0" algn="r" defTabSz="871183" rtl="0" eaLnBrk="1" fontAlgn="auto" latinLnBrk="0" hangingPunct="1">
              <a:lnSpc>
                <a:spcPct val="100000"/>
              </a:lnSpc>
              <a:spcBef>
                <a:spcPts val="263"/>
              </a:spcBef>
              <a:spcAft>
                <a:spcPts val="0"/>
              </a:spcAft>
              <a:buClrTx/>
              <a:buSzTx/>
              <a:buFontTx/>
              <a:buNone/>
              <a:tabLst/>
              <a:defRPr sz="700">
                <a:solidFill>
                  <a:schemeClr val="tx1"/>
                </a:solidFill>
              </a:defRPr>
            </a:lvl1pPr>
          </a:lstStyle>
          <a:p>
            <a:r>
              <a:rPr lang="en-GB" b="1" dirty="0" smtClean="0">
                <a:solidFill>
                  <a:srgbClr val="000000"/>
                </a:solidFill>
              </a:rPr>
              <a:t>IA Framework for Pricing - Interim report</a:t>
            </a:r>
            <a:endParaRPr lang="en-US" dirty="0" smtClean="0">
              <a:solidFill>
                <a:srgbClr val="000000"/>
              </a:solidFill>
            </a:endParaRPr>
          </a:p>
        </p:txBody>
      </p:sp>
      <p:sp>
        <p:nvSpPr>
          <p:cNvPr id="49"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tx1"/>
                </a:solidFill>
              </a:defRPr>
            </a:lvl1pPr>
          </a:lstStyle>
          <a:p>
            <a:fld id="{313880FF-B11A-4FA9-B5CC-7226C1B8517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934945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A6161457-CCE8-4AA5-922F-041759C4EBFD}" type="datetime1">
              <a:rPr lang="en-GB" noProof="0" smtClean="0"/>
              <a:pPr/>
              <a:t>16/01/2014</a:t>
            </a:fld>
            <a:endParaRPr lang="en-GB" noProof="0" dirty="0"/>
          </a:p>
        </p:txBody>
      </p:sp>
      <p:sp>
        <p:nvSpPr>
          <p:cNvPr id="5" name="Footer Placeholder 4"/>
          <p:cNvSpPr>
            <a:spLocks noGrp="1"/>
          </p:cNvSpPr>
          <p:nvPr>
            <p:ph type="ftr" sz="quarter" idx="11"/>
          </p:nvPr>
        </p:nvSpPr>
        <p:spPr/>
        <p:txBody>
          <a:bodyPr/>
          <a:lstStyle/>
          <a:p>
            <a:r>
              <a:rPr lang="en-GB" noProof="0" dirty="0" smtClean="0"/>
              <a:t>NHS | Presentation to [XXXX Company] | [Type Date]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noProof="0" smtClean="0"/>
              <a:pPr/>
              <a:t>‹#›</a:t>
            </a:fld>
            <a:endParaRPr lang="en-GB" noProof="0"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5 two column with sectio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02" y="489548"/>
            <a:ext cx="6543064" cy="400110"/>
          </a:xfrm>
        </p:spPr>
        <p:txBody>
          <a:bodyPr wrap="square">
            <a:spAutoFit/>
          </a:bodyPr>
          <a:lstStyle>
            <a:lvl1pPr>
              <a:defRPr>
                <a:solidFill>
                  <a:schemeClr val="tx2"/>
                </a:solidFill>
              </a:defRPr>
            </a:lvl1pPr>
          </a:lstStyle>
          <a:p>
            <a:r>
              <a:rPr lang="en-US" noProof="0" dirty="0" smtClean="0"/>
              <a:t>Click to add heading</a:t>
            </a:r>
            <a:endParaRPr lang="en-US" noProof="0" dirty="0"/>
          </a:p>
        </p:txBody>
      </p:sp>
      <p:sp>
        <p:nvSpPr>
          <p:cNvPr id="38" name="Content Placeholder 2"/>
          <p:cNvSpPr>
            <a:spLocks noGrp="1"/>
          </p:cNvSpPr>
          <p:nvPr>
            <p:ph idx="1" hasCustomPrompt="1"/>
          </p:nvPr>
        </p:nvSpPr>
        <p:spPr>
          <a:xfrm>
            <a:off x="462912" y="1468646"/>
            <a:ext cx="3195513" cy="4899806"/>
          </a:xfrm>
        </p:spPr>
        <p:txBody>
          <a:bodyPr/>
          <a:lstStyle>
            <a:lvl1pPr>
              <a:spcBef>
                <a:spcPts val="0"/>
              </a:spcBef>
              <a:spcAft>
                <a:spcPts val="1052"/>
              </a:spcAft>
              <a:defRPr/>
            </a:lvl1pPr>
            <a:lvl2pPr>
              <a:spcBef>
                <a:spcPts val="0"/>
              </a:spcBef>
              <a:defRPr/>
            </a:lvl2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14" hasCustomPrompt="1"/>
          </p:nvPr>
        </p:nvSpPr>
        <p:spPr>
          <a:xfrm>
            <a:off x="3810463" y="1468646"/>
            <a:ext cx="3195513" cy="4899807"/>
          </a:xfrm>
        </p:spPr>
        <p:txBody>
          <a:bodyPr/>
          <a:lstStyle>
            <a:lvl1pPr>
              <a:spcBef>
                <a:spcPts val="0"/>
              </a:spcBef>
              <a:spcAft>
                <a:spcPts val="1052"/>
              </a:spcAft>
              <a:defRPr/>
            </a:lvl1pPr>
            <a:lvl2pPr>
              <a:spcBef>
                <a:spcPts val="0"/>
              </a:spcBef>
              <a:defRPr/>
            </a:lvl2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marL="0" marR="0" indent="0" algn="r" defTabSz="871183" rtl="0" eaLnBrk="1" fontAlgn="auto" latinLnBrk="0" hangingPunct="1">
              <a:lnSpc>
                <a:spcPct val="100000"/>
              </a:lnSpc>
              <a:spcBef>
                <a:spcPts val="263"/>
              </a:spcBef>
              <a:spcAft>
                <a:spcPts val="0"/>
              </a:spcAft>
              <a:buClrTx/>
              <a:buSzTx/>
              <a:buFontTx/>
              <a:buNone/>
              <a:tabLst/>
              <a:defRPr sz="700">
                <a:solidFill>
                  <a:schemeClr val="tx1"/>
                </a:solidFill>
              </a:defRPr>
            </a:lvl1pPr>
          </a:lstStyle>
          <a:p>
            <a:r>
              <a:rPr lang="en-GB" b="1" dirty="0" smtClean="0">
                <a:solidFill>
                  <a:srgbClr val="000000"/>
                </a:solidFill>
              </a:rPr>
              <a:t>IA Framework for Pricing - Interim report</a:t>
            </a:r>
            <a:endParaRPr lang="en-US" dirty="0" smtClean="0">
              <a:solidFill>
                <a:srgbClr val="000000"/>
              </a:solidFill>
            </a:endParaRPr>
          </a:p>
        </p:txBody>
      </p:sp>
      <p:sp>
        <p:nvSpPr>
          <p:cNvPr id="8"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tx1"/>
                </a:solidFill>
              </a:defRPr>
            </a:lvl1pPr>
          </a:lstStyle>
          <a:p>
            <a:fld id="{313880FF-B11A-4FA9-B5CC-7226C1B8517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654854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5 two column">
    <p:spTree>
      <p:nvGrpSpPr>
        <p:cNvPr id="1" name=""/>
        <p:cNvGrpSpPr/>
        <p:nvPr/>
      </p:nvGrpSpPr>
      <p:grpSpPr>
        <a:xfrm>
          <a:off x="0" y="0"/>
          <a:ext cx="0" cy="0"/>
          <a:chOff x="0" y="0"/>
          <a:chExt cx="0" cy="0"/>
        </a:xfrm>
      </p:grpSpPr>
      <p:sp>
        <p:nvSpPr>
          <p:cNvPr id="38" name="Content Placeholder 2"/>
          <p:cNvSpPr>
            <a:spLocks noGrp="1"/>
          </p:cNvSpPr>
          <p:nvPr>
            <p:ph idx="1" hasCustomPrompt="1"/>
          </p:nvPr>
        </p:nvSpPr>
        <p:spPr>
          <a:xfrm>
            <a:off x="462912" y="1468646"/>
            <a:ext cx="3195513" cy="4899807"/>
          </a:xfrm>
        </p:spPr>
        <p:txBody>
          <a:bodyPr/>
          <a:lstStyle>
            <a:lvl1pPr>
              <a:spcBef>
                <a:spcPts val="0"/>
              </a:spcBef>
              <a:defRPr/>
            </a:lvl1pPr>
            <a:lvl2pPr>
              <a:spcBef>
                <a:spcPts val="0"/>
              </a:spcBef>
              <a:defRPr/>
            </a:lvl2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9" name="Content Placeholder 2"/>
          <p:cNvSpPr>
            <a:spLocks noGrp="1"/>
          </p:cNvSpPr>
          <p:nvPr>
            <p:ph idx="14" hasCustomPrompt="1"/>
          </p:nvPr>
        </p:nvSpPr>
        <p:spPr>
          <a:xfrm>
            <a:off x="3810463" y="1468645"/>
            <a:ext cx="3195513" cy="4899806"/>
          </a:xfrm>
        </p:spPr>
        <p:txBody>
          <a:bodyPr/>
          <a:lstStyle>
            <a:lvl1pPr>
              <a:spcBef>
                <a:spcPts val="0"/>
              </a:spcBef>
              <a:defRPr/>
            </a:lvl1pPr>
            <a:lvl2pPr>
              <a:spcBef>
                <a:spcPts val="0"/>
              </a:spcBef>
              <a:defRPr/>
            </a:lvl2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marL="0" marR="0" indent="0" algn="r" defTabSz="871183" rtl="0" eaLnBrk="1" fontAlgn="auto" latinLnBrk="0" hangingPunct="1">
              <a:lnSpc>
                <a:spcPct val="100000"/>
              </a:lnSpc>
              <a:spcBef>
                <a:spcPts val="263"/>
              </a:spcBef>
              <a:spcAft>
                <a:spcPts val="0"/>
              </a:spcAft>
              <a:buClrTx/>
              <a:buSzTx/>
              <a:buFontTx/>
              <a:buNone/>
              <a:tabLst/>
              <a:defRPr sz="700">
                <a:solidFill>
                  <a:schemeClr val="tx1"/>
                </a:solidFill>
              </a:defRPr>
            </a:lvl1pPr>
          </a:lstStyle>
          <a:p>
            <a:r>
              <a:rPr lang="en-GB" b="1" dirty="0" smtClean="0">
                <a:solidFill>
                  <a:srgbClr val="000000"/>
                </a:solidFill>
              </a:rPr>
              <a:t>IA Framework for Pricing - Interim report</a:t>
            </a:r>
            <a:endParaRPr lang="en-US" dirty="0" smtClean="0">
              <a:solidFill>
                <a:srgbClr val="000000"/>
              </a:solidFill>
            </a:endParaRPr>
          </a:p>
        </p:txBody>
      </p:sp>
      <p:sp>
        <p:nvSpPr>
          <p:cNvPr id="8"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tx1"/>
                </a:solidFill>
              </a:defRPr>
            </a:lvl1pPr>
          </a:lstStyle>
          <a:p>
            <a:fld id="{313880FF-B11A-4FA9-B5CC-7226C1B8517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13776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5 one column with section heading">
    <p:spTree>
      <p:nvGrpSpPr>
        <p:cNvPr id="1" name=""/>
        <p:cNvGrpSpPr/>
        <p:nvPr/>
      </p:nvGrpSpPr>
      <p:grpSpPr>
        <a:xfrm>
          <a:off x="0" y="0"/>
          <a:ext cx="0" cy="0"/>
          <a:chOff x="0" y="0"/>
          <a:chExt cx="0" cy="0"/>
        </a:xfrm>
      </p:grpSpPr>
      <p:sp>
        <p:nvSpPr>
          <p:cNvPr id="35" name="Title Placeholder 1"/>
          <p:cNvSpPr>
            <a:spLocks noGrp="1"/>
          </p:cNvSpPr>
          <p:nvPr>
            <p:ph type="title" hasCustomPrompt="1"/>
          </p:nvPr>
        </p:nvSpPr>
        <p:spPr>
          <a:xfrm>
            <a:off x="462902" y="489547"/>
            <a:ext cx="8219554" cy="400110"/>
          </a:xfrm>
          <a:prstGeom prst="rect">
            <a:avLst/>
          </a:prstGeom>
        </p:spPr>
        <p:txBody>
          <a:bodyPr vert="horz" wrap="square" lIns="0" tIns="0" rIns="0" bIns="0" rtlCol="0" anchor="t" anchorCtr="0">
            <a:spAutoFit/>
          </a:bodyPr>
          <a:lstStyle>
            <a:lvl1pPr>
              <a:defRPr/>
            </a:lvl1pPr>
          </a:lstStyle>
          <a:p>
            <a:r>
              <a:rPr lang="en-US" dirty="0" smtClean="0"/>
              <a:t>Click to add heading</a:t>
            </a:r>
            <a:endParaRPr lang="en-US" dirty="0"/>
          </a:p>
        </p:txBody>
      </p:sp>
      <p:sp>
        <p:nvSpPr>
          <p:cNvPr id="47" name="Text Placeholder 2"/>
          <p:cNvSpPr>
            <a:spLocks noGrp="1"/>
          </p:cNvSpPr>
          <p:nvPr>
            <p:ph idx="1" hasCustomPrompt="1"/>
          </p:nvPr>
        </p:nvSpPr>
        <p:spPr>
          <a:xfrm>
            <a:off x="461555" y="1468646"/>
            <a:ext cx="8220911" cy="4899806"/>
          </a:xfrm>
          <a:prstGeom prst="rect">
            <a:avLst/>
          </a:prstGeom>
        </p:spPr>
        <p:txBody>
          <a:bodyPr vert="horz" lIns="0" tIns="0" rIns="0" bIns="0" rtlCol="0" anchor="t" anchorCtr="0">
            <a:noAutofit/>
          </a:bodyPr>
          <a:lstStyle>
            <a:lvl1pPr marL="0" marR="0" indent="0" algn="l" defTabSz="871183" rtl="0" eaLnBrk="1" fontAlgn="auto" latinLnBrk="0" hangingPunct="1">
              <a:lnSpc>
                <a:spcPts val="1227"/>
              </a:lnSpc>
              <a:spcBef>
                <a:spcPts val="0"/>
              </a:spcBef>
              <a:spcAft>
                <a:spcPts val="1052"/>
              </a:spcAft>
              <a:buClrTx/>
              <a:buSzTx/>
              <a:buFont typeface="Arial" pitchFamily="34" charset="0"/>
              <a:buNone/>
              <a:tabLst/>
              <a:defRPr/>
            </a:lvl1pPr>
            <a:lvl2pPr>
              <a:lnSpc>
                <a:spcPts val="1402"/>
              </a:lnSpc>
              <a:spcBef>
                <a:spcPts val="0"/>
              </a:spcBef>
              <a:spcAft>
                <a:spcPts val="526"/>
              </a:spcAft>
              <a:defRPr/>
            </a:lvl2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8"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marL="0" marR="0" indent="0" algn="r" defTabSz="871183" rtl="0" eaLnBrk="1" fontAlgn="auto" latinLnBrk="0" hangingPunct="1">
              <a:lnSpc>
                <a:spcPct val="100000"/>
              </a:lnSpc>
              <a:spcBef>
                <a:spcPts val="263"/>
              </a:spcBef>
              <a:spcAft>
                <a:spcPts val="0"/>
              </a:spcAft>
              <a:buClrTx/>
              <a:buSzTx/>
              <a:buFontTx/>
              <a:buNone/>
              <a:tabLst/>
              <a:defRPr sz="700">
                <a:solidFill>
                  <a:schemeClr val="tx1"/>
                </a:solidFill>
              </a:defRPr>
            </a:lvl1pPr>
          </a:lstStyle>
          <a:p>
            <a:r>
              <a:rPr lang="en-GB" b="1" dirty="0" smtClean="0">
                <a:solidFill>
                  <a:srgbClr val="000000"/>
                </a:solidFill>
              </a:rPr>
              <a:t>IA Framework for Pricing - Interim report</a:t>
            </a:r>
            <a:endParaRPr lang="en-US" dirty="0" smtClean="0">
              <a:solidFill>
                <a:srgbClr val="000000"/>
              </a:solidFill>
            </a:endParaRPr>
          </a:p>
        </p:txBody>
      </p:sp>
      <p:sp>
        <p:nvSpPr>
          <p:cNvPr id="49"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tx1"/>
                </a:solidFill>
              </a:defRPr>
            </a:lvl1pPr>
          </a:lstStyle>
          <a:p>
            <a:fld id="{313880FF-B11A-4FA9-B5CC-7226C1B8517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458919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5 one column">
    <p:spTree>
      <p:nvGrpSpPr>
        <p:cNvPr id="1" name=""/>
        <p:cNvGrpSpPr/>
        <p:nvPr/>
      </p:nvGrpSpPr>
      <p:grpSpPr>
        <a:xfrm>
          <a:off x="0" y="0"/>
          <a:ext cx="0" cy="0"/>
          <a:chOff x="0" y="0"/>
          <a:chExt cx="0" cy="0"/>
        </a:xfrm>
      </p:grpSpPr>
      <p:sp>
        <p:nvSpPr>
          <p:cNvPr id="38" name="Content Placeholder 2"/>
          <p:cNvSpPr>
            <a:spLocks noGrp="1"/>
          </p:cNvSpPr>
          <p:nvPr>
            <p:ph idx="15" hasCustomPrompt="1"/>
          </p:nvPr>
        </p:nvSpPr>
        <p:spPr>
          <a:xfrm>
            <a:off x="462902" y="1468647"/>
            <a:ext cx="8219554" cy="4899805"/>
          </a:xfrm>
        </p:spPr>
        <p:txBody>
          <a:bodyPr/>
          <a:lstStyle>
            <a:lvl1pPr>
              <a:spcBef>
                <a:spcPts val="0"/>
              </a:spcBef>
              <a:defRPr/>
            </a:lvl1pPr>
            <a:lvl2pPr>
              <a:spcBef>
                <a:spcPts val="0"/>
              </a:spcBef>
              <a:defRPr/>
            </a:lvl2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0"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marL="0" marR="0" indent="0" algn="r" defTabSz="871183" rtl="0" eaLnBrk="1" fontAlgn="auto" latinLnBrk="0" hangingPunct="1">
              <a:lnSpc>
                <a:spcPct val="100000"/>
              </a:lnSpc>
              <a:spcBef>
                <a:spcPts val="263"/>
              </a:spcBef>
              <a:spcAft>
                <a:spcPts val="0"/>
              </a:spcAft>
              <a:buClrTx/>
              <a:buSzTx/>
              <a:buFontTx/>
              <a:buNone/>
              <a:tabLst/>
              <a:defRPr sz="700">
                <a:solidFill>
                  <a:schemeClr val="tx1"/>
                </a:solidFill>
              </a:defRPr>
            </a:lvl1pPr>
          </a:lstStyle>
          <a:p>
            <a:r>
              <a:rPr lang="en-GB" b="1" dirty="0" smtClean="0">
                <a:solidFill>
                  <a:srgbClr val="000000"/>
                </a:solidFill>
              </a:rPr>
              <a:t>IA Framework for Pricing - Interim report</a:t>
            </a:r>
            <a:endParaRPr lang="en-US" dirty="0" smtClean="0">
              <a:solidFill>
                <a:srgbClr val="000000"/>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tx1"/>
                </a:solidFill>
              </a:defRPr>
            </a:lvl1pPr>
          </a:lstStyle>
          <a:p>
            <a:fld id="{313880FF-B11A-4FA9-B5CC-7226C1B8517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1316851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5 two column with sectio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902" y="489548"/>
            <a:ext cx="6543064" cy="400110"/>
          </a:xfrm>
        </p:spPr>
        <p:txBody>
          <a:bodyPr wrap="square">
            <a:spAutoFit/>
          </a:bodyPr>
          <a:lstStyle>
            <a:lvl1pPr>
              <a:defRPr>
                <a:solidFill>
                  <a:schemeClr val="tx2"/>
                </a:solidFill>
              </a:defRPr>
            </a:lvl1pPr>
          </a:lstStyle>
          <a:p>
            <a:r>
              <a:rPr lang="en-US" noProof="0" dirty="0" smtClean="0"/>
              <a:t>Click to add heading</a:t>
            </a:r>
            <a:endParaRPr lang="en-US" noProof="0" dirty="0"/>
          </a:p>
        </p:txBody>
      </p:sp>
      <p:sp>
        <p:nvSpPr>
          <p:cNvPr id="38" name="Content Placeholder 2"/>
          <p:cNvSpPr>
            <a:spLocks noGrp="1"/>
          </p:cNvSpPr>
          <p:nvPr>
            <p:ph idx="1" hasCustomPrompt="1"/>
          </p:nvPr>
        </p:nvSpPr>
        <p:spPr>
          <a:xfrm>
            <a:off x="462902" y="1468646"/>
            <a:ext cx="4870646" cy="4899806"/>
          </a:xfrm>
        </p:spPr>
        <p:txBody>
          <a:bodyPr/>
          <a:lstStyle>
            <a:lvl1pPr>
              <a:spcBef>
                <a:spcPts val="0"/>
              </a:spcBef>
              <a:defRPr/>
            </a:lvl1pPr>
            <a:lvl2pPr>
              <a:spcBef>
                <a:spcPts val="0"/>
              </a:spcBef>
              <a:defRPr/>
            </a:lvl2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9" name="Content Placeholder 2"/>
          <p:cNvSpPr>
            <a:spLocks noGrp="1"/>
          </p:cNvSpPr>
          <p:nvPr>
            <p:ph idx="14" hasCustomPrompt="1"/>
          </p:nvPr>
        </p:nvSpPr>
        <p:spPr>
          <a:xfrm>
            <a:off x="5486953" y="1468646"/>
            <a:ext cx="3195513" cy="4899807"/>
          </a:xfrm>
        </p:spPr>
        <p:txBody>
          <a:bodyPr/>
          <a:lstStyle>
            <a:lvl1pPr>
              <a:spcBef>
                <a:spcPts val="0"/>
              </a:spcBef>
              <a:defRPr/>
            </a:lvl1pPr>
            <a:lvl2pPr>
              <a:spcBef>
                <a:spcPts val="0"/>
              </a:spcBef>
              <a:defRPr/>
            </a:lvl2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marL="0" marR="0" indent="0" algn="r" defTabSz="871183" rtl="0" eaLnBrk="1" fontAlgn="auto" latinLnBrk="0" hangingPunct="1">
              <a:lnSpc>
                <a:spcPct val="100000"/>
              </a:lnSpc>
              <a:spcBef>
                <a:spcPts val="263"/>
              </a:spcBef>
              <a:spcAft>
                <a:spcPts val="0"/>
              </a:spcAft>
              <a:buClrTx/>
              <a:buSzTx/>
              <a:buFontTx/>
              <a:buNone/>
              <a:tabLst/>
              <a:defRPr sz="700">
                <a:solidFill>
                  <a:schemeClr val="tx1"/>
                </a:solidFill>
              </a:defRPr>
            </a:lvl1pPr>
          </a:lstStyle>
          <a:p>
            <a:r>
              <a:rPr lang="en-GB" b="1" dirty="0" smtClean="0">
                <a:solidFill>
                  <a:srgbClr val="000000"/>
                </a:solidFill>
              </a:rPr>
              <a:t>IA Framework for Pricing - Interim report</a:t>
            </a:r>
            <a:endParaRPr lang="en-US" dirty="0" smtClean="0">
              <a:solidFill>
                <a:srgbClr val="000000"/>
              </a:solidFill>
            </a:endParaRPr>
          </a:p>
        </p:txBody>
      </p:sp>
      <p:sp>
        <p:nvSpPr>
          <p:cNvPr id="8"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tx1"/>
                </a:solidFill>
              </a:defRPr>
            </a:lvl1pPr>
          </a:lstStyle>
          <a:p>
            <a:fld id="{313880FF-B11A-4FA9-B5CC-7226C1B8517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1934356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5 two column">
    <p:spTree>
      <p:nvGrpSpPr>
        <p:cNvPr id="1" name=""/>
        <p:cNvGrpSpPr/>
        <p:nvPr/>
      </p:nvGrpSpPr>
      <p:grpSpPr>
        <a:xfrm>
          <a:off x="0" y="0"/>
          <a:ext cx="0" cy="0"/>
          <a:chOff x="0" y="0"/>
          <a:chExt cx="0" cy="0"/>
        </a:xfrm>
      </p:grpSpPr>
      <p:sp>
        <p:nvSpPr>
          <p:cNvPr id="38" name="Content Placeholder 2"/>
          <p:cNvSpPr>
            <a:spLocks noGrp="1"/>
          </p:cNvSpPr>
          <p:nvPr>
            <p:ph idx="1" hasCustomPrompt="1"/>
          </p:nvPr>
        </p:nvSpPr>
        <p:spPr>
          <a:xfrm>
            <a:off x="462902" y="1468646"/>
            <a:ext cx="4870646" cy="4899807"/>
          </a:xfrm>
        </p:spPr>
        <p:txBody>
          <a:bodyPr/>
          <a:lstStyle>
            <a:lvl1pPr>
              <a:spcBef>
                <a:spcPts val="0"/>
              </a:spcBef>
              <a:defRPr/>
            </a:lvl1pPr>
            <a:lvl2pPr>
              <a:spcBef>
                <a:spcPts val="0"/>
              </a:spcBef>
              <a:defRPr/>
            </a:lvl2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9" name="Content Placeholder 2"/>
          <p:cNvSpPr>
            <a:spLocks noGrp="1"/>
          </p:cNvSpPr>
          <p:nvPr>
            <p:ph idx="14" hasCustomPrompt="1"/>
          </p:nvPr>
        </p:nvSpPr>
        <p:spPr>
          <a:xfrm>
            <a:off x="5486953" y="1468645"/>
            <a:ext cx="3195513" cy="4899806"/>
          </a:xfrm>
        </p:spPr>
        <p:txBody>
          <a:bodyPr/>
          <a:lstStyle>
            <a:lvl1pPr>
              <a:spcBef>
                <a:spcPts val="0"/>
              </a:spcBef>
              <a:defRPr/>
            </a:lvl1pPr>
            <a:lvl2pPr>
              <a:spcBef>
                <a:spcPts val="0"/>
              </a:spcBef>
              <a:defRPr/>
            </a:lvl2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marL="0" marR="0" indent="0" algn="r" defTabSz="871183" rtl="0" eaLnBrk="1" fontAlgn="auto" latinLnBrk="0" hangingPunct="1">
              <a:lnSpc>
                <a:spcPct val="100000"/>
              </a:lnSpc>
              <a:spcBef>
                <a:spcPts val="263"/>
              </a:spcBef>
              <a:spcAft>
                <a:spcPts val="0"/>
              </a:spcAft>
              <a:buClrTx/>
              <a:buSzTx/>
              <a:buFontTx/>
              <a:buNone/>
              <a:tabLst/>
              <a:defRPr sz="700">
                <a:solidFill>
                  <a:schemeClr val="tx1"/>
                </a:solidFill>
              </a:defRPr>
            </a:lvl1pPr>
          </a:lstStyle>
          <a:p>
            <a:r>
              <a:rPr lang="en-GB" b="1" dirty="0" smtClean="0">
                <a:solidFill>
                  <a:srgbClr val="000000"/>
                </a:solidFill>
              </a:rPr>
              <a:t>IA Framework for Pricing - Interim report</a:t>
            </a:r>
            <a:endParaRPr lang="en-US" dirty="0" smtClean="0">
              <a:solidFill>
                <a:srgbClr val="000000"/>
              </a:solidFill>
            </a:endParaRPr>
          </a:p>
        </p:txBody>
      </p:sp>
      <p:sp>
        <p:nvSpPr>
          <p:cNvPr id="8"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tx1"/>
                </a:solidFill>
              </a:defRPr>
            </a:lvl1pPr>
          </a:lstStyle>
          <a:p>
            <a:fld id="{313880FF-B11A-4FA9-B5CC-7226C1B8517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121977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 mid blue">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357" y="0"/>
            <a:ext cx="9144000" cy="685800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smtClean="0">
              <a:solidFill>
                <a:srgbClr val="FFFFFF"/>
              </a:solidFill>
            </a:endParaRPr>
          </a:p>
        </p:txBody>
      </p:sp>
      <p:sp>
        <p:nvSpPr>
          <p:cNvPr id="10"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algn="r">
              <a:spcBef>
                <a:spcPts val="263"/>
              </a:spcBef>
              <a:defRPr sz="700">
                <a:solidFill>
                  <a:schemeClr val="accent1"/>
                </a:solidFill>
              </a:defRPr>
            </a:lvl1pPr>
          </a:lstStyle>
          <a:p>
            <a:r>
              <a:rPr lang="en-GB" b="1" dirty="0" smtClean="0">
                <a:solidFill>
                  <a:srgbClr val="00A1DE"/>
                </a:solidFill>
              </a:rPr>
              <a:t>Title of publication</a:t>
            </a:r>
            <a:r>
              <a:rPr lang="en-GB" dirty="0" smtClean="0">
                <a:solidFill>
                  <a:srgbClr val="00A1DE"/>
                </a:solidFill>
              </a:rPr>
              <a:t>   Focus area of publication</a:t>
            </a:r>
            <a:endParaRPr lang="en-US" dirty="0">
              <a:solidFill>
                <a:srgbClr val="00A1DE"/>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1"/>
                </a:solidFill>
              </a:defRPr>
            </a:lvl1pPr>
          </a:lstStyle>
          <a:p>
            <a:fld id="{313880FF-B11A-4FA9-B5CC-7226C1B8517C}" type="slidenum">
              <a:rPr lang="en-US" smtClean="0">
                <a:solidFill>
                  <a:srgbClr val="00A1DE"/>
                </a:solidFill>
              </a:rPr>
              <a:pPr/>
              <a:t>‹#›</a:t>
            </a:fld>
            <a:endParaRPr lang="en-US" dirty="0">
              <a:solidFill>
                <a:srgbClr val="00A1DE"/>
              </a:solidFill>
            </a:endParaRPr>
          </a:p>
        </p:txBody>
      </p:sp>
      <p:sp>
        <p:nvSpPr>
          <p:cNvPr id="13" name="Title 1"/>
          <p:cNvSpPr>
            <a:spLocks noGrp="1"/>
          </p:cNvSpPr>
          <p:nvPr>
            <p:ph type="ctrTitle" hasCustomPrompt="1"/>
          </p:nvPr>
        </p:nvSpPr>
        <p:spPr>
          <a:xfrm>
            <a:off x="462902" y="1956761"/>
            <a:ext cx="6544420" cy="676707"/>
          </a:xfrm>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15502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 Deloitte Green">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smtClean="0">
              <a:solidFill>
                <a:srgbClr val="FFFFFF"/>
              </a:solidFill>
            </a:endParaRPr>
          </a:p>
        </p:txBody>
      </p:sp>
      <p:sp>
        <p:nvSpPr>
          <p:cNvPr id="10"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algn="r">
              <a:spcBef>
                <a:spcPts val="263"/>
              </a:spcBef>
              <a:defRPr sz="700">
                <a:solidFill>
                  <a:schemeClr val="accent2"/>
                </a:solidFill>
              </a:defRPr>
            </a:lvl1pPr>
          </a:lstStyle>
          <a:p>
            <a:r>
              <a:rPr lang="en-GB" b="1" dirty="0" smtClean="0">
                <a:solidFill>
                  <a:srgbClr val="92D400"/>
                </a:solidFill>
              </a:rPr>
              <a:t>Title of publication</a:t>
            </a:r>
            <a:r>
              <a:rPr lang="en-GB" dirty="0" smtClean="0">
                <a:solidFill>
                  <a:srgbClr val="92D400"/>
                </a:solidFill>
              </a:rPr>
              <a:t>   Focus area of publication</a:t>
            </a:r>
            <a:endParaRPr lang="en-US" dirty="0">
              <a:solidFill>
                <a:srgbClr val="92D400"/>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2"/>
                </a:solidFill>
              </a:defRPr>
            </a:lvl1pPr>
          </a:lstStyle>
          <a:p>
            <a:fld id="{313880FF-B11A-4FA9-B5CC-7226C1B8517C}" type="slidenum">
              <a:rPr lang="en-US" smtClean="0">
                <a:solidFill>
                  <a:srgbClr val="92D400"/>
                </a:solidFill>
              </a:rPr>
              <a:pPr/>
              <a:t>‹#›</a:t>
            </a:fld>
            <a:endParaRPr lang="en-US" dirty="0">
              <a:solidFill>
                <a:srgbClr val="92D400"/>
              </a:solidFill>
            </a:endParaRPr>
          </a:p>
        </p:txBody>
      </p:sp>
      <p:sp>
        <p:nvSpPr>
          <p:cNvPr id="7" name="Title 1"/>
          <p:cNvSpPr>
            <a:spLocks noGrp="1"/>
          </p:cNvSpPr>
          <p:nvPr>
            <p:ph type="ctrTitle" hasCustomPrompt="1"/>
          </p:nvPr>
        </p:nvSpPr>
        <p:spPr>
          <a:xfrm>
            <a:off x="462902" y="1956761"/>
            <a:ext cx="6544420" cy="676707"/>
          </a:xfrm>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8" name="Straight Connector 7"/>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6500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 light blue">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80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smtClean="0">
              <a:solidFill>
                <a:srgbClr val="FFFFFF"/>
              </a:solidFill>
            </a:endParaRPr>
          </a:p>
        </p:txBody>
      </p:sp>
      <p:sp>
        <p:nvSpPr>
          <p:cNvPr id="10"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algn="r">
              <a:spcBef>
                <a:spcPts val="263"/>
              </a:spcBef>
              <a:defRPr sz="700">
                <a:solidFill>
                  <a:schemeClr val="accent3"/>
                </a:solidFill>
              </a:defRPr>
            </a:lvl1pPr>
          </a:lstStyle>
          <a:p>
            <a:r>
              <a:rPr lang="en-GB" b="1" dirty="0" smtClean="0">
                <a:solidFill>
                  <a:srgbClr val="72C7E7"/>
                </a:solidFill>
              </a:rPr>
              <a:t>Title of publication</a:t>
            </a:r>
            <a:r>
              <a:rPr lang="en-GB" dirty="0" smtClean="0">
                <a:solidFill>
                  <a:srgbClr val="72C7E7"/>
                </a:solidFill>
              </a:rPr>
              <a:t>   Focus area of publication</a:t>
            </a:r>
            <a:endParaRPr lang="en-US" dirty="0">
              <a:solidFill>
                <a:srgbClr val="72C7E7"/>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47887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 dark gren">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smtClean="0">
              <a:solidFill>
                <a:srgbClr val="FFFFFF"/>
              </a:solidFill>
            </a:endParaRPr>
          </a:p>
        </p:txBody>
      </p:sp>
      <p:sp>
        <p:nvSpPr>
          <p:cNvPr id="10"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algn="r">
              <a:spcBef>
                <a:spcPts val="263"/>
              </a:spcBef>
              <a:defRPr sz="700">
                <a:solidFill>
                  <a:schemeClr val="accent4"/>
                </a:solidFill>
              </a:defRPr>
            </a:lvl1pPr>
          </a:lstStyle>
          <a:p>
            <a:r>
              <a:rPr lang="en-GB" b="1" dirty="0" smtClean="0">
                <a:solidFill>
                  <a:srgbClr val="3C8A2E"/>
                </a:solidFill>
              </a:rPr>
              <a:t>Title of publication</a:t>
            </a:r>
            <a:r>
              <a:rPr lang="en-GB" dirty="0" smtClean="0">
                <a:solidFill>
                  <a:srgbClr val="3C8A2E"/>
                </a:solidFill>
              </a:rPr>
              <a:t>   Focus area of publication</a:t>
            </a:r>
            <a:endParaRPr lang="en-US" dirty="0">
              <a:solidFill>
                <a:srgbClr val="3C8A2E"/>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4"/>
                </a:solidFill>
              </a:defRPr>
            </a:lvl1pPr>
          </a:lstStyle>
          <a:p>
            <a:fld id="{313880FF-B11A-4FA9-B5CC-7226C1B8517C}" type="slidenum">
              <a:rPr lang="en-US" smtClean="0">
                <a:solidFill>
                  <a:srgbClr val="3C8A2E"/>
                </a:solidFill>
              </a:rPr>
              <a:pPr/>
              <a:t>‹#›</a:t>
            </a:fld>
            <a:endParaRPr lang="en-US" dirty="0">
              <a:solidFill>
                <a:srgbClr val="3C8A2E"/>
              </a:solidFill>
            </a:endParaRPr>
          </a:p>
        </p:txBody>
      </p:sp>
      <p:sp>
        <p:nvSpPr>
          <p:cNvPr id="7" name="Title 1"/>
          <p:cNvSpPr>
            <a:spLocks noGrp="1"/>
          </p:cNvSpPr>
          <p:nvPr>
            <p:ph type="ctrTitle" hasCustomPrompt="1"/>
          </p:nvPr>
        </p:nvSpPr>
        <p:spPr>
          <a:xfrm>
            <a:off x="462902" y="1956761"/>
            <a:ext cx="6544420" cy="676707"/>
          </a:xfrm>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8" name="Straight Connector 7"/>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035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58775" y="2052001"/>
            <a:ext cx="7002463" cy="20879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noProof="0" smtClean="0"/>
              <a:pPr/>
              <a:t>16/01/2014</a:t>
            </a:fld>
            <a:endParaRPr lang="en-GB" noProof="0" dirty="0"/>
          </a:p>
        </p:txBody>
      </p:sp>
      <p:sp>
        <p:nvSpPr>
          <p:cNvPr id="5" name="Footer Placeholder 4"/>
          <p:cNvSpPr>
            <a:spLocks noGrp="1"/>
          </p:cNvSpPr>
          <p:nvPr>
            <p:ph type="ftr" sz="quarter" idx="11"/>
          </p:nvPr>
        </p:nvSpPr>
        <p:spPr/>
        <p:txBody>
          <a:bodyPr/>
          <a:lstStyle/>
          <a:p>
            <a:r>
              <a:rPr lang="en-GB" noProof="0" dirty="0" smtClean="0"/>
              <a:t>NHS | Presentation to [XXXX Company] | [Type Date]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noProof="0" smtClean="0"/>
              <a:pPr/>
              <a:t>‹#›</a:t>
            </a:fld>
            <a:endParaRPr lang="en-GB" noProof="0" dirty="0"/>
          </a:p>
        </p:txBody>
      </p:sp>
      <p:sp>
        <p:nvSpPr>
          <p:cNvPr id="7" name="Picture Placeholder 21"/>
          <p:cNvSpPr>
            <a:spLocks noGrp="1"/>
          </p:cNvSpPr>
          <p:nvPr>
            <p:ph type="pic" sz="quarter" idx="14"/>
          </p:nvPr>
        </p:nvSpPr>
        <p:spPr>
          <a:xfrm>
            <a:off x="358775" y="4320000"/>
            <a:ext cx="1314450" cy="1587500"/>
          </a:xfrm>
        </p:spPr>
        <p:txBody>
          <a:bodyPr/>
          <a:lstStyle>
            <a:lvl1pPr>
              <a:buFontTx/>
              <a:buNone/>
              <a:defRPr/>
            </a:lvl1pPr>
          </a:lstStyle>
          <a:p>
            <a:r>
              <a:rPr lang="en-US" dirty="0" smtClean="0"/>
              <a:t>Click icon to add picture</a:t>
            </a:r>
            <a:endParaRPr lang="en-GB" dirty="0"/>
          </a:p>
        </p:txBody>
      </p:sp>
      <p:sp>
        <p:nvSpPr>
          <p:cNvPr id="8" name="Picture Placeholder 21"/>
          <p:cNvSpPr>
            <a:spLocks noGrp="1"/>
          </p:cNvSpPr>
          <p:nvPr>
            <p:ph type="pic" sz="quarter" idx="15"/>
          </p:nvPr>
        </p:nvSpPr>
        <p:spPr>
          <a:xfrm>
            <a:off x="1780725" y="4320000"/>
            <a:ext cx="2736850" cy="1587500"/>
          </a:xfrm>
        </p:spPr>
        <p:txBody>
          <a:bodyPr/>
          <a:lstStyle>
            <a:lvl1pPr>
              <a:buFontTx/>
              <a:buNone/>
              <a:defRPr/>
            </a:lvl1pPr>
          </a:lstStyle>
          <a:p>
            <a:r>
              <a:rPr lang="en-US" dirty="0" smtClean="0"/>
              <a:t>Click icon to add picture</a:t>
            </a:r>
            <a:endParaRPr lang="en-GB" dirty="0"/>
          </a:p>
        </p:txBody>
      </p:sp>
      <p:sp>
        <p:nvSpPr>
          <p:cNvPr id="9" name="Picture Placeholder 21"/>
          <p:cNvSpPr>
            <a:spLocks noGrp="1"/>
          </p:cNvSpPr>
          <p:nvPr>
            <p:ph type="pic" sz="quarter" idx="16"/>
          </p:nvPr>
        </p:nvSpPr>
        <p:spPr>
          <a:xfrm>
            <a:off x="4624326" y="4320000"/>
            <a:ext cx="1314450" cy="1587500"/>
          </a:xfrm>
        </p:spPr>
        <p:txBody>
          <a:bodyPr/>
          <a:lstStyle>
            <a:lvl1pPr>
              <a:buFontTx/>
              <a:buNone/>
              <a:defRPr/>
            </a:lvl1pPr>
          </a:lstStyle>
          <a:p>
            <a:r>
              <a:rPr lang="en-US" dirty="0" smtClean="0"/>
              <a:t>Click icon to add picture</a:t>
            </a:r>
            <a:endParaRPr lang="en-GB"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 Deloitte Blue">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smtClean="0">
              <a:solidFill>
                <a:srgbClr val="FFFFFF"/>
              </a:solidFill>
            </a:endParaRPr>
          </a:p>
        </p:txBody>
      </p:sp>
      <p:sp>
        <p:nvSpPr>
          <p:cNvPr id="10"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algn="r">
              <a:spcBef>
                <a:spcPts val="263"/>
              </a:spcBef>
              <a:defRPr sz="700">
                <a:solidFill>
                  <a:schemeClr val="accent5"/>
                </a:solidFill>
              </a:defRPr>
            </a:lvl1pPr>
          </a:lstStyle>
          <a:p>
            <a:r>
              <a:rPr lang="en-GB" b="1" dirty="0" smtClean="0">
                <a:solidFill>
                  <a:srgbClr val="002776"/>
                </a:solidFill>
              </a:rPr>
              <a:t>Title of publication</a:t>
            </a:r>
            <a:r>
              <a:rPr lang="en-GB" dirty="0" smtClean="0">
                <a:solidFill>
                  <a:srgbClr val="002776"/>
                </a:solidFill>
              </a:rPr>
              <a:t>   Focus area of publication</a:t>
            </a:r>
            <a:endParaRPr lang="en-US" dirty="0">
              <a:solidFill>
                <a:srgbClr val="002776"/>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5"/>
                </a:solidFill>
              </a:defRPr>
            </a:lvl1pPr>
          </a:lstStyle>
          <a:p>
            <a:fld id="{313880FF-B11A-4FA9-B5CC-7226C1B8517C}" type="slidenum">
              <a:rPr lang="en-US" smtClean="0">
                <a:solidFill>
                  <a:srgbClr val="002776"/>
                </a:solidFill>
              </a:rPr>
              <a:pPr/>
              <a:t>‹#›</a:t>
            </a:fld>
            <a:endParaRPr lang="en-US" dirty="0">
              <a:solidFill>
                <a:srgbClr val="002776"/>
              </a:solidFill>
            </a:endParaRPr>
          </a:p>
        </p:txBody>
      </p:sp>
      <p:sp>
        <p:nvSpPr>
          <p:cNvPr id="7" name="Title 1"/>
          <p:cNvSpPr>
            <a:spLocks noGrp="1"/>
          </p:cNvSpPr>
          <p:nvPr>
            <p:ph type="ctrTitle" hasCustomPrompt="1"/>
          </p:nvPr>
        </p:nvSpPr>
        <p:spPr>
          <a:xfrm>
            <a:off x="462902" y="1956761"/>
            <a:ext cx="6544420" cy="676707"/>
          </a:xfrm>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8" name="Straight Connector 7"/>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63643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 light green">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smtClean="0">
              <a:solidFill>
                <a:srgbClr val="FFFFFF"/>
              </a:solidFill>
            </a:endParaRPr>
          </a:p>
        </p:txBody>
      </p:sp>
      <p:sp>
        <p:nvSpPr>
          <p:cNvPr id="10"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algn="r">
              <a:spcBef>
                <a:spcPts val="263"/>
              </a:spcBef>
              <a:defRPr sz="700">
                <a:solidFill>
                  <a:schemeClr val="accent6"/>
                </a:solidFill>
              </a:defRPr>
            </a:lvl1pPr>
          </a:lstStyle>
          <a:p>
            <a:r>
              <a:rPr lang="en-GB" b="1" dirty="0" smtClean="0">
                <a:solidFill>
                  <a:srgbClr val="C9DD03"/>
                </a:solidFill>
              </a:rPr>
              <a:t>Title of publication</a:t>
            </a:r>
            <a:r>
              <a:rPr lang="en-GB" dirty="0" smtClean="0">
                <a:solidFill>
                  <a:srgbClr val="C9DD03"/>
                </a:solidFill>
              </a:rPr>
              <a:t>   Focus area of publication</a:t>
            </a:r>
            <a:endParaRPr lang="en-US" dirty="0">
              <a:solidFill>
                <a:srgbClr val="C9DD03"/>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6"/>
                </a:solidFill>
              </a:defRPr>
            </a:lvl1pPr>
          </a:lstStyle>
          <a:p>
            <a:fld id="{313880FF-B11A-4FA9-B5CC-7226C1B8517C}" type="slidenum">
              <a:rPr lang="en-US" smtClean="0">
                <a:solidFill>
                  <a:srgbClr val="C9DD03"/>
                </a:solidFill>
              </a:rPr>
              <a:pPr/>
              <a:t>‹#›</a:t>
            </a:fld>
            <a:endParaRPr lang="en-US" dirty="0">
              <a:solidFill>
                <a:srgbClr val="C9DD03"/>
              </a:solidFill>
            </a:endParaRPr>
          </a:p>
        </p:txBody>
      </p:sp>
      <p:sp>
        <p:nvSpPr>
          <p:cNvPr id="7" name="Title 1"/>
          <p:cNvSpPr>
            <a:spLocks noGrp="1"/>
          </p:cNvSpPr>
          <p:nvPr>
            <p:ph type="ctrTitle" hasCustomPrompt="1"/>
          </p:nvPr>
        </p:nvSpPr>
        <p:spPr>
          <a:xfrm>
            <a:off x="462902" y="1956761"/>
            <a:ext cx="6544420" cy="676707"/>
          </a:xfrm>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8" name="Straight Connector 7"/>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44544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smtClean="0">
              <a:solidFill>
                <a:srgbClr val="FFFFFF"/>
              </a:solidFill>
            </a:endParaRPr>
          </a:p>
        </p:txBody>
      </p:sp>
      <p:sp>
        <p:nvSpPr>
          <p:cNvPr id="7" name="Title 1"/>
          <p:cNvSpPr>
            <a:spLocks noGrp="1"/>
          </p:cNvSpPr>
          <p:nvPr>
            <p:ph type="ctrTitle" hasCustomPrompt="1"/>
          </p:nvPr>
        </p:nvSpPr>
        <p:spPr>
          <a:xfrm>
            <a:off x="462902" y="1956761"/>
            <a:ext cx="6544420" cy="676707"/>
          </a:xfrm>
        </p:spPr>
        <p:txBody>
          <a:bodyPr wrap="square" lIns="0" tIns="333358" rIns="0" bIns="0" anchor="t" anchorCtr="0">
            <a:spAutoFit/>
          </a:bodyPr>
          <a:lstStyle>
            <a:lvl1pPr algn="l">
              <a:lnSpc>
                <a:spcPct val="85000"/>
              </a:lnSpc>
              <a:defRPr sz="2600" b="0">
                <a:solidFill>
                  <a:schemeClr val="accent1"/>
                </a:solidFill>
                <a:latin typeface="+mj-lt"/>
                <a:cs typeface="Times New Roman" pitchFamily="18" charset="0"/>
              </a:defRPr>
            </a:lvl1pPr>
          </a:lstStyle>
          <a:p>
            <a:r>
              <a:rPr lang="en-US" noProof="0" dirty="0" smtClean="0"/>
              <a:t>Click to add heading / quote</a:t>
            </a:r>
            <a:endParaRPr lang="en-US" noProof="0" dirty="0"/>
          </a:p>
        </p:txBody>
      </p:sp>
      <p:cxnSp>
        <p:nvCxnSpPr>
          <p:cNvPr id="8" name="Straight Connector 7"/>
          <p:cNvCxnSpPr/>
          <p:nvPr userDrawn="1"/>
        </p:nvCxnSpPr>
        <p:spPr>
          <a:xfrm>
            <a:off x="462902" y="1956755"/>
            <a:ext cx="6543064"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algn="r">
              <a:spcBef>
                <a:spcPts val="263"/>
              </a:spcBef>
              <a:defRPr sz="700">
                <a:solidFill>
                  <a:schemeClr val="bg1"/>
                </a:solidFill>
              </a:defRPr>
            </a:lvl1pPr>
          </a:lstStyle>
          <a:p>
            <a:r>
              <a:rPr lang="en-GB" b="1" dirty="0" smtClean="0">
                <a:solidFill>
                  <a:srgbClr val="FFFFFF"/>
                </a:solidFill>
              </a:rPr>
              <a:t>Title of publication</a:t>
            </a:r>
            <a:r>
              <a:rPr lang="en-GB" dirty="0" smtClean="0">
                <a:solidFill>
                  <a:srgbClr val="FFFFFF"/>
                </a:solidFill>
              </a:rPr>
              <a:t>   Focus area of publication</a:t>
            </a:r>
            <a:endParaRPr lang="en-US" dirty="0">
              <a:solidFill>
                <a:srgbClr val="FFFFFF"/>
              </a:solidFill>
            </a:endParaRPr>
          </a:p>
        </p:txBody>
      </p:sp>
      <p:sp>
        <p:nvSpPr>
          <p:cNvPr id="14"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bg1"/>
                </a:solidFill>
              </a:defRPr>
            </a:lvl1pPr>
          </a:lstStyle>
          <a:p>
            <a:fld id="{313880FF-B11A-4FA9-B5CC-7226C1B8517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4537998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ack cover">
    <p:spTree>
      <p:nvGrpSpPr>
        <p:cNvPr id="1" name=""/>
        <p:cNvGrpSpPr/>
        <p:nvPr/>
      </p:nvGrpSpPr>
      <p:grpSpPr>
        <a:xfrm>
          <a:off x="0" y="0"/>
          <a:ext cx="0" cy="0"/>
          <a:chOff x="0" y="0"/>
          <a:chExt cx="0" cy="0"/>
        </a:xfrm>
      </p:grpSpPr>
      <p:sp>
        <p:nvSpPr>
          <p:cNvPr id="10" name="Rectangle 9"/>
          <p:cNvSpPr/>
          <p:nvPr userDrawn="1"/>
        </p:nvSpPr>
        <p:spPr>
          <a:xfrm>
            <a:off x="0" y="5"/>
            <a:ext cx="9144000"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smtClean="0">
              <a:solidFill>
                <a:srgbClr val="FFFFFF"/>
              </a:solidFill>
            </a:endParaRPr>
          </a:p>
        </p:txBody>
      </p:sp>
      <p:sp>
        <p:nvSpPr>
          <p:cNvPr id="3" name="Rectangle 2"/>
          <p:cNvSpPr/>
          <p:nvPr userDrawn="1"/>
        </p:nvSpPr>
        <p:spPr>
          <a:xfrm>
            <a:off x="462902" y="488107"/>
            <a:ext cx="6543064" cy="5880344"/>
          </a:xfrm>
          <a:prstGeom prst="rect">
            <a:avLst/>
          </a:prstGeom>
        </p:spPr>
        <p:txBody>
          <a:bodyPr wrap="square" lIns="0" tIns="0" rIns="0" bIns="0" anchor="b" anchorCtr="0">
            <a:noAutofit/>
          </a:bodyPr>
          <a:lstStyle/>
          <a:p>
            <a:pPr defTabSz="891733">
              <a:lnSpc>
                <a:spcPts val="1227"/>
              </a:lnSpc>
              <a:spcAft>
                <a:spcPts val="1052"/>
              </a:spcAft>
              <a:buClr>
                <a:srgbClr val="000000"/>
              </a:buClr>
              <a:buSzPct val="80000"/>
              <a:buFont typeface="Wingdings" pitchFamily="2" charset="2"/>
              <a:buNone/>
            </a:pPr>
            <a:r>
              <a:rPr lang="en-GB" sz="700" dirty="0" smtClean="0">
                <a:solidFill>
                  <a:srgbClr val="000000"/>
                </a:solidFill>
              </a:rPr>
              <a:t>This document is confidential and prepared solely for your information. Therefore you should not, without our prior written consent, refer to or use our name or this document for any other purpose, disclose them or refer to them in any prospectus or other document, or make them available or communicate them to any other party. No other party is entitled to rely on our document for any purpose whatsoever and thus we accept no liability to any other party who is shown or gains access to this document.</a:t>
            </a:r>
          </a:p>
          <a:p>
            <a:pPr defTabSz="891733">
              <a:lnSpc>
                <a:spcPts val="1227"/>
              </a:lnSpc>
              <a:spcAft>
                <a:spcPts val="1052"/>
              </a:spcAft>
              <a:buClr>
                <a:srgbClr val="000000"/>
              </a:buClr>
              <a:buSzPct val="80000"/>
              <a:buFont typeface="Wingdings" pitchFamily="2" charset="2"/>
              <a:buNone/>
            </a:pPr>
            <a:r>
              <a:rPr lang="en-GB" sz="700" dirty="0" smtClean="0">
                <a:solidFill>
                  <a:srgbClr val="000000"/>
                </a:solidFill>
              </a:rPr>
              <a:t>Deloitte LLP is a limited liability partnership registered in England and Wales with registered number OC303675 and its registered office at 2 New Street Square, London EC4A 3BZ, United Kingdom.</a:t>
            </a:r>
          </a:p>
          <a:p>
            <a:pPr defTabSz="891733">
              <a:lnSpc>
                <a:spcPts val="1227"/>
              </a:lnSpc>
              <a:spcAft>
                <a:spcPts val="1052"/>
              </a:spcAft>
              <a:buClr>
                <a:srgbClr val="000000"/>
              </a:buClr>
              <a:buSzPct val="80000"/>
              <a:buFont typeface="Wingdings" pitchFamily="2" charset="2"/>
              <a:buNone/>
            </a:pPr>
            <a:r>
              <a:rPr lang="en-GB" sz="700" dirty="0" smtClean="0">
                <a:solidFill>
                  <a:srgbClr val="000000"/>
                </a:solidFill>
              </a:rPr>
              <a:t>Deloitte LLP is the United Kingdom member firm of Deloitte Touche Tohmatsu Limited (“DTTL”), a UK private company limited by guarantee, whose member firms are legally separate and independent entities. Please see www.deloitte.co.uk/about for a detailed description of the legal structure of DTTL and its member firms.</a:t>
            </a:r>
          </a:p>
        </p:txBody>
      </p:sp>
    </p:spTree>
    <p:extLst>
      <p:ext uri="{BB962C8B-B14F-4D97-AF65-F5344CB8AC3E}">
        <p14:creationId xmlns:p14="http://schemas.microsoft.com/office/powerpoint/2010/main" val="79042251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defTabSz="871183">
              <a:defRPr/>
            </a:pPr>
            <a:endParaRPr lang="en-US" dirty="0">
              <a:solidFill>
                <a:srgbClr val="FFFFFF"/>
              </a:solidFill>
              <a:cs typeface="Arial" charset="0"/>
            </a:endParaRPr>
          </a:p>
        </p:txBody>
      </p:sp>
      <p:pic>
        <p:nvPicPr>
          <p:cNvPr id="6" name="Picture 10" descr="DEL_PRI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8" y="82551"/>
            <a:ext cx="25209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8777" y="2671298"/>
            <a:ext cx="4033838" cy="759290"/>
          </a:xfrm>
        </p:spPr>
        <p:txBody>
          <a:bodyPr anchor="b"/>
          <a:lstStyle>
            <a:lvl1pPr algn="l">
              <a:lnSpc>
                <a:spcPct val="85000"/>
              </a:lnSpc>
              <a:defRPr sz="2800" b="0" baseline="0">
                <a:solidFill>
                  <a:schemeClr val="tx2"/>
                </a:solidFill>
                <a:latin typeface="+mj-lt"/>
                <a:cs typeface="Times New Roman" pitchFamily="18" charset="0"/>
              </a:defRPr>
            </a:lvl1pPr>
          </a:lstStyle>
          <a:p>
            <a:r>
              <a:rPr lang="en-US" noProof="0" smtClean="0"/>
              <a:t>Click to edit Master title style</a:t>
            </a:r>
            <a:endParaRPr lang="en-US" noProof="0" dirty="0"/>
          </a:p>
        </p:txBody>
      </p:sp>
      <p:sp>
        <p:nvSpPr>
          <p:cNvPr id="10" name="Subtitle"/>
          <p:cNvSpPr>
            <a:spLocks noGrp="1"/>
          </p:cNvSpPr>
          <p:nvPr>
            <p:ph type="body" sz="quarter" idx="10"/>
          </p:nvPr>
        </p:nvSpPr>
        <p:spPr>
          <a:xfrm>
            <a:off x="358777" y="3429000"/>
            <a:ext cx="4033838" cy="759290"/>
          </a:xfrm>
        </p:spPr>
        <p:txBody>
          <a:bodyPr>
            <a:spAutoFit/>
          </a:bodyPr>
          <a:lstStyle>
            <a:lvl1pPr>
              <a:lnSpc>
                <a:spcPct val="85000"/>
              </a:lnSpc>
              <a:spcBef>
                <a:spcPts val="0"/>
              </a:spcBef>
              <a:defRPr sz="2800">
                <a:solidFill>
                  <a:schemeClr val="accent2"/>
                </a:solidFill>
                <a:latin typeface="Times New Roman" pitchFamily="18" charset="0"/>
                <a:cs typeface="Times New Roman" pitchFamily="18" charset="0"/>
              </a:defRPr>
            </a:lvl1pPr>
          </a:lstStyle>
          <a:p>
            <a:pPr lvl="0"/>
            <a:r>
              <a:rPr lang="en-US" smtClean="0"/>
              <a:t>Click to edit Master text styles</a:t>
            </a:r>
          </a:p>
        </p:txBody>
      </p:sp>
      <p:sp>
        <p:nvSpPr>
          <p:cNvPr id="11" name="Subtitle 2"/>
          <p:cNvSpPr>
            <a:spLocks noGrp="1"/>
          </p:cNvSpPr>
          <p:nvPr>
            <p:ph type="subTitle" idx="1"/>
          </p:nvPr>
        </p:nvSpPr>
        <p:spPr>
          <a:xfrm>
            <a:off x="360001" y="6154837"/>
            <a:ext cx="4032613" cy="153888"/>
          </a:xfrm>
        </p:spPr>
        <p:txBody>
          <a:bodyPr anchor="b">
            <a:spAutoFit/>
          </a:bodyPr>
          <a:lstStyle>
            <a:lvl1pPr marL="0" indent="0" algn="l">
              <a:buNone/>
              <a:defRPr sz="1800" b="0">
                <a:solidFill>
                  <a:schemeClr val="tx2"/>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295308703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3EB412-ADD0-4785-835D-74F14F7EE1C4}" type="slidenum">
              <a:rPr lang="en-US" smtClean="0">
                <a:solidFill>
                  <a:srgbClr val="000000"/>
                </a:solidFill>
              </a:rPr>
              <a:pPr/>
              <a:t>‹#›</a:t>
            </a:fld>
            <a:endParaRPr lang="en-US" dirty="0">
              <a:solidFill>
                <a:srgbClr val="000000"/>
              </a:solidFill>
            </a:endParaRPr>
          </a:p>
        </p:txBody>
      </p:sp>
      <p:sp>
        <p:nvSpPr>
          <p:cNvPr id="3" name="Footer Placeholder 2"/>
          <p:cNvSpPr>
            <a:spLocks noGrp="1"/>
          </p:cNvSpPr>
          <p:nvPr>
            <p:ph type="ftr" sz="quarter" idx="11"/>
          </p:nvPr>
        </p:nvSpPr>
        <p:spPr>
          <a:xfrm>
            <a:off x="771526" y="6554789"/>
            <a:ext cx="4318000" cy="129138"/>
          </a:xfrm>
        </p:spPr>
        <p:txBody>
          <a:bodyPr/>
          <a:lstStyle/>
          <a:p>
            <a:endParaRPr lang="en-US" dirty="0">
              <a:solidFill>
                <a:srgbClr val="000000"/>
              </a:solidFill>
            </a:endParaRPr>
          </a:p>
        </p:txBody>
      </p:sp>
    </p:spTree>
    <p:extLst>
      <p:ext uri="{BB962C8B-B14F-4D97-AF65-F5344CB8AC3E}">
        <p14:creationId xmlns:p14="http://schemas.microsoft.com/office/powerpoint/2010/main" val="239673875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2" name="Title 1"/>
          <p:cNvSpPr>
            <a:spLocks noGrp="1"/>
          </p:cNvSpPr>
          <p:nvPr>
            <p:ph type="ctrTitle"/>
          </p:nvPr>
        </p:nvSpPr>
        <p:spPr>
          <a:xfrm>
            <a:off x="358775" y="1494000"/>
            <a:ext cx="5580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8531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47237" y="4902100"/>
            <a:ext cx="1314000" cy="1585759"/>
          </a:xfrm>
          <a:prstGeom prst="rect">
            <a:avLst/>
          </a:prstGeom>
          <a:noFill/>
          <a:ln w="9525">
            <a:noFill/>
            <a:miter lim="800000"/>
            <a:headEnd/>
            <a:tailEnd/>
          </a:ln>
        </p:spPr>
      </p:pic>
      <p:sp>
        <p:nvSpPr>
          <p:cNvPr id="7"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16/01/2014</a:t>
            </a:fld>
            <a:endParaRPr lang="en-GB" dirty="0">
              <a:solidFill>
                <a:prstClr val="white"/>
              </a:solidFill>
            </a:endParaRPr>
          </a:p>
        </p:txBody>
      </p:sp>
      <p:sp>
        <p:nvSpPr>
          <p:cNvPr id="8"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9"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10" name="Title 1"/>
          <p:cNvSpPr>
            <a:spLocks noGrp="1"/>
          </p:cNvSpPr>
          <p:nvPr>
            <p:ph type="ctrTitle" hasCustomPrompt="1"/>
          </p:nvPr>
        </p:nvSpPr>
        <p:spPr>
          <a:xfrm>
            <a:off x="358774" y="1493999"/>
            <a:ext cx="7002463" cy="3293491"/>
          </a:xfrm>
        </p:spPr>
        <p:txBody>
          <a:bodyPr lIns="108000" tIns="72000"/>
          <a:lstStyle>
            <a:lvl1pPr>
              <a:lnSpc>
                <a:spcPts val="4800"/>
              </a:lnSpc>
              <a:defRPr sz="4000"/>
            </a:lvl1pPr>
          </a:lstStyle>
          <a:p>
            <a:r>
              <a:rPr lang="en-GB" noProof="0" dirty="0" smtClean="0"/>
              <a:t>Click to edit Section title</a:t>
            </a:r>
            <a:endParaRPr lang="en-GB" noProof="0" dirty="0"/>
          </a:p>
        </p:txBody>
      </p:sp>
      <p:sp>
        <p:nvSpPr>
          <p:cNvPr id="11" name="Subtitle 2"/>
          <p:cNvSpPr>
            <a:spLocks noGrp="1"/>
          </p:cNvSpPr>
          <p:nvPr>
            <p:ph type="subTitle" idx="1" hasCustomPrompt="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Section subtitle</a:t>
            </a:r>
            <a:endParaRPr lang="en-GB" noProof="0" dirty="0"/>
          </a:p>
        </p:txBody>
      </p:sp>
      <p:sp>
        <p:nvSpPr>
          <p:cNvPr id="12" name="Rectangle 11"/>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Rectangle 19"/>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1"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section number</a:t>
            </a:r>
            <a:endParaRPr lang="en-GB" noProof="0" dirty="0"/>
          </a:p>
        </p:txBody>
      </p:sp>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81615" y="3205038"/>
            <a:ext cx="1314000" cy="1582452"/>
          </a:xfrm>
          <a:prstGeom prst="rect">
            <a:avLst/>
          </a:prstGeom>
          <a:noFill/>
          <a:ln w="9525">
            <a:noFill/>
            <a:miter lim="800000"/>
            <a:headEnd/>
            <a:tailEnd/>
          </a:ln>
        </p:spPr>
      </p:pic>
      <p:pic>
        <p:nvPicPr>
          <p:cNvPr id="13" name="Picture 3" descr="J:\NHS CB\Communication\Branding\Templates\Template photos\Smiling baby.JP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3206347" y="4902100"/>
            <a:ext cx="1314000" cy="160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7656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137483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58775" y="2052001"/>
            <a:ext cx="7002463" cy="20879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7" name="Picture Placeholder 21"/>
          <p:cNvSpPr>
            <a:spLocks noGrp="1"/>
          </p:cNvSpPr>
          <p:nvPr>
            <p:ph type="pic" sz="quarter" idx="14"/>
          </p:nvPr>
        </p:nvSpPr>
        <p:spPr>
          <a:xfrm>
            <a:off x="358775" y="4320000"/>
            <a:ext cx="1314450" cy="1587500"/>
          </a:xfrm>
        </p:spPr>
        <p:txBody>
          <a:bodyPr/>
          <a:lstStyle>
            <a:lvl1pPr>
              <a:buFontTx/>
              <a:buNone/>
              <a:defRPr/>
            </a:lvl1pPr>
          </a:lstStyle>
          <a:p>
            <a:r>
              <a:rPr lang="en-US" dirty="0" smtClean="0"/>
              <a:t>Click icon to add picture</a:t>
            </a:r>
            <a:endParaRPr lang="en-GB" dirty="0"/>
          </a:p>
        </p:txBody>
      </p:sp>
      <p:sp>
        <p:nvSpPr>
          <p:cNvPr id="8" name="Picture Placeholder 21"/>
          <p:cNvSpPr>
            <a:spLocks noGrp="1"/>
          </p:cNvSpPr>
          <p:nvPr>
            <p:ph type="pic" sz="quarter" idx="15"/>
          </p:nvPr>
        </p:nvSpPr>
        <p:spPr>
          <a:xfrm>
            <a:off x="1780725" y="4320000"/>
            <a:ext cx="2736850" cy="1587500"/>
          </a:xfrm>
        </p:spPr>
        <p:txBody>
          <a:bodyPr/>
          <a:lstStyle>
            <a:lvl1pPr>
              <a:buFontTx/>
              <a:buNone/>
              <a:defRPr/>
            </a:lvl1pPr>
          </a:lstStyle>
          <a:p>
            <a:r>
              <a:rPr lang="en-US" dirty="0" smtClean="0"/>
              <a:t>Click icon to add picture</a:t>
            </a:r>
            <a:endParaRPr lang="en-GB" dirty="0"/>
          </a:p>
        </p:txBody>
      </p:sp>
      <p:sp>
        <p:nvSpPr>
          <p:cNvPr id="9" name="Picture Placeholder 21"/>
          <p:cNvSpPr>
            <a:spLocks noGrp="1"/>
          </p:cNvSpPr>
          <p:nvPr>
            <p:ph type="pic" sz="quarter" idx="16"/>
          </p:nvPr>
        </p:nvSpPr>
        <p:spPr>
          <a:xfrm>
            <a:off x="4624326" y="4320000"/>
            <a:ext cx="1314450" cy="1587500"/>
          </a:xfrm>
        </p:spPr>
        <p:txBody>
          <a:bodyPr/>
          <a:lstStyle>
            <a:lvl1pPr>
              <a:buFontTx/>
              <a:buNone/>
              <a:defRPr/>
            </a:lvl1pPr>
          </a:lstStyle>
          <a:p>
            <a:r>
              <a:rPr lang="en-US" dirty="0" smtClean="0"/>
              <a:t>Click icon to add picture</a:t>
            </a:r>
            <a:endParaRPr lang="en-GB" dirty="0"/>
          </a:p>
        </p:txBody>
      </p:sp>
    </p:spTree>
    <p:extLst>
      <p:ext uri="{BB962C8B-B14F-4D97-AF65-F5344CB8AC3E}">
        <p14:creationId xmlns:p14="http://schemas.microsoft.com/office/powerpoint/2010/main" val="14312906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hasCustomPrompt="1"/>
          </p:nvPr>
        </p:nvSpPr>
        <p:spPr>
          <a:xfrm>
            <a:off x="358775" y="2052001"/>
            <a:ext cx="8426449" cy="424799"/>
          </a:xfrm>
        </p:spPr>
        <p:txBody>
          <a:bodyPr/>
          <a:lstStyle>
            <a:lvl1pPr marL="216000" indent="0">
              <a:buFontTx/>
              <a:buNone/>
              <a:defRPr baseline="0"/>
            </a:lvl1pPr>
          </a:lstStyle>
          <a:p>
            <a:pPr lvl="0"/>
            <a:r>
              <a:rPr lang="en-GB" noProof="0" dirty="0" smtClean="0"/>
              <a:t>Click to add subtitle / further information</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noProof="0" smtClean="0"/>
              <a:pPr/>
              <a:t>16/01/2014</a:t>
            </a:fld>
            <a:endParaRPr lang="en-GB" noProof="0" dirty="0"/>
          </a:p>
        </p:txBody>
      </p:sp>
      <p:sp>
        <p:nvSpPr>
          <p:cNvPr id="5" name="Footer Placeholder 4"/>
          <p:cNvSpPr>
            <a:spLocks noGrp="1"/>
          </p:cNvSpPr>
          <p:nvPr>
            <p:ph type="ftr" sz="quarter" idx="11"/>
          </p:nvPr>
        </p:nvSpPr>
        <p:spPr/>
        <p:txBody>
          <a:bodyPr/>
          <a:lstStyle/>
          <a:p>
            <a:r>
              <a:rPr lang="en-GB" noProof="0" dirty="0" smtClean="0"/>
              <a:t>NHS | Presentation to [XXXX Company] | [Type Date]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noProof="0" smtClean="0"/>
              <a:pPr/>
              <a:t>‹#›</a:t>
            </a:fld>
            <a:endParaRPr lang="en-GB" noProof="0" dirty="0"/>
          </a:p>
        </p:txBody>
      </p:sp>
      <p:sp>
        <p:nvSpPr>
          <p:cNvPr id="8" name="Chart Placeholder 7"/>
          <p:cNvSpPr>
            <a:spLocks noGrp="1"/>
          </p:cNvSpPr>
          <p:nvPr>
            <p:ph type="chart" sz="quarter" idx="13"/>
          </p:nvPr>
        </p:nvSpPr>
        <p:spPr>
          <a:xfrm>
            <a:off x="179512" y="2385060"/>
            <a:ext cx="8616827" cy="3710939"/>
          </a:xfrm>
        </p:spPr>
        <p:txBody>
          <a:bodyPr/>
          <a:lstStyle/>
          <a:p>
            <a:r>
              <a:rPr lang="en-US" dirty="0" smtClean="0"/>
              <a:t>Click icon to add chart</a:t>
            </a:r>
            <a:endParaRPr lang="en-GB" dirty="0"/>
          </a:p>
        </p:txBody>
      </p:sp>
      <p:sp>
        <p:nvSpPr>
          <p:cNvPr id="10" name="Text Placeholder 9"/>
          <p:cNvSpPr>
            <a:spLocks noGrp="1"/>
          </p:cNvSpPr>
          <p:nvPr>
            <p:ph type="body" sz="quarter" idx="14" hasCustomPrompt="1"/>
          </p:nvPr>
        </p:nvSpPr>
        <p:spPr>
          <a:xfrm>
            <a:off x="358775" y="5849937"/>
            <a:ext cx="8426450" cy="246062"/>
          </a:xfrm>
        </p:spPr>
        <p:txBody>
          <a:bodyPr anchor="b" anchorCtr="0"/>
          <a:lstStyle>
            <a:lvl1pPr indent="0" algn="r">
              <a:lnSpc>
                <a:spcPct val="100000"/>
              </a:lnSpc>
              <a:buFontTx/>
              <a:buNone/>
              <a:defRPr sz="1200">
                <a:solidFill>
                  <a:schemeClr val="tx2"/>
                </a:solidFill>
              </a:defRPr>
            </a:lvl1pPr>
            <a:lvl2pPr indent="0" algn="r">
              <a:lnSpc>
                <a:spcPct val="100000"/>
              </a:lnSpc>
              <a:buFontTx/>
              <a:buNone/>
              <a:defRPr sz="1200"/>
            </a:lvl2pPr>
            <a:lvl3pPr indent="0" algn="r">
              <a:lnSpc>
                <a:spcPct val="100000"/>
              </a:lnSpc>
              <a:buFontTx/>
              <a:buNone/>
              <a:defRPr sz="1200"/>
            </a:lvl3pPr>
            <a:lvl4pPr indent="0" algn="r">
              <a:lnSpc>
                <a:spcPct val="100000"/>
              </a:lnSpc>
              <a:buFontTx/>
              <a:buNone/>
              <a:defRPr sz="1200"/>
            </a:lvl4pPr>
            <a:lvl5pPr indent="0" algn="r">
              <a:lnSpc>
                <a:spcPct val="100000"/>
              </a:lnSpc>
              <a:buFontTx/>
              <a:buNone/>
              <a:defRPr sz="1200"/>
            </a:lvl5pPr>
          </a:lstStyle>
          <a:p>
            <a:pPr lvl="0"/>
            <a:r>
              <a:rPr lang="en-US" dirty="0" smtClean="0"/>
              <a:t>Click to add source/notes</a:t>
            </a:r>
            <a:endParaRPr lang="en-GB"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hasCustomPrompt="1"/>
          </p:nvPr>
        </p:nvSpPr>
        <p:spPr>
          <a:xfrm>
            <a:off x="358775" y="2052001"/>
            <a:ext cx="8426449" cy="424799"/>
          </a:xfrm>
        </p:spPr>
        <p:txBody>
          <a:bodyPr/>
          <a:lstStyle>
            <a:lvl1pPr marL="216000" indent="0">
              <a:buFontTx/>
              <a:buNone/>
              <a:defRPr baseline="0"/>
            </a:lvl1pPr>
          </a:lstStyle>
          <a:p>
            <a:pPr lvl="0"/>
            <a:r>
              <a:rPr lang="en-GB" noProof="0" dirty="0" smtClean="0"/>
              <a:t>Click to add subtitle / further information</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8" name="Chart Placeholder 7"/>
          <p:cNvSpPr>
            <a:spLocks noGrp="1"/>
          </p:cNvSpPr>
          <p:nvPr>
            <p:ph type="chart" sz="quarter" idx="13"/>
          </p:nvPr>
        </p:nvSpPr>
        <p:spPr>
          <a:xfrm>
            <a:off x="179512" y="2385060"/>
            <a:ext cx="8616827" cy="3710939"/>
          </a:xfrm>
        </p:spPr>
        <p:txBody>
          <a:bodyPr/>
          <a:lstStyle/>
          <a:p>
            <a:r>
              <a:rPr lang="en-US" dirty="0" smtClean="0"/>
              <a:t>Click icon to add chart</a:t>
            </a:r>
            <a:endParaRPr lang="en-GB" dirty="0"/>
          </a:p>
        </p:txBody>
      </p:sp>
      <p:sp>
        <p:nvSpPr>
          <p:cNvPr id="10" name="Text Placeholder 9"/>
          <p:cNvSpPr>
            <a:spLocks noGrp="1"/>
          </p:cNvSpPr>
          <p:nvPr>
            <p:ph type="body" sz="quarter" idx="14" hasCustomPrompt="1"/>
          </p:nvPr>
        </p:nvSpPr>
        <p:spPr>
          <a:xfrm>
            <a:off x="358775" y="5849937"/>
            <a:ext cx="8426450" cy="246062"/>
          </a:xfrm>
        </p:spPr>
        <p:txBody>
          <a:bodyPr anchor="b" anchorCtr="0"/>
          <a:lstStyle>
            <a:lvl1pPr indent="0" algn="r">
              <a:lnSpc>
                <a:spcPct val="100000"/>
              </a:lnSpc>
              <a:buFontTx/>
              <a:buNone/>
              <a:defRPr sz="1200">
                <a:solidFill>
                  <a:schemeClr val="tx2"/>
                </a:solidFill>
              </a:defRPr>
            </a:lvl1pPr>
            <a:lvl2pPr indent="0" algn="r">
              <a:lnSpc>
                <a:spcPct val="100000"/>
              </a:lnSpc>
              <a:buFontTx/>
              <a:buNone/>
              <a:defRPr sz="1200"/>
            </a:lvl2pPr>
            <a:lvl3pPr indent="0" algn="r">
              <a:lnSpc>
                <a:spcPct val="100000"/>
              </a:lnSpc>
              <a:buFontTx/>
              <a:buNone/>
              <a:defRPr sz="1200"/>
            </a:lvl3pPr>
            <a:lvl4pPr indent="0" algn="r">
              <a:lnSpc>
                <a:spcPct val="100000"/>
              </a:lnSpc>
              <a:buFontTx/>
              <a:buNone/>
              <a:defRPr sz="1200"/>
            </a:lvl4pPr>
            <a:lvl5pPr indent="0" algn="r">
              <a:lnSpc>
                <a:spcPct val="100000"/>
              </a:lnSpc>
              <a:buFontTx/>
              <a:buNone/>
              <a:defRPr sz="1200"/>
            </a:lvl5pPr>
          </a:lstStyle>
          <a:p>
            <a:pPr lvl="0"/>
            <a:r>
              <a:rPr lang="en-US" dirty="0" smtClean="0"/>
              <a:t>Click to add source/notes</a:t>
            </a:r>
            <a:endParaRPr lang="en-GB" dirty="0"/>
          </a:p>
        </p:txBody>
      </p:sp>
    </p:spTree>
    <p:extLst>
      <p:ext uri="{BB962C8B-B14F-4D97-AF65-F5344CB8AC3E}">
        <p14:creationId xmlns:p14="http://schemas.microsoft.com/office/powerpoint/2010/main" val="131571136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fld id="{4F16EB59-2020-4CAB-A456-F3D6895F2D24}" type="datetime1">
              <a:rPr lang="en-GB" smtClean="0">
                <a:solidFill>
                  <a:prstClr val="white"/>
                </a:solidFill>
              </a:rPr>
              <a:pPr/>
              <a:t>16/01/2014</a:t>
            </a:fld>
            <a:endParaRPr lang="en-GB" dirty="0">
              <a:solidFill>
                <a:prstClr val="white"/>
              </a:solidFill>
            </a:endParaRPr>
          </a:p>
        </p:txBody>
      </p:sp>
      <p:sp>
        <p:nvSpPr>
          <p:cNvPr id="4" name="Footer Placeholder 3"/>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4299906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52546-5CA5-40B0-8284-9ABC1E76E622}" type="datetime1">
              <a:rPr lang="en-GB" smtClean="0">
                <a:solidFill>
                  <a:prstClr val="white"/>
                </a:solidFill>
              </a:rPr>
              <a:pPr/>
              <a:t>16/01/2014</a:t>
            </a:fld>
            <a:endParaRPr lang="en-GB" dirty="0">
              <a:solidFill>
                <a:prstClr val="white"/>
              </a:solidFill>
            </a:endParaRPr>
          </a:p>
        </p:txBody>
      </p:sp>
      <p:sp>
        <p:nvSpPr>
          <p:cNvPr id="3" name="Footer Placeholder 2"/>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4" name="Slide Number Placeholder 3"/>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7300314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2" name="Title 1"/>
          <p:cNvSpPr>
            <a:spLocks noGrp="1"/>
          </p:cNvSpPr>
          <p:nvPr>
            <p:ph type="ctrTitle"/>
          </p:nvPr>
        </p:nvSpPr>
        <p:spPr>
          <a:xfrm>
            <a:off x="358775" y="1494000"/>
            <a:ext cx="5580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8767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47237" y="4902100"/>
            <a:ext cx="1314000" cy="1585759"/>
          </a:xfrm>
          <a:prstGeom prst="rect">
            <a:avLst/>
          </a:prstGeom>
          <a:noFill/>
          <a:ln w="9525">
            <a:noFill/>
            <a:miter lim="800000"/>
            <a:headEnd/>
            <a:tailEnd/>
          </a:ln>
        </p:spPr>
      </p:pic>
      <p:sp>
        <p:nvSpPr>
          <p:cNvPr id="7"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16/01/2014</a:t>
            </a:fld>
            <a:endParaRPr lang="en-GB" dirty="0">
              <a:solidFill>
                <a:prstClr val="white"/>
              </a:solidFill>
            </a:endParaRPr>
          </a:p>
        </p:txBody>
      </p:sp>
      <p:sp>
        <p:nvSpPr>
          <p:cNvPr id="8"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9"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10" name="Title 1"/>
          <p:cNvSpPr>
            <a:spLocks noGrp="1"/>
          </p:cNvSpPr>
          <p:nvPr>
            <p:ph type="ctrTitle" hasCustomPrompt="1"/>
          </p:nvPr>
        </p:nvSpPr>
        <p:spPr>
          <a:xfrm>
            <a:off x="358774" y="1493999"/>
            <a:ext cx="7002463" cy="3293491"/>
          </a:xfrm>
        </p:spPr>
        <p:txBody>
          <a:bodyPr lIns="108000" tIns="72000"/>
          <a:lstStyle>
            <a:lvl1pPr>
              <a:lnSpc>
                <a:spcPts val="4800"/>
              </a:lnSpc>
              <a:defRPr sz="4000"/>
            </a:lvl1pPr>
          </a:lstStyle>
          <a:p>
            <a:r>
              <a:rPr lang="en-GB" noProof="0" dirty="0" smtClean="0"/>
              <a:t>Click to edit Section title</a:t>
            </a:r>
            <a:endParaRPr lang="en-GB" noProof="0" dirty="0"/>
          </a:p>
        </p:txBody>
      </p:sp>
      <p:sp>
        <p:nvSpPr>
          <p:cNvPr id="11" name="Subtitle 2"/>
          <p:cNvSpPr>
            <a:spLocks noGrp="1"/>
          </p:cNvSpPr>
          <p:nvPr>
            <p:ph type="subTitle" idx="1" hasCustomPrompt="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Section subtitle</a:t>
            </a:r>
            <a:endParaRPr lang="en-GB" noProof="0" dirty="0"/>
          </a:p>
        </p:txBody>
      </p:sp>
      <p:sp>
        <p:nvSpPr>
          <p:cNvPr id="12" name="Rectangle 11"/>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Rectangle 19"/>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1"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section number</a:t>
            </a:r>
            <a:endParaRPr lang="en-GB" noProof="0" dirty="0"/>
          </a:p>
        </p:txBody>
      </p:sp>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81615" y="3205038"/>
            <a:ext cx="1314000" cy="1582452"/>
          </a:xfrm>
          <a:prstGeom prst="rect">
            <a:avLst/>
          </a:prstGeom>
          <a:noFill/>
          <a:ln w="9525">
            <a:noFill/>
            <a:miter lim="800000"/>
            <a:headEnd/>
            <a:tailEnd/>
          </a:ln>
        </p:spPr>
      </p:pic>
      <p:pic>
        <p:nvPicPr>
          <p:cNvPr id="13" name="Picture 3" descr="J:\NHS CB\Communication\Branding\Templates\Template photos\Smiling baby.JP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3206347" y="4902100"/>
            <a:ext cx="1314000" cy="160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18521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58775" y="2052001"/>
            <a:ext cx="7002463" cy="20879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7" name="Picture Placeholder 21"/>
          <p:cNvSpPr>
            <a:spLocks noGrp="1"/>
          </p:cNvSpPr>
          <p:nvPr>
            <p:ph type="pic" sz="quarter" idx="14"/>
          </p:nvPr>
        </p:nvSpPr>
        <p:spPr>
          <a:xfrm>
            <a:off x="358775" y="4320000"/>
            <a:ext cx="1314450" cy="1587500"/>
          </a:xfrm>
        </p:spPr>
        <p:txBody>
          <a:bodyPr/>
          <a:lstStyle>
            <a:lvl1pPr>
              <a:buFontTx/>
              <a:buNone/>
              <a:defRPr/>
            </a:lvl1pPr>
          </a:lstStyle>
          <a:p>
            <a:r>
              <a:rPr lang="en-US" dirty="0" smtClean="0"/>
              <a:t>Click icon to add picture</a:t>
            </a:r>
            <a:endParaRPr lang="en-GB" dirty="0"/>
          </a:p>
        </p:txBody>
      </p:sp>
      <p:sp>
        <p:nvSpPr>
          <p:cNvPr id="8" name="Picture Placeholder 21"/>
          <p:cNvSpPr>
            <a:spLocks noGrp="1"/>
          </p:cNvSpPr>
          <p:nvPr>
            <p:ph type="pic" sz="quarter" idx="15"/>
          </p:nvPr>
        </p:nvSpPr>
        <p:spPr>
          <a:xfrm>
            <a:off x="1780725" y="4320000"/>
            <a:ext cx="2736850" cy="1587500"/>
          </a:xfrm>
        </p:spPr>
        <p:txBody>
          <a:bodyPr/>
          <a:lstStyle>
            <a:lvl1pPr>
              <a:buFontTx/>
              <a:buNone/>
              <a:defRPr/>
            </a:lvl1pPr>
          </a:lstStyle>
          <a:p>
            <a:r>
              <a:rPr lang="en-US" dirty="0" smtClean="0"/>
              <a:t>Click icon to add picture</a:t>
            </a:r>
            <a:endParaRPr lang="en-GB" dirty="0"/>
          </a:p>
        </p:txBody>
      </p:sp>
      <p:sp>
        <p:nvSpPr>
          <p:cNvPr id="9" name="Picture Placeholder 21"/>
          <p:cNvSpPr>
            <a:spLocks noGrp="1"/>
          </p:cNvSpPr>
          <p:nvPr>
            <p:ph type="pic" sz="quarter" idx="16"/>
          </p:nvPr>
        </p:nvSpPr>
        <p:spPr>
          <a:xfrm>
            <a:off x="4624326" y="4320000"/>
            <a:ext cx="1314450" cy="1587500"/>
          </a:xfrm>
        </p:spPr>
        <p:txBody>
          <a:bodyPr/>
          <a:lstStyle>
            <a:lvl1pPr>
              <a:buFontTx/>
              <a:buNone/>
              <a:defRPr/>
            </a:lvl1pPr>
          </a:lstStyle>
          <a:p>
            <a:r>
              <a:rPr lang="en-US" dirty="0" smtClean="0"/>
              <a:t>Click icon to add picture</a:t>
            </a:r>
            <a:endParaRPr lang="en-GB" dirty="0"/>
          </a:p>
        </p:txBody>
      </p:sp>
    </p:spTree>
    <p:extLst>
      <p:ext uri="{BB962C8B-B14F-4D97-AF65-F5344CB8AC3E}">
        <p14:creationId xmlns:p14="http://schemas.microsoft.com/office/powerpoint/2010/main" val="130490384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hasCustomPrompt="1"/>
          </p:nvPr>
        </p:nvSpPr>
        <p:spPr>
          <a:xfrm>
            <a:off x="358775" y="2052001"/>
            <a:ext cx="8426449" cy="424799"/>
          </a:xfrm>
        </p:spPr>
        <p:txBody>
          <a:bodyPr/>
          <a:lstStyle>
            <a:lvl1pPr marL="216000" indent="0">
              <a:buFontTx/>
              <a:buNone/>
              <a:defRPr baseline="0"/>
            </a:lvl1pPr>
          </a:lstStyle>
          <a:p>
            <a:pPr lvl="0"/>
            <a:r>
              <a:rPr lang="en-GB" noProof="0" dirty="0" smtClean="0"/>
              <a:t>Click to add subtitle / further information</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8" name="Chart Placeholder 7"/>
          <p:cNvSpPr>
            <a:spLocks noGrp="1"/>
          </p:cNvSpPr>
          <p:nvPr>
            <p:ph type="chart" sz="quarter" idx="13"/>
          </p:nvPr>
        </p:nvSpPr>
        <p:spPr>
          <a:xfrm>
            <a:off x="179512" y="2385060"/>
            <a:ext cx="8616827" cy="3710939"/>
          </a:xfrm>
        </p:spPr>
        <p:txBody>
          <a:bodyPr/>
          <a:lstStyle/>
          <a:p>
            <a:r>
              <a:rPr lang="en-US" dirty="0" smtClean="0"/>
              <a:t>Click icon to add chart</a:t>
            </a:r>
            <a:endParaRPr lang="en-GB" dirty="0"/>
          </a:p>
        </p:txBody>
      </p:sp>
      <p:sp>
        <p:nvSpPr>
          <p:cNvPr id="10" name="Text Placeholder 9"/>
          <p:cNvSpPr>
            <a:spLocks noGrp="1"/>
          </p:cNvSpPr>
          <p:nvPr>
            <p:ph type="body" sz="quarter" idx="14" hasCustomPrompt="1"/>
          </p:nvPr>
        </p:nvSpPr>
        <p:spPr>
          <a:xfrm>
            <a:off x="358775" y="5849937"/>
            <a:ext cx="8426450" cy="246062"/>
          </a:xfrm>
        </p:spPr>
        <p:txBody>
          <a:bodyPr anchor="b" anchorCtr="0"/>
          <a:lstStyle>
            <a:lvl1pPr indent="0" algn="r">
              <a:lnSpc>
                <a:spcPct val="100000"/>
              </a:lnSpc>
              <a:buFontTx/>
              <a:buNone/>
              <a:defRPr sz="1200">
                <a:solidFill>
                  <a:schemeClr val="tx2"/>
                </a:solidFill>
              </a:defRPr>
            </a:lvl1pPr>
            <a:lvl2pPr indent="0" algn="r">
              <a:lnSpc>
                <a:spcPct val="100000"/>
              </a:lnSpc>
              <a:buFontTx/>
              <a:buNone/>
              <a:defRPr sz="1200"/>
            </a:lvl2pPr>
            <a:lvl3pPr indent="0" algn="r">
              <a:lnSpc>
                <a:spcPct val="100000"/>
              </a:lnSpc>
              <a:buFontTx/>
              <a:buNone/>
              <a:defRPr sz="1200"/>
            </a:lvl3pPr>
            <a:lvl4pPr indent="0" algn="r">
              <a:lnSpc>
                <a:spcPct val="100000"/>
              </a:lnSpc>
              <a:buFontTx/>
              <a:buNone/>
              <a:defRPr sz="1200"/>
            </a:lvl4pPr>
            <a:lvl5pPr indent="0" algn="r">
              <a:lnSpc>
                <a:spcPct val="100000"/>
              </a:lnSpc>
              <a:buFontTx/>
              <a:buNone/>
              <a:defRPr sz="1200"/>
            </a:lvl5pPr>
          </a:lstStyle>
          <a:p>
            <a:pPr lvl="0"/>
            <a:r>
              <a:rPr lang="en-US" dirty="0" smtClean="0"/>
              <a:t>Click to add source/notes</a:t>
            </a:r>
            <a:endParaRPr lang="en-GB" dirty="0"/>
          </a:p>
        </p:txBody>
      </p:sp>
    </p:spTree>
    <p:extLst>
      <p:ext uri="{BB962C8B-B14F-4D97-AF65-F5344CB8AC3E}">
        <p14:creationId xmlns:p14="http://schemas.microsoft.com/office/powerpoint/2010/main" val="1324376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2" name="Title 1"/>
          <p:cNvSpPr>
            <a:spLocks noGrp="1"/>
          </p:cNvSpPr>
          <p:nvPr>
            <p:ph type="ctrTitle"/>
          </p:nvPr>
        </p:nvSpPr>
        <p:spPr>
          <a:xfrm>
            <a:off x="358775" y="1494000"/>
            <a:ext cx="7002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030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62120762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9" name="Straight Connector 8"/>
          <p:cNvCxnSpPr/>
          <p:nvPr userDrawn="1"/>
        </p:nvCxnSpPr>
        <p:spPr>
          <a:xfrm>
            <a:off x="2138045" y="1956755"/>
            <a:ext cx="654442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4000" cy="6858000"/>
          </a:xfrm>
          <a:prstGeom prst="rect">
            <a:avLst/>
          </a:prstGeom>
          <a:solidFill>
            <a:srgbClr val="72C7E7"/>
          </a:solidFill>
          <a:ln>
            <a:noFill/>
          </a:ln>
        </p:spPr>
        <p:style>
          <a:lnRef idx="2">
            <a:schemeClr val="accent1">
              <a:shade val="50000"/>
            </a:schemeClr>
          </a:lnRef>
          <a:fillRef idx="1">
            <a:schemeClr val="accent1"/>
          </a:fillRef>
          <a:effectRef idx="0">
            <a:schemeClr val="accent1"/>
          </a:effectRef>
          <a:fontRef idx="minor">
            <a:schemeClr val="lt1"/>
          </a:fontRef>
        </p:style>
        <p:txBody>
          <a:bodyPr lIns="87119" tIns="43566" rIns="87119" bIns="43566" rtlCol="0" anchor="ctr"/>
          <a:lstStyle/>
          <a:p>
            <a:pPr algn="ctr" defTabSz="871183"/>
            <a:endParaRPr lang="en-US" dirty="0">
              <a:solidFill>
                <a:srgbClr val="FFFFFF"/>
              </a:solidFill>
            </a:endParaRPr>
          </a:p>
        </p:txBody>
      </p:sp>
      <p:sp>
        <p:nvSpPr>
          <p:cNvPr id="11"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accent3"/>
                </a:solidFill>
              </a:defRPr>
            </a:lvl1pPr>
          </a:lstStyle>
          <a:p>
            <a:fld id="{313880FF-B11A-4FA9-B5CC-7226C1B8517C}" type="slidenum">
              <a:rPr lang="en-US" smtClean="0">
                <a:solidFill>
                  <a:srgbClr val="72C7E7"/>
                </a:solidFill>
              </a:rPr>
              <a:pPr/>
              <a:t>‹#›</a:t>
            </a:fld>
            <a:endParaRPr lang="en-US" dirty="0">
              <a:solidFill>
                <a:srgbClr val="72C7E7"/>
              </a:solidFill>
            </a:endParaRPr>
          </a:p>
        </p:txBody>
      </p:sp>
      <p:sp>
        <p:nvSpPr>
          <p:cNvPr id="13" name="Title 1"/>
          <p:cNvSpPr>
            <a:spLocks noGrp="1"/>
          </p:cNvSpPr>
          <p:nvPr>
            <p:ph type="ctrTitle" hasCustomPrompt="1"/>
          </p:nvPr>
        </p:nvSpPr>
        <p:spPr>
          <a:xfrm>
            <a:off x="462902" y="1956761"/>
            <a:ext cx="6544420" cy="676707"/>
          </a:xfrm>
          <a:noFill/>
        </p:spPr>
        <p:txBody>
          <a:bodyPr wrap="square" lIns="0" tIns="333358" rIns="0" bIns="0" anchor="t" anchorCtr="0">
            <a:spAutoFit/>
          </a:bodyPr>
          <a:lstStyle>
            <a:lvl1pPr algn="l">
              <a:lnSpc>
                <a:spcPct val="85000"/>
              </a:lnSpc>
              <a:defRPr sz="2600" b="0">
                <a:solidFill>
                  <a:schemeClr val="bg1"/>
                </a:solidFill>
                <a:latin typeface="+mj-lt"/>
                <a:cs typeface="Times New Roman" pitchFamily="18" charset="0"/>
              </a:defRPr>
            </a:lvl1pPr>
          </a:lstStyle>
          <a:p>
            <a:r>
              <a:rPr lang="en-US" noProof="0" dirty="0" smtClean="0"/>
              <a:t>Click to add heading / quote</a:t>
            </a:r>
            <a:endParaRPr lang="en-US" noProof="0" dirty="0"/>
          </a:p>
        </p:txBody>
      </p:sp>
      <p:cxnSp>
        <p:nvCxnSpPr>
          <p:cNvPr id="14" name="Straight Connector 13"/>
          <p:cNvCxnSpPr/>
          <p:nvPr userDrawn="1"/>
        </p:nvCxnSpPr>
        <p:spPr>
          <a:xfrm>
            <a:off x="462902" y="1956755"/>
            <a:ext cx="65430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51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fld id="{4F16EB59-2020-4CAB-A456-F3D6895F2D24}" type="datetime1">
              <a:rPr lang="en-GB" noProof="0" smtClean="0"/>
              <a:pPr/>
              <a:t>16/01/2014</a:t>
            </a:fld>
            <a:endParaRPr lang="en-GB" noProof="0" dirty="0"/>
          </a:p>
        </p:txBody>
      </p:sp>
      <p:sp>
        <p:nvSpPr>
          <p:cNvPr id="4" name="Footer Placeholder 3"/>
          <p:cNvSpPr>
            <a:spLocks noGrp="1"/>
          </p:cNvSpPr>
          <p:nvPr>
            <p:ph type="ftr" sz="quarter" idx="11"/>
          </p:nvPr>
        </p:nvSpPr>
        <p:spPr/>
        <p:txBody>
          <a:bodyPr/>
          <a:lstStyle/>
          <a:p>
            <a:r>
              <a:rPr lang="en-GB" noProof="0" dirty="0" smtClean="0"/>
              <a:t>NHS | Presentation to [XXXX Company] | [Type Date]</a:t>
            </a:r>
            <a:endParaRPr lang="en-GB" noProof="0" dirty="0"/>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a:t>
            </a:fld>
            <a:endParaRPr lang="en-GB" noProof="0"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58775" y="1494000"/>
            <a:ext cx="70036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49073579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2" name="Title 1"/>
          <p:cNvSpPr>
            <a:spLocks noGrp="1"/>
          </p:cNvSpPr>
          <p:nvPr>
            <p:ph type="title"/>
          </p:nvPr>
        </p:nvSpPr>
        <p:spPr>
          <a:xfrm>
            <a:off x="358775" y="518870"/>
            <a:ext cx="6780213" cy="406800"/>
          </a:xfrm>
          <a:solidFill>
            <a:schemeClr val="accent1"/>
          </a:solidFill>
        </p:spPr>
        <p:txBody>
          <a:bodyPr vert="horz" lIns="216000" tIns="0" rIns="0" bIns="0" rtlCol="0" anchor="ctr" anchorCtr="0">
            <a:noAutofit/>
          </a:bodyPr>
          <a:lstStyle>
            <a:lvl1pPr>
              <a:defRPr lang="en-GB" sz="2000" noProof="0" dirty="0"/>
            </a:lvl1pPr>
          </a:lstStyle>
          <a:p>
            <a:pPr marL="0" lvl="0"/>
            <a:r>
              <a:rPr lang="en-US" noProof="0" dirty="0" smtClean="0"/>
              <a:t>Click to edit Master title style</a:t>
            </a:r>
            <a:endParaRPr lang="en-GB" noProof="0" dirty="0"/>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solidFill>
              </a:rPr>
              <a:pPr/>
              <a:t>‹#›</a:t>
            </a:fld>
            <a:endParaRPr lang="en-GB" dirty="0">
              <a:solidFill>
                <a:prstClr val="black"/>
              </a:solidFill>
            </a:endParaRPr>
          </a:p>
        </p:txBody>
      </p:sp>
      <p:sp>
        <p:nvSpPr>
          <p:cNvPr id="11" name="Text Placeholder 10"/>
          <p:cNvSpPr>
            <a:spLocks noGrp="1"/>
          </p:cNvSpPr>
          <p:nvPr>
            <p:ph type="body" sz="quarter" idx="13"/>
          </p:nvPr>
        </p:nvSpPr>
        <p:spPr>
          <a:xfrm>
            <a:off x="358774" y="1243308"/>
            <a:ext cx="8499600" cy="279180"/>
          </a:xfrm>
        </p:spPr>
        <p:txBody>
          <a:bodyPr wrap="square" lIns="90000" tIns="46800" rIns="90000" bIns="46800" anchor="t">
            <a:spAutoFit/>
          </a:bodyPr>
          <a:lstStyle>
            <a:lvl1pPr marL="0" indent="0">
              <a:lnSpc>
                <a:spcPct val="100000"/>
              </a:lnSpc>
              <a:spcBef>
                <a:spcPts val="0"/>
              </a:spcBef>
              <a:buNone/>
              <a:defRPr lang="en-US" sz="1200" b="1" dirty="0" smtClean="0">
                <a:latin typeface="+mn-lt"/>
                <a:cs typeface="+mn-cs"/>
              </a:defRPr>
            </a:lvl1pPr>
          </a:lstStyle>
          <a:p>
            <a:endParaRPr lang="en-GB" sz="1200" b="1" dirty="0"/>
          </a:p>
        </p:txBody>
      </p:sp>
    </p:spTree>
    <p:extLst>
      <p:ext uri="{BB962C8B-B14F-4D97-AF65-F5344CB8AC3E}">
        <p14:creationId xmlns:p14="http://schemas.microsoft.com/office/powerpoint/2010/main" val="236858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52546-5CA5-40B0-8284-9ABC1E76E622}" type="datetime1">
              <a:rPr lang="en-GB" noProof="0" smtClean="0"/>
              <a:pPr/>
              <a:t>16/01/2014</a:t>
            </a:fld>
            <a:endParaRPr lang="en-GB" noProof="0" dirty="0"/>
          </a:p>
        </p:txBody>
      </p:sp>
      <p:sp>
        <p:nvSpPr>
          <p:cNvPr id="3" name="Footer Placeholder 2"/>
          <p:cNvSpPr>
            <a:spLocks noGrp="1"/>
          </p:cNvSpPr>
          <p:nvPr>
            <p:ph type="ftr" sz="quarter" idx="11"/>
          </p:nvPr>
        </p:nvSpPr>
        <p:spPr/>
        <p:txBody>
          <a:bodyPr/>
          <a:lstStyle/>
          <a:p>
            <a:r>
              <a:rPr lang="en-GB" noProof="0" dirty="0" smtClean="0"/>
              <a:t>NHS | Presentation to [XXXX Company] | [Type Date]</a:t>
            </a:r>
            <a:endParaRPr lang="en-GB" noProof="0" dirty="0"/>
          </a:p>
        </p:txBody>
      </p:sp>
      <p:sp>
        <p:nvSpPr>
          <p:cNvPr id="4" name="Slide Number Placeholder 3"/>
          <p:cNvSpPr>
            <a:spLocks noGrp="1"/>
          </p:cNvSpPr>
          <p:nvPr>
            <p:ph type="sldNum" sz="quarter" idx="12"/>
          </p:nvPr>
        </p:nvSpPr>
        <p:spPr/>
        <p:txBody>
          <a:bodyPr/>
          <a:lstStyle/>
          <a:p>
            <a:fld id="{23134A5E-8B9A-4F1B-8A1C-D54727A06F98}" type="slidenum">
              <a:rPr lang="en-GB" noProof="0" smtClean="0"/>
              <a:pPr/>
              <a:t>‹#›</a:t>
            </a:fld>
            <a:endParaRPr lang="en-GB" noProof="0"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2" name="Title 1"/>
          <p:cNvSpPr>
            <a:spLocks noGrp="1"/>
          </p:cNvSpPr>
          <p:nvPr>
            <p:ph type="ctrTitle"/>
          </p:nvPr>
        </p:nvSpPr>
        <p:spPr>
          <a:xfrm>
            <a:off x="358775" y="1494000"/>
            <a:ext cx="5580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021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47237" y="4902100"/>
            <a:ext cx="1314000" cy="1585759"/>
          </a:xfrm>
          <a:prstGeom prst="rect">
            <a:avLst/>
          </a:prstGeom>
          <a:noFill/>
          <a:ln w="9525">
            <a:noFill/>
            <a:miter lim="800000"/>
            <a:headEnd/>
            <a:tailEnd/>
          </a:ln>
        </p:spPr>
      </p:pic>
      <p:sp>
        <p:nvSpPr>
          <p:cNvPr id="7"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white"/>
                </a:solidFill>
              </a:rPr>
              <a:pPr/>
              <a:t>16/01/2014</a:t>
            </a:fld>
            <a:endParaRPr lang="en-GB" dirty="0">
              <a:solidFill>
                <a:prstClr val="white"/>
              </a:solidFill>
            </a:endParaRPr>
          </a:p>
        </p:txBody>
      </p:sp>
      <p:sp>
        <p:nvSpPr>
          <p:cNvPr id="8"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dirty="0" smtClean="0">
                <a:solidFill>
                  <a:prstClr val="white"/>
                </a:solidFill>
              </a:rPr>
              <a:t>NHS | Presentation to [XXXX Company] | [Type Date]</a:t>
            </a:r>
            <a:endParaRPr lang="en-GB" dirty="0">
              <a:solidFill>
                <a:prstClr val="white"/>
              </a:solidFill>
            </a:endParaRPr>
          </a:p>
        </p:txBody>
      </p:sp>
      <p:sp>
        <p:nvSpPr>
          <p:cNvPr id="9"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smtClean="0">
                <a:solidFill>
                  <a:prstClr val="white"/>
                </a:solidFill>
              </a:rPr>
              <a:pPr/>
              <a:t>‹#›</a:t>
            </a:fld>
            <a:endParaRPr lang="en-GB" dirty="0">
              <a:solidFill>
                <a:prstClr val="white"/>
              </a:solidFill>
            </a:endParaRPr>
          </a:p>
        </p:txBody>
      </p:sp>
      <p:sp>
        <p:nvSpPr>
          <p:cNvPr id="10" name="Title 1"/>
          <p:cNvSpPr>
            <a:spLocks noGrp="1"/>
          </p:cNvSpPr>
          <p:nvPr>
            <p:ph type="ctrTitle" hasCustomPrompt="1"/>
          </p:nvPr>
        </p:nvSpPr>
        <p:spPr>
          <a:xfrm>
            <a:off x="358774" y="1493999"/>
            <a:ext cx="7002463" cy="3293491"/>
          </a:xfrm>
        </p:spPr>
        <p:txBody>
          <a:bodyPr lIns="108000" tIns="72000"/>
          <a:lstStyle>
            <a:lvl1pPr>
              <a:lnSpc>
                <a:spcPts val="4800"/>
              </a:lnSpc>
              <a:defRPr sz="4000"/>
            </a:lvl1pPr>
          </a:lstStyle>
          <a:p>
            <a:r>
              <a:rPr lang="en-GB" noProof="0" dirty="0" smtClean="0"/>
              <a:t>Click to edit Section title</a:t>
            </a:r>
            <a:endParaRPr lang="en-GB" noProof="0" dirty="0"/>
          </a:p>
        </p:txBody>
      </p:sp>
      <p:sp>
        <p:nvSpPr>
          <p:cNvPr id="11" name="Subtitle 2"/>
          <p:cNvSpPr>
            <a:spLocks noGrp="1"/>
          </p:cNvSpPr>
          <p:nvPr>
            <p:ph type="subTitle" idx="1" hasCustomPrompt="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Section subtitle</a:t>
            </a:r>
            <a:endParaRPr lang="en-GB" noProof="0" dirty="0"/>
          </a:p>
        </p:txBody>
      </p:sp>
      <p:sp>
        <p:nvSpPr>
          <p:cNvPr id="12" name="Rectangle 11"/>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Rectangle 19"/>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1"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section number</a:t>
            </a:r>
            <a:endParaRPr lang="en-GB" noProof="0" dirty="0"/>
          </a:p>
        </p:txBody>
      </p:sp>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81615" y="3205038"/>
            <a:ext cx="1314000" cy="1582452"/>
          </a:xfrm>
          <a:prstGeom prst="rect">
            <a:avLst/>
          </a:prstGeom>
          <a:noFill/>
          <a:ln w="9525">
            <a:noFill/>
            <a:miter lim="800000"/>
            <a:headEnd/>
            <a:tailEnd/>
          </a:ln>
        </p:spPr>
      </p:pic>
      <p:pic>
        <p:nvPicPr>
          <p:cNvPr id="13" name="Picture 3" descr="J:\NHS CB\Communication\Branding\Templates\Template photos\Smiling baby.JP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3206347" y="4902100"/>
            <a:ext cx="1314000" cy="160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147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vmlDrawing" Target="../drawings/vmlDrawing2.v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image" Target="../media/image2.jpeg"/><Relationship Id="rId2" Type="http://schemas.openxmlformats.org/officeDocument/2006/relationships/slideLayout" Target="../slideLayouts/slideLayout15.xml"/><Relationship Id="rId16"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oleObject" Target="../embeddings/oleObject2.bin"/><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2.jpe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vmlDrawing" Target="../drawings/vmlDrawing3.v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17" Type="http://schemas.openxmlformats.org/officeDocument/2006/relationships/image" Target="../media/image2.jpeg"/><Relationship Id="rId2" Type="http://schemas.openxmlformats.org/officeDocument/2006/relationships/slideLayout" Target="../slideLayouts/slideLayout47.xml"/><Relationship Id="rId16" Type="http://schemas.openxmlformats.org/officeDocument/2006/relationships/image" Target="../media/image1.emf"/><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oleObject" Target="../embeddings/oleObject3.bin"/><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ags" Target="../tags/tag4.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59.xml"/><Relationship Id="rId7" Type="http://schemas.openxmlformats.org/officeDocument/2006/relationships/vmlDrawing" Target="../drawings/vmlDrawing4.v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5.xml"/><Relationship Id="rId11" Type="http://schemas.openxmlformats.org/officeDocument/2006/relationships/image" Target="../media/image2.jpeg"/><Relationship Id="rId5" Type="http://schemas.openxmlformats.org/officeDocument/2006/relationships/slideLayout" Target="../slideLayouts/slideLayout61.xml"/><Relationship Id="rId10" Type="http://schemas.openxmlformats.org/officeDocument/2006/relationships/image" Target="../media/image1.emf"/><Relationship Id="rId4" Type="http://schemas.openxmlformats.org/officeDocument/2006/relationships/slideLayout" Target="../slideLayouts/slideLayout60.xml"/><Relationship Id="rId9"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extLst>
              <p:ext uri="{D42A27DB-BD31-4B8C-83A1-F6EECF244321}">
                <p14:modId xmlns:p14="http://schemas.microsoft.com/office/powerpoint/2010/main" val="1514286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097"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noProof="0" smtClean="0"/>
              <a:pPr/>
              <a:t>16/01/2014</a:t>
            </a:fld>
            <a:endParaRPr lang="en-GB" noProof="0" dirty="0"/>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noProof="0" dirty="0" smtClean="0"/>
              <a:t>NHS | Presentation to [XXXX Company] | [Type Date]</a:t>
            </a:r>
            <a:endParaRPr lang="en-GB" noProof="0" dirty="0"/>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pPr/>
              <a:t>‹#›</a:t>
            </a:fld>
            <a:endParaRPr lang="en-GB" dirty="0"/>
          </a:p>
        </p:txBody>
      </p:sp>
      <p:pic>
        <p:nvPicPr>
          <p:cNvPr id="7" name="Picture 2" descr="J:\NHS CB\Communication\Branding\Logos\NHS England\NHS England col.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 id="2147483793" r:id="rId8"/>
    <p:sldLayoutId id="2147483794" r:id="rId9"/>
    <p:sldLayoutId id="2147483796" r:id="rId10"/>
    <p:sldLayoutId id="2147483797" r:id="rId11"/>
    <p:sldLayoutId id="2147483902" r:id="rId12"/>
    <p:sldLayoutId id="2147483903" r:id="rId13"/>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extLst>
              <p:ext uri="{D42A27DB-BD31-4B8C-83A1-F6EECF244321}">
                <p14:modId xmlns:p14="http://schemas.microsoft.com/office/powerpoint/2010/main" val="1462333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2479"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dirty="0">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4281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902" y="489547"/>
            <a:ext cx="8219554" cy="400110"/>
          </a:xfrm>
          <a:prstGeom prst="rect">
            <a:avLst/>
          </a:prstGeom>
        </p:spPr>
        <p:txBody>
          <a:bodyPr vert="horz" wrap="square" lIns="0" tIns="0" rIns="0" bIns="0" rtlCol="0" anchor="t" anchorCtr="0">
            <a:spAutoFit/>
          </a:bodyPr>
          <a:lstStyle/>
          <a:p>
            <a:r>
              <a:rPr lang="en-US" dirty="0" smtClean="0"/>
              <a:t>Click to add heading</a:t>
            </a:r>
            <a:endParaRPr lang="en-US" dirty="0"/>
          </a:p>
        </p:txBody>
      </p:sp>
      <p:sp>
        <p:nvSpPr>
          <p:cNvPr id="3" name="Text Placeholder 2"/>
          <p:cNvSpPr>
            <a:spLocks noGrp="1"/>
          </p:cNvSpPr>
          <p:nvPr>
            <p:ph type="body" idx="1"/>
          </p:nvPr>
        </p:nvSpPr>
        <p:spPr>
          <a:xfrm>
            <a:off x="462912" y="1468645"/>
            <a:ext cx="6543065" cy="4899806"/>
          </a:xfrm>
          <a:prstGeom prst="rect">
            <a:avLst/>
          </a:prstGeom>
        </p:spPr>
        <p:txBody>
          <a:bodyPr vert="horz" lIns="0" tIns="0" rIns="0" bIns="0" rtlCol="0" anchor="t" anchorCtr="0">
            <a:no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649387" y="6531154"/>
            <a:ext cx="3672613" cy="126000"/>
          </a:xfrm>
          <a:prstGeom prst="rect">
            <a:avLst/>
          </a:prstGeom>
        </p:spPr>
        <p:txBody>
          <a:bodyPr vert="horz" wrap="none" lIns="0" tIns="0" rIns="0" bIns="0" rtlCol="0" anchor="b" anchorCtr="0">
            <a:noAutofit/>
          </a:bodyPr>
          <a:lstStyle>
            <a:lvl1pPr algn="r">
              <a:spcBef>
                <a:spcPts val="263"/>
              </a:spcBef>
              <a:defRPr sz="700">
                <a:solidFill>
                  <a:schemeClr val="tx1"/>
                </a:solidFill>
              </a:defRPr>
            </a:lvl1pPr>
          </a:lstStyle>
          <a:p>
            <a:pPr defTabSz="871183"/>
            <a:r>
              <a:rPr lang="en-GB" b="1" dirty="0" smtClean="0">
                <a:solidFill>
                  <a:srgbClr val="000000"/>
                </a:solidFill>
              </a:rPr>
              <a:t>Title of publication</a:t>
            </a:r>
            <a:r>
              <a:rPr lang="en-GB" dirty="0" smtClean="0">
                <a:solidFill>
                  <a:srgbClr val="000000"/>
                </a:solidFill>
              </a:rPr>
              <a:t>   Focus area of publication</a:t>
            </a:r>
            <a:endParaRPr lang="en-US" dirty="0">
              <a:solidFill>
                <a:srgbClr val="000000"/>
              </a:solidFill>
            </a:endParaRPr>
          </a:p>
        </p:txBody>
      </p:sp>
      <p:sp>
        <p:nvSpPr>
          <p:cNvPr id="6" name="Slide Number Placeholder 5"/>
          <p:cNvSpPr>
            <a:spLocks noGrp="1"/>
          </p:cNvSpPr>
          <p:nvPr>
            <p:ph type="sldNum" sz="quarter" idx="4"/>
          </p:nvPr>
        </p:nvSpPr>
        <p:spPr>
          <a:xfrm>
            <a:off x="8322456" y="6531154"/>
            <a:ext cx="360000" cy="126000"/>
          </a:xfrm>
          <a:prstGeom prst="rect">
            <a:avLst/>
          </a:prstGeom>
        </p:spPr>
        <p:txBody>
          <a:bodyPr vert="horz" lIns="0" tIns="0" rIns="0" bIns="0" rtlCol="0" anchor="b" anchorCtr="0">
            <a:noAutofit/>
          </a:bodyPr>
          <a:lstStyle>
            <a:lvl1pPr algn="r">
              <a:spcBef>
                <a:spcPts val="263"/>
              </a:spcBef>
              <a:defRPr sz="700" b="1">
                <a:solidFill>
                  <a:schemeClr val="tx1"/>
                </a:solidFill>
              </a:defRPr>
            </a:lvl1pPr>
          </a:lstStyle>
          <a:p>
            <a:pPr defTabSz="871183"/>
            <a:fld id="{313880FF-B11A-4FA9-B5CC-7226C1B8517C}" type="slidenum">
              <a:rPr lang="en-US" smtClean="0">
                <a:solidFill>
                  <a:srgbClr val="000000"/>
                </a:solidFill>
              </a:rPr>
              <a:pPr defTabSz="871183"/>
              <a:t>‹#›</a:t>
            </a:fld>
            <a:endParaRPr lang="en-US" dirty="0">
              <a:solidFill>
                <a:srgbClr val="000000"/>
              </a:solidFill>
            </a:endParaRPr>
          </a:p>
        </p:txBody>
      </p:sp>
      <p:sp>
        <p:nvSpPr>
          <p:cNvPr id="8" name="TextBox 7"/>
          <p:cNvSpPr txBox="1"/>
          <p:nvPr/>
        </p:nvSpPr>
        <p:spPr>
          <a:xfrm>
            <a:off x="460324" y="-255170"/>
            <a:ext cx="2056653" cy="123111"/>
          </a:xfrm>
          <a:prstGeom prst="rect">
            <a:avLst/>
          </a:prstGeom>
          <a:noFill/>
        </p:spPr>
        <p:txBody>
          <a:bodyPr wrap="none" lIns="0" tIns="0" rIns="0" bIns="0" rtlCol="0">
            <a:spAutoFit/>
          </a:bodyPr>
          <a:lstStyle/>
          <a:p>
            <a:pPr defTabSz="871183">
              <a:spcAft>
                <a:spcPts val="287"/>
              </a:spcAft>
            </a:pPr>
            <a:r>
              <a:rPr lang="en-US" sz="800" b="1" dirty="0" smtClean="0">
                <a:solidFill>
                  <a:srgbClr val="FFFFFF"/>
                </a:solidFill>
              </a:rPr>
              <a:t>Deloitte UK print A4 (21.00 cm x 29.70 cm)</a:t>
            </a:r>
          </a:p>
        </p:txBody>
      </p:sp>
      <p:pic>
        <p:nvPicPr>
          <p:cNvPr id="11" name="Picture 2" descr="J:\NHS CB\Communication\Branding\Logos\NHS England\NHS England col.jpg"/>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34205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Lst>
  <p:timing>
    <p:tnLst>
      <p:par>
        <p:cTn id="1" dur="indefinite" restart="never" nodeType="tmRoot"/>
      </p:par>
    </p:tnLst>
  </p:timing>
  <p:hf hdr="0" dt="0"/>
  <p:txStyles>
    <p:titleStyle>
      <a:lvl1pPr algn="l" defTabSz="871183" rtl="0" eaLnBrk="1" latinLnBrk="0" hangingPunct="1">
        <a:spcBef>
          <a:spcPct val="0"/>
        </a:spcBef>
        <a:buNone/>
        <a:defRPr sz="2600" b="0" kern="1200">
          <a:solidFill>
            <a:schemeClr val="tx2"/>
          </a:solidFill>
          <a:latin typeface="+mj-lt"/>
          <a:ea typeface="+mj-ea"/>
          <a:cs typeface="+mj-cs"/>
        </a:defRPr>
      </a:lvl1pPr>
    </p:titleStyle>
    <p:bodyStyle>
      <a:lvl1pPr marL="0" indent="0" algn="l" defTabSz="871183" rtl="0" eaLnBrk="1" latinLnBrk="0" hangingPunct="1">
        <a:lnSpc>
          <a:spcPts val="1227"/>
        </a:lnSpc>
        <a:spcBef>
          <a:spcPts val="0"/>
        </a:spcBef>
        <a:spcAft>
          <a:spcPts val="1052"/>
        </a:spcAft>
        <a:buFont typeface="Arial" pitchFamily="34" charset="0"/>
        <a:buNone/>
        <a:defRPr lang="en-US" sz="900" b="0" i="0" kern="1200" baseline="0" dirty="0" smtClean="0">
          <a:solidFill>
            <a:schemeClr val="tx1"/>
          </a:solidFill>
          <a:latin typeface="Arial" pitchFamily="34" charset="0"/>
          <a:ea typeface="+mj-ea"/>
          <a:cs typeface="+mj-cs"/>
        </a:defRPr>
      </a:lvl1pPr>
      <a:lvl2pPr marL="0" indent="0" algn="l" defTabSz="871183" rtl="0" eaLnBrk="1" latinLnBrk="0" hangingPunct="1">
        <a:lnSpc>
          <a:spcPts val="1402"/>
        </a:lnSpc>
        <a:spcBef>
          <a:spcPts val="0"/>
        </a:spcBef>
        <a:spcAft>
          <a:spcPts val="526"/>
        </a:spcAft>
        <a:buFont typeface="Arial" pitchFamily="34" charset="0"/>
        <a:buNone/>
        <a:defRPr lang="en-US" sz="1100" b="1" kern="1200" baseline="0" dirty="0" smtClean="0">
          <a:solidFill>
            <a:srgbClr val="00A1DE"/>
          </a:solidFill>
          <a:latin typeface="Arial" pitchFamily="34" charset="0"/>
          <a:ea typeface="+mj-ea"/>
          <a:cs typeface="+mj-cs"/>
        </a:defRPr>
      </a:lvl2pPr>
      <a:lvl3pPr marL="200016" indent="-200016" algn="l" defTabSz="871183" rtl="0" eaLnBrk="1" latinLnBrk="0" hangingPunct="1">
        <a:lnSpc>
          <a:spcPts val="1227"/>
        </a:lnSpc>
        <a:spcBef>
          <a:spcPts val="0"/>
        </a:spcBef>
        <a:spcAft>
          <a:spcPts val="1052"/>
        </a:spcAft>
        <a:buFont typeface="+mj-lt"/>
        <a:buAutoNum type="arabicPeriod"/>
        <a:defRPr lang="en-US" sz="900" kern="1200" dirty="0" smtClean="0">
          <a:solidFill>
            <a:schemeClr val="tx1"/>
          </a:solidFill>
          <a:latin typeface="+mn-lt"/>
          <a:ea typeface="+mj-ea"/>
          <a:cs typeface="+mj-cs"/>
        </a:defRPr>
      </a:lvl3pPr>
      <a:lvl4pPr marL="198440" indent="-198440" algn="l" defTabSz="871183" rtl="0" eaLnBrk="1" latinLnBrk="0" hangingPunct="1">
        <a:lnSpc>
          <a:spcPts val="1227"/>
        </a:lnSpc>
        <a:spcBef>
          <a:spcPts val="0"/>
        </a:spcBef>
        <a:spcAft>
          <a:spcPts val="526"/>
        </a:spcAft>
        <a:buFont typeface="Arial" pitchFamily="34" charset="0"/>
        <a:buChar char="•"/>
        <a:defRPr lang="en-US" sz="900" kern="1200" dirty="0" smtClean="0">
          <a:solidFill>
            <a:schemeClr val="tx1"/>
          </a:solidFill>
          <a:latin typeface="+mn-lt"/>
          <a:ea typeface="+mj-ea"/>
          <a:cs typeface="+mj-cs"/>
        </a:defRPr>
      </a:lvl4pPr>
      <a:lvl5pPr marL="396880" indent="-198440" algn="l" defTabSz="871183" rtl="0" eaLnBrk="1" latinLnBrk="0" hangingPunct="1">
        <a:lnSpc>
          <a:spcPts val="1227"/>
        </a:lnSpc>
        <a:spcBef>
          <a:spcPts val="0"/>
        </a:spcBef>
        <a:spcAft>
          <a:spcPts val="526"/>
        </a:spcAft>
        <a:buFont typeface="Arial" pitchFamily="34" charset="0"/>
        <a:buChar char="‒"/>
        <a:defRPr lang="en-GB" sz="900" kern="1200" baseline="0" dirty="0" smtClean="0">
          <a:solidFill>
            <a:schemeClr val="tx1"/>
          </a:solidFill>
          <a:latin typeface="+mn-lt"/>
          <a:ea typeface="+mj-ea"/>
          <a:cs typeface="+mj-cs"/>
        </a:defRPr>
      </a:lvl5pPr>
      <a:lvl6pPr marL="857465" indent="-171493" algn="l" defTabSz="871183" rtl="0" eaLnBrk="1" latinLnBrk="0" hangingPunct="1">
        <a:spcBef>
          <a:spcPts val="0"/>
        </a:spcBef>
        <a:spcAft>
          <a:spcPts val="287"/>
        </a:spcAft>
        <a:buFont typeface="Arial" pitchFamily="34" charset="0"/>
        <a:buChar char="•"/>
        <a:defRPr sz="1500" kern="1200" baseline="0">
          <a:solidFill>
            <a:schemeClr val="tx2"/>
          </a:solidFill>
          <a:latin typeface="+mn-lt"/>
          <a:ea typeface="+mn-ea"/>
          <a:cs typeface="+mn-cs"/>
        </a:defRPr>
      </a:lvl6pPr>
      <a:lvl7pPr marL="1028482" indent="-171493" algn="l" defTabSz="871183" rtl="0" eaLnBrk="1" latinLnBrk="0" hangingPunct="1">
        <a:spcBef>
          <a:spcPts val="0"/>
        </a:spcBef>
        <a:spcAft>
          <a:spcPts val="287"/>
        </a:spcAft>
        <a:buFont typeface="Arial" pitchFamily="34" charset="0"/>
        <a:buChar char="‒"/>
        <a:defRPr sz="1300" kern="1200">
          <a:solidFill>
            <a:schemeClr val="tx2"/>
          </a:solidFill>
          <a:latin typeface="+mn-lt"/>
          <a:ea typeface="+mn-ea"/>
          <a:cs typeface="+mn-cs"/>
        </a:defRPr>
      </a:lvl7pPr>
      <a:lvl8pPr marL="1200450" indent="-171493" algn="l" defTabSz="871183" rtl="0" eaLnBrk="1" latinLnBrk="0" hangingPunct="1">
        <a:spcBef>
          <a:spcPts val="0"/>
        </a:spcBef>
        <a:spcAft>
          <a:spcPts val="287"/>
        </a:spcAft>
        <a:buFont typeface="Arial" pitchFamily="34" charset="0"/>
        <a:buChar char="•"/>
        <a:defRPr sz="1300" kern="1200">
          <a:solidFill>
            <a:schemeClr val="tx2"/>
          </a:solidFill>
          <a:latin typeface="+mn-lt"/>
          <a:ea typeface="+mn-ea"/>
          <a:cs typeface="+mn-cs"/>
        </a:defRPr>
      </a:lvl8pPr>
      <a:lvl9pPr marL="1371944" indent="-171493" algn="l" defTabSz="871183" rtl="0" eaLnBrk="1" latinLnBrk="0" hangingPunct="1">
        <a:spcBef>
          <a:spcPts val="0"/>
        </a:spcBef>
        <a:spcAft>
          <a:spcPts val="287"/>
        </a:spcAft>
        <a:buFont typeface="Arial" pitchFamily="34" charset="0"/>
        <a:buChar char="‒"/>
        <a:defRPr sz="1300" kern="1200">
          <a:solidFill>
            <a:schemeClr val="tx2"/>
          </a:solidFill>
          <a:latin typeface="+mn-lt"/>
          <a:ea typeface="+mn-ea"/>
          <a:cs typeface="+mn-cs"/>
        </a:defRPr>
      </a:lvl9pPr>
    </p:bodyStyle>
    <p:otherStyle>
      <a:defPPr>
        <a:defRPr lang="en-US"/>
      </a:defPPr>
      <a:lvl1pPr marL="0" algn="l" defTabSz="871183" rtl="0" eaLnBrk="1" latinLnBrk="0" hangingPunct="1">
        <a:defRPr sz="1800" kern="1200">
          <a:solidFill>
            <a:schemeClr val="tx1"/>
          </a:solidFill>
          <a:latin typeface="+mn-lt"/>
          <a:ea typeface="+mn-ea"/>
          <a:cs typeface="+mn-cs"/>
        </a:defRPr>
      </a:lvl1pPr>
      <a:lvl2pPr marL="435591" algn="l" defTabSz="871183" rtl="0" eaLnBrk="1" latinLnBrk="0" hangingPunct="1">
        <a:defRPr sz="1800" kern="1200">
          <a:solidFill>
            <a:schemeClr val="tx1"/>
          </a:solidFill>
          <a:latin typeface="+mn-lt"/>
          <a:ea typeface="+mn-ea"/>
          <a:cs typeface="+mn-cs"/>
        </a:defRPr>
      </a:lvl2pPr>
      <a:lvl3pPr marL="871183" algn="l" defTabSz="871183" rtl="0" eaLnBrk="1" latinLnBrk="0" hangingPunct="1">
        <a:defRPr sz="1800" kern="1200">
          <a:solidFill>
            <a:schemeClr val="tx1"/>
          </a:solidFill>
          <a:latin typeface="+mn-lt"/>
          <a:ea typeface="+mn-ea"/>
          <a:cs typeface="+mn-cs"/>
        </a:defRPr>
      </a:lvl3pPr>
      <a:lvl4pPr marL="1306773" algn="l" defTabSz="871183" rtl="0" eaLnBrk="1" latinLnBrk="0" hangingPunct="1">
        <a:defRPr sz="1800" kern="1200">
          <a:solidFill>
            <a:schemeClr val="tx1"/>
          </a:solidFill>
          <a:latin typeface="+mn-lt"/>
          <a:ea typeface="+mn-ea"/>
          <a:cs typeface="+mn-cs"/>
        </a:defRPr>
      </a:lvl4pPr>
      <a:lvl5pPr marL="1742367" algn="l" defTabSz="871183" rtl="0" eaLnBrk="1" latinLnBrk="0" hangingPunct="1">
        <a:defRPr sz="1800" kern="1200">
          <a:solidFill>
            <a:schemeClr val="tx1"/>
          </a:solidFill>
          <a:latin typeface="+mn-lt"/>
          <a:ea typeface="+mn-ea"/>
          <a:cs typeface="+mn-cs"/>
        </a:defRPr>
      </a:lvl5pPr>
      <a:lvl6pPr marL="2177961" algn="l" defTabSz="871183" rtl="0" eaLnBrk="1" latinLnBrk="0" hangingPunct="1">
        <a:defRPr sz="1800" kern="1200">
          <a:solidFill>
            <a:schemeClr val="tx1"/>
          </a:solidFill>
          <a:latin typeface="+mn-lt"/>
          <a:ea typeface="+mn-ea"/>
          <a:cs typeface="+mn-cs"/>
        </a:defRPr>
      </a:lvl6pPr>
      <a:lvl7pPr marL="2613549" algn="l" defTabSz="871183" rtl="0" eaLnBrk="1" latinLnBrk="0" hangingPunct="1">
        <a:defRPr sz="1800" kern="1200">
          <a:solidFill>
            <a:schemeClr val="tx1"/>
          </a:solidFill>
          <a:latin typeface="+mn-lt"/>
          <a:ea typeface="+mn-ea"/>
          <a:cs typeface="+mn-cs"/>
        </a:defRPr>
      </a:lvl7pPr>
      <a:lvl8pPr marL="3049143" algn="l" defTabSz="871183" rtl="0" eaLnBrk="1" latinLnBrk="0" hangingPunct="1">
        <a:defRPr sz="1800" kern="1200">
          <a:solidFill>
            <a:schemeClr val="tx1"/>
          </a:solidFill>
          <a:latin typeface="+mn-lt"/>
          <a:ea typeface="+mn-ea"/>
          <a:cs typeface="+mn-cs"/>
        </a:defRPr>
      </a:lvl8pPr>
      <a:lvl9pPr marL="3484735" algn="l" defTabSz="87118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extLst>
              <p:ext uri="{D42A27DB-BD31-4B8C-83A1-F6EECF244321}">
                <p14:modId xmlns:p14="http://schemas.microsoft.com/office/powerpoint/2010/main" val="4028167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4630"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DC62DB09-638E-4B69-BE58-0471AE84ECD1}" type="datetime1">
              <a:rPr lang="en-GB" smtClean="0">
                <a:solidFill>
                  <a:prstClr val="white"/>
                </a:solidFill>
              </a:rPr>
              <a:pPr/>
              <a:t>16/01/2014</a:t>
            </a:fld>
            <a:endParaRPr lang="en-GB" dirty="0">
              <a:solidFill>
                <a:prstClr val="white"/>
              </a:solidFill>
            </a:endParaRPr>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dirty="0" smtClean="0">
                <a:solidFill>
                  <a:prstClr val="black"/>
                </a:solidFill>
              </a:rPr>
              <a:t>NHS | Presentation to [XXXX Company] | [Type Date]</a:t>
            </a:r>
            <a:endParaRPr lang="en-GB" dirty="0">
              <a:solidFill>
                <a:prstClr val="black"/>
              </a:solidFill>
            </a:endParaRPr>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dirty="0">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1001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1000"/>
          </a:schemeClr>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extLst>
              <p:ext uri="{D42A27DB-BD31-4B8C-83A1-F6EECF244321}">
                <p14:modId xmlns:p14="http://schemas.microsoft.com/office/powerpoint/2010/main" val="27038458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317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5"/>
          <p:cNvSpPr>
            <a:spLocks noGrp="1"/>
          </p:cNvSpPr>
          <p:nvPr>
            <p:ph type="sldNum" sz="quarter" idx="4"/>
          </p:nvPr>
        </p:nvSpPr>
        <p:spPr>
          <a:xfrm>
            <a:off x="354024" y="6309700"/>
            <a:ext cx="301175" cy="180000"/>
          </a:xfrm>
          <a:prstGeom prst="rect">
            <a:avLst/>
          </a:prstGeom>
        </p:spPr>
        <p:txBody>
          <a:bodyPr vert="horz" lIns="0" tIns="0" rIns="0" bIns="0" rtlCol="0" anchor="b" anchorCtr="0">
            <a:noAutofit/>
          </a:bodyPr>
          <a:lstStyle>
            <a:lvl1pPr algn="l">
              <a:defRPr sz="1200" b="1">
                <a:solidFill>
                  <a:schemeClr val="tx1"/>
                </a:solidFill>
                <a:latin typeface="Arial" pitchFamily="34" charset="0"/>
                <a:cs typeface="Arial" pitchFamily="34" charset="0"/>
              </a:defRPr>
            </a:lvl1pPr>
          </a:lstStyle>
          <a:p>
            <a:fld id="{23134A5E-8B9A-4F1B-8A1C-D54727A06F98}" type="slidenum">
              <a:rPr lang="en-GB" smtClean="0">
                <a:solidFill>
                  <a:prstClr val="black"/>
                </a:solidFill>
              </a:rPr>
              <a:pPr/>
              <a:t>‹#›</a:t>
            </a:fld>
            <a:endParaRPr lang="en-GB" dirty="0">
              <a:solidFill>
                <a:prstClr val="black"/>
              </a:solidFill>
            </a:endParaRPr>
          </a:p>
        </p:txBody>
      </p:sp>
      <p:pic>
        <p:nvPicPr>
          <p:cNvPr id="7" name="Picture 2" descr="J:\NHS CB\Communication\Branding\Logos\NHS England\NHS England c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3643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Lst>
  <p:timing>
    <p:tnLst>
      <p:par>
        <p:cTn id="1" dur="indefinite" restart="never" nodeType="tmRoot"/>
      </p:par>
    </p:tnLst>
  </p:timing>
  <p:hf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7.xml"/><Relationship Id="rId4"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image" Target="../media/image1.emf"/><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oleObject" Target="../embeddings/oleObject12.bin"/><Relationship Id="rId2" Type="http://schemas.openxmlformats.org/officeDocument/2006/relationships/tags" Target="../tags/tag16.xml"/><Relationship Id="rId16" Type="http://schemas.openxmlformats.org/officeDocument/2006/relationships/notesSlide" Target="../notesSlides/notesSlide9.xml"/><Relationship Id="rId20" Type="http://schemas.openxmlformats.org/officeDocument/2006/relationships/image" Target="../media/image14.emf"/><Relationship Id="rId1" Type="http://schemas.openxmlformats.org/officeDocument/2006/relationships/vmlDrawing" Target="../drawings/vmlDrawing12.v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3.xml"/><Relationship Id="rId10" Type="http://schemas.openxmlformats.org/officeDocument/2006/relationships/tags" Target="../tags/tag24.xml"/><Relationship Id="rId19" Type="http://schemas.openxmlformats.org/officeDocument/2006/relationships/oleObject" Target="../embeddings/oleObject13.bin"/><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13.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vmlDrawing" Target="../drawings/vmlDrawing13.vml"/><Relationship Id="rId6" Type="http://schemas.openxmlformats.org/officeDocument/2006/relationships/oleObject" Target="../embeddings/oleObject14.bin"/><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emf"/><Relationship Id="rId2" Type="http://schemas.openxmlformats.org/officeDocument/2006/relationships/tags" Target="../tags/tag33.xml"/><Relationship Id="rId1" Type="http://schemas.openxmlformats.org/officeDocument/2006/relationships/vmlDrawing" Target="../drawings/vmlDrawing15.vml"/><Relationship Id="rId6" Type="http://schemas.openxmlformats.org/officeDocument/2006/relationships/oleObject" Target="../embeddings/oleObject16.bin"/><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vmlDrawing" Target="../drawings/vmlDrawing16.vml"/><Relationship Id="rId6" Type="http://schemas.openxmlformats.org/officeDocument/2006/relationships/oleObject" Target="../embeddings/oleObject17.bin"/><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vmlDrawing" Target="../drawings/vmlDrawing17.vml"/><Relationship Id="rId6" Type="http://schemas.openxmlformats.org/officeDocument/2006/relationships/oleObject" Target="../embeddings/oleObject18.bin"/><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vmlDrawing" Target="../drawings/vmlDrawing18.vml"/><Relationship Id="rId6" Type="http://schemas.openxmlformats.org/officeDocument/2006/relationships/oleObject" Target="../embeddings/oleObject19.bin"/><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42.xml"/><Relationship Id="rId7" Type="http://schemas.openxmlformats.org/officeDocument/2006/relationships/image" Target="../media/image1.emf"/><Relationship Id="rId2" Type="http://schemas.openxmlformats.org/officeDocument/2006/relationships/tags" Target="../tags/tag41.xml"/><Relationship Id="rId1" Type="http://schemas.openxmlformats.org/officeDocument/2006/relationships/vmlDrawing" Target="../drawings/vmlDrawing19.vml"/><Relationship Id="rId6" Type="http://schemas.openxmlformats.org/officeDocument/2006/relationships/oleObject" Target="../embeddings/oleObject20.bin"/><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vmlDrawing" Target="../drawings/vmlDrawing20.vml"/><Relationship Id="rId6" Type="http://schemas.openxmlformats.org/officeDocument/2006/relationships/oleObject" Target="../embeddings/oleObject21.bin"/><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vmlDrawing" Target="../drawings/vmlDrawing21.vml"/><Relationship Id="rId6" Type="http://schemas.openxmlformats.org/officeDocument/2006/relationships/oleObject" Target="../embeddings/oleObject22.bin"/><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emf"/><Relationship Id="rId2" Type="http://schemas.openxmlformats.org/officeDocument/2006/relationships/tags" Target="../tags/tag47.xml"/><Relationship Id="rId1" Type="http://schemas.openxmlformats.org/officeDocument/2006/relationships/vmlDrawing" Target="../drawings/vmlDrawing22.vml"/><Relationship Id="rId6" Type="http://schemas.openxmlformats.org/officeDocument/2006/relationships/oleObject" Target="../embeddings/oleObject23.bin"/><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slideLayout" Target="../slideLayouts/slideLayout3.xml"/><Relationship Id="rId18" Type="http://schemas.openxmlformats.org/officeDocument/2006/relationships/image" Target="../media/image17.emf"/><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oleObject" Target="../embeddings/oleObject25.bin"/><Relationship Id="rId2" Type="http://schemas.openxmlformats.org/officeDocument/2006/relationships/tags" Target="../tags/tag49.xml"/><Relationship Id="rId16" Type="http://schemas.openxmlformats.org/officeDocument/2006/relationships/image" Target="../media/image1.emf"/><Relationship Id="rId1" Type="http://schemas.openxmlformats.org/officeDocument/2006/relationships/vmlDrawing" Target="../drawings/vmlDrawing23.v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oleObject" Target="../embeddings/oleObject24.bin"/><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24.vml"/><Relationship Id="rId6" Type="http://schemas.openxmlformats.org/officeDocument/2006/relationships/oleObject" Target="../embeddings/oleObject26.bin"/><Relationship Id="rId5" Type="http://schemas.openxmlformats.org/officeDocument/2006/relationships/notesSlide" Target="../notesSlides/notesSlide21.xml"/><Relationship Id="rId4"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63.xml"/><Relationship Id="rId7" Type="http://schemas.openxmlformats.org/officeDocument/2006/relationships/image" Target="../media/image1.emf"/><Relationship Id="rId2" Type="http://schemas.openxmlformats.org/officeDocument/2006/relationships/tags" Target="../tags/tag62.xml"/><Relationship Id="rId1" Type="http://schemas.openxmlformats.org/officeDocument/2006/relationships/vmlDrawing" Target="../drawings/vmlDrawing25.vml"/><Relationship Id="rId6" Type="http://schemas.openxmlformats.org/officeDocument/2006/relationships/oleObject" Target="../embeddings/oleObject27.bin"/><Relationship Id="rId5" Type="http://schemas.openxmlformats.org/officeDocument/2006/relationships/notesSlide" Target="../notesSlides/notesSlide22.xml"/><Relationship Id="rId4"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tags" Target="../tags/tag88.xml"/><Relationship Id="rId39" Type="http://schemas.openxmlformats.org/officeDocument/2006/relationships/notesSlide" Target="../notesSlides/notesSlide23.xml"/><Relationship Id="rId3" Type="http://schemas.openxmlformats.org/officeDocument/2006/relationships/tags" Target="../tags/tag65.xml"/><Relationship Id="rId21" Type="http://schemas.openxmlformats.org/officeDocument/2006/relationships/tags" Target="../tags/tag83.xml"/><Relationship Id="rId34" Type="http://schemas.openxmlformats.org/officeDocument/2006/relationships/tags" Target="../tags/tag96.xml"/><Relationship Id="rId42" Type="http://schemas.openxmlformats.org/officeDocument/2006/relationships/oleObject" Target="../embeddings/oleObject29.bin"/><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tags" Target="../tags/tag87.xml"/><Relationship Id="rId33" Type="http://schemas.openxmlformats.org/officeDocument/2006/relationships/tags" Target="../tags/tag95.xml"/><Relationship Id="rId38" Type="http://schemas.openxmlformats.org/officeDocument/2006/relationships/slideLayout" Target="../slideLayouts/slideLayout13.xml"/><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tags" Target="../tags/tag82.xml"/><Relationship Id="rId29" Type="http://schemas.openxmlformats.org/officeDocument/2006/relationships/tags" Target="../tags/tag91.xml"/><Relationship Id="rId41" Type="http://schemas.openxmlformats.org/officeDocument/2006/relationships/image" Target="../media/image1.emf"/><Relationship Id="rId1" Type="http://schemas.openxmlformats.org/officeDocument/2006/relationships/vmlDrawing" Target="../drawings/vmlDrawing26.v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tags" Target="../tags/tag86.xml"/><Relationship Id="rId32" Type="http://schemas.openxmlformats.org/officeDocument/2006/relationships/tags" Target="../tags/tag94.xml"/><Relationship Id="rId37" Type="http://schemas.openxmlformats.org/officeDocument/2006/relationships/tags" Target="../tags/tag99.xml"/><Relationship Id="rId40" Type="http://schemas.openxmlformats.org/officeDocument/2006/relationships/oleObject" Target="../embeddings/oleObject28.bin"/><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tags" Target="../tags/tag90.xml"/><Relationship Id="rId36" Type="http://schemas.openxmlformats.org/officeDocument/2006/relationships/tags" Target="../tags/tag98.xml"/><Relationship Id="rId10" Type="http://schemas.openxmlformats.org/officeDocument/2006/relationships/tags" Target="../tags/tag72.xml"/><Relationship Id="rId19" Type="http://schemas.openxmlformats.org/officeDocument/2006/relationships/tags" Target="../tags/tag81.xml"/><Relationship Id="rId31" Type="http://schemas.openxmlformats.org/officeDocument/2006/relationships/tags" Target="../tags/tag93.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tags" Target="../tags/tag89.xml"/><Relationship Id="rId30" Type="http://schemas.openxmlformats.org/officeDocument/2006/relationships/tags" Target="../tags/tag92.xml"/><Relationship Id="rId35" Type="http://schemas.openxmlformats.org/officeDocument/2006/relationships/tags" Target="../tags/tag97.xml"/><Relationship Id="rId43" Type="http://schemas.openxmlformats.org/officeDocument/2006/relationships/image" Target="../media/image18.emf"/></Relationships>
</file>

<file path=ppt/slides/_rels/slide28.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1.emf"/><Relationship Id="rId2" Type="http://schemas.openxmlformats.org/officeDocument/2006/relationships/tags" Target="../tags/tag100.xml"/><Relationship Id="rId1" Type="http://schemas.openxmlformats.org/officeDocument/2006/relationships/vmlDrawing" Target="../drawings/vmlDrawing27.vml"/><Relationship Id="rId6" Type="http://schemas.openxmlformats.org/officeDocument/2006/relationships/oleObject" Target="../embeddings/oleObject30.bin"/><Relationship Id="rId5" Type="http://schemas.openxmlformats.org/officeDocument/2006/relationships/notesSlide" Target="../notesSlides/notesSlide24.xml"/><Relationship Id="rId4"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03.xml"/><Relationship Id="rId7" Type="http://schemas.openxmlformats.org/officeDocument/2006/relationships/image" Target="../media/image1.emf"/><Relationship Id="rId2" Type="http://schemas.openxmlformats.org/officeDocument/2006/relationships/tags" Target="../tags/tag102.xml"/><Relationship Id="rId1" Type="http://schemas.openxmlformats.org/officeDocument/2006/relationships/vmlDrawing" Target="../drawings/vmlDrawing28.vml"/><Relationship Id="rId6" Type="http://schemas.openxmlformats.org/officeDocument/2006/relationships/oleObject" Target="../embeddings/oleObject31.bin"/><Relationship Id="rId5" Type="http://schemas.openxmlformats.org/officeDocument/2006/relationships/notesSlide" Target="../notesSlides/notesSlide25.xml"/><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emf"/><Relationship Id="rId2" Type="http://schemas.openxmlformats.org/officeDocument/2006/relationships/tags" Target="../tags/tag104.xml"/><Relationship Id="rId1" Type="http://schemas.openxmlformats.org/officeDocument/2006/relationships/vmlDrawing" Target="../drawings/vmlDrawing29.vml"/><Relationship Id="rId6" Type="http://schemas.openxmlformats.org/officeDocument/2006/relationships/oleObject" Target="../embeddings/oleObject32.bin"/><Relationship Id="rId5" Type="http://schemas.openxmlformats.org/officeDocument/2006/relationships/notesSlide" Target="../notesSlides/notesSlide26.xml"/><Relationship Id="rId4"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emf"/><Relationship Id="rId2" Type="http://schemas.openxmlformats.org/officeDocument/2006/relationships/tags" Target="../tags/tag106.xml"/><Relationship Id="rId1" Type="http://schemas.openxmlformats.org/officeDocument/2006/relationships/vmlDrawing" Target="../drawings/vmlDrawing30.vml"/><Relationship Id="rId6" Type="http://schemas.openxmlformats.org/officeDocument/2006/relationships/oleObject" Target="../embeddings/oleObject33.bin"/><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emf"/><Relationship Id="rId2" Type="http://schemas.openxmlformats.org/officeDocument/2006/relationships/tags" Target="../tags/tag108.xml"/><Relationship Id="rId1" Type="http://schemas.openxmlformats.org/officeDocument/2006/relationships/vmlDrawing" Target="../drawings/vmlDrawing31.vml"/><Relationship Id="rId6" Type="http://schemas.openxmlformats.org/officeDocument/2006/relationships/oleObject" Target="../embeddings/oleObject34.bin"/><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vmlDrawing" Target="../drawings/vmlDrawing32.vml"/><Relationship Id="rId6" Type="http://schemas.openxmlformats.org/officeDocument/2006/relationships/oleObject" Target="../embeddings/oleObject35.bin"/><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emf"/><Relationship Id="rId2" Type="http://schemas.openxmlformats.org/officeDocument/2006/relationships/tags" Target="../tags/tag112.xml"/><Relationship Id="rId1" Type="http://schemas.openxmlformats.org/officeDocument/2006/relationships/vmlDrawing" Target="../drawings/vmlDrawing33.vml"/><Relationship Id="rId6" Type="http://schemas.openxmlformats.org/officeDocument/2006/relationships/oleObject" Target="../embeddings/oleObject36.bin"/><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1.emf"/><Relationship Id="rId2" Type="http://schemas.openxmlformats.org/officeDocument/2006/relationships/tags" Target="../tags/tag114.xml"/><Relationship Id="rId1" Type="http://schemas.openxmlformats.org/officeDocument/2006/relationships/vmlDrawing" Target="../drawings/vmlDrawing34.vml"/><Relationship Id="rId6" Type="http://schemas.openxmlformats.org/officeDocument/2006/relationships/oleObject" Target="../embeddings/oleObject37.bin"/><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vmlDrawing" Target="../drawings/vmlDrawing35.vml"/><Relationship Id="rId6" Type="http://schemas.openxmlformats.org/officeDocument/2006/relationships/oleObject" Target="../embeddings/oleObject38.bin"/><Relationship Id="rId5" Type="http://schemas.openxmlformats.org/officeDocument/2006/relationships/notesSlide" Target="../notesSlides/notesSlide32.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hyperlink" Target="mailto:england.calltoaction@nhs.net" TargetMode="Externa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8.xml"/><Relationship Id="rId7" Type="http://schemas.openxmlformats.org/officeDocument/2006/relationships/oleObject" Target="../embeddings/oleObject7.bin"/><Relationship Id="rId2" Type="http://schemas.openxmlformats.org/officeDocument/2006/relationships/vmlDrawing" Target="../drawings/vmlDrawing7.vml"/><Relationship Id="rId1" Type="http://schemas.openxmlformats.org/officeDocument/2006/relationships/themeOverride" Target="../theme/themeOverride1.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9.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774" y="1494000"/>
            <a:ext cx="8444032" cy="1587600"/>
          </a:xfrm>
        </p:spPr>
        <p:txBody>
          <a:bodyPr/>
          <a:lstStyle/>
          <a:p>
            <a:pPr>
              <a:lnSpc>
                <a:spcPts val="4000"/>
              </a:lnSpc>
            </a:pPr>
            <a:r>
              <a:rPr lang="en-GB" dirty="0" smtClean="0"/>
              <a:t>Any town health system: Methodology pack</a:t>
            </a:r>
            <a:br>
              <a:rPr lang="en-GB" dirty="0" smtClean="0"/>
            </a:br>
            <a:endParaRPr lang="en-GB" sz="1600" dirty="0"/>
          </a:p>
        </p:txBody>
      </p:sp>
      <p:sp>
        <p:nvSpPr>
          <p:cNvPr id="18" name="Text Placeholder 17"/>
          <p:cNvSpPr>
            <a:spLocks noGrp="1"/>
          </p:cNvSpPr>
          <p:nvPr>
            <p:ph type="body" sz="quarter" idx="13"/>
          </p:nvPr>
        </p:nvSpPr>
        <p:spPr>
          <a:xfrm>
            <a:off x="358775" y="5961613"/>
            <a:ext cx="2736850" cy="470500"/>
          </a:xfrm>
        </p:spPr>
        <p:txBody>
          <a:bodyPr anchor="b"/>
          <a:lstStyle/>
          <a:p>
            <a:r>
              <a:rPr lang="en-GB" dirty="0" smtClean="0"/>
              <a:t>January 2014</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0213115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420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mn-lt"/>
            </a:endParaRPr>
          </a:p>
        </p:txBody>
      </p:sp>
      <p:sp>
        <p:nvSpPr>
          <p:cNvPr id="56" name="Rectangle 55"/>
          <p:cNvSpPr/>
          <p:nvPr/>
        </p:nvSpPr>
        <p:spPr>
          <a:xfrm>
            <a:off x="6480970" y="1884611"/>
            <a:ext cx="1301816" cy="1096593"/>
          </a:xfrm>
          <a:prstGeom prst="rect">
            <a:avLst/>
          </a:prstGeom>
        </p:spPr>
        <p:txBody>
          <a:bodyPr wrap="square" lIns="80147" tIns="40074" rIns="80147" bIns="40074">
            <a:spAutoFit/>
          </a:bodyPr>
          <a:lstStyle/>
          <a:p>
            <a:pPr algn="ctr"/>
            <a:r>
              <a:rPr lang="en-GB" sz="1100" dirty="0">
                <a:solidFill>
                  <a:prstClr val="black"/>
                </a:solidFill>
              </a:rPr>
              <a:t>Increasing the number of people having a positive experience of care outside </a:t>
            </a:r>
            <a:r>
              <a:rPr lang="en-GB" sz="1100" dirty="0" smtClean="0">
                <a:solidFill>
                  <a:prstClr val="black"/>
                </a:solidFill>
              </a:rPr>
              <a:t>hospital</a:t>
            </a:r>
            <a:endParaRPr lang="en-GB" sz="1100" dirty="0">
              <a:solidFill>
                <a:prstClr val="black"/>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312066503"/>
              </p:ext>
            </p:extLst>
          </p:nvPr>
        </p:nvGraphicFramePr>
        <p:xfrm>
          <a:off x="267553" y="3153441"/>
          <a:ext cx="8742608" cy="3383280"/>
        </p:xfrm>
        <a:graphic>
          <a:graphicData uri="http://schemas.openxmlformats.org/drawingml/2006/table">
            <a:tbl>
              <a:tblPr firstRow="1" bandRow="1">
                <a:tableStyleId>{5C22544A-7EE6-4342-B048-85BDC9FD1C3A}</a:tableStyleId>
              </a:tblPr>
              <a:tblGrid>
                <a:gridCol w="1248944"/>
                <a:gridCol w="1248944"/>
                <a:gridCol w="1248944"/>
                <a:gridCol w="1248944"/>
                <a:gridCol w="1248944"/>
                <a:gridCol w="1248944"/>
                <a:gridCol w="1248944"/>
              </a:tblGrid>
              <a:tr h="816957">
                <a:tc>
                  <a:txBody>
                    <a:bodyPr/>
                    <a:lstStyle/>
                    <a:p>
                      <a:r>
                        <a:rPr lang="en-GB" sz="900" b="0" dirty="0" smtClean="0">
                          <a:solidFill>
                            <a:schemeClr val="tx1"/>
                          </a:solidFill>
                        </a:rPr>
                        <a:t>1.1 Potential years of life lost (PYLL) from causes considered amenable to healthcare.</a:t>
                      </a:r>
                      <a:endParaRPr lang="en-GB" sz="900" b="0" dirty="0">
                        <a:solidFill>
                          <a:schemeClr val="tx1"/>
                        </a:solidFill>
                      </a:endParaRPr>
                    </a:p>
                  </a:txBody>
                  <a:tcPr>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2 Health-related quality of life for people with long-term conditions. </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r>
                        <a:rPr lang="en-GB" sz="900" b="0" dirty="0" smtClean="0">
                          <a:solidFill>
                            <a:schemeClr val="tx1"/>
                          </a:solidFill>
                        </a:rPr>
                        <a:t>2.6 Unplanned hospitalisation for chronic ambulatory care sensitive conditions.</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r>
                        <a:rPr lang="en-GB" sz="900" b="0" dirty="0" smtClean="0">
                          <a:solidFill>
                            <a:schemeClr val="tx1"/>
                          </a:solidFill>
                        </a:rPr>
                        <a:t>2B (OF) [Proxy] Proportion of older people who were still at home 91 days after hospital discharge into rehab services.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4.b Patient experience of hospital care.</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4a.i Patient experience of GP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5c Hospital deaths attributable to problems in care.</a:t>
                      </a:r>
                    </a:p>
                  </a:txBody>
                  <a:tcPr>
                    <a:lnL w="6350" cap="flat" cmpd="sng" algn="ctr">
                      <a:solidFill>
                        <a:schemeClr val="bg1">
                          <a:lumMod val="85000"/>
                        </a:schemeClr>
                      </a:solidFill>
                      <a:prstDash val="solid"/>
                      <a:round/>
                      <a:headEnd type="none" w="med" len="med"/>
                      <a:tailEnd type="none" w="med" len="med"/>
                    </a:lnL>
                    <a:lnB w="6350" cap="flat" cmpd="sng" algn="ctr">
                      <a:noFill/>
                      <a:prstDash val="solid"/>
                      <a:round/>
                      <a:headEnd type="none" w="med" len="med"/>
                      <a:tailEnd type="none" w="med" len="med"/>
                    </a:lnB>
                    <a:noFill/>
                  </a:tcPr>
                </a:tc>
              </a:tr>
              <a:tr h="694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GB" sz="900" b="0" dirty="0" smtClean="0">
                          <a:solidFill>
                            <a:schemeClr val="tx1"/>
                          </a:solidFill>
                        </a:rPr>
                        <a:t>2.7 Unplanned hospitalisation for asthma, diabetes and epilepsy in under 19s. </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GB" sz="900" b="0" dirty="0" smtClean="0">
                          <a:solidFill>
                            <a:schemeClr val="tx1"/>
                          </a:solidFill>
                        </a:rPr>
                        <a:t>4a.ii Patient experience of GP out of hours services. </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698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GB" sz="900" b="0" dirty="0" smtClean="0">
                          <a:solidFill>
                            <a:schemeClr val="tx1"/>
                          </a:solidFill>
                        </a:rPr>
                        <a:t>3.1 Emergency admissions for acute conditions that should not usually require admission.</a:t>
                      </a:r>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4a.iii Patient experience of dental services (national only).</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r h="694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rPr>
                        <a:t>3.4 Emergency admissions for children with lower respiratory tract infections.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smtClean="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GB" sz="900" b="0" dirty="0">
                        <a:solidFill>
                          <a:schemeClr val="tx1"/>
                        </a:solidFill>
                      </a:endParaRPr>
                    </a:p>
                  </a:txBody>
                  <a:tcPr>
                    <a:lnL w="6350" cap="flat" cmpd="sng" algn="ctr">
                      <a:solidFill>
                        <a:schemeClr val="bg1">
                          <a:lumMod val="85000"/>
                        </a:schemeClr>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r>
            </a:tbl>
          </a:graphicData>
        </a:graphic>
      </p:graphicFrame>
      <p:sp>
        <p:nvSpPr>
          <p:cNvPr id="65" name="Rectangle 64"/>
          <p:cNvSpPr/>
          <p:nvPr/>
        </p:nvSpPr>
        <p:spPr>
          <a:xfrm>
            <a:off x="6509294" y="1650805"/>
            <a:ext cx="1263718" cy="4923072"/>
          </a:xfrm>
          <a:prstGeom prst="rect">
            <a:avLst/>
          </a:prstGeom>
          <a:solidFill>
            <a:srgbClr val="F2F2F2">
              <a:alpha val="76863"/>
            </a:srgb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b"/>
          <a:lstStyle/>
          <a:p>
            <a:pPr algn="ctr"/>
            <a:endParaRPr lang="en-GB" sz="1100" b="1" dirty="0">
              <a:solidFill>
                <a:srgbClr val="FF0000"/>
              </a:solidFill>
            </a:endParaRPr>
          </a:p>
        </p:txBody>
      </p:sp>
      <p:sp>
        <p:nvSpPr>
          <p:cNvPr id="15" name="Title 1"/>
          <p:cNvSpPr>
            <a:spLocks noGrp="1"/>
          </p:cNvSpPr>
          <p:nvPr>
            <p:ph type="title"/>
          </p:nvPr>
        </p:nvSpPr>
        <p:spPr>
          <a:solidFill>
            <a:srgbClr val="00ADC6"/>
          </a:solidFill>
        </p:spPr>
        <p:txBody>
          <a:bodyPr vert="horz" lIns="216000" tIns="0" rIns="0" bIns="0" rtlCol="0" anchor="ctr" anchorCtr="0">
            <a:noAutofit/>
          </a:bodyPr>
          <a:lstStyle/>
          <a:p>
            <a:r>
              <a:rPr lang="en-GB" dirty="0" smtClean="0"/>
              <a:t>Ambitions and quality </a:t>
            </a:r>
            <a:r>
              <a:rPr lang="en-GB" dirty="0"/>
              <a:t>i</a:t>
            </a:r>
            <a:r>
              <a:rPr lang="en-GB" dirty="0" smtClean="0"/>
              <a:t>ndicators</a:t>
            </a:r>
            <a:endParaRPr lang="en-GB" dirty="0"/>
          </a:p>
        </p:txBody>
      </p:sp>
      <p:sp>
        <p:nvSpPr>
          <p:cNvPr id="35" name="Rectangle 34"/>
          <p:cNvSpPr/>
          <p:nvPr/>
        </p:nvSpPr>
        <p:spPr>
          <a:xfrm>
            <a:off x="315367"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1</a:t>
            </a:r>
          </a:p>
        </p:txBody>
      </p:sp>
      <p:sp>
        <p:nvSpPr>
          <p:cNvPr id="36" name="Rectangle 35"/>
          <p:cNvSpPr/>
          <p:nvPr/>
        </p:nvSpPr>
        <p:spPr>
          <a:xfrm>
            <a:off x="1566929"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2</a:t>
            </a:r>
          </a:p>
        </p:txBody>
      </p:sp>
      <p:sp>
        <p:nvSpPr>
          <p:cNvPr id="38" name="Rectangle 37"/>
          <p:cNvSpPr/>
          <p:nvPr/>
        </p:nvSpPr>
        <p:spPr>
          <a:xfrm>
            <a:off x="2818490"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3</a:t>
            </a:r>
          </a:p>
        </p:txBody>
      </p:sp>
      <p:sp>
        <p:nvSpPr>
          <p:cNvPr id="39" name="Rectangle 38"/>
          <p:cNvSpPr/>
          <p:nvPr/>
        </p:nvSpPr>
        <p:spPr>
          <a:xfrm>
            <a:off x="4070052"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4</a:t>
            </a:r>
          </a:p>
        </p:txBody>
      </p:sp>
      <p:sp>
        <p:nvSpPr>
          <p:cNvPr id="40" name="Rectangle 39"/>
          <p:cNvSpPr/>
          <p:nvPr/>
        </p:nvSpPr>
        <p:spPr>
          <a:xfrm>
            <a:off x="5321614"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5</a:t>
            </a:r>
          </a:p>
        </p:txBody>
      </p:sp>
      <p:sp>
        <p:nvSpPr>
          <p:cNvPr id="45" name="Rectangle 44"/>
          <p:cNvSpPr/>
          <p:nvPr/>
        </p:nvSpPr>
        <p:spPr>
          <a:xfrm>
            <a:off x="7824736"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7</a:t>
            </a:r>
          </a:p>
        </p:txBody>
      </p:sp>
      <p:sp>
        <p:nvSpPr>
          <p:cNvPr id="51" name="Rectangle 50"/>
          <p:cNvSpPr/>
          <p:nvPr/>
        </p:nvSpPr>
        <p:spPr>
          <a:xfrm>
            <a:off x="222092" y="1884611"/>
            <a:ext cx="1301816" cy="1096593"/>
          </a:xfrm>
          <a:prstGeom prst="rect">
            <a:avLst/>
          </a:prstGeom>
        </p:spPr>
        <p:txBody>
          <a:bodyPr wrap="square" lIns="80147" tIns="40074" rIns="80147" bIns="40074">
            <a:spAutoFit/>
          </a:bodyPr>
          <a:lstStyle/>
          <a:p>
            <a:pPr algn="ctr"/>
            <a:r>
              <a:rPr lang="en-GB" sz="1100" dirty="0">
                <a:solidFill>
                  <a:prstClr val="black"/>
                </a:solidFill>
              </a:rPr>
              <a:t>Securing additional years of life for the people of England with treatable conditions</a:t>
            </a:r>
          </a:p>
        </p:txBody>
      </p:sp>
      <p:sp>
        <p:nvSpPr>
          <p:cNvPr id="52" name="Rectangle 51"/>
          <p:cNvSpPr/>
          <p:nvPr/>
        </p:nvSpPr>
        <p:spPr>
          <a:xfrm>
            <a:off x="1473868" y="1884611"/>
            <a:ext cx="1301816" cy="1265870"/>
          </a:xfrm>
          <a:prstGeom prst="rect">
            <a:avLst/>
          </a:prstGeom>
        </p:spPr>
        <p:txBody>
          <a:bodyPr wrap="square" lIns="80147" tIns="40074" rIns="80147" bIns="40074">
            <a:spAutoFit/>
          </a:bodyPr>
          <a:lstStyle/>
          <a:p>
            <a:pPr algn="ctr"/>
            <a:r>
              <a:rPr lang="en-GB" sz="1100" dirty="0" smtClean="0">
                <a:solidFill>
                  <a:prstClr val="black"/>
                </a:solidFill>
              </a:rPr>
              <a:t>Improving </a:t>
            </a:r>
            <a:r>
              <a:rPr lang="en-GB" sz="1100" dirty="0">
                <a:solidFill>
                  <a:prstClr val="black"/>
                </a:solidFill>
              </a:rPr>
              <a:t>health related quality of life of the 15 million+ people with one or more long-term condition</a:t>
            </a:r>
          </a:p>
        </p:txBody>
      </p:sp>
      <p:sp>
        <p:nvSpPr>
          <p:cNvPr id="53" name="Rectangle 52"/>
          <p:cNvSpPr/>
          <p:nvPr/>
        </p:nvSpPr>
        <p:spPr>
          <a:xfrm>
            <a:off x="2725643" y="1884611"/>
            <a:ext cx="1301816" cy="927316"/>
          </a:xfrm>
          <a:prstGeom prst="rect">
            <a:avLst/>
          </a:prstGeom>
        </p:spPr>
        <p:txBody>
          <a:bodyPr wrap="square" lIns="80147" tIns="40074" rIns="80147" bIns="40074">
            <a:spAutoFit/>
          </a:bodyPr>
          <a:lstStyle/>
          <a:p>
            <a:pPr algn="ctr"/>
            <a:r>
              <a:rPr lang="en-GB" sz="1100" dirty="0">
                <a:solidFill>
                  <a:prstClr val="black"/>
                </a:solidFill>
              </a:rPr>
              <a:t>Reducing the amount of time people spend avoidably in </a:t>
            </a:r>
            <a:r>
              <a:rPr lang="en-GB" sz="1100" dirty="0" smtClean="0">
                <a:solidFill>
                  <a:prstClr val="black"/>
                </a:solidFill>
              </a:rPr>
              <a:t>hospital</a:t>
            </a:r>
            <a:endParaRPr lang="en-GB" sz="1100" dirty="0">
              <a:solidFill>
                <a:prstClr val="black"/>
              </a:solidFill>
            </a:endParaRPr>
          </a:p>
        </p:txBody>
      </p:sp>
      <p:sp>
        <p:nvSpPr>
          <p:cNvPr id="54" name="Rectangle 53"/>
          <p:cNvSpPr/>
          <p:nvPr/>
        </p:nvSpPr>
        <p:spPr>
          <a:xfrm>
            <a:off x="3977419" y="1884611"/>
            <a:ext cx="1301816" cy="1265870"/>
          </a:xfrm>
          <a:prstGeom prst="rect">
            <a:avLst/>
          </a:prstGeom>
        </p:spPr>
        <p:txBody>
          <a:bodyPr wrap="square" lIns="80147" tIns="40074" rIns="80147" bIns="40074">
            <a:spAutoFit/>
          </a:bodyPr>
          <a:lstStyle/>
          <a:p>
            <a:pPr algn="ctr"/>
            <a:r>
              <a:rPr lang="en-GB" sz="1100" dirty="0">
                <a:solidFill>
                  <a:prstClr val="black"/>
                </a:solidFill>
              </a:rPr>
              <a:t>Increasing the proportion of older people living independently at home following discharge from </a:t>
            </a:r>
            <a:r>
              <a:rPr lang="en-GB" sz="1100" dirty="0" smtClean="0">
                <a:solidFill>
                  <a:prstClr val="black"/>
                </a:solidFill>
              </a:rPr>
              <a:t>hospital</a:t>
            </a:r>
            <a:endParaRPr lang="en-GB" sz="1100" dirty="0">
              <a:solidFill>
                <a:prstClr val="black"/>
              </a:solidFill>
            </a:endParaRPr>
          </a:p>
        </p:txBody>
      </p:sp>
      <p:sp>
        <p:nvSpPr>
          <p:cNvPr id="55" name="Rectangle 54"/>
          <p:cNvSpPr/>
          <p:nvPr/>
        </p:nvSpPr>
        <p:spPr>
          <a:xfrm>
            <a:off x="5229194" y="1884611"/>
            <a:ext cx="1301816" cy="927316"/>
          </a:xfrm>
          <a:prstGeom prst="rect">
            <a:avLst/>
          </a:prstGeom>
        </p:spPr>
        <p:txBody>
          <a:bodyPr wrap="square" lIns="80147" tIns="40074" rIns="80147" bIns="40074">
            <a:spAutoFit/>
          </a:bodyPr>
          <a:lstStyle/>
          <a:p>
            <a:pPr algn="ctr"/>
            <a:r>
              <a:rPr lang="en-GB" sz="1100" dirty="0">
                <a:solidFill>
                  <a:prstClr val="black"/>
                </a:solidFill>
              </a:rPr>
              <a:t>Increasing the number of people having a positive experience of hospital care</a:t>
            </a:r>
          </a:p>
        </p:txBody>
      </p:sp>
      <p:sp>
        <p:nvSpPr>
          <p:cNvPr id="58" name="Rectangle 57"/>
          <p:cNvSpPr/>
          <p:nvPr/>
        </p:nvSpPr>
        <p:spPr>
          <a:xfrm>
            <a:off x="7732744" y="1884611"/>
            <a:ext cx="1301816" cy="927316"/>
          </a:xfrm>
          <a:prstGeom prst="rect">
            <a:avLst/>
          </a:prstGeom>
        </p:spPr>
        <p:txBody>
          <a:bodyPr wrap="square" lIns="80147" tIns="40074" rIns="80147" bIns="40074">
            <a:spAutoFit/>
          </a:bodyPr>
          <a:lstStyle/>
          <a:p>
            <a:pPr algn="ctr"/>
            <a:r>
              <a:rPr lang="en-GB" sz="1100" dirty="0">
                <a:solidFill>
                  <a:prstClr val="black"/>
                </a:solidFill>
              </a:rPr>
              <a:t>Making significant progress towards eliminating avoidable deaths in our </a:t>
            </a:r>
            <a:r>
              <a:rPr lang="en-GB" sz="1100" dirty="0" smtClean="0">
                <a:solidFill>
                  <a:prstClr val="black"/>
                </a:solidFill>
              </a:rPr>
              <a:t>hospitals</a:t>
            </a:r>
            <a:endParaRPr lang="en-GB" sz="1100" dirty="0">
              <a:solidFill>
                <a:prstClr val="black"/>
              </a:solidFill>
            </a:endParaRPr>
          </a:p>
        </p:txBody>
      </p:sp>
      <p:sp>
        <p:nvSpPr>
          <p:cNvPr id="62" name="Rectangle 61"/>
          <p:cNvSpPr/>
          <p:nvPr/>
        </p:nvSpPr>
        <p:spPr>
          <a:xfrm rot="21345616">
            <a:off x="48383" y="2955442"/>
            <a:ext cx="1029514" cy="235062"/>
          </a:xfrm>
          <a:prstGeom prst="rect">
            <a:avLst/>
          </a:prstGeom>
          <a:noFill/>
          <a:ln>
            <a:solidFill>
              <a:srgbClr val="00ADC6"/>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r>
              <a:rPr lang="en-GB" sz="1100" dirty="0">
                <a:solidFill>
                  <a:prstClr val="black"/>
                </a:solidFill>
              </a:rPr>
              <a:t>Indicators</a:t>
            </a:r>
          </a:p>
        </p:txBody>
      </p:sp>
      <p:sp>
        <p:nvSpPr>
          <p:cNvPr id="71" name="TextBox 70"/>
          <p:cNvSpPr txBox="1"/>
          <p:nvPr/>
        </p:nvSpPr>
        <p:spPr>
          <a:xfrm>
            <a:off x="669523" y="6573877"/>
            <a:ext cx="6293466" cy="123111"/>
          </a:xfrm>
          <a:prstGeom prst="rect">
            <a:avLst/>
          </a:prstGeom>
          <a:noFill/>
        </p:spPr>
        <p:txBody>
          <a:bodyPr wrap="square" lIns="0" tIns="0" rIns="0" bIns="0" rtlCol="0">
            <a:spAutoFit/>
          </a:bodyPr>
          <a:lstStyle/>
          <a:p>
            <a:pPr>
              <a:spcAft>
                <a:spcPts val="263"/>
              </a:spcAft>
            </a:pPr>
            <a:r>
              <a:rPr lang="en-GB" sz="800" b="1" dirty="0">
                <a:solidFill>
                  <a:prstClr val="black"/>
                </a:solidFill>
              </a:rPr>
              <a:t>Note: </a:t>
            </a:r>
            <a:r>
              <a:rPr lang="en-GB" sz="800" dirty="0">
                <a:solidFill>
                  <a:prstClr val="black"/>
                </a:solidFill>
              </a:rPr>
              <a:t>Indicator numbers refer to CCG, not NHS Outcomes Framework indicators, except where </a:t>
            </a:r>
            <a:r>
              <a:rPr lang="en-GB" sz="800" dirty="0" smtClean="0">
                <a:solidFill>
                  <a:prstClr val="black"/>
                </a:solidFill>
              </a:rPr>
              <a:t>noted.</a:t>
            </a:r>
            <a:endParaRPr lang="en-GB" sz="800" dirty="0">
              <a:solidFill>
                <a:prstClr val="black"/>
              </a:solidFill>
            </a:endParaRPr>
          </a:p>
        </p:txBody>
      </p:sp>
      <p:sp>
        <p:nvSpPr>
          <p:cNvPr id="43" name="Rectangle 42"/>
          <p:cNvSpPr/>
          <p:nvPr/>
        </p:nvSpPr>
        <p:spPr>
          <a:xfrm>
            <a:off x="6573176" y="1476077"/>
            <a:ext cx="1116332" cy="388895"/>
          </a:xfrm>
          <a:prstGeom prst="rect">
            <a:avLst/>
          </a:prstGeom>
          <a:solidFill>
            <a:srgbClr val="00ADC6"/>
          </a:solidFill>
          <a:ln w="3175">
            <a:solidFill>
              <a:srgbClr val="00AD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108" tIns="40074" rIns="63108" bIns="40074" rtlCol="0" anchor="ctr"/>
          <a:lstStyle/>
          <a:p>
            <a:pPr algn="ctr"/>
            <a:r>
              <a:rPr lang="en-GB" sz="1400" b="1" dirty="0">
                <a:solidFill>
                  <a:prstClr val="white"/>
                </a:solidFill>
              </a:rPr>
              <a:t>Ambition 6</a:t>
            </a:r>
          </a:p>
        </p:txBody>
      </p:sp>
      <p:sp>
        <p:nvSpPr>
          <p:cNvPr id="67" name="Rectangle 66"/>
          <p:cNvSpPr/>
          <p:nvPr/>
        </p:nvSpPr>
        <p:spPr>
          <a:xfrm>
            <a:off x="6509970" y="5722168"/>
            <a:ext cx="1263718" cy="727261"/>
          </a:xfrm>
          <a:prstGeom prst="rect">
            <a:avLst/>
          </a:prstGeom>
        </p:spPr>
        <p:txBody>
          <a:bodyPr wrap="square" lIns="36000" tIns="40074" rIns="36000" bIns="40074">
            <a:spAutoFit/>
          </a:bodyPr>
          <a:lstStyle/>
          <a:p>
            <a:pPr algn="ctr"/>
            <a:r>
              <a:rPr lang="en-GB" sz="1050" b="1" dirty="0" smtClean="0">
                <a:solidFill>
                  <a:srgbClr val="00AA9E"/>
                </a:solidFill>
              </a:rPr>
              <a:t>Captured in Direct Commissioning (not Any town health system)</a:t>
            </a:r>
            <a:endParaRPr lang="en-GB" sz="1050" b="1" dirty="0">
              <a:solidFill>
                <a:srgbClr val="00AA9E"/>
              </a:solidFill>
            </a:endParaRPr>
          </a:p>
        </p:txBody>
      </p:sp>
      <p:sp>
        <p:nvSpPr>
          <p:cNvPr id="28" name="Rectangle 27"/>
          <p:cNvSpPr/>
          <p:nvPr/>
        </p:nvSpPr>
        <p:spPr>
          <a:xfrm>
            <a:off x="467926" y="1124936"/>
            <a:ext cx="8208149" cy="289972"/>
          </a:xfrm>
          <a:prstGeom prst="rect">
            <a:avLst/>
          </a:prstGeom>
        </p:spPr>
        <p:txBody>
          <a:bodyPr wrap="square" lIns="104287" tIns="52144" rIns="104287" bIns="52144">
            <a:spAutoFit/>
          </a:bodyPr>
          <a:lstStyle/>
          <a:p>
            <a:pPr defTabSz="1042872"/>
            <a:r>
              <a:rPr lang="en-GB" sz="1200" b="1" dirty="0" smtClean="0">
                <a:solidFill>
                  <a:prstClr val="black"/>
                </a:solidFill>
              </a:rPr>
              <a:t>Quality Indicators are mapped </a:t>
            </a:r>
            <a:r>
              <a:rPr lang="en-GB" sz="1200" b="1" dirty="0">
                <a:solidFill>
                  <a:prstClr val="black"/>
                </a:solidFill>
              </a:rPr>
              <a:t>to levels of </a:t>
            </a:r>
            <a:r>
              <a:rPr lang="en-GB" sz="1200" b="1" dirty="0" smtClean="0">
                <a:solidFill>
                  <a:prstClr val="black"/>
                </a:solidFill>
              </a:rPr>
              <a:t>ambition against which the impact of an intervention is measured: </a:t>
            </a:r>
            <a:endParaRPr lang="en-GB" sz="1200" b="1" dirty="0">
              <a:solidFill>
                <a:prstClr val="black"/>
              </a:solidFill>
            </a:endParaRPr>
          </a:p>
        </p:txBody>
      </p:sp>
      <p:sp>
        <p:nvSpPr>
          <p:cNvPr id="29" name="Slide Number Placeholder 4"/>
          <p:cNvSpPr txBox="1">
            <a:spLocks/>
          </p:cNvSpPr>
          <p:nvPr/>
        </p:nvSpPr>
        <p:spPr>
          <a:xfrm>
            <a:off x="354024" y="6534984"/>
            <a:ext cx="301175"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2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34A5E-8B9A-4F1B-8A1C-D54727A06F98}"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401804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0548137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006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mn-lt"/>
            </a:endParaRPr>
          </a:p>
        </p:txBody>
      </p:sp>
      <p:sp>
        <p:nvSpPr>
          <p:cNvPr id="15" name="Title 1"/>
          <p:cNvSpPr>
            <a:spLocks noGrp="1"/>
          </p:cNvSpPr>
          <p:nvPr>
            <p:ph type="title"/>
          </p:nvPr>
        </p:nvSpPr>
        <p:spPr>
          <a:xfrm>
            <a:off x="358776" y="518870"/>
            <a:ext cx="6768000" cy="406800"/>
          </a:xfrm>
          <a:solidFill>
            <a:schemeClr val="accent1"/>
          </a:solidFill>
        </p:spPr>
        <p:txBody>
          <a:bodyPr vert="horz" lIns="216000" tIns="0" rIns="0" bIns="0" rtlCol="0" anchor="ctr" anchorCtr="0">
            <a:noAutofit/>
          </a:bodyPr>
          <a:lstStyle/>
          <a:p>
            <a:r>
              <a:rPr lang="en-GB" sz="2000" dirty="0" smtClean="0"/>
              <a:t>Data collection </a:t>
            </a:r>
            <a:r>
              <a:rPr lang="en-GB" sz="2000" dirty="0"/>
              <a:t>m</a:t>
            </a:r>
            <a:r>
              <a:rPr lang="en-GB" sz="2000" dirty="0" smtClean="0"/>
              <a:t>ethodology</a:t>
            </a:r>
            <a:endParaRPr lang="en-GB" sz="2000" dirty="0"/>
          </a:p>
        </p:txBody>
      </p:sp>
      <p:sp>
        <p:nvSpPr>
          <p:cNvPr id="99" name="Rectangle 98"/>
          <p:cNvSpPr/>
          <p:nvPr/>
        </p:nvSpPr>
        <p:spPr>
          <a:xfrm>
            <a:off x="182446" y="3755133"/>
            <a:ext cx="8779109" cy="2266155"/>
          </a:xfrm>
          <a:prstGeom prst="rect">
            <a:avLst/>
          </a:prstGeom>
          <a:solidFill>
            <a:schemeClr val="bg1"/>
          </a:solidFill>
          <a:ln>
            <a:solidFill>
              <a:srgbClr val="00ADC6"/>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GB" dirty="0" smtClean="0">
              <a:solidFill>
                <a:prstClr val="white"/>
              </a:solidFill>
            </a:endParaRPr>
          </a:p>
        </p:txBody>
      </p:sp>
      <p:sp>
        <p:nvSpPr>
          <p:cNvPr id="100" name="Title 1"/>
          <p:cNvSpPr txBox="1">
            <a:spLocks/>
          </p:cNvSpPr>
          <p:nvPr/>
        </p:nvSpPr>
        <p:spPr>
          <a:xfrm>
            <a:off x="3446378" y="1823516"/>
            <a:ext cx="2268910" cy="432000"/>
          </a:xfrm>
          <a:prstGeom prst="rect">
            <a:avLst/>
          </a:prstGeom>
          <a:solidFill>
            <a:srgbClr val="00ADC6"/>
          </a:solidFill>
          <a:ln>
            <a:solidFill>
              <a:srgbClr val="00ADC6"/>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defTabSz="801472">
              <a:defRPr/>
            </a:pPr>
            <a:r>
              <a:rPr lang="en-GB" sz="1400" b="1" dirty="0">
                <a:solidFill>
                  <a:sysClr val="window" lastClr="FFFFFF"/>
                </a:solidFill>
              </a:rPr>
              <a:t>Collect Indicator Data</a:t>
            </a:r>
          </a:p>
        </p:txBody>
      </p:sp>
      <p:sp>
        <p:nvSpPr>
          <p:cNvPr id="101" name="Oval 100"/>
          <p:cNvSpPr/>
          <p:nvPr/>
        </p:nvSpPr>
        <p:spPr>
          <a:xfrm>
            <a:off x="3370470" y="1756394"/>
            <a:ext cx="215487" cy="228562"/>
          </a:xfrm>
          <a:prstGeom prst="ellipse">
            <a:avLst/>
          </a:prstGeom>
          <a:solidFill>
            <a:srgbClr val="B6D2FF"/>
          </a:solidFill>
          <a:ln w="25400" cap="flat" cmpd="sng" algn="ctr">
            <a:solidFill>
              <a:srgbClr val="B6D2FF"/>
            </a:solidFill>
            <a:prstDash val="solid"/>
          </a:ln>
          <a:effectLst/>
        </p:spPr>
        <p:txBody>
          <a:bodyPr lIns="0" tIns="40074" rIns="0" bIns="40074" rtlCol="0" anchor="ctr"/>
          <a:lstStyle/>
          <a:p>
            <a:pPr algn="ctr" defTabSz="801472">
              <a:defRPr/>
            </a:pPr>
            <a:r>
              <a:rPr lang="en-GB" sz="1400" kern="0" dirty="0">
                <a:solidFill>
                  <a:sysClr val="window" lastClr="FFFFFF"/>
                </a:solidFill>
              </a:rPr>
              <a:t>1</a:t>
            </a:r>
          </a:p>
        </p:txBody>
      </p:sp>
      <p:sp>
        <p:nvSpPr>
          <p:cNvPr id="102" name="Title 1"/>
          <p:cNvSpPr txBox="1">
            <a:spLocks/>
          </p:cNvSpPr>
          <p:nvPr/>
        </p:nvSpPr>
        <p:spPr>
          <a:xfrm>
            <a:off x="3446378" y="2264997"/>
            <a:ext cx="2268910" cy="1120172"/>
          </a:xfrm>
          <a:prstGeom prst="rect">
            <a:avLst/>
          </a:prstGeom>
          <a:solidFill>
            <a:schemeClr val="bg1"/>
          </a:solidFill>
          <a:ln>
            <a:solidFill>
              <a:srgbClr val="00ADC6"/>
            </a:solidFill>
          </a:ln>
          <a:effectLst>
            <a:outerShdw blurRad="50800" dist="38100" dir="2700000" algn="tl" rotWithShape="0">
              <a:prstClr val="black">
                <a:alpha val="40000"/>
              </a:prstClr>
            </a:outerShdw>
          </a:effectLst>
        </p:spPr>
        <p:txBody>
          <a:bodyPr vert="horz" lIns="63108" tIns="0" rIns="15777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marL="233763" indent="-155842" defTabSz="801472">
              <a:buFont typeface="Arial" pitchFamily="34" charset="0"/>
              <a:buChar char="•"/>
              <a:defRPr/>
            </a:pPr>
            <a:r>
              <a:rPr lang="en-GB" sz="1200" dirty="0">
                <a:solidFill>
                  <a:prstClr val="black"/>
                </a:solidFill>
              </a:rPr>
              <a:t>Collect historical and projected </a:t>
            </a:r>
            <a:r>
              <a:rPr lang="en-GB" sz="1200" dirty="0" smtClean="0">
                <a:solidFill>
                  <a:prstClr val="black"/>
                </a:solidFill>
              </a:rPr>
              <a:t>data </a:t>
            </a:r>
            <a:r>
              <a:rPr lang="en-GB" sz="1200" dirty="0">
                <a:solidFill>
                  <a:prstClr val="black"/>
                </a:solidFill>
              </a:rPr>
              <a:t>for indicators mapped to ambitions for </a:t>
            </a:r>
            <a:r>
              <a:rPr lang="en-GB" sz="1200" dirty="0" smtClean="0">
                <a:solidFill>
                  <a:prstClr val="black"/>
                </a:solidFill>
              </a:rPr>
              <a:t>CCGs, LAs and providers</a:t>
            </a:r>
            <a:endParaRPr lang="en-GB" sz="1200" baseline="30000" dirty="0">
              <a:solidFill>
                <a:prstClr val="black"/>
              </a:solidFill>
            </a:endParaRPr>
          </a:p>
        </p:txBody>
      </p:sp>
      <p:sp>
        <p:nvSpPr>
          <p:cNvPr id="103" name="Title 1"/>
          <p:cNvSpPr txBox="1">
            <a:spLocks/>
          </p:cNvSpPr>
          <p:nvPr/>
        </p:nvSpPr>
        <p:spPr>
          <a:xfrm>
            <a:off x="540342" y="4126395"/>
            <a:ext cx="2268910" cy="432000"/>
          </a:xfrm>
          <a:prstGeom prst="rect">
            <a:avLst/>
          </a:prstGeom>
          <a:solidFill>
            <a:srgbClr val="00ADC6"/>
          </a:solidFill>
          <a:ln>
            <a:solidFill>
              <a:srgbClr val="00ADC6"/>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defTabSz="801472">
              <a:defRPr/>
            </a:pPr>
            <a:r>
              <a:rPr lang="en-GB" sz="1400" b="1" dirty="0">
                <a:solidFill>
                  <a:sysClr val="window" lastClr="FFFFFF"/>
                </a:solidFill>
              </a:rPr>
              <a:t>Use NHS E </a:t>
            </a:r>
            <a:r>
              <a:rPr lang="en-GB" sz="1400" b="1" dirty="0" smtClean="0">
                <a:solidFill>
                  <a:sysClr val="window" lastClr="FFFFFF"/>
                </a:solidFill>
              </a:rPr>
              <a:t>Projection Methodology</a:t>
            </a:r>
            <a:endParaRPr lang="en-GB" sz="1400" b="1" dirty="0">
              <a:solidFill>
                <a:sysClr val="window" lastClr="FFFFFF"/>
              </a:solidFill>
            </a:endParaRPr>
          </a:p>
        </p:txBody>
      </p:sp>
      <p:sp>
        <p:nvSpPr>
          <p:cNvPr id="104" name="Oval 103"/>
          <p:cNvSpPr/>
          <p:nvPr/>
        </p:nvSpPr>
        <p:spPr>
          <a:xfrm>
            <a:off x="467631" y="4059273"/>
            <a:ext cx="215487" cy="228562"/>
          </a:xfrm>
          <a:prstGeom prst="ellipse">
            <a:avLst/>
          </a:prstGeom>
          <a:solidFill>
            <a:srgbClr val="B6D2FF"/>
          </a:solidFill>
          <a:ln w="25400" cap="flat" cmpd="sng" algn="ctr">
            <a:solidFill>
              <a:srgbClr val="B6D2FF"/>
            </a:solidFill>
            <a:prstDash val="solid"/>
          </a:ln>
          <a:effectLst/>
        </p:spPr>
        <p:txBody>
          <a:bodyPr lIns="0" tIns="40074" rIns="0" bIns="40074" rtlCol="0" anchor="ctr"/>
          <a:lstStyle/>
          <a:p>
            <a:pPr algn="ctr" defTabSz="801472">
              <a:defRPr/>
            </a:pPr>
            <a:r>
              <a:rPr lang="en-GB" sz="1400" kern="0" dirty="0">
                <a:solidFill>
                  <a:sysClr val="window" lastClr="FFFFFF"/>
                </a:solidFill>
              </a:rPr>
              <a:t>a</a:t>
            </a:r>
          </a:p>
        </p:txBody>
      </p:sp>
      <p:sp>
        <p:nvSpPr>
          <p:cNvPr id="105" name="Title 1"/>
          <p:cNvSpPr txBox="1">
            <a:spLocks/>
          </p:cNvSpPr>
          <p:nvPr/>
        </p:nvSpPr>
        <p:spPr>
          <a:xfrm>
            <a:off x="3446378" y="4126395"/>
            <a:ext cx="2268910" cy="432000"/>
          </a:xfrm>
          <a:prstGeom prst="rect">
            <a:avLst/>
          </a:prstGeom>
          <a:solidFill>
            <a:srgbClr val="00ADC6"/>
          </a:solidFill>
          <a:ln>
            <a:solidFill>
              <a:srgbClr val="00ADC6"/>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defTabSz="801472">
              <a:defRPr/>
            </a:pPr>
            <a:r>
              <a:rPr lang="en-GB" sz="1400" b="1" dirty="0">
                <a:solidFill>
                  <a:sysClr val="window" lastClr="FFFFFF"/>
                </a:solidFill>
              </a:rPr>
              <a:t>Team Projects Trends</a:t>
            </a:r>
          </a:p>
        </p:txBody>
      </p:sp>
      <p:sp>
        <p:nvSpPr>
          <p:cNvPr id="106" name="Oval 105"/>
          <p:cNvSpPr/>
          <p:nvPr/>
        </p:nvSpPr>
        <p:spPr>
          <a:xfrm>
            <a:off x="3370470" y="4059273"/>
            <a:ext cx="215487" cy="228562"/>
          </a:xfrm>
          <a:prstGeom prst="ellipse">
            <a:avLst/>
          </a:prstGeom>
          <a:solidFill>
            <a:srgbClr val="B6D2FF"/>
          </a:solidFill>
          <a:ln w="25400" cap="flat" cmpd="sng" algn="ctr">
            <a:solidFill>
              <a:srgbClr val="B6D2FF"/>
            </a:solidFill>
            <a:prstDash val="solid"/>
          </a:ln>
          <a:effectLst/>
        </p:spPr>
        <p:txBody>
          <a:bodyPr lIns="0" tIns="40074" rIns="0" bIns="40074" rtlCol="0" anchor="ctr"/>
          <a:lstStyle/>
          <a:p>
            <a:pPr algn="ctr" defTabSz="801472">
              <a:defRPr/>
            </a:pPr>
            <a:r>
              <a:rPr lang="en-GB" sz="1400" kern="0" dirty="0">
                <a:solidFill>
                  <a:sysClr val="window" lastClr="FFFFFF"/>
                </a:solidFill>
              </a:rPr>
              <a:t>b</a:t>
            </a:r>
          </a:p>
        </p:txBody>
      </p:sp>
      <p:sp>
        <p:nvSpPr>
          <p:cNvPr id="107" name="Title 1"/>
          <p:cNvSpPr txBox="1">
            <a:spLocks/>
          </p:cNvSpPr>
          <p:nvPr/>
        </p:nvSpPr>
        <p:spPr>
          <a:xfrm>
            <a:off x="6358807" y="4126395"/>
            <a:ext cx="2268910" cy="432000"/>
          </a:xfrm>
          <a:prstGeom prst="rect">
            <a:avLst/>
          </a:prstGeom>
          <a:solidFill>
            <a:srgbClr val="00ADC6"/>
          </a:solidFill>
          <a:ln>
            <a:solidFill>
              <a:srgbClr val="00ADC6"/>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defTabSz="801472">
              <a:defRPr/>
            </a:pPr>
            <a:r>
              <a:rPr lang="en-GB" sz="1400" b="1" dirty="0">
                <a:solidFill>
                  <a:sysClr val="window" lastClr="FFFFFF"/>
                </a:solidFill>
              </a:rPr>
              <a:t>No Projection Possible</a:t>
            </a:r>
          </a:p>
        </p:txBody>
      </p:sp>
      <p:sp>
        <p:nvSpPr>
          <p:cNvPr id="108" name="Oval 107"/>
          <p:cNvSpPr/>
          <p:nvPr/>
        </p:nvSpPr>
        <p:spPr>
          <a:xfrm>
            <a:off x="6286096" y="4059273"/>
            <a:ext cx="215487" cy="228562"/>
          </a:xfrm>
          <a:prstGeom prst="ellipse">
            <a:avLst/>
          </a:prstGeom>
          <a:solidFill>
            <a:srgbClr val="B6D2FF"/>
          </a:solidFill>
          <a:ln w="25400" cap="flat" cmpd="sng" algn="ctr">
            <a:solidFill>
              <a:srgbClr val="B6D2FF"/>
            </a:solidFill>
            <a:prstDash val="solid"/>
          </a:ln>
          <a:effectLst/>
        </p:spPr>
        <p:txBody>
          <a:bodyPr lIns="0" tIns="40074" rIns="0" bIns="40074" rtlCol="0" anchor="ctr"/>
          <a:lstStyle/>
          <a:p>
            <a:pPr algn="ctr" defTabSz="801472">
              <a:defRPr/>
            </a:pPr>
            <a:r>
              <a:rPr lang="en-GB" sz="1400" kern="0" dirty="0">
                <a:solidFill>
                  <a:sysClr val="window" lastClr="FFFFFF"/>
                </a:solidFill>
              </a:rPr>
              <a:t>c</a:t>
            </a:r>
          </a:p>
        </p:txBody>
      </p:sp>
      <p:sp>
        <p:nvSpPr>
          <p:cNvPr id="110" name="Title 1"/>
          <p:cNvSpPr txBox="1">
            <a:spLocks/>
          </p:cNvSpPr>
          <p:nvPr/>
        </p:nvSpPr>
        <p:spPr>
          <a:xfrm>
            <a:off x="540342" y="4567876"/>
            <a:ext cx="2268910" cy="1249840"/>
          </a:xfrm>
          <a:prstGeom prst="rect">
            <a:avLst/>
          </a:prstGeom>
          <a:solidFill>
            <a:schemeClr val="bg1"/>
          </a:solidFill>
          <a:ln>
            <a:solidFill>
              <a:srgbClr val="00ADC6"/>
            </a:solidFill>
          </a:ln>
          <a:effectLst>
            <a:outerShdw blurRad="50800" dist="38100" dir="2700000" algn="tl" rotWithShape="0">
              <a:prstClr val="black">
                <a:alpha val="40000"/>
              </a:prstClr>
            </a:outerShdw>
          </a:effectLst>
        </p:spPr>
        <p:txBody>
          <a:bodyPr vert="horz" lIns="63108" tIns="0" rIns="15777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marL="233763" indent="-155842" defTabSz="801472">
              <a:buFont typeface="Arial" pitchFamily="34" charset="0"/>
              <a:buChar char="•"/>
              <a:defRPr/>
            </a:pPr>
            <a:r>
              <a:rPr lang="en-GB" sz="1200" dirty="0">
                <a:solidFill>
                  <a:prstClr val="black"/>
                </a:solidFill>
              </a:rPr>
              <a:t>Where provided by NHS </a:t>
            </a:r>
            <a:r>
              <a:rPr lang="en-GB" sz="1200" dirty="0" smtClean="0">
                <a:solidFill>
                  <a:prstClr val="black"/>
                </a:solidFill>
              </a:rPr>
              <a:t>England, </a:t>
            </a:r>
            <a:r>
              <a:rPr lang="en-GB" sz="1200" dirty="0">
                <a:solidFill>
                  <a:prstClr val="black"/>
                </a:solidFill>
              </a:rPr>
              <a:t>use </a:t>
            </a:r>
            <a:r>
              <a:rPr lang="en-GB" sz="1200" dirty="0" smtClean="0">
                <a:solidFill>
                  <a:prstClr val="black"/>
                </a:solidFill>
              </a:rPr>
              <a:t>projection methodology for indicators</a:t>
            </a:r>
            <a:endParaRPr lang="en-GB" sz="1200" baseline="30000" dirty="0">
              <a:solidFill>
                <a:prstClr val="black"/>
              </a:solidFill>
            </a:endParaRPr>
          </a:p>
        </p:txBody>
      </p:sp>
      <p:sp>
        <p:nvSpPr>
          <p:cNvPr id="111" name="Title 1"/>
          <p:cNvSpPr txBox="1">
            <a:spLocks/>
          </p:cNvSpPr>
          <p:nvPr/>
        </p:nvSpPr>
        <p:spPr>
          <a:xfrm>
            <a:off x="3446378" y="4567876"/>
            <a:ext cx="2268910" cy="1249840"/>
          </a:xfrm>
          <a:prstGeom prst="rect">
            <a:avLst/>
          </a:prstGeom>
          <a:solidFill>
            <a:schemeClr val="bg1"/>
          </a:solidFill>
          <a:ln>
            <a:solidFill>
              <a:srgbClr val="00ADC6"/>
            </a:solidFill>
          </a:ln>
          <a:effectLst>
            <a:outerShdw blurRad="50800" dist="38100" dir="2700000" algn="tl" rotWithShape="0">
              <a:prstClr val="black">
                <a:alpha val="40000"/>
              </a:prstClr>
            </a:outerShdw>
          </a:effectLst>
        </p:spPr>
        <p:txBody>
          <a:bodyPr vert="horz" lIns="63108" tIns="0" rIns="15777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marL="233763" indent="-155842" defTabSz="801472">
              <a:buFont typeface="Arial" pitchFamily="34" charset="0"/>
              <a:buChar char="•"/>
              <a:defRPr/>
            </a:pPr>
            <a:r>
              <a:rPr lang="en-GB" sz="1200" dirty="0">
                <a:solidFill>
                  <a:prstClr val="black"/>
                </a:solidFill>
              </a:rPr>
              <a:t>Where trends not provided, project </a:t>
            </a:r>
            <a:r>
              <a:rPr lang="en-GB" sz="1200" dirty="0" smtClean="0">
                <a:solidFill>
                  <a:prstClr val="black"/>
                </a:solidFill>
              </a:rPr>
              <a:t>using exponential smoothing based on historic data</a:t>
            </a:r>
            <a:endParaRPr lang="en-GB" sz="1200" baseline="30000" dirty="0">
              <a:solidFill>
                <a:prstClr val="black"/>
              </a:solidFill>
            </a:endParaRPr>
          </a:p>
        </p:txBody>
      </p:sp>
      <p:sp>
        <p:nvSpPr>
          <p:cNvPr id="112" name="Title 1"/>
          <p:cNvSpPr txBox="1">
            <a:spLocks/>
          </p:cNvSpPr>
          <p:nvPr/>
        </p:nvSpPr>
        <p:spPr>
          <a:xfrm>
            <a:off x="6358807" y="4567876"/>
            <a:ext cx="2268910" cy="1249840"/>
          </a:xfrm>
          <a:prstGeom prst="rect">
            <a:avLst/>
          </a:prstGeom>
          <a:solidFill>
            <a:schemeClr val="bg1"/>
          </a:solidFill>
          <a:ln>
            <a:solidFill>
              <a:srgbClr val="00ADC6"/>
            </a:solidFill>
          </a:ln>
          <a:effectLst>
            <a:outerShdw blurRad="50800" dist="38100" dir="2700000" algn="tl" rotWithShape="0">
              <a:prstClr val="black">
                <a:alpha val="40000"/>
              </a:prstClr>
            </a:outerShdw>
          </a:effectLst>
        </p:spPr>
        <p:txBody>
          <a:bodyPr vert="horz" lIns="63108" tIns="0" rIns="15777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marL="233763" indent="-155842" defTabSz="801472">
              <a:buFont typeface="Arial" pitchFamily="34" charset="0"/>
              <a:buChar char="•"/>
              <a:defRPr/>
            </a:pPr>
            <a:r>
              <a:rPr lang="en-GB" sz="1200" dirty="0">
                <a:solidFill>
                  <a:prstClr val="black"/>
                </a:solidFill>
              </a:rPr>
              <a:t>As a last resort, where no trend or historical data provided, assume no change</a:t>
            </a:r>
            <a:endParaRPr lang="en-GB" sz="1200" baseline="30000" dirty="0">
              <a:solidFill>
                <a:prstClr val="black"/>
              </a:solidFill>
            </a:endParaRPr>
          </a:p>
        </p:txBody>
      </p:sp>
      <p:sp>
        <p:nvSpPr>
          <p:cNvPr id="113" name="TextBox 112"/>
          <p:cNvSpPr txBox="1"/>
          <p:nvPr/>
        </p:nvSpPr>
        <p:spPr>
          <a:xfrm>
            <a:off x="3124619" y="3527983"/>
            <a:ext cx="2912429" cy="432000"/>
          </a:xfrm>
          <a:prstGeom prst="rect">
            <a:avLst/>
          </a:prstGeom>
          <a:solidFill>
            <a:srgbClr val="00ADC6"/>
          </a:solidFill>
          <a:ln>
            <a:solidFill>
              <a:srgbClr val="00ADC6"/>
            </a:solidFill>
          </a:ln>
          <a:effectLst>
            <a:outerShdw blurRad="50800" dist="38100" dir="2700000" algn="tl" rotWithShape="0">
              <a:prstClr val="black">
                <a:alpha val="40000"/>
              </a:prstClr>
            </a:outerShdw>
          </a:effectLst>
        </p:spPr>
        <p:txBody>
          <a:bodyPr vert="horz" lIns="0" tIns="0" rIns="0" bIns="0" rtlCol="0" anchor="ctr" anchorCtr="0">
            <a:noAutofit/>
          </a:bodyPr>
          <a:lstStyle>
            <a:defPPr>
              <a:defRPr lang="en-US"/>
            </a:defPPr>
            <a:lvl1pPr marR="0" lvl="0" indent="0" algn="ctr" defTabSz="914400" fontAlgn="auto">
              <a:lnSpc>
                <a:spcPct val="100000"/>
              </a:lnSpc>
              <a:spcBef>
                <a:spcPct val="0"/>
              </a:spcBef>
              <a:spcAft>
                <a:spcPts val="0"/>
              </a:spcAft>
              <a:buClrTx/>
              <a:buSzTx/>
              <a:buFontTx/>
              <a:buNone/>
              <a:tabLst/>
              <a:defRPr sz="1600" b="1">
                <a:solidFill>
                  <a:sysClr val="window" lastClr="FFFFFF"/>
                </a:solidFill>
                <a:latin typeface="Arial" pitchFamily="34" charset="0"/>
                <a:ea typeface="+mj-ea"/>
                <a:cs typeface="Arial" pitchFamily="34" charset="0"/>
              </a:defRPr>
            </a:lvl1pPr>
          </a:lstStyle>
          <a:p>
            <a:r>
              <a:rPr lang="en-GB" sz="1400" dirty="0"/>
              <a:t>Project </a:t>
            </a:r>
            <a:r>
              <a:rPr lang="en-GB" sz="1400" dirty="0" smtClean="0"/>
              <a:t>Indicators to </a:t>
            </a:r>
            <a:r>
              <a:rPr lang="en-GB" sz="1400" dirty="0"/>
              <a:t>2018/19</a:t>
            </a:r>
          </a:p>
        </p:txBody>
      </p:sp>
      <p:sp>
        <p:nvSpPr>
          <p:cNvPr id="116" name="Oval 115"/>
          <p:cNvSpPr/>
          <p:nvPr/>
        </p:nvSpPr>
        <p:spPr>
          <a:xfrm>
            <a:off x="3059167" y="3459822"/>
            <a:ext cx="215487" cy="228562"/>
          </a:xfrm>
          <a:prstGeom prst="ellipse">
            <a:avLst/>
          </a:prstGeom>
          <a:solidFill>
            <a:srgbClr val="B6D2FF"/>
          </a:solidFill>
          <a:ln w="25400" cap="flat" cmpd="sng" algn="ctr">
            <a:solidFill>
              <a:srgbClr val="B6D2FF"/>
            </a:solidFill>
            <a:prstDash val="solid"/>
          </a:ln>
          <a:effectLst/>
        </p:spPr>
        <p:txBody>
          <a:bodyPr lIns="0" tIns="40074" rIns="0" bIns="40074" rtlCol="0" anchor="ctr"/>
          <a:lstStyle/>
          <a:p>
            <a:pPr algn="ctr" defTabSz="801472">
              <a:defRPr/>
            </a:pPr>
            <a:r>
              <a:rPr lang="en-GB" sz="1400" kern="0" dirty="0">
                <a:solidFill>
                  <a:sysClr val="window" lastClr="FFFFFF"/>
                </a:solidFill>
              </a:rPr>
              <a:t>2</a:t>
            </a:r>
          </a:p>
        </p:txBody>
      </p:sp>
      <p:sp>
        <p:nvSpPr>
          <p:cNvPr id="120" name="Rectangle 119"/>
          <p:cNvSpPr/>
          <p:nvPr/>
        </p:nvSpPr>
        <p:spPr>
          <a:xfrm>
            <a:off x="467926" y="1124936"/>
            <a:ext cx="8208149" cy="474638"/>
          </a:xfrm>
          <a:prstGeom prst="rect">
            <a:avLst/>
          </a:prstGeom>
        </p:spPr>
        <p:txBody>
          <a:bodyPr wrap="square" lIns="104287" tIns="52144" rIns="104287" bIns="52144">
            <a:spAutoFit/>
          </a:bodyPr>
          <a:lstStyle/>
          <a:p>
            <a:pPr defTabSz="1042872"/>
            <a:r>
              <a:rPr lang="en-GB" sz="1200" b="1" dirty="0" smtClean="0">
                <a:solidFill>
                  <a:prstClr val="black"/>
                </a:solidFill>
              </a:rPr>
              <a:t>We have projected the seven </a:t>
            </a:r>
            <a:r>
              <a:rPr lang="en-GB" sz="1200" b="1" dirty="0">
                <a:solidFill>
                  <a:prstClr val="black"/>
                </a:solidFill>
              </a:rPr>
              <a:t>a</a:t>
            </a:r>
            <a:r>
              <a:rPr lang="en-GB" sz="1200" b="1" dirty="0" smtClean="0">
                <a:solidFill>
                  <a:prstClr val="black"/>
                </a:solidFill>
              </a:rPr>
              <a:t>mbitions using NHS England trends where possible, and exponential smoothing where not</a:t>
            </a:r>
            <a:endParaRPr lang="en-GB" sz="1200" b="1" dirty="0">
              <a:solidFill>
                <a:prstClr val="black"/>
              </a:solidFill>
            </a:endParaRPr>
          </a:p>
        </p:txBody>
      </p:sp>
      <p:sp>
        <p:nvSpPr>
          <p:cNvPr id="22" name="Slide Number Placeholder 4"/>
          <p:cNvSpPr txBox="1">
            <a:spLocks/>
          </p:cNvSpPr>
          <p:nvPr/>
        </p:nvSpPr>
        <p:spPr>
          <a:xfrm>
            <a:off x="354024" y="6534984"/>
            <a:ext cx="301175"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2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34A5E-8B9A-4F1B-8A1C-D54727A06F98}"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775719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4531824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7758"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mn-lt"/>
            </a:endParaRPr>
          </a:p>
        </p:txBody>
      </p:sp>
      <p:sp>
        <p:nvSpPr>
          <p:cNvPr id="15" name="Title 1"/>
          <p:cNvSpPr>
            <a:spLocks noGrp="1"/>
          </p:cNvSpPr>
          <p:nvPr>
            <p:ph type="title"/>
          </p:nvPr>
        </p:nvSpPr>
        <p:spPr>
          <a:xfrm>
            <a:off x="358776" y="518870"/>
            <a:ext cx="6768000" cy="406800"/>
          </a:xfrm>
          <a:solidFill>
            <a:schemeClr val="accent1"/>
          </a:solidFill>
        </p:spPr>
        <p:txBody>
          <a:bodyPr vert="horz" lIns="216000" tIns="0" rIns="0" bIns="0" rtlCol="0" anchor="ctr" anchorCtr="0">
            <a:noAutofit/>
          </a:bodyPr>
          <a:lstStyle/>
          <a:p>
            <a:r>
              <a:rPr lang="en-GB" sz="2000" dirty="0" smtClean="0"/>
              <a:t>Projection methodology</a:t>
            </a:r>
            <a:endParaRPr lang="en-GB" sz="2000" dirty="0"/>
          </a:p>
        </p:txBody>
      </p:sp>
      <p:sp>
        <p:nvSpPr>
          <p:cNvPr id="27" name="Rectangle 26"/>
          <p:cNvSpPr/>
          <p:nvPr/>
        </p:nvSpPr>
        <p:spPr>
          <a:xfrm>
            <a:off x="467926" y="1124936"/>
            <a:ext cx="8208149" cy="289972"/>
          </a:xfrm>
          <a:prstGeom prst="rect">
            <a:avLst/>
          </a:prstGeom>
        </p:spPr>
        <p:txBody>
          <a:bodyPr wrap="square" lIns="104287" tIns="52144" rIns="104287" bIns="52144">
            <a:spAutoFit/>
          </a:bodyPr>
          <a:lstStyle/>
          <a:p>
            <a:pPr defTabSz="1042872"/>
            <a:r>
              <a:rPr lang="en-GB" sz="1200" b="1" dirty="0">
                <a:solidFill>
                  <a:prstClr val="black"/>
                </a:solidFill>
              </a:rPr>
              <a:t>Exponential smoothing supports clearer future estimates while allowing for some historical trends in the </a:t>
            </a:r>
            <a:r>
              <a:rPr lang="en-GB" sz="1200" b="1" dirty="0" smtClean="0">
                <a:solidFill>
                  <a:prstClr val="black"/>
                </a:solidFill>
              </a:rPr>
              <a:t>data.</a:t>
            </a:r>
            <a:endParaRPr lang="en-GB" sz="1200" b="1" dirty="0">
              <a:solidFill>
                <a:prstClr val="black"/>
              </a:solidFill>
            </a:endParaRPr>
          </a:p>
        </p:txBody>
      </p:sp>
      <p:graphicFrame>
        <p:nvGraphicFramePr>
          <p:cNvPr id="90" name="Object 89"/>
          <p:cNvGraphicFramePr>
            <a:graphicFrameLocks/>
          </p:cNvGraphicFramePr>
          <p:nvPr>
            <p:custDataLst>
              <p:tags r:id="rId4"/>
            </p:custDataLst>
            <p:extLst>
              <p:ext uri="{D42A27DB-BD31-4B8C-83A1-F6EECF244321}">
                <p14:modId xmlns:p14="http://schemas.microsoft.com/office/powerpoint/2010/main" val="604052103"/>
              </p:ext>
            </p:extLst>
          </p:nvPr>
        </p:nvGraphicFramePr>
        <p:xfrm>
          <a:off x="419100" y="4914901"/>
          <a:ext cx="3962462" cy="1238185"/>
        </p:xfrm>
        <a:graphic>
          <a:graphicData uri="http://schemas.openxmlformats.org/presentationml/2006/ole">
            <mc:AlternateContent xmlns:mc="http://schemas.openxmlformats.org/markup-compatibility/2006">
              <mc:Choice xmlns:v="urn:schemas-microsoft-com:vml" Requires="v">
                <p:oleObj spid="_x0000_s407759" name="Chart" r:id="rId19" imgW="3962462" imgH="1238185" progId="MSGraph.Chart.8">
                  <p:embed followColorScheme="full"/>
                </p:oleObj>
              </mc:Choice>
              <mc:Fallback>
                <p:oleObj name="Chart" r:id="rId19" imgW="3962462" imgH="1238185" progId="MSGraph.Chart.8">
                  <p:embed followColorScheme="full"/>
                  <p:pic>
                    <p:nvPicPr>
                      <p:cNvPr id="0" name=""/>
                      <p:cNvPicPr/>
                      <p:nvPr/>
                    </p:nvPicPr>
                    <p:blipFill>
                      <a:blip r:embed="rId20"/>
                      <a:stretch>
                        <a:fillRect/>
                      </a:stretch>
                    </p:blipFill>
                    <p:spPr>
                      <a:xfrm>
                        <a:off x="419100" y="4914901"/>
                        <a:ext cx="3962462" cy="1238185"/>
                      </a:xfrm>
                      <a:prstGeom prst="rect">
                        <a:avLst/>
                      </a:prstGeom>
                    </p:spPr>
                  </p:pic>
                </p:oleObj>
              </mc:Fallback>
            </mc:AlternateContent>
          </a:graphicData>
        </a:graphic>
      </p:graphicFrame>
      <p:sp>
        <p:nvSpPr>
          <p:cNvPr id="91" name="Rectangle 90"/>
          <p:cNvSpPr/>
          <p:nvPr>
            <p:custDataLst>
              <p:tags r:id="rId5"/>
            </p:custDataLst>
          </p:nvPr>
        </p:nvSpPr>
        <p:spPr bwMode="gray">
          <a:xfrm>
            <a:off x="160338" y="4919663"/>
            <a:ext cx="2524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E852FC4-50F9-4E46-B1FF-203403150EEE}" type="datetime'''5''''''''''''''''''''''8''''''''0'''''''''''''''''">
              <a:rPr lang="en-US" sz="1200">
                <a:solidFill>
                  <a:prstClr val="black"/>
                </a:solidFill>
              </a:rPr>
              <a:pPr algn="r">
                <a:spcBef>
                  <a:spcPct val="0"/>
                </a:spcBef>
                <a:spcAft>
                  <a:spcPct val="0"/>
                </a:spcAft>
              </a:pPr>
              <a:t>580</a:t>
            </a:fld>
            <a:endParaRPr lang="en-GB" sz="1200" dirty="0">
              <a:solidFill>
                <a:prstClr val="black"/>
              </a:solidFill>
              <a:sym typeface="+mn-lt"/>
            </a:endParaRPr>
          </a:p>
        </p:txBody>
      </p:sp>
      <p:sp>
        <p:nvSpPr>
          <p:cNvPr id="92" name="Rectangle 91"/>
          <p:cNvSpPr/>
          <p:nvPr>
            <p:custDataLst>
              <p:tags r:id="rId6"/>
            </p:custDataLst>
          </p:nvPr>
        </p:nvSpPr>
        <p:spPr bwMode="gray">
          <a:xfrm>
            <a:off x="328613" y="5910263"/>
            <a:ext cx="84138"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D8C38D3A-4BD1-490C-BD6A-EE47941C448C}" type="datetime'''0'''''''''''''''''''''''''''''''''''''''">
              <a:rPr lang="en-US" sz="1200">
                <a:solidFill>
                  <a:prstClr val="black"/>
                </a:solidFill>
              </a:rPr>
              <a:pPr algn="r">
                <a:spcBef>
                  <a:spcPct val="0"/>
                </a:spcBef>
                <a:spcAft>
                  <a:spcPct val="0"/>
                </a:spcAft>
              </a:pPr>
              <a:t>0</a:t>
            </a:fld>
            <a:endParaRPr lang="en-GB" sz="1200" dirty="0">
              <a:solidFill>
                <a:prstClr val="black"/>
              </a:solidFill>
              <a:sym typeface="+mn-lt"/>
            </a:endParaRPr>
          </a:p>
        </p:txBody>
      </p:sp>
      <p:cxnSp>
        <p:nvCxnSpPr>
          <p:cNvPr id="94" name="Straight Connector 93"/>
          <p:cNvCxnSpPr/>
          <p:nvPr>
            <p:custDataLst>
              <p:tags r:id="rId7"/>
            </p:custDataLst>
          </p:nvPr>
        </p:nvCxnSpPr>
        <p:spPr bwMode="auto">
          <a:xfrm>
            <a:off x="482600" y="5010150"/>
            <a:ext cx="50800"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custDataLst>
              <p:tags r:id="rId8"/>
            </p:custDataLst>
          </p:nvPr>
        </p:nvCxnSpPr>
        <p:spPr bwMode="auto">
          <a:xfrm>
            <a:off x="482600" y="6000750"/>
            <a:ext cx="50800"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9" name="Freeform 8"/>
          <p:cNvSpPr/>
          <p:nvPr>
            <p:custDataLst>
              <p:tags r:id="rId9"/>
            </p:custDataLst>
          </p:nvPr>
        </p:nvSpPr>
        <p:spPr bwMode="auto">
          <a:xfrm>
            <a:off x="460375" y="5581650"/>
            <a:ext cx="146051" cy="96838"/>
          </a:xfrm>
          <a:custGeom>
            <a:avLst/>
            <a:gdLst/>
            <a:ahLst/>
            <a:cxnLst/>
            <a:rect l="0" t="0" r="0" b="0"/>
            <a:pathLst>
              <a:path w="146051" h="96838">
                <a:moveTo>
                  <a:pt x="0" y="39687"/>
                </a:moveTo>
                <a:lnTo>
                  <a:pt x="146050" y="0"/>
                </a:lnTo>
                <a:lnTo>
                  <a:pt x="146050" y="57150"/>
                </a:lnTo>
                <a:lnTo>
                  <a:pt x="0" y="96837"/>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p:cNvSpPr/>
          <p:nvPr>
            <p:custDataLst>
              <p:tags r:id="rId10"/>
            </p:custDataLst>
          </p:nvPr>
        </p:nvSpPr>
        <p:spPr bwMode="auto">
          <a:xfrm>
            <a:off x="460375" y="5638800"/>
            <a:ext cx="146051" cy="39688"/>
          </a:xfrm>
          <a:custGeom>
            <a:avLst/>
            <a:gdLst/>
            <a:ahLst/>
            <a:cxnLst/>
            <a:rect l="0" t="0" r="0" b="0"/>
            <a:pathLst>
              <a:path w="146051" h="39688">
                <a:moveTo>
                  <a:pt x="0" y="39687"/>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Freeform 6"/>
          <p:cNvSpPr/>
          <p:nvPr>
            <p:custDataLst>
              <p:tags r:id="rId11"/>
            </p:custDataLst>
          </p:nvPr>
        </p:nvSpPr>
        <p:spPr bwMode="auto">
          <a:xfrm>
            <a:off x="460375" y="5581650"/>
            <a:ext cx="146051" cy="39688"/>
          </a:xfrm>
          <a:custGeom>
            <a:avLst/>
            <a:gdLst/>
            <a:ahLst/>
            <a:cxnLst/>
            <a:rect l="0" t="0" r="0" b="0"/>
            <a:pathLst>
              <a:path w="146051" h="39688">
                <a:moveTo>
                  <a:pt x="0" y="39687"/>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2" name="Rectangle 101"/>
          <p:cNvSpPr/>
          <p:nvPr>
            <p:custDataLst>
              <p:tags r:id="rId12"/>
            </p:custDataLst>
          </p:nvPr>
        </p:nvSpPr>
        <p:spPr bwMode="auto">
          <a:xfrm>
            <a:off x="4081463" y="6140450"/>
            <a:ext cx="3921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E017361D-BBFE-4223-B3E0-BCD5AE5C308F}" type="datetime'''''''''''''''''1''''''''''2''''''''''''/1''''''''''3'''''">
              <a:rPr lang="en-US" sz="1200">
                <a:solidFill>
                  <a:prstClr val="black"/>
                </a:solidFill>
              </a:rPr>
              <a:pPr algn="ctr">
                <a:spcBef>
                  <a:spcPct val="0"/>
                </a:spcBef>
                <a:spcAft>
                  <a:spcPct val="0"/>
                </a:spcAft>
              </a:pPr>
              <a:t>12/13</a:t>
            </a:fld>
            <a:endParaRPr lang="en-GB" sz="1200" dirty="0">
              <a:solidFill>
                <a:prstClr val="black"/>
              </a:solidFill>
              <a:sym typeface="Arial"/>
            </a:endParaRPr>
          </a:p>
        </p:txBody>
      </p:sp>
      <p:sp>
        <p:nvSpPr>
          <p:cNvPr id="100" name="Rectangle 99"/>
          <p:cNvSpPr/>
          <p:nvPr>
            <p:custDataLst>
              <p:tags r:id="rId13"/>
            </p:custDataLst>
          </p:nvPr>
        </p:nvSpPr>
        <p:spPr bwMode="auto">
          <a:xfrm>
            <a:off x="2214563" y="6140450"/>
            <a:ext cx="392113"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226FB98D-D299-4431-A16B-EFAD646B7684}" type="datetime'''''''''''''''''''''''''''1''''1/''''''''''''''''1''2'''''">
              <a:rPr lang="en-US" sz="1200">
                <a:solidFill>
                  <a:prstClr val="black"/>
                </a:solidFill>
              </a:rPr>
              <a:pPr algn="ctr">
                <a:spcBef>
                  <a:spcPct val="0"/>
                </a:spcBef>
                <a:spcAft>
                  <a:spcPct val="0"/>
                </a:spcAft>
              </a:pPr>
              <a:t>11/12</a:t>
            </a:fld>
            <a:endParaRPr lang="en-GB" sz="1200" dirty="0">
              <a:solidFill>
                <a:prstClr val="black"/>
              </a:solidFill>
              <a:sym typeface="Arial"/>
            </a:endParaRPr>
          </a:p>
        </p:txBody>
      </p:sp>
      <p:sp>
        <p:nvSpPr>
          <p:cNvPr id="101" name="Rectangle 100"/>
          <p:cNvSpPr/>
          <p:nvPr>
            <p:custDataLst>
              <p:tags r:id="rId14"/>
            </p:custDataLst>
          </p:nvPr>
        </p:nvSpPr>
        <p:spPr bwMode="auto">
          <a:xfrm>
            <a:off x="342900" y="6140450"/>
            <a:ext cx="381000"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en-US" sz="1200" dirty="0" smtClean="0">
                <a:solidFill>
                  <a:prstClr val="black"/>
                </a:solidFill>
                <a:sym typeface="Arial"/>
              </a:rPr>
              <a:t>10/11</a:t>
            </a:r>
            <a:endParaRPr lang="en-GB" sz="1200" dirty="0">
              <a:solidFill>
                <a:prstClr val="black"/>
              </a:solidFill>
              <a:sym typeface="Arial"/>
            </a:endParaRPr>
          </a:p>
        </p:txBody>
      </p:sp>
      <p:sp>
        <p:nvSpPr>
          <p:cNvPr id="103" name="Rectangle 102"/>
          <p:cNvSpPr/>
          <p:nvPr/>
        </p:nvSpPr>
        <p:spPr>
          <a:xfrm>
            <a:off x="4569103" y="5011246"/>
            <a:ext cx="415498" cy="369332"/>
          </a:xfrm>
          <a:prstGeom prst="rect">
            <a:avLst/>
          </a:prstGeom>
        </p:spPr>
        <p:txBody>
          <a:bodyPr wrap="none">
            <a:spAutoFit/>
          </a:bodyPr>
          <a:lstStyle/>
          <a:p>
            <a:r>
              <a:rPr lang="en-GB" dirty="0">
                <a:solidFill>
                  <a:srgbClr val="00B050"/>
                </a:solidFill>
              </a:rPr>
              <a:t>✓</a:t>
            </a:r>
          </a:p>
        </p:txBody>
      </p:sp>
      <p:sp>
        <p:nvSpPr>
          <p:cNvPr id="104" name="Rectangle 103"/>
          <p:cNvSpPr/>
          <p:nvPr/>
        </p:nvSpPr>
        <p:spPr>
          <a:xfrm>
            <a:off x="4569103" y="5600902"/>
            <a:ext cx="415498" cy="369332"/>
          </a:xfrm>
          <a:prstGeom prst="rect">
            <a:avLst/>
          </a:prstGeom>
        </p:spPr>
        <p:txBody>
          <a:bodyPr wrap="none">
            <a:spAutoFit/>
          </a:bodyPr>
          <a:lstStyle/>
          <a:p>
            <a:r>
              <a:rPr lang="en-GB" dirty="0">
                <a:solidFill>
                  <a:srgbClr val="C00000"/>
                </a:solidFill>
              </a:rPr>
              <a:t>✗</a:t>
            </a:r>
          </a:p>
        </p:txBody>
      </p:sp>
      <p:sp>
        <p:nvSpPr>
          <p:cNvPr id="105" name="Rectangle 104"/>
          <p:cNvSpPr/>
          <p:nvPr/>
        </p:nvSpPr>
        <p:spPr>
          <a:xfrm>
            <a:off x="4859616" y="4958859"/>
            <a:ext cx="3669680" cy="474638"/>
          </a:xfrm>
          <a:prstGeom prst="rect">
            <a:avLst/>
          </a:prstGeom>
        </p:spPr>
        <p:txBody>
          <a:bodyPr wrap="square" lIns="104287" tIns="52144" rIns="104287" bIns="52144">
            <a:spAutoFit/>
          </a:bodyPr>
          <a:lstStyle/>
          <a:p>
            <a:pPr algn="just" defTabSz="1042872"/>
            <a:r>
              <a:rPr lang="en-GB" sz="1200" dirty="0" smtClean="0">
                <a:solidFill>
                  <a:prstClr val="black"/>
                </a:solidFill>
              </a:rPr>
              <a:t>Available CCG data points are exponentially smoothed to produce forecast value</a:t>
            </a:r>
          </a:p>
        </p:txBody>
      </p:sp>
      <p:sp>
        <p:nvSpPr>
          <p:cNvPr id="106" name="Rectangle 105"/>
          <p:cNvSpPr/>
          <p:nvPr/>
        </p:nvSpPr>
        <p:spPr>
          <a:xfrm>
            <a:off x="4859616" y="5456439"/>
            <a:ext cx="3669680" cy="843970"/>
          </a:xfrm>
          <a:prstGeom prst="rect">
            <a:avLst/>
          </a:prstGeom>
        </p:spPr>
        <p:txBody>
          <a:bodyPr wrap="square" lIns="104287" tIns="52144" rIns="104287" bIns="52144">
            <a:spAutoFit/>
          </a:bodyPr>
          <a:lstStyle/>
          <a:p>
            <a:pPr algn="just" defTabSz="1042872"/>
            <a:r>
              <a:rPr lang="en-GB" sz="1200" dirty="0" smtClean="0">
                <a:solidFill>
                  <a:prstClr val="black"/>
                </a:solidFill>
              </a:rPr>
              <a:t>Short-term CCG trend is not extrapolated as quality will remain effectively constant overall; without intervention this will significantly widen the funding gap </a:t>
            </a:r>
          </a:p>
        </p:txBody>
      </p:sp>
      <p:grpSp>
        <p:nvGrpSpPr>
          <p:cNvPr id="107" name="Group 106"/>
          <p:cNvGrpSpPr/>
          <p:nvPr/>
        </p:nvGrpSpPr>
        <p:grpSpPr>
          <a:xfrm>
            <a:off x="1253761" y="5335447"/>
            <a:ext cx="945772" cy="347662"/>
            <a:chOff x="3171825" y="5313363"/>
            <a:chExt cx="945772" cy="347662"/>
          </a:xfrm>
        </p:grpSpPr>
        <p:sp>
          <p:nvSpPr>
            <p:cNvPr id="108" name="TextBox 107"/>
            <p:cNvSpPr txBox="1"/>
            <p:nvPr/>
          </p:nvSpPr>
          <p:spPr>
            <a:xfrm>
              <a:off x="3171825" y="5313363"/>
              <a:ext cx="945772" cy="246221"/>
            </a:xfrm>
            <a:prstGeom prst="rect">
              <a:avLst/>
            </a:prstGeom>
            <a:noFill/>
          </p:spPr>
          <p:txBody>
            <a:bodyPr wrap="none" lIns="0" tIns="0" rIns="0" bIns="0" rtlCol="0">
              <a:spAutoFit/>
            </a:bodyPr>
            <a:lstStyle/>
            <a:p>
              <a:r>
                <a:rPr lang="en-GB" sz="1600" dirty="0" smtClean="0">
                  <a:solidFill>
                    <a:prstClr val="black"/>
                  </a:solidFill>
                  <a:cs typeface="Arial" pitchFamily="34" charset="0"/>
                </a:rPr>
                <a:t>CCG Data</a:t>
              </a:r>
              <a:endParaRPr lang="en-GB" sz="1600" dirty="0">
                <a:solidFill>
                  <a:prstClr val="black"/>
                </a:solidFill>
                <a:cs typeface="Arial" pitchFamily="34" charset="0"/>
              </a:endParaRPr>
            </a:p>
          </p:txBody>
        </p:sp>
        <p:cxnSp>
          <p:nvCxnSpPr>
            <p:cNvPr id="109" name="Straight Arrow Connector 108"/>
            <p:cNvCxnSpPr/>
            <p:nvPr/>
          </p:nvCxnSpPr>
          <p:spPr>
            <a:xfrm>
              <a:off x="3279775" y="5661025"/>
              <a:ext cx="729239"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a:off x="2407103" y="5246525"/>
            <a:ext cx="0" cy="7012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2639829" y="5343384"/>
            <a:ext cx="910506" cy="360914"/>
            <a:chOff x="4167188" y="5313363"/>
            <a:chExt cx="910506" cy="360914"/>
          </a:xfrm>
        </p:grpSpPr>
        <p:sp>
          <p:nvSpPr>
            <p:cNvPr id="112" name="TextBox 111"/>
            <p:cNvSpPr txBox="1"/>
            <p:nvPr/>
          </p:nvSpPr>
          <p:spPr>
            <a:xfrm>
              <a:off x="4167188" y="5313363"/>
              <a:ext cx="910506" cy="246221"/>
            </a:xfrm>
            <a:prstGeom prst="rect">
              <a:avLst/>
            </a:prstGeom>
            <a:noFill/>
          </p:spPr>
          <p:txBody>
            <a:bodyPr wrap="none" lIns="0" tIns="0" rIns="0" bIns="0" rtlCol="0">
              <a:spAutoFit/>
            </a:bodyPr>
            <a:lstStyle/>
            <a:p>
              <a:r>
                <a:rPr lang="en-GB" sz="1600" dirty="0" smtClean="0">
                  <a:solidFill>
                    <a:prstClr val="black"/>
                  </a:solidFill>
                  <a:cs typeface="Arial" pitchFamily="34" charset="0"/>
                </a:rPr>
                <a:t>Projection</a:t>
              </a:r>
              <a:endParaRPr lang="en-GB" sz="1600" dirty="0">
                <a:solidFill>
                  <a:prstClr val="black"/>
                </a:solidFill>
                <a:cs typeface="Arial" pitchFamily="34" charset="0"/>
              </a:endParaRPr>
            </a:p>
          </p:txBody>
        </p:sp>
        <p:cxnSp>
          <p:nvCxnSpPr>
            <p:cNvPr id="113" name="Straight Arrow Connector 112"/>
            <p:cNvCxnSpPr/>
            <p:nvPr/>
          </p:nvCxnSpPr>
          <p:spPr>
            <a:xfrm>
              <a:off x="4221163" y="5674277"/>
              <a:ext cx="729239"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rot="16200000">
            <a:off x="-129475" y="5207548"/>
            <a:ext cx="791021" cy="369332"/>
          </a:xfrm>
          <a:prstGeom prst="rect">
            <a:avLst/>
          </a:prstGeom>
          <a:noFill/>
        </p:spPr>
        <p:txBody>
          <a:bodyPr wrap="square" lIns="0" tIns="0" rIns="0" bIns="0" rtlCol="0">
            <a:spAutoFit/>
          </a:bodyPr>
          <a:lstStyle/>
          <a:p>
            <a:r>
              <a:rPr lang="en-GB" sz="1200" dirty="0" smtClean="0">
                <a:solidFill>
                  <a:prstClr val="black"/>
                </a:solidFill>
                <a:cs typeface="Arial" pitchFamily="34" charset="0"/>
              </a:rPr>
              <a:t>Example Unit</a:t>
            </a:r>
            <a:endParaRPr lang="en-GB" sz="1200" dirty="0">
              <a:solidFill>
                <a:prstClr val="black"/>
              </a:solidFill>
              <a:cs typeface="Arial" pitchFamily="34" charset="0"/>
            </a:endParaRPr>
          </a:p>
        </p:txBody>
      </p:sp>
      <p:sp>
        <p:nvSpPr>
          <p:cNvPr id="36" name="Title 1"/>
          <p:cNvSpPr txBox="1">
            <a:spLocks/>
          </p:cNvSpPr>
          <p:nvPr/>
        </p:nvSpPr>
        <p:spPr>
          <a:xfrm>
            <a:off x="4759953" y="1724558"/>
            <a:ext cx="3916122" cy="396000"/>
          </a:xfrm>
          <a:prstGeom prst="rect">
            <a:avLst/>
          </a:prstGeom>
          <a:solidFill>
            <a:srgbClr val="00ADC6"/>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defRPr/>
            </a:pPr>
            <a:r>
              <a:rPr lang="en-GB" sz="1600" b="1" dirty="0" smtClean="0">
                <a:solidFill>
                  <a:sysClr val="window" lastClr="FFFFFF"/>
                </a:solidFill>
              </a:rPr>
              <a:t>Smoothing constant</a:t>
            </a:r>
            <a:endParaRPr lang="en-GB" sz="1600" b="1" dirty="0">
              <a:solidFill>
                <a:sysClr val="window" lastClr="FFFFFF"/>
              </a:solidFill>
            </a:endParaRPr>
          </a:p>
        </p:txBody>
      </p:sp>
      <p:sp>
        <p:nvSpPr>
          <p:cNvPr id="37" name="Title 1"/>
          <p:cNvSpPr txBox="1">
            <a:spLocks/>
          </p:cNvSpPr>
          <p:nvPr/>
        </p:nvSpPr>
        <p:spPr>
          <a:xfrm>
            <a:off x="4759953" y="2132855"/>
            <a:ext cx="3916122" cy="2731246"/>
          </a:xfrm>
          <a:prstGeom prst="rect">
            <a:avLst/>
          </a:prstGeom>
          <a:solidFill>
            <a:schemeClr val="bg1"/>
          </a:solidFill>
          <a:ln>
            <a:solidFill>
              <a:srgbClr val="00ADC6"/>
            </a:solidFill>
          </a:ln>
          <a:effectLst>
            <a:outerShdw blurRad="50800" dist="38100" dir="2700000" algn="tl" rotWithShape="0">
              <a:prstClr val="black">
                <a:alpha val="40000"/>
              </a:prstClr>
            </a:outerShdw>
          </a:effectLst>
        </p:spPr>
        <p:txBody>
          <a:bodyPr vert="horz" lIns="72000" tIns="0" rIns="18000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marL="266700" indent="-177800" algn="just">
              <a:spcAft>
                <a:spcPts val="600"/>
              </a:spcAft>
              <a:buFont typeface="Arial" pitchFamily="34" charset="0"/>
              <a:buChar char="•"/>
              <a:defRPr/>
            </a:pPr>
            <a:r>
              <a:rPr lang="en-GB" sz="1400" dirty="0" smtClean="0">
                <a:solidFill>
                  <a:prstClr val="black"/>
                </a:solidFill>
              </a:rPr>
              <a:t>With a large data set it is possible to </a:t>
            </a:r>
            <a:r>
              <a:rPr lang="en-GB" sz="1400" b="1" dirty="0" smtClean="0">
                <a:solidFill>
                  <a:prstClr val="black"/>
                </a:solidFill>
              </a:rPr>
              <a:t>optimise the constant </a:t>
            </a:r>
            <a:r>
              <a:rPr lang="en-GB" sz="1400" dirty="0" smtClean="0">
                <a:solidFill>
                  <a:prstClr val="black"/>
                </a:solidFill>
              </a:rPr>
              <a:t>in order to minimise absolute error in the smoothed values</a:t>
            </a:r>
          </a:p>
          <a:p>
            <a:pPr marL="266700" indent="-177800" algn="just">
              <a:spcAft>
                <a:spcPts val="600"/>
              </a:spcAft>
              <a:buFont typeface="Arial" pitchFamily="34" charset="0"/>
              <a:buChar char="•"/>
              <a:defRPr/>
            </a:pPr>
            <a:r>
              <a:rPr lang="en-GB" sz="1400" dirty="0" smtClean="0">
                <a:solidFill>
                  <a:prstClr val="black"/>
                </a:solidFill>
              </a:rPr>
              <a:t>As CCG data is often limited, it is more appropriate to select a constant from within </a:t>
            </a:r>
            <a:r>
              <a:rPr lang="en-GB" sz="1400" b="1" dirty="0" smtClean="0">
                <a:solidFill>
                  <a:prstClr val="black"/>
                </a:solidFill>
              </a:rPr>
              <a:t>a reasonable range </a:t>
            </a:r>
            <a:r>
              <a:rPr lang="en-GB" sz="1400" dirty="0" smtClean="0">
                <a:solidFill>
                  <a:prstClr val="black"/>
                </a:solidFill>
              </a:rPr>
              <a:t>– approximately 0.60 to 0.80 in this context</a:t>
            </a:r>
          </a:p>
          <a:p>
            <a:pPr marL="266700" indent="-177800" algn="just">
              <a:spcAft>
                <a:spcPts val="600"/>
              </a:spcAft>
              <a:buFont typeface="Arial" pitchFamily="34" charset="0"/>
              <a:buChar char="•"/>
              <a:defRPr/>
            </a:pPr>
            <a:r>
              <a:rPr lang="en-GB" sz="1400" dirty="0" smtClean="0">
                <a:solidFill>
                  <a:prstClr val="black"/>
                </a:solidFill>
              </a:rPr>
              <a:t>While a different constant could therefore be used, the </a:t>
            </a:r>
            <a:r>
              <a:rPr lang="en-GB" sz="1400" b="1" dirty="0" smtClean="0">
                <a:solidFill>
                  <a:prstClr val="black"/>
                </a:solidFill>
              </a:rPr>
              <a:t>resulting difference </a:t>
            </a:r>
            <a:r>
              <a:rPr lang="en-GB" sz="1400" dirty="0" smtClean="0">
                <a:solidFill>
                  <a:prstClr val="black"/>
                </a:solidFill>
              </a:rPr>
              <a:t>in projected value would be small</a:t>
            </a:r>
          </a:p>
        </p:txBody>
      </p:sp>
      <p:sp>
        <p:nvSpPr>
          <p:cNvPr id="38" name="Title 1"/>
          <p:cNvSpPr txBox="1">
            <a:spLocks/>
          </p:cNvSpPr>
          <p:nvPr/>
        </p:nvSpPr>
        <p:spPr>
          <a:xfrm>
            <a:off x="467925" y="1724558"/>
            <a:ext cx="3916122" cy="396000"/>
          </a:xfrm>
          <a:prstGeom prst="rect">
            <a:avLst/>
          </a:prstGeom>
          <a:solidFill>
            <a:srgbClr val="00ADC6"/>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defRPr/>
            </a:pPr>
            <a:r>
              <a:rPr lang="en-GB" sz="1600" b="1" dirty="0" smtClean="0">
                <a:solidFill>
                  <a:sysClr val="window" lastClr="FFFFFF"/>
                </a:solidFill>
              </a:rPr>
              <a:t>Defining population </a:t>
            </a:r>
            <a:r>
              <a:rPr lang="en-GB" sz="1600" b="1" dirty="0">
                <a:solidFill>
                  <a:sysClr val="window" lastClr="FFFFFF"/>
                </a:solidFill>
              </a:rPr>
              <a:t>g</a:t>
            </a:r>
            <a:r>
              <a:rPr lang="en-GB" sz="1600" b="1" dirty="0" smtClean="0">
                <a:solidFill>
                  <a:sysClr val="window" lastClr="FFFFFF"/>
                </a:solidFill>
              </a:rPr>
              <a:t>roups</a:t>
            </a:r>
            <a:endParaRPr lang="en-GB" sz="1600" b="1" dirty="0">
              <a:solidFill>
                <a:sysClr val="window" lastClr="FFFFFF"/>
              </a:solidFill>
            </a:endParaRPr>
          </a:p>
        </p:txBody>
      </p:sp>
      <p:sp>
        <p:nvSpPr>
          <p:cNvPr id="39" name="Title 1"/>
          <p:cNvSpPr txBox="1">
            <a:spLocks/>
          </p:cNvSpPr>
          <p:nvPr/>
        </p:nvSpPr>
        <p:spPr>
          <a:xfrm>
            <a:off x="467925" y="2132855"/>
            <a:ext cx="3916122" cy="2731245"/>
          </a:xfrm>
          <a:prstGeom prst="rect">
            <a:avLst/>
          </a:prstGeom>
          <a:solidFill>
            <a:schemeClr val="bg1"/>
          </a:solidFill>
          <a:ln>
            <a:solidFill>
              <a:srgbClr val="00ADC6"/>
            </a:solidFill>
          </a:ln>
          <a:effectLst>
            <a:outerShdw blurRad="50800" dist="38100" dir="2700000" algn="tl" rotWithShape="0">
              <a:prstClr val="black">
                <a:alpha val="40000"/>
              </a:prstClr>
            </a:outerShdw>
          </a:effectLst>
        </p:spPr>
        <p:txBody>
          <a:bodyPr vert="horz" lIns="72000" tIns="0" rIns="180000" bIns="0" rtlCol="0" anchor="ctr" anchorCtr="0">
            <a:noAutofit/>
          </a:bodyPr>
          <a:lstStyle>
            <a:defPPr>
              <a:defRPr lang="en-US"/>
            </a:defPPr>
            <a:lvl1pPr marL="266700" marR="0" lvl="0" indent="-177800" fontAlgn="auto">
              <a:lnSpc>
                <a:spcPct val="100000"/>
              </a:lnSpc>
              <a:spcBef>
                <a:spcPct val="0"/>
              </a:spcBef>
              <a:spcAft>
                <a:spcPts val="600"/>
              </a:spcAft>
              <a:buClrTx/>
              <a:buSzTx/>
              <a:buFont typeface="Arial" pitchFamily="34" charset="0"/>
              <a:buChar char="•"/>
              <a:tabLst/>
              <a:defRPr kumimoji="0" sz="1400" i="0" u="none" strike="noStrike" cap="none" spc="0" normalizeH="0" baseline="0">
                <a:ln>
                  <a:noFill/>
                </a:ln>
                <a:effectLst/>
                <a:uLnTx/>
                <a:uFillTx/>
                <a:latin typeface="Arial" pitchFamily="34" charset="0"/>
                <a:ea typeface="+mj-ea"/>
                <a:cs typeface="Arial" pitchFamily="34" charset="0"/>
              </a:defRPr>
            </a:lvl1pPr>
          </a:lstStyle>
          <a:p>
            <a:pPr algn="just">
              <a:defRPr/>
            </a:pPr>
            <a:r>
              <a:rPr lang="en-GB" dirty="0">
                <a:solidFill>
                  <a:prstClr val="black"/>
                </a:solidFill>
              </a:rPr>
              <a:t>‘Do Nothing’ projection is </a:t>
            </a:r>
            <a:r>
              <a:rPr lang="en-GB" b="1" dirty="0">
                <a:solidFill>
                  <a:prstClr val="black"/>
                </a:solidFill>
              </a:rPr>
              <a:t>exponentially smoothed value of historic </a:t>
            </a:r>
            <a:r>
              <a:rPr lang="en-GB" b="1" dirty="0" smtClean="0">
                <a:solidFill>
                  <a:prstClr val="black"/>
                </a:solidFill>
              </a:rPr>
              <a:t>data</a:t>
            </a:r>
          </a:p>
          <a:p>
            <a:pPr algn="just">
              <a:defRPr/>
            </a:pPr>
            <a:endParaRPr lang="en-GB" b="1" dirty="0">
              <a:solidFill>
                <a:prstClr val="black"/>
              </a:solidFill>
            </a:endParaRPr>
          </a:p>
          <a:p>
            <a:pPr algn="just">
              <a:defRPr/>
            </a:pPr>
            <a:r>
              <a:rPr lang="en-GB" dirty="0">
                <a:solidFill>
                  <a:prstClr val="black"/>
                </a:solidFill>
              </a:rPr>
              <a:t>Methodology similar to a moving average, but </a:t>
            </a:r>
            <a:r>
              <a:rPr lang="en-GB" b="1" dirty="0">
                <a:solidFill>
                  <a:prstClr val="black"/>
                </a:solidFill>
              </a:rPr>
              <a:t>assigns exponentially decreasing weights</a:t>
            </a:r>
            <a:r>
              <a:rPr lang="en-GB" dirty="0">
                <a:solidFill>
                  <a:prstClr val="black"/>
                </a:solidFill>
              </a:rPr>
              <a:t> over </a:t>
            </a:r>
            <a:r>
              <a:rPr lang="en-GB" dirty="0" smtClean="0">
                <a:solidFill>
                  <a:prstClr val="black"/>
                </a:solidFill>
              </a:rPr>
              <a:t>time</a:t>
            </a:r>
          </a:p>
          <a:p>
            <a:pPr algn="just">
              <a:defRPr/>
            </a:pPr>
            <a:endParaRPr lang="en-GB" dirty="0">
              <a:solidFill>
                <a:prstClr val="black"/>
              </a:solidFill>
            </a:endParaRPr>
          </a:p>
          <a:p>
            <a:pPr algn="just">
              <a:defRPr/>
            </a:pPr>
            <a:r>
              <a:rPr lang="en-GB" b="1" dirty="0">
                <a:solidFill>
                  <a:prstClr val="black"/>
                </a:solidFill>
              </a:rPr>
              <a:t>Weighting mechanism is done through a smoothing constant: </a:t>
            </a:r>
            <a:r>
              <a:rPr lang="en-GB" dirty="0">
                <a:solidFill>
                  <a:prstClr val="black"/>
                </a:solidFill>
              </a:rPr>
              <a:t>we have used 0.67</a:t>
            </a:r>
          </a:p>
        </p:txBody>
      </p:sp>
      <p:sp>
        <p:nvSpPr>
          <p:cNvPr id="34" name="Slide Number Placeholder 4"/>
          <p:cNvSpPr txBox="1">
            <a:spLocks/>
          </p:cNvSpPr>
          <p:nvPr/>
        </p:nvSpPr>
        <p:spPr>
          <a:xfrm>
            <a:off x="354024" y="6534984"/>
            <a:ext cx="301175"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2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34A5E-8B9A-4F1B-8A1C-D54727A06F98}"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367580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537449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867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mn-lt"/>
            </a:endParaRPr>
          </a:p>
        </p:txBody>
      </p:sp>
      <p:sp>
        <p:nvSpPr>
          <p:cNvPr id="15" name="Title 1"/>
          <p:cNvSpPr>
            <a:spLocks noGrp="1"/>
          </p:cNvSpPr>
          <p:nvPr>
            <p:ph type="title"/>
          </p:nvPr>
        </p:nvSpPr>
        <p:spPr>
          <a:xfrm>
            <a:off x="358775" y="518870"/>
            <a:ext cx="6768000" cy="406800"/>
          </a:xfrm>
          <a:solidFill>
            <a:schemeClr val="accent1"/>
          </a:solidFill>
        </p:spPr>
        <p:txBody>
          <a:bodyPr vert="horz" lIns="216000" tIns="0" rIns="0" bIns="0" rtlCol="0" anchor="ctr" anchorCtr="0">
            <a:noAutofit/>
          </a:bodyPr>
          <a:lstStyle/>
          <a:p>
            <a:r>
              <a:rPr lang="en-GB" sz="2000" dirty="0" smtClean="0"/>
              <a:t>Normalisation methodology</a:t>
            </a:r>
            <a:endParaRPr lang="en-GB" sz="2000" dirty="0"/>
          </a:p>
        </p:txBody>
      </p:sp>
      <p:sp>
        <p:nvSpPr>
          <p:cNvPr id="27" name="Rectangle 26"/>
          <p:cNvSpPr/>
          <p:nvPr/>
        </p:nvSpPr>
        <p:spPr>
          <a:xfrm>
            <a:off x="467926" y="1124936"/>
            <a:ext cx="8208149" cy="474638"/>
          </a:xfrm>
          <a:prstGeom prst="rect">
            <a:avLst/>
          </a:prstGeom>
        </p:spPr>
        <p:txBody>
          <a:bodyPr wrap="square" lIns="104287" tIns="52144" rIns="104287" bIns="52144">
            <a:spAutoFit/>
          </a:bodyPr>
          <a:lstStyle/>
          <a:p>
            <a:pPr defTabSz="1042872"/>
            <a:r>
              <a:rPr lang="en-GB" sz="1200" b="1" dirty="0" smtClean="0">
                <a:solidFill>
                  <a:prstClr val="black"/>
                </a:solidFill>
              </a:rPr>
              <a:t>Where the effect of an intervention could be expressed in quantitative terms, it was necessary to normalise the impact for the population of the Any town health system</a:t>
            </a:r>
            <a:endParaRPr lang="en-GB" sz="1200" b="1" dirty="0">
              <a:solidFill>
                <a:prstClr val="black"/>
              </a:solidFill>
            </a:endParaRPr>
          </a:p>
        </p:txBody>
      </p:sp>
      <p:sp>
        <p:nvSpPr>
          <p:cNvPr id="28" name="Title 1"/>
          <p:cNvSpPr txBox="1">
            <a:spLocks/>
          </p:cNvSpPr>
          <p:nvPr/>
        </p:nvSpPr>
        <p:spPr>
          <a:xfrm>
            <a:off x="4759953" y="1724558"/>
            <a:ext cx="3916122" cy="396000"/>
          </a:xfrm>
          <a:prstGeom prst="rect">
            <a:avLst/>
          </a:prstGeom>
          <a:solidFill>
            <a:srgbClr val="00ADC6"/>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defRPr/>
            </a:pPr>
            <a:r>
              <a:rPr lang="en-GB" sz="1600" b="1" dirty="0" smtClean="0">
                <a:solidFill>
                  <a:sysClr val="window" lastClr="FFFFFF"/>
                </a:solidFill>
              </a:rPr>
              <a:t>Normalising by group </a:t>
            </a:r>
            <a:r>
              <a:rPr lang="en-GB" sz="1600" b="1" dirty="0">
                <a:solidFill>
                  <a:sysClr val="window" lastClr="FFFFFF"/>
                </a:solidFill>
              </a:rPr>
              <a:t>s</a:t>
            </a:r>
            <a:r>
              <a:rPr lang="en-GB" sz="1600" b="1" dirty="0" smtClean="0">
                <a:solidFill>
                  <a:sysClr val="window" lastClr="FFFFFF"/>
                </a:solidFill>
              </a:rPr>
              <a:t>ize</a:t>
            </a:r>
            <a:endParaRPr lang="en-GB" sz="1600" b="1" dirty="0">
              <a:solidFill>
                <a:sysClr val="window" lastClr="FFFFFF"/>
              </a:solidFill>
            </a:endParaRPr>
          </a:p>
        </p:txBody>
      </p:sp>
      <p:sp>
        <p:nvSpPr>
          <p:cNvPr id="29" name="Title 1"/>
          <p:cNvSpPr txBox="1">
            <a:spLocks/>
          </p:cNvSpPr>
          <p:nvPr/>
        </p:nvSpPr>
        <p:spPr>
          <a:xfrm>
            <a:off x="4759953" y="2132856"/>
            <a:ext cx="3916122" cy="2016224"/>
          </a:xfrm>
          <a:prstGeom prst="rect">
            <a:avLst/>
          </a:prstGeom>
          <a:solidFill>
            <a:schemeClr val="bg1"/>
          </a:solidFill>
          <a:ln>
            <a:solidFill>
              <a:srgbClr val="00ADC6"/>
            </a:solidFill>
          </a:ln>
          <a:effectLst>
            <a:outerShdw blurRad="50800" dist="38100" dir="2700000" algn="tl" rotWithShape="0">
              <a:prstClr val="black">
                <a:alpha val="40000"/>
              </a:prstClr>
            </a:outerShdw>
          </a:effectLst>
        </p:spPr>
        <p:txBody>
          <a:bodyPr vert="horz" lIns="72000" tIns="0" rIns="18000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marL="266700" indent="-177800" algn="just">
              <a:spcAft>
                <a:spcPts val="600"/>
              </a:spcAft>
              <a:buFont typeface="Arial" pitchFamily="34" charset="0"/>
              <a:buChar char="•"/>
              <a:defRPr/>
            </a:pPr>
            <a:r>
              <a:rPr lang="en-GB" sz="1400" dirty="0" smtClean="0">
                <a:solidFill>
                  <a:prstClr val="black"/>
                </a:solidFill>
              </a:rPr>
              <a:t>The </a:t>
            </a:r>
            <a:r>
              <a:rPr lang="en-GB" sz="1400" b="1" dirty="0" smtClean="0">
                <a:solidFill>
                  <a:prstClr val="black"/>
                </a:solidFill>
              </a:rPr>
              <a:t>specific population group affected </a:t>
            </a:r>
            <a:r>
              <a:rPr lang="en-GB" sz="1400" dirty="0" smtClean="0">
                <a:solidFill>
                  <a:prstClr val="black"/>
                </a:solidFill>
              </a:rPr>
              <a:t>by the intervention was identified and this allowed the quantitative impact to be </a:t>
            </a:r>
            <a:r>
              <a:rPr lang="en-GB" sz="1400" b="1" dirty="0" smtClean="0">
                <a:solidFill>
                  <a:prstClr val="black"/>
                </a:solidFill>
              </a:rPr>
              <a:t>normalised </a:t>
            </a:r>
            <a:r>
              <a:rPr lang="en-GB" sz="1400" dirty="0" smtClean="0">
                <a:solidFill>
                  <a:prstClr val="black"/>
                </a:solidFill>
              </a:rPr>
              <a:t>for group size</a:t>
            </a:r>
            <a:endParaRPr lang="en-GB" sz="1400" dirty="0">
              <a:solidFill>
                <a:prstClr val="black"/>
              </a:solidFill>
            </a:endParaRPr>
          </a:p>
          <a:p>
            <a:pPr marL="266700" indent="-177800" algn="just">
              <a:spcAft>
                <a:spcPts val="600"/>
              </a:spcAft>
              <a:buFont typeface="Arial" pitchFamily="34" charset="0"/>
              <a:buChar char="•"/>
              <a:defRPr/>
            </a:pPr>
            <a:r>
              <a:rPr lang="en-GB" sz="1400" dirty="0" smtClean="0">
                <a:solidFill>
                  <a:prstClr val="black"/>
                </a:solidFill>
              </a:rPr>
              <a:t>This method also applies to </a:t>
            </a:r>
            <a:r>
              <a:rPr lang="en-GB" sz="1400" b="1" dirty="0" smtClean="0">
                <a:solidFill>
                  <a:prstClr val="black"/>
                </a:solidFill>
              </a:rPr>
              <a:t>conditions within a population group</a:t>
            </a:r>
            <a:r>
              <a:rPr lang="en-GB" sz="1400" dirty="0" smtClean="0">
                <a:solidFill>
                  <a:prstClr val="black"/>
                </a:solidFill>
              </a:rPr>
              <a:t>, e.g. </a:t>
            </a:r>
            <a:r>
              <a:rPr lang="en-GB" sz="1400" dirty="0">
                <a:solidFill>
                  <a:prstClr val="black"/>
                </a:solidFill>
              </a:rPr>
              <a:t>r</a:t>
            </a:r>
            <a:r>
              <a:rPr lang="en-GB" sz="1400" dirty="0" smtClean="0">
                <a:solidFill>
                  <a:prstClr val="black"/>
                </a:solidFill>
              </a:rPr>
              <a:t>elative proportion of dementia patients within the LTC population group</a:t>
            </a:r>
            <a:endParaRPr lang="en-GB" sz="1400" dirty="0">
              <a:solidFill>
                <a:prstClr val="black"/>
              </a:solidFill>
            </a:endParaRPr>
          </a:p>
        </p:txBody>
      </p:sp>
      <p:sp>
        <p:nvSpPr>
          <p:cNvPr id="49" name="Title 1"/>
          <p:cNvSpPr txBox="1">
            <a:spLocks/>
          </p:cNvSpPr>
          <p:nvPr/>
        </p:nvSpPr>
        <p:spPr>
          <a:xfrm>
            <a:off x="467925" y="1724558"/>
            <a:ext cx="3916122" cy="396000"/>
          </a:xfrm>
          <a:prstGeom prst="rect">
            <a:avLst/>
          </a:prstGeom>
          <a:solidFill>
            <a:srgbClr val="00ADC6"/>
          </a:solidFill>
          <a:ln>
            <a:solidFill>
              <a:schemeClr val="accent1"/>
            </a:solidFill>
          </a:ln>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defRPr/>
            </a:pPr>
            <a:r>
              <a:rPr lang="en-GB" sz="1600" b="1" dirty="0" smtClean="0">
                <a:solidFill>
                  <a:sysClr val="window" lastClr="FFFFFF"/>
                </a:solidFill>
              </a:rPr>
              <a:t>Defining population </a:t>
            </a:r>
            <a:r>
              <a:rPr lang="en-GB" sz="1600" b="1" dirty="0">
                <a:solidFill>
                  <a:sysClr val="window" lastClr="FFFFFF"/>
                </a:solidFill>
              </a:rPr>
              <a:t>g</a:t>
            </a:r>
            <a:r>
              <a:rPr lang="en-GB" sz="1600" b="1" dirty="0" smtClean="0">
                <a:solidFill>
                  <a:sysClr val="window" lastClr="FFFFFF"/>
                </a:solidFill>
              </a:rPr>
              <a:t>roups</a:t>
            </a:r>
            <a:endParaRPr lang="en-GB" sz="1600" b="1" dirty="0">
              <a:solidFill>
                <a:sysClr val="window" lastClr="FFFFFF"/>
              </a:solidFill>
            </a:endParaRPr>
          </a:p>
        </p:txBody>
      </p:sp>
      <p:sp>
        <p:nvSpPr>
          <p:cNvPr id="50" name="Title 1"/>
          <p:cNvSpPr txBox="1">
            <a:spLocks/>
          </p:cNvSpPr>
          <p:nvPr/>
        </p:nvSpPr>
        <p:spPr>
          <a:xfrm>
            <a:off x="467925" y="2132856"/>
            <a:ext cx="3916122" cy="2016224"/>
          </a:xfrm>
          <a:prstGeom prst="rect">
            <a:avLst/>
          </a:prstGeom>
          <a:solidFill>
            <a:schemeClr val="bg1"/>
          </a:solidFill>
          <a:ln>
            <a:solidFill>
              <a:srgbClr val="00ADC6"/>
            </a:solidFill>
          </a:ln>
          <a:effectLst>
            <a:outerShdw blurRad="50800" dist="38100" dir="2700000" algn="tl" rotWithShape="0">
              <a:prstClr val="black">
                <a:alpha val="40000"/>
              </a:prstClr>
            </a:outerShdw>
          </a:effectLst>
        </p:spPr>
        <p:txBody>
          <a:bodyPr vert="horz" lIns="72000" tIns="0" rIns="180000" bIns="0" rtlCol="0" anchor="ctr" anchorCtr="0">
            <a:noAutofit/>
          </a:bodyPr>
          <a:lstStyle>
            <a:defPPr>
              <a:defRPr lang="en-US"/>
            </a:defPPr>
            <a:lvl1pPr marL="266700" marR="0" lvl="0" indent="-177800" fontAlgn="auto">
              <a:lnSpc>
                <a:spcPct val="100000"/>
              </a:lnSpc>
              <a:spcBef>
                <a:spcPct val="0"/>
              </a:spcBef>
              <a:spcAft>
                <a:spcPts val="600"/>
              </a:spcAft>
              <a:buClrTx/>
              <a:buSzTx/>
              <a:buFont typeface="Arial" pitchFamily="34" charset="0"/>
              <a:buChar char="•"/>
              <a:tabLst/>
              <a:defRPr kumimoji="0" sz="1400" i="0" u="none" strike="noStrike" cap="none" spc="0" normalizeH="0" baseline="0">
                <a:ln>
                  <a:noFill/>
                </a:ln>
                <a:effectLst/>
                <a:uLnTx/>
                <a:uFillTx/>
                <a:latin typeface="Arial" pitchFamily="34" charset="0"/>
                <a:ea typeface="+mj-ea"/>
                <a:cs typeface="Arial" pitchFamily="34" charset="0"/>
              </a:defRPr>
            </a:lvl1pPr>
          </a:lstStyle>
          <a:p>
            <a:pPr algn="just"/>
            <a:r>
              <a:rPr lang="en-GB" dirty="0">
                <a:solidFill>
                  <a:prstClr val="black"/>
                </a:solidFill>
              </a:rPr>
              <a:t>The subject population of the intervention </a:t>
            </a:r>
            <a:r>
              <a:rPr lang="en-GB" dirty="0" smtClean="0">
                <a:solidFill>
                  <a:prstClr val="black"/>
                </a:solidFill>
              </a:rPr>
              <a:t>was subdivided </a:t>
            </a:r>
            <a:r>
              <a:rPr lang="en-GB" dirty="0">
                <a:solidFill>
                  <a:prstClr val="black"/>
                </a:solidFill>
              </a:rPr>
              <a:t>into </a:t>
            </a:r>
            <a:r>
              <a:rPr lang="en-GB" b="1" dirty="0">
                <a:solidFill>
                  <a:prstClr val="black"/>
                </a:solidFill>
              </a:rPr>
              <a:t>population groups relevant to the case study</a:t>
            </a:r>
            <a:r>
              <a:rPr lang="en-GB" dirty="0">
                <a:solidFill>
                  <a:prstClr val="black"/>
                </a:solidFill>
              </a:rPr>
              <a:t>: Elderly, </a:t>
            </a:r>
            <a:r>
              <a:rPr lang="en-GB" dirty="0" smtClean="0">
                <a:solidFill>
                  <a:prstClr val="black"/>
                </a:solidFill>
              </a:rPr>
              <a:t>Long-term Condition, </a:t>
            </a:r>
            <a:r>
              <a:rPr lang="en-GB" dirty="0">
                <a:solidFill>
                  <a:prstClr val="black"/>
                </a:solidFill>
              </a:rPr>
              <a:t>Dementia etc.</a:t>
            </a:r>
          </a:p>
          <a:p>
            <a:pPr algn="just"/>
            <a:r>
              <a:rPr lang="en-GB" dirty="0">
                <a:solidFill>
                  <a:prstClr val="black"/>
                </a:solidFill>
              </a:rPr>
              <a:t>The size of these groups could then be </a:t>
            </a:r>
            <a:r>
              <a:rPr lang="en-GB" b="1" dirty="0">
                <a:solidFill>
                  <a:prstClr val="black"/>
                </a:solidFill>
              </a:rPr>
              <a:t>compared with their equivalent in </a:t>
            </a:r>
            <a:r>
              <a:rPr lang="en-GB" b="1" dirty="0" smtClean="0">
                <a:solidFill>
                  <a:prstClr val="black"/>
                </a:solidFill>
              </a:rPr>
              <a:t>the health system</a:t>
            </a:r>
            <a:endParaRPr lang="en-GB" b="1" dirty="0">
              <a:solidFill>
                <a:prstClr val="black"/>
              </a:solidFill>
            </a:endParaRPr>
          </a:p>
        </p:txBody>
      </p:sp>
      <p:sp>
        <p:nvSpPr>
          <p:cNvPr id="103" name="Rectangle 102"/>
          <p:cNvSpPr/>
          <p:nvPr/>
        </p:nvSpPr>
        <p:spPr>
          <a:xfrm>
            <a:off x="4644008" y="4561773"/>
            <a:ext cx="415498" cy="369332"/>
          </a:xfrm>
          <a:prstGeom prst="rect">
            <a:avLst/>
          </a:prstGeom>
        </p:spPr>
        <p:txBody>
          <a:bodyPr wrap="none">
            <a:spAutoFit/>
          </a:bodyPr>
          <a:lstStyle/>
          <a:p>
            <a:r>
              <a:rPr lang="en-GB" dirty="0" smtClean="0">
                <a:solidFill>
                  <a:srgbClr val="00B050"/>
                </a:solidFill>
              </a:rPr>
              <a:t>✓</a:t>
            </a:r>
            <a:endParaRPr lang="en-GB" dirty="0">
              <a:solidFill>
                <a:srgbClr val="00B050"/>
              </a:solidFill>
            </a:endParaRPr>
          </a:p>
        </p:txBody>
      </p:sp>
      <p:sp>
        <p:nvSpPr>
          <p:cNvPr id="105" name="Rectangle 104"/>
          <p:cNvSpPr/>
          <p:nvPr/>
        </p:nvSpPr>
        <p:spPr>
          <a:xfrm>
            <a:off x="4934521" y="4509120"/>
            <a:ext cx="3887092" cy="474638"/>
          </a:xfrm>
          <a:prstGeom prst="rect">
            <a:avLst/>
          </a:prstGeom>
        </p:spPr>
        <p:txBody>
          <a:bodyPr wrap="square" lIns="104287" tIns="52144" rIns="104287" bIns="52144">
            <a:spAutoFit/>
          </a:bodyPr>
          <a:lstStyle/>
          <a:p>
            <a:pPr algn="just" defTabSz="1042872"/>
            <a:r>
              <a:rPr lang="en-GB" sz="1200" dirty="0" smtClean="0">
                <a:solidFill>
                  <a:prstClr val="black"/>
                </a:solidFill>
              </a:rPr>
              <a:t>Population groups identified and normalised by relative size</a:t>
            </a:r>
          </a:p>
        </p:txBody>
      </p:sp>
      <p:sp>
        <p:nvSpPr>
          <p:cNvPr id="104" name="Rectangle 103"/>
          <p:cNvSpPr/>
          <p:nvPr/>
        </p:nvSpPr>
        <p:spPr>
          <a:xfrm>
            <a:off x="4644008" y="5284074"/>
            <a:ext cx="415498" cy="369332"/>
          </a:xfrm>
          <a:prstGeom prst="rect">
            <a:avLst/>
          </a:prstGeom>
        </p:spPr>
        <p:txBody>
          <a:bodyPr wrap="none">
            <a:spAutoFit/>
          </a:bodyPr>
          <a:lstStyle/>
          <a:p>
            <a:r>
              <a:rPr lang="en-GB" dirty="0">
                <a:solidFill>
                  <a:srgbClr val="C00000"/>
                </a:solidFill>
              </a:rPr>
              <a:t>✗</a:t>
            </a:r>
          </a:p>
        </p:txBody>
      </p:sp>
      <p:sp>
        <p:nvSpPr>
          <p:cNvPr id="106" name="Rectangle 105"/>
          <p:cNvSpPr/>
          <p:nvPr/>
        </p:nvSpPr>
        <p:spPr>
          <a:xfrm>
            <a:off x="4934521" y="5323754"/>
            <a:ext cx="3887092" cy="289972"/>
          </a:xfrm>
          <a:prstGeom prst="rect">
            <a:avLst/>
          </a:prstGeom>
        </p:spPr>
        <p:txBody>
          <a:bodyPr wrap="square" lIns="104287" tIns="52144" rIns="104287" bIns="52144">
            <a:spAutoFit/>
          </a:bodyPr>
          <a:lstStyle/>
          <a:p>
            <a:pPr algn="just" defTabSz="1042872"/>
            <a:r>
              <a:rPr lang="en-GB" sz="1200" dirty="0" smtClean="0">
                <a:solidFill>
                  <a:prstClr val="black"/>
                </a:solidFill>
              </a:rPr>
              <a:t>Limited to quantitative impact only</a:t>
            </a:r>
          </a:p>
        </p:txBody>
      </p:sp>
      <p:sp>
        <p:nvSpPr>
          <p:cNvPr id="114" name="TextBox 113"/>
          <p:cNvSpPr txBox="1"/>
          <p:nvPr/>
        </p:nvSpPr>
        <p:spPr>
          <a:xfrm>
            <a:off x="1367203" y="4445456"/>
            <a:ext cx="2117567" cy="215444"/>
          </a:xfrm>
          <a:prstGeom prst="rect">
            <a:avLst/>
          </a:prstGeom>
          <a:noFill/>
        </p:spPr>
        <p:txBody>
          <a:bodyPr wrap="none" lIns="0" tIns="0" rIns="0" bIns="0" rtlCol="0">
            <a:spAutoFit/>
          </a:bodyPr>
          <a:lstStyle/>
          <a:p>
            <a:pPr algn="ctr"/>
            <a:r>
              <a:rPr lang="en-GB" sz="1400" b="1" dirty="0" smtClean="0">
                <a:solidFill>
                  <a:prstClr val="black"/>
                </a:solidFill>
                <a:cs typeface="Arial" pitchFamily="34" charset="0"/>
              </a:rPr>
              <a:t>Illustrative normalisation</a:t>
            </a:r>
            <a:endParaRPr lang="en-GB" sz="1400" b="1" dirty="0">
              <a:solidFill>
                <a:prstClr val="black"/>
              </a:solidFill>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45461007"/>
              </p:ext>
            </p:extLst>
          </p:nvPr>
        </p:nvGraphicFramePr>
        <p:xfrm>
          <a:off x="467925" y="4819292"/>
          <a:ext cx="3988512" cy="1249680"/>
        </p:xfrm>
        <a:graphic>
          <a:graphicData uri="http://schemas.openxmlformats.org/drawingml/2006/table">
            <a:tbl>
              <a:tblPr firstRow="1" bandRow="1">
                <a:tableStyleId>{5C22544A-7EE6-4342-B048-85BDC9FD1C3A}</a:tableStyleId>
              </a:tblPr>
              <a:tblGrid>
                <a:gridCol w="997128"/>
                <a:gridCol w="997128"/>
                <a:gridCol w="997128"/>
                <a:gridCol w="997128"/>
              </a:tblGrid>
              <a:tr h="399108">
                <a:tc>
                  <a:txBody>
                    <a:bodyPr/>
                    <a:lstStyle/>
                    <a:p>
                      <a:r>
                        <a:rPr lang="en-GB" sz="1000" dirty="0" smtClean="0"/>
                        <a:t>Affected</a:t>
                      </a:r>
                      <a:r>
                        <a:rPr lang="en-GB" sz="1000" baseline="0" dirty="0" smtClean="0"/>
                        <a:t> patients (intervention)</a:t>
                      </a:r>
                      <a:endParaRPr lang="en-GB" sz="1000" dirty="0"/>
                    </a:p>
                  </a:txBody>
                  <a:tcPr/>
                </a:tc>
                <a:tc>
                  <a:txBody>
                    <a:bodyPr/>
                    <a:lstStyle/>
                    <a:p>
                      <a:r>
                        <a:rPr lang="en-GB" sz="1000" dirty="0" smtClean="0"/>
                        <a:t>Affected patients (health system</a:t>
                      </a:r>
                      <a:r>
                        <a:rPr lang="en-GB" sz="1000" baseline="0" dirty="0" smtClean="0"/>
                        <a:t>)</a:t>
                      </a:r>
                      <a:endParaRPr lang="en-GB" sz="1000" dirty="0"/>
                    </a:p>
                  </a:txBody>
                  <a:tcPr>
                    <a:lnR w="12700" cap="flat" cmpd="sng" algn="ctr">
                      <a:solidFill>
                        <a:schemeClr val="bg1"/>
                      </a:solidFill>
                      <a:prstDash val="solid"/>
                      <a:round/>
                      <a:headEnd type="none" w="med" len="med"/>
                      <a:tailEnd type="none" w="med" len="med"/>
                    </a:lnR>
                  </a:tcPr>
                </a:tc>
                <a:tc>
                  <a:txBody>
                    <a:bodyPr/>
                    <a:lstStyle/>
                    <a:p>
                      <a:r>
                        <a:rPr lang="en-GB" sz="1000" dirty="0" smtClean="0"/>
                        <a:t>Effect of intervention</a:t>
                      </a:r>
                      <a:endParaRPr lang="en-GB" sz="1000" dirty="0"/>
                    </a:p>
                  </a:txBody>
                  <a:tcPr>
                    <a:lnL w="12700" cap="flat" cmpd="sng" algn="ctr">
                      <a:solidFill>
                        <a:schemeClr val="bg1"/>
                      </a:solidFill>
                      <a:prstDash val="solid"/>
                      <a:round/>
                      <a:headEnd type="none" w="med" len="med"/>
                      <a:tailEnd type="none" w="med" len="med"/>
                    </a:lnL>
                  </a:tcPr>
                </a:tc>
                <a:tc>
                  <a:txBody>
                    <a:bodyPr/>
                    <a:lstStyle/>
                    <a:p>
                      <a:r>
                        <a:rPr lang="en-GB" sz="1000" dirty="0" smtClean="0"/>
                        <a:t>Effect applied to health system</a:t>
                      </a:r>
                      <a:endParaRPr lang="en-GB" sz="1000" dirty="0"/>
                    </a:p>
                  </a:txBody>
                  <a:tcPr/>
                </a:tc>
              </a:tr>
              <a:tr h="370840">
                <a:tc>
                  <a:txBody>
                    <a:bodyPr/>
                    <a:lstStyle/>
                    <a:p>
                      <a:r>
                        <a:rPr lang="en-GB" sz="1000" dirty="0" smtClean="0"/>
                        <a:t>20% of population</a:t>
                      </a:r>
                      <a:endParaRPr lang="en-GB" sz="1000" dirty="0"/>
                    </a:p>
                  </a:txBody>
                  <a:tcPr/>
                </a:tc>
                <a:tc>
                  <a:txBody>
                    <a:bodyPr/>
                    <a:lstStyle/>
                    <a:p>
                      <a:r>
                        <a:rPr lang="en-GB" sz="1000" dirty="0" smtClean="0"/>
                        <a:t>40% of population</a:t>
                      </a:r>
                      <a:endParaRPr lang="en-GB" sz="1000" dirty="0"/>
                    </a:p>
                  </a:txBody>
                  <a:tcPr>
                    <a:lnR w="12700" cap="flat" cmpd="sng" algn="ctr">
                      <a:solidFill>
                        <a:schemeClr val="bg1"/>
                      </a:solidFill>
                      <a:prstDash val="solid"/>
                      <a:round/>
                      <a:headEnd type="none" w="med" len="med"/>
                      <a:tailEnd type="none" w="med" len="med"/>
                    </a:lnR>
                  </a:tcPr>
                </a:tc>
                <a:tc>
                  <a:txBody>
                    <a:bodyPr/>
                    <a:lstStyle/>
                    <a:p>
                      <a:r>
                        <a:rPr lang="en-GB" sz="1000" dirty="0" smtClean="0"/>
                        <a:t>10% improvement</a:t>
                      </a:r>
                      <a:r>
                        <a:rPr lang="en-GB" sz="1000" baseline="0" dirty="0" smtClean="0"/>
                        <a:t> in admissions</a:t>
                      </a:r>
                      <a:endParaRPr lang="en-GB" sz="1000" dirty="0"/>
                    </a:p>
                  </a:txBody>
                  <a:tcPr>
                    <a:lnL w="12700" cap="flat" cmpd="sng" algn="ctr">
                      <a:solidFill>
                        <a:schemeClr val="bg1"/>
                      </a:solidFill>
                      <a:prstDash val="solid"/>
                      <a:round/>
                      <a:headEnd type="none" w="med" len="med"/>
                      <a:tailEnd type="none" w="med" len="med"/>
                    </a:lnL>
                  </a:tcPr>
                </a:tc>
                <a:tc>
                  <a:txBody>
                    <a:bodyPr/>
                    <a:lstStyle/>
                    <a:p>
                      <a:r>
                        <a:rPr lang="en-GB" sz="1000" dirty="0" smtClean="0"/>
                        <a:t>20%</a:t>
                      </a:r>
                      <a:r>
                        <a:rPr lang="en-GB" sz="1000" baseline="0" dirty="0" smtClean="0"/>
                        <a:t> improvement in admissions</a:t>
                      </a:r>
                      <a:endParaRPr lang="en-GB" sz="1000" dirty="0"/>
                    </a:p>
                  </a:txBody>
                  <a:tcPr/>
                </a:tc>
              </a:tr>
            </a:tbl>
          </a:graphicData>
        </a:graphic>
      </p:graphicFrame>
      <p:sp>
        <p:nvSpPr>
          <p:cNvPr id="38" name="Rectangle 37"/>
          <p:cNvSpPr/>
          <p:nvPr/>
        </p:nvSpPr>
        <p:spPr>
          <a:xfrm>
            <a:off x="4644008" y="6006375"/>
            <a:ext cx="415498" cy="369332"/>
          </a:xfrm>
          <a:prstGeom prst="rect">
            <a:avLst/>
          </a:prstGeom>
        </p:spPr>
        <p:txBody>
          <a:bodyPr wrap="none">
            <a:spAutoFit/>
          </a:bodyPr>
          <a:lstStyle/>
          <a:p>
            <a:r>
              <a:rPr lang="en-GB" dirty="0">
                <a:solidFill>
                  <a:srgbClr val="C00000"/>
                </a:solidFill>
              </a:rPr>
              <a:t>✗</a:t>
            </a:r>
          </a:p>
        </p:txBody>
      </p:sp>
      <p:sp>
        <p:nvSpPr>
          <p:cNvPr id="39" name="Rectangle 38"/>
          <p:cNvSpPr/>
          <p:nvPr/>
        </p:nvSpPr>
        <p:spPr>
          <a:xfrm>
            <a:off x="4934521" y="5967640"/>
            <a:ext cx="3887092" cy="474638"/>
          </a:xfrm>
          <a:prstGeom prst="rect">
            <a:avLst/>
          </a:prstGeom>
        </p:spPr>
        <p:txBody>
          <a:bodyPr wrap="square" lIns="104287" tIns="52144" rIns="104287" bIns="52144">
            <a:spAutoFit/>
          </a:bodyPr>
          <a:lstStyle/>
          <a:p>
            <a:pPr algn="just" defTabSz="1042872"/>
            <a:r>
              <a:rPr lang="en-GB" sz="1200" dirty="0" smtClean="0">
                <a:solidFill>
                  <a:prstClr val="black"/>
                </a:solidFill>
              </a:rPr>
              <a:t>Age standardisation could only be taken in to account where calculation could be proxied by HES analysis</a:t>
            </a:r>
          </a:p>
        </p:txBody>
      </p:sp>
      <p:sp>
        <p:nvSpPr>
          <p:cNvPr id="19" name="Slide Number Placeholder 4"/>
          <p:cNvSpPr txBox="1">
            <a:spLocks/>
          </p:cNvSpPr>
          <p:nvPr/>
        </p:nvSpPr>
        <p:spPr>
          <a:xfrm>
            <a:off x="354024" y="6534984"/>
            <a:ext cx="301175"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2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34A5E-8B9A-4F1B-8A1C-D54727A06F98}"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4280325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9505654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73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mn-lt"/>
            </a:endParaRPr>
          </a:p>
        </p:txBody>
      </p:sp>
      <p:sp>
        <p:nvSpPr>
          <p:cNvPr id="15" name="Title 1"/>
          <p:cNvSpPr>
            <a:spLocks noGrp="1"/>
          </p:cNvSpPr>
          <p:nvPr>
            <p:ph type="title"/>
          </p:nvPr>
        </p:nvSpPr>
        <p:spPr>
          <a:xfrm>
            <a:off x="358775" y="518870"/>
            <a:ext cx="6768000" cy="406800"/>
          </a:xfrm>
          <a:solidFill>
            <a:schemeClr val="accent1"/>
          </a:solidFill>
        </p:spPr>
        <p:txBody>
          <a:bodyPr vert="horz" lIns="216000" tIns="0" rIns="0" bIns="0" rtlCol="0" anchor="ctr" anchorCtr="0">
            <a:noAutofit/>
          </a:bodyPr>
          <a:lstStyle/>
          <a:p>
            <a:r>
              <a:rPr lang="en-GB" sz="2000" dirty="0" smtClean="0"/>
              <a:t>Normalisation methodology – worked example</a:t>
            </a:r>
            <a:endParaRPr lang="en-GB" sz="2000" dirty="0"/>
          </a:p>
        </p:txBody>
      </p:sp>
      <p:sp>
        <p:nvSpPr>
          <p:cNvPr id="20" name="Rectangle 19"/>
          <p:cNvSpPr/>
          <p:nvPr/>
        </p:nvSpPr>
        <p:spPr>
          <a:xfrm>
            <a:off x="467926" y="1124936"/>
            <a:ext cx="8208149" cy="289972"/>
          </a:xfrm>
          <a:prstGeom prst="rect">
            <a:avLst/>
          </a:prstGeom>
        </p:spPr>
        <p:txBody>
          <a:bodyPr wrap="square" lIns="104287" tIns="52144" rIns="104287" bIns="52144">
            <a:spAutoFit/>
          </a:bodyPr>
          <a:lstStyle/>
          <a:p>
            <a:pPr defTabSz="1042872"/>
            <a:r>
              <a:rPr lang="en-GB" sz="1200" b="1" dirty="0">
                <a:solidFill>
                  <a:prstClr val="black"/>
                </a:solidFill>
              </a:rPr>
              <a:t>The effect of the Dementia Pathways intervention on Ambition 2, Outcome 2</a:t>
            </a:r>
          </a:p>
        </p:txBody>
      </p:sp>
      <p:pic>
        <p:nvPicPr>
          <p:cNvPr id="21" name="Picture 5" descr="C:\Users\jsauvageau\Desktop\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926" y="1713813"/>
            <a:ext cx="336377" cy="4100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7651" y="1595671"/>
            <a:ext cx="6440557" cy="646331"/>
          </a:xfrm>
          <a:prstGeom prst="rect">
            <a:avLst/>
          </a:prstGeom>
          <a:noFill/>
        </p:spPr>
        <p:txBody>
          <a:bodyPr wrap="square" lIns="0" tIns="0" rIns="0" bIns="0" rtlCol="0">
            <a:spAutoFit/>
          </a:bodyPr>
          <a:lstStyle/>
          <a:p>
            <a:r>
              <a:rPr lang="en-GB" sz="1400" dirty="0" smtClean="0">
                <a:latin typeface="Arial" pitchFamily="34" charset="0"/>
                <a:cs typeface="Arial" pitchFamily="34" charset="0"/>
              </a:rPr>
              <a:t>The intervention demonstrated an </a:t>
            </a:r>
            <a:r>
              <a:rPr lang="en-GB" sz="1400" b="1" dirty="0" smtClean="0">
                <a:latin typeface="Arial" pitchFamily="34" charset="0"/>
                <a:cs typeface="Arial" pitchFamily="34" charset="0"/>
              </a:rPr>
              <a:t>8% improvement in QUALID score</a:t>
            </a:r>
            <a:r>
              <a:rPr lang="en-GB" sz="1400" dirty="0" smtClean="0">
                <a:latin typeface="Arial" pitchFamily="34" charset="0"/>
                <a:cs typeface="Arial" pitchFamily="34" charset="0"/>
              </a:rPr>
              <a:t> on the subject group of </a:t>
            </a:r>
            <a:r>
              <a:rPr lang="en-GB" sz="1400" b="1" dirty="0" smtClean="0">
                <a:latin typeface="Arial" pitchFamily="34" charset="0"/>
                <a:cs typeface="Arial" pitchFamily="34" charset="0"/>
              </a:rPr>
              <a:t>dementia </a:t>
            </a:r>
            <a:r>
              <a:rPr lang="en-GB" sz="1400" dirty="0" smtClean="0">
                <a:latin typeface="Arial" pitchFamily="34" charset="0"/>
                <a:cs typeface="Arial" pitchFamily="34" charset="0"/>
              </a:rPr>
              <a:t>patients. The outcome measures </a:t>
            </a:r>
            <a:r>
              <a:rPr lang="en-GB" sz="1400" b="1" dirty="0" smtClean="0">
                <a:latin typeface="Arial" pitchFamily="34" charset="0"/>
                <a:cs typeface="Arial" pitchFamily="34" charset="0"/>
              </a:rPr>
              <a:t>EQ-5D</a:t>
            </a:r>
            <a:r>
              <a:rPr lang="en-GB" sz="1400" dirty="0" smtClean="0">
                <a:latin typeface="Arial" pitchFamily="34" charset="0"/>
                <a:cs typeface="Arial" pitchFamily="34" charset="0"/>
              </a:rPr>
              <a:t> among </a:t>
            </a:r>
            <a:r>
              <a:rPr lang="en-GB" sz="1400" b="1" dirty="0" smtClean="0">
                <a:latin typeface="Arial" pitchFamily="34" charset="0"/>
                <a:cs typeface="Arial" pitchFamily="34" charset="0"/>
              </a:rPr>
              <a:t>LTC patients </a:t>
            </a:r>
          </a:p>
        </p:txBody>
      </p:sp>
      <p:sp>
        <p:nvSpPr>
          <p:cNvPr id="6" name="TextBox 5"/>
          <p:cNvSpPr txBox="1"/>
          <p:nvPr/>
        </p:nvSpPr>
        <p:spPr>
          <a:xfrm>
            <a:off x="463983" y="2464904"/>
            <a:ext cx="3947512" cy="64633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400" dirty="0" smtClean="0">
                <a:latin typeface="Arial" pitchFamily="34" charset="0"/>
                <a:cs typeface="Arial" pitchFamily="34" charset="0"/>
              </a:rPr>
              <a:t>Establish </a:t>
            </a:r>
            <a:r>
              <a:rPr lang="en-GB" sz="1400" b="1" dirty="0" smtClean="0">
                <a:latin typeface="Arial" pitchFamily="34" charset="0"/>
                <a:cs typeface="Arial" pitchFamily="34" charset="0"/>
              </a:rPr>
              <a:t>reasonable equivalency</a:t>
            </a:r>
            <a:r>
              <a:rPr lang="en-GB" sz="1400" dirty="0" smtClean="0">
                <a:latin typeface="Arial" pitchFamily="34" charset="0"/>
                <a:cs typeface="Arial" pitchFamily="34" charset="0"/>
              </a:rPr>
              <a:t> between intervention metric and outcome metric – in this case QUALID to EQ-5D</a:t>
            </a:r>
            <a:endParaRPr lang="en-GB" sz="1400" dirty="0">
              <a:latin typeface="Arial" pitchFamily="34" charset="0"/>
              <a:cs typeface="Arial" pitchFamily="34" charset="0"/>
            </a:endParaRPr>
          </a:p>
        </p:txBody>
      </p:sp>
      <p:sp>
        <p:nvSpPr>
          <p:cNvPr id="30" name="TextBox 29"/>
          <p:cNvSpPr txBox="1"/>
          <p:nvPr/>
        </p:nvSpPr>
        <p:spPr>
          <a:xfrm>
            <a:off x="463983" y="3637722"/>
            <a:ext cx="3947512" cy="4308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400" dirty="0" smtClean="0">
                <a:latin typeface="Arial" pitchFamily="34" charset="0"/>
                <a:cs typeface="Arial" pitchFamily="34" charset="0"/>
              </a:rPr>
              <a:t>Determine how the intervention subject group and outcome population group are </a:t>
            </a:r>
            <a:r>
              <a:rPr lang="en-GB" sz="1400" b="1" dirty="0" smtClean="0">
                <a:latin typeface="Arial" pitchFamily="34" charset="0"/>
                <a:cs typeface="Arial" pitchFamily="34" charset="0"/>
              </a:rPr>
              <a:t>compared</a:t>
            </a:r>
            <a:endParaRPr lang="en-GB" sz="1400" b="1" dirty="0">
              <a:latin typeface="Arial" pitchFamily="34" charset="0"/>
              <a:cs typeface="Arial" pitchFamily="34" charset="0"/>
            </a:endParaRPr>
          </a:p>
        </p:txBody>
      </p:sp>
      <p:sp>
        <p:nvSpPr>
          <p:cNvPr id="31" name="TextBox 30"/>
          <p:cNvSpPr txBox="1"/>
          <p:nvPr/>
        </p:nvSpPr>
        <p:spPr>
          <a:xfrm>
            <a:off x="463983" y="4544296"/>
            <a:ext cx="8008926" cy="21544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400" b="1" dirty="0" smtClean="0">
                <a:latin typeface="Arial" pitchFamily="34" charset="0"/>
                <a:cs typeface="Arial" pitchFamily="34" charset="0"/>
              </a:rPr>
              <a:t>Normalise the intervention effect </a:t>
            </a:r>
            <a:r>
              <a:rPr lang="en-GB" sz="1400" dirty="0" smtClean="0">
                <a:latin typeface="Arial" pitchFamily="34" charset="0"/>
                <a:cs typeface="Arial" pitchFamily="34" charset="0"/>
              </a:rPr>
              <a:t>for the relative size of the affected group:</a:t>
            </a:r>
            <a:endParaRPr lang="en-GB" sz="1400" dirty="0">
              <a:latin typeface="Arial" pitchFamily="34" charset="0"/>
              <a:cs typeface="Arial" pitchFamily="34" charset="0"/>
            </a:endParaRPr>
          </a:p>
        </p:txBody>
      </p:sp>
      <p:sp>
        <p:nvSpPr>
          <p:cNvPr id="7" name="Right Arrow 6"/>
          <p:cNvSpPr/>
          <p:nvPr/>
        </p:nvSpPr>
        <p:spPr>
          <a:xfrm>
            <a:off x="4467320" y="2545753"/>
            <a:ext cx="978408" cy="4846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ight Arrow 32"/>
          <p:cNvSpPr/>
          <p:nvPr/>
        </p:nvSpPr>
        <p:spPr>
          <a:xfrm>
            <a:off x="4467320" y="3610849"/>
            <a:ext cx="978408" cy="4846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5642958" y="2418146"/>
            <a:ext cx="3033117" cy="19285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smtClean="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lgn="ctr">
              <a:buFont typeface="Arial" panose="020B0604020202020204" pitchFamily="34" charset="0"/>
              <a:buChar char="•"/>
            </a:pPr>
            <a:endParaRPr lang="en-GB" sz="1400" dirty="0" smtClean="0">
              <a:solidFill>
                <a:schemeClr val="tx1"/>
              </a:solidFill>
            </a:endParaRPr>
          </a:p>
          <a:p>
            <a:pPr marL="285750" indent="-285750">
              <a:buFont typeface="Arial" panose="020B0604020202020204" pitchFamily="34" charset="0"/>
              <a:buChar char="•"/>
            </a:pPr>
            <a:endParaRPr lang="en-GB" sz="1400" dirty="0" smtClean="0">
              <a:solidFill>
                <a:schemeClr val="tx1"/>
              </a:solidFill>
            </a:endParaRPr>
          </a:p>
          <a:p>
            <a:r>
              <a:rPr lang="en-GB" sz="1400" dirty="0" smtClean="0">
                <a:solidFill>
                  <a:schemeClr val="tx1"/>
                </a:solidFill>
              </a:rPr>
              <a:t>Demonstrated </a:t>
            </a:r>
            <a:r>
              <a:rPr lang="en-GB" sz="1400" dirty="0">
                <a:solidFill>
                  <a:schemeClr val="tx1"/>
                </a:solidFill>
              </a:rPr>
              <a:t>in The King’s Fund (2013), ‘Oxleas Advanced Dementia </a:t>
            </a:r>
            <a:r>
              <a:rPr lang="en-GB" sz="1400" dirty="0" smtClean="0">
                <a:solidFill>
                  <a:schemeClr val="tx1"/>
                </a:solidFill>
              </a:rPr>
              <a:t>Service</a:t>
            </a:r>
          </a:p>
          <a:p>
            <a:pPr algn="ctr"/>
            <a:endParaRPr lang="en-GB" sz="1400" dirty="0" smtClean="0">
              <a:solidFill>
                <a:schemeClr val="tx1"/>
              </a:solidFill>
            </a:endParaRPr>
          </a:p>
          <a:p>
            <a:endParaRPr lang="en-GB" sz="1400" dirty="0" smtClean="0">
              <a:solidFill>
                <a:schemeClr val="tx1"/>
              </a:solidFill>
            </a:endParaRPr>
          </a:p>
          <a:p>
            <a:r>
              <a:rPr lang="en-GB" sz="1400" dirty="0" smtClean="0">
                <a:solidFill>
                  <a:schemeClr val="tx1"/>
                </a:solidFill>
              </a:rPr>
              <a:t>Intervention </a:t>
            </a:r>
            <a:r>
              <a:rPr lang="en-GB" sz="1400" dirty="0">
                <a:solidFill>
                  <a:schemeClr val="tx1"/>
                </a:solidFill>
              </a:rPr>
              <a:t>metric: </a:t>
            </a:r>
            <a:r>
              <a:rPr lang="en-GB" sz="1400" dirty="0" smtClean="0">
                <a:solidFill>
                  <a:schemeClr val="tx1"/>
                </a:solidFill>
              </a:rPr>
              <a:t>Dementia Outcome </a:t>
            </a:r>
            <a:r>
              <a:rPr lang="en-GB" sz="1400" dirty="0">
                <a:solidFill>
                  <a:schemeClr val="tx1"/>
                </a:solidFill>
              </a:rPr>
              <a:t>metric: </a:t>
            </a:r>
            <a:r>
              <a:rPr lang="en-GB" sz="1400" dirty="0" smtClean="0">
                <a:solidFill>
                  <a:schemeClr val="tx1"/>
                </a:solidFill>
              </a:rPr>
              <a:t>LTCs</a:t>
            </a:r>
          </a:p>
          <a:p>
            <a:r>
              <a:rPr lang="en-GB" sz="1400" dirty="0" smtClean="0">
                <a:solidFill>
                  <a:schemeClr val="tx1"/>
                </a:solidFill>
              </a:rPr>
              <a:t>(Dementia falls within LTCs)</a:t>
            </a: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smtClean="0">
              <a:solidFill>
                <a:schemeClr val="tx1"/>
              </a:solidFill>
            </a:endParaRPr>
          </a:p>
          <a:p>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p:txBody>
      </p:sp>
      <p:sp>
        <p:nvSpPr>
          <p:cNvPr id="12" name="TextBox 11"/>
          <p:cNvSpPr txBox="1"/>
          <p:nvPr/>
        </p:nvSpPr>
        <p:spPr>
          <a:xfrm>
            <a:off x="923362" y="5076196"/>
            <a:ext cx="7584141" cy="1508105"/>
          </a:xfrm>
          <a:prstGeom prst="rect">
            <a:avLst/>
          </a:prstGeom>
          <a:noFill/>
        </p:spPr>
        <p:txBody>
          <a:bodyPr wrap="square" lIns="0" tIns="0" rIns="0" bIns="0" rtlCol="0">
            <a:spAutoFit/>
          </a:bodyPr>
          <a:lstStyle/>
          <a:p>
            <a:pPr algn="ctr"/>
            <a:r>
              <a:rPr lang="en-GB" sz="1400" dirty="0" smtClean="0">
                <a:latin typeface="Arial" pitchFamily="34" charset="0"/>
                <a:cs typeface="Arial" pitchFamily="34" charset="0"/>
              </a:rPr>
              <a:t>Any town urban health system has 60,330 </a:t>
            </a:r>
            <a:r>
              <a:rPr lang="en-GB" sz="1400" dirty="0">
                <a:latin typeface="Arial" pitchFamily="34" charset="0"/>
                <a:cs typeface="Arial" pitchFamily="34" charset="0"/>
              </a:rPr>
              <a:t>LTC patients, of which </a:t>
            </a:r>
            <a:r>
              <a:rPr lang="en-GB" sz="1400" dirty="0" smtClean="0">
                <a:latin typeface="Arial" pitchFamily="34" charset="0"/>
                <a:cs typeface="Arial" pitchFamily="34" charset="0"/>
              </a:rPr>
              <a:t>1,678 </a:t>
            </a:r>
            <a:r>
              <a:rPr lang="en-GB" sz="1400" dirty="0">
                <a:latin typeface="Arial" pitchFamily="34" charset="0"/>
                <a:cs typeface="Arial" pitchFamily="34" charset="0"/>
              </a:rPr>
              <a:t>have </a:t>
            </a:r>
            <a:r>
              <a:rPr lang="en-GB" sz="1400" dirty="0" smtClean="0">
                <a:latin typeface="Arial" pitchFamily="34" charset="0"/>
                <a:cs typeface="Arial" pitchFamily="34" charset="0"/>
              </a:rPr>
              <a:t>dementia = 2.78%</a:t>
            </a:r>
          </a:p>
          <a:p>
            <a:pPr algn="ctr"/>
            <a:endParaRPr lang="en-GB" sz="1400" dirty="0">
              <a:latin typeface="Arial" pitchFamily="34" charset="0"/>
              <a:cs typeface="Arial" pitchFamily="34" charset="0"/>
            </a:endParaRPr>
          </a:p>
          <a:p>
            <a:pPr algn="ctr"/>
            <a:r>
              <a:rPr lang="en-GB" sz="1400" dirty="0" smtClean="0">
                <a:latin typeface="Arial" pitchFamily="34" charset="0"/>
                <a:cs typeface="Arial" pitchFamily="34" charset="0"/>
              </a:rPr>
              <a:t>8% intervention effect applies to 2.78% of the outcome group</a:t>
            </a:r>
          </a:p>
          <a:p>
            <a:pPr algn="ctr"/>
            <a:endParaRPr lang="en-GB" sz="1400" dirty="0">
              <a:latin typeface="Arial" pitchFamily="34" charset="0"/>
              <a:cs typeface="Arial" pitchFamily="34" charset="0"/>
            </a:endParaRPr>
          </a:p>
          <a:p>
            <a:pPr algn="ctr"/>
            <a:r>
              <a:rPr lang="en-GB" sz="1400" b="1" dirty="0" smtClean="0">
                <a:latin typeface="Arial" pitchFamily="34" charset="0"/>
                <a:cs typeface="Arial" pitchFamily="34" charset="0"/>
              </a:rPr>
              <a:t>The normalised intervention effect is a 0.22% increase in EQ-5D</a:t>
            </a:r>
          </a:p>
          <a:p>
            <a:endParaRPr lang="en-GB" sz="1400" dirty="0">
              <a:latin typeface="Arial" pitchFamily="34" charset="0"/>
              <a:cs typeface="Arial" pitchFamily="34" charset="0"/>
            </a:endParaRPr>
          </a:p>
          <a:p>
            <a:endParaRPr lang="en-GB" sz="1400" dirty="0" smtClean="0">
              <a:latin typeface="Arial" pitchFamily="34" charset="0"/>
              <a:cs typeface="Arial" pitchFamily="34" charset="0"/>
            </a:endParaRPr>
          </a:p>
        </p:txBody>
      </p:sp>
      <p:sp>
        <p:nvSpPr>
          <p:cNvPr id="46" name="Rectangle 45"/>
          <p:cNvSpPr/>
          <p:nvPr/>
        </p:nvSpPr>
        <p:spPr>
          <a:xfrm>
            <a:off x="873861" y="4969567"/>
            <a:ext cx="7669502" cy="12658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smtClean="0">
              <a:solidFill>
                <a:schemeClr val="tx1"/>
              </a:solidFill>
            </a:endParaRPr>
          </a:p>
          <a:p>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p:txBody>
      </p:sp>
      <p:sp>
        <p:nvSpPr>
          <p:cNvPr id="18" name="Rectangle 17"/>
          <p:cNvSpPr/>
          <p:nvPr/>
        </p:nvSpPr>
        <p:spPr>
          <a:xfrm rot="20854155">
            <a:off x="191259" y="4854833"/>
            <a:ext cx="1365205" cy="297162"/>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50" dirty="0" smtClean="0">
                <a:solidFill>
                  <a:srgbClr val="FF0000"/>
                </a:solidFill>
              </a:rPr>
              <a:t>ILLUSTRATIVE</a:t>
            </a:r>
            <a:endParaRPr lang="en-GB" sz="1050" dirty="0">
              <a:solidFill>
                <a:srgbClr val="FF0000"/>
              </a:solidFill>
            </a:endParaRPr>
          </a:p>
        </p:txBody>
      </p:sp>
      <p:sp>
        <p:nvSpPr>
          <p:cNvPr id="19" name="Slide Number Placeholder 4"/>
          <p:cNvSpPr txBox="1">
            <a:spLocks/>
          </p:cNvSpPr>
          <p:nvPr/>
        </p:nvSpPr>
        <p:spPr>
          <a:xfrm>
            <a:off x="354024" y="6534984"/>
            <a:ext cx="301175"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2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34A5E-8B9A-4F1B-8A1C-D54727A06F98}"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937078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724853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70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mn-lt"/>
            </a:endParaRPr>
          </a:p>
        </p:txBody>
      </p:sp>
      <p:sp>
        <p:nvSpPr>
          <p:cNvPr id="15" name="Title 1"/>
          <p:cNvSpPr>
            <a:spLocks noGrp="1"/>
          </p:cNvSpPr>
          <p:nvPr>
            <p:ph type="title"/>
          </p:nvPr>
        </p:nvSpPr>
        <p:spPr>
          <a:xfrm>
            <a:off x="358775" y="518870"/>
            <a:ext cx="6768000" cy="406800"/>
          </a:xfrm>
          <a:solidFill>
            <a:schemeClr val="accent1"/>
          </a:solidFill>
        </p:spPr>
        <p:txBody>
          <a:bodyPr vert="horz" lIns="216000" tIns="0" rIns="0" bIns="0" rtlCol="0" anchor="ctr" anchorCtr="0">
            <a:noAutofit/>
          </a:bodyPr>
          <a:lstStyle/>
          <a:p>
            <a:r>
              <a:rPr lang="en-GB" sz="2000" dirty="0" smtClean="0"/>
              <a:t>Assumptions</a:t>
            </a:r>
            <a:endParaRPr lang="en-GB" sz="2000" dirty="0"/>
          </a:p>
        </p:txBody>
      </p:sp>
      <p:sp>
        <p:nvSpPr>
          <p:cNvPr id="120" name="Rectangle 119"/>
          <p:cNvSpPr/>
          <p:nvPr/>
        </p:nvSpPr>
        <p:spPr>
          <a:xfrm>
            <a:off x="467926" y="1124936"/>
            <a:ext cx="8208149" cy="474638"/>
          </a:xfrm>
          <a:prstGeom prst="rect">
            <a:avLst/>
          </a:prstGeom>
        </p:spPr>
        <p:txBody>
          <a:bodyPr wrap="square" lIns="104287" tIns="52144" rIns="104287" bIns="52144">
            <a:spAutoFit/>
          </a:bodyPr>
          <a:lstStyle/>
          <a:p>
            <a:pPr defTabSz="1042872"/>
            <a:r>
              <a:rPr lang="en-GB" sz="1200" b="1" dirty="0" smtClean="0">
                <a:solidFill>
                  <a:prstClr val="black"/>
                </a:solidFill>
              </a:rPr>
              <a:t>Where visibility of data was limited, or sources could not be directly aligned with outcomes, projections were based on reasonable assumptions made from the information available</a:t>
            </a:r>
            <a:endParaRPr lang="en-GB" sz="1200" b="1" dirty="0">
              <a:solidFill>
                <a:prstClr val="black"/>
              </a:solidFill>
            </a:endParaRPr>
          </a:p>
        </p:txBody>
      </p:sp>
      <p:grpSp>
        <p:nvGrpSpPr>
          <p:cNvPr id="4" name="Group 3"/>
          <p:cNvGrpSpPr/>
          <p:nvPr/>
        </p:nvGrpSpPr>
        <p:grpSpPr>
          <a:xfrm>
            <a:off x="917215" y="1916832"/>
            <a:ext cx="7309570" cy="3960440"/>
            <a:chOff x="719572" y="1916832"/>
            <a:chExt cx="7020780" cy="3960440"/>
          </a:xfrm>
        </p:grpSpPr>
        <p:sp>
          <p:nvSpPr>
            <p:cNvPr id="3" name="Rectangle 2"/>
            <p:cNvSpPr/>
            <p:nvPr/>
          </p:nvSpPr>
          <p:spPr>
            <a:xfrm>
              <a:off x="719572" y="1916832"/>
              <a:ext cx="648072" cy="3960440"/>
            </a:xfrm>
            <a:prstGeom prst="rect">
              <a:avLst/>
            </a:prstGeom>
            <a:solidFill>
              <a:schemeClr val="accent1"/>
            </a:solidFill>
            <a:ln>
              <a:solidFill>
                <a:srgbClr val="00ADC6"/>
              </a:solidFill>
            </a:ln>
            <a:effectLst>
              <a:outerShdw blurRad="50800" dist="38100" dir="2700000" algn="tl" rotWithShape="0">
                <a:prstClr val="black">
                  <a:alpha val="40000"/>
                </a:prstClr>
              </a:outerShdw>
            </a:effectLst>
          </p:spPr>
          <p:txBody>
            <a:bodyPr vert="horz" lIns="63108" tIns="0" rIns="157770" bIns="0" rtlCol="0" anchor="ctr" anchorCtr="0">
              <a:noAutofit/>
            </a:bodyPr>
            <a:lstStyle/>
            <a:p>
              <a:pPr marL="233763" indent="-155842" defTabSz="801472">
                <a:spcBef>
                  <a:spcPct val="0"/>
                </a:spcBef>
                <a:buFont typeface="Arial" pitchFamily="34" charset="0"/>
                <a:buChar char="•"/>
              </a:pPr>
              <a:endParaRPr lang="en-GB" sz="1400" dirty="0">
                <a:solidFill>
                  <a:prstClr val="black"/>
                </a:solidFill>
                <a:cs typeface="Arial" pitchFamily="34" charset="0"/>
              </a:endParaRPr>
            </a:p>
          </p:txBody>
        </p:sp>
        <p:sp>
          <p:nvSpPr>
            <p:cNvPr id="8" name="Rectangle 7"/>
            <p:cNvSpPr/>
            <p:nvPr/>
          </p:nvSpPr>
          <p:spPr>
            <a:xfrm>
              <a:off x="1367644" y="1916832"/>
              <a:ext cx="6372708" cy="3960440"/>
            </a:xfrm>
            <a:prstGeom prst="rect">
              <a:avLst/>
            </a:prstGeom>
            <a:solidFill>
              <a:schemeClr val="bg1"/>
            </a:solidFill>
            <a:ln>
              <a:solidFill>
                <a:srgbClr val="00ADC6"/>
              </a:solidFill>
            </a:ln>
            <a:effectLst>
              <a:outerShdw blurRad="50800" dist="38100" dir="2700000" algn="tl" rotWithShape="0">
                <a:prstClr val="black">
                  <a:alpha val="40000"/>
                </a:prstClr>
              </a:outerShdw>
            </a:effectLst>
          </p:spPr>
          <p:txBody>
            <a:bodyPr vert="horz" lIns="63108" tIns="0" rIns="157770" bIns="0" rtlCol="0" anchor="ctr" anchorCtr="0">
              <a:noAutofit/>
            </a:bodyPr>
            <a:lstStyle/>
            <a:p>
              <a:pPr marL="233763" indent="-155842" defTabSz="801472">
                <a:spcBef>
                  <a:spcPct val="0"/>
                </a:spcBef>
                <a:buFont typeface="Arial" pitchFamily="34" charset="0"/>
                <a:buChar char="•"/>
              </a:pPr>
              <a:endParaRPr lang="en-GB" sz="1400" dirty="0">
                <a:solidFill>
                  <a:prstClr val="black"/>
                </a:solidFill>
                <a:cs typeface="Arial" pitchFamily="34" charset="0"/>
              </a:endParaRPr>
            </a:p>
            <a:p>
              <a:pPr marL="233763" indent="-155842" defTabSz="801472">
                <a:spcBef>
                  <a:spcPct val="0"/>
                </a:spcBef>
                <a:buFont typeface="Arial" pitchFamily="34" charset="0"/>
                <a:buChar char="•"/>
              </a:pPr>
              <a:r>
                <a:rPr lang="en-GB" sz="1400" dirty="0" smtClean="0">
                  <a:solidFill>
                    <a:prstClr val="black"/>
                  </a:solidFill>
                  <a:cs typeface="Arial" pitchFamily="34" charset="0"/>
                </a:rPr>
                <a:t>If no transformative action is taken, quality will be maintained while funding gap widens; the ‘Do Nothing’ scenario therefore uses a </a:t>
              </a:r>
              <a:r>
                <a:rPr lang="en-GB" sz="1400" b="1" dirty="0" smtClean="0">
                  <a:solidFill>
                    <a:prstClr val="black"/>
                  </a:solidFill>
                  <a:cs typeface="Arial" pitchFamily="34" charset="0"/>
                </a:rPr>
                <a:t>flat quality projection</a:t>
              </a:r>
            </a:p>
            <a:p>
              <a:pPr marL="233763" indent="-155842" defTabSz="801472">
                <a:spcBef>
                  <a:spcPct val="0"/>
                </a:spcBef>
                <a:buFont typeface="Arial" pitchFamily="34" charset="0"/>
                <a:buChar char="•"/>
              </a:pPr>
              <a:endParaRPr lang="en-GB" sz="1400" dirty="0">
                <a:solidFill>
                  <a:prstClr val="black"/>
                </a:solidFill>
                <a:cs typeface="Arial" pitchFamily="34" charset="0"/>
              </a:endParaRPr>
            </a:p>
            <a:p>
              <a:pPr marL="233763" indent="-155842" defTabSz="801472">
                <a:spcBef>
                  <a:spcPct val="0"/>
                </a:spcBef>
                <a:buFont typeface="Arial" pitchFamily="34" charset="0"/>
                <a:buChar char="•"/>
              </a:pPr>
              <a:r>
                <a:rPr lang="en-GB" sz="1400" dirty="0">
                  <a:solidFill>
                    <a:prstClr val="black"/>
                  </a:solidFill>
                  <a:cs typeface="Arial" pitchFamily="34" charset="0"/>
                </a:rPr>
                <a:t>Population groups in </a:t>
              </a:r>
              <a:r>
                <a:rPr lang="en-GB" sz="1400" dirty="0" smtClean="0">
                  <a:solidFill>
                    <a:prstClr val="black"/>
                  </a:solidFill>
                  <a:cs typeface="Arial" pitchFamily="34" charset="0"/>
                </a:rPr>
                <a:t>Any town urban health system </a:t>
              </a:r>
              <a:r>
                <a:rPr lang="en-GB" sz="1400" dirty="0">
                  <a:solidFill>
                    <a:prstClr val="black"/>
                  </a:solidFill>
                  <a:cs typeface="Arial" pitchFamily="34" charset="0"/>
                </a:rPr>
                <a:t>and in intervention subject populations are </a:t>
              </a:r>
              <a:r>
                <a:rPr lang="en-GB" sz="1400" b="1" dirty="0">
                  <a:solidFill>
                    <a:prstClr val="black"/>
                  </a:solidFill>
                  <a:cs typeface="Arial" pitchFamily="34" charset="0"/>
                </a:rPr>
                <a:t>sufficiently comparable </a:t>
              </a:r>
              <a:r>
                <a:rPr lang="en-GB" sz="1400" dirty="0">
                  <a:solidFill>
                    <a:prstClr val="black"/>
                  </a:solidFill>
                  <a:cs typeface="Arial" pitchFamily="34" charset="0"/>
                </a:rPr>
                <a:t>to allow normalisation directly proportional to their relative size, as detailed on slide </a:t>
              </a:r>
              <a:r>
                <a:rPr lang="en-GB" sz="1400" dirty="0" smtClean="0">
                  <a:solidFill>
                    <a:prstClr val="black"/>
                  </a:solidFill>
                  <a:cs typeface="Arial" pitchFamily="34" charset="0"/>
                </a:rPr>
                <a:t>5</a:t>
              </a:r>
            </a:p>
            <a:p>
              <a:pPr marL="233763" indent="-155842" defTabSz="801472">
                <a:spcBef>
                  <a:spcPct val="0"/>
                </a:spcBef>
                <a:buFont typeface="Arial" pitchFamily="34" charset="0"/>
                <a:buChar char="•"/>
              </a:pPr>
              <a:endParaRPr lang="en-GB" sz="1400" dirty="0">
                <a:solidFill>
                  <a:prstClr val="black"/>
                </a:solidFill>
                <a:cs typeface="Arial" pitchFamily="34" charset="0"/>
              </a:endParaRPr>
            </a:p>
            <a:p>
              <a:pPr marL="233763" indent="-155842" defTabSz="801472">
                <a:spcBef>
                  <a:spcPct val="0"/>
                </a:spcBef>
                <a:buFont typeface="Arial" pitchFamily="34" charset="0"/>
                <a:buChar char="•"/>
              </a:pPr>
              <a:r>
                <a:rPr lang="en-GB" sz="1400" dirty="0" smtClean="0">
                  <a:solidFill>
                    <a:prstClr val="black"/>
                  </a:solidFill>
                  <a:cs typeface="Arial" pitchFamily="34" charset="0"/>
                </a:rPr>
                <a:t>Where </a:t>
              </a:r>
              <a:r>
                <a:rPr lang="en-GB" sz="1400" dirty="0">
                  <a:solidFill>
                    <a:prstClr val="black"/>
                  </a:solidFill>
                  <a:cs typeface="Arial" pitchFamily="34" charset="0"/>
                </a:rPr>
                <a:t>several interventions are applied </a:t>
              </a:r>
              <a:r>
                <a:rPr lang="en-GB" sz="1400" dirty="0" smtClean="0">
                  <a:solidFill>
                    <a:prstClr val="black"/>
                  </a:solidFill>
                  <a:cs typeface="Arial" pitchFamily="34" charset="0"/>
                </a:rPr>
                <a:t>simultaneously</a:t>
              </a:r>
              <a:r>
                <a:rPr lang="en-GB" sz="1400" dirty="0">
                  <a:solidFill>
                    <a:prstClr val="black"/>
                  </a:solidFill>
                  <a:cs typeface="Arial" pitchFamily="34" charset="0"/>
                </a:rPr>
                <a:t>, they ‘stack’ </a:t>
              </a:r>
              <a:r>
                <a:rPr lang="en-GB" sz="1400" b="1" dirty="0">
                  <a:solidFill>
                    <a:prstClr val="black"/>
                  </a:solidFill>
                  <a:cs typeface="Arial" pitchFamily="34" charset="0"/>
                </a:rPr>
                <a:t>without interference</a:t>
              </a:r>
              <a:r>
                <a:rPr lang="en-GB" sz="1400" dirty="0">
                  <a:solidFill>
                    <a:prstClr val="black"/>
                  </a:solidFill>
                  <a:cs typeface="Arial" pitchFamily="34" charset="0"/>
                </a:rPr>
                <a:t> from each other and full benefit is realised</a:t>
              </a:r>
            </a:p>
            <a:p>
              <a:pPr marL="233763" indent="-155842" defTabSz="801472">
                <a:spcBef>
                  <a:spcPct val="0"/>
                </a:spcBef>
                <a:buFont typeface="Arial" pitchFamily="34" charset="0"/>
                <a:buChar char="•"/>
              </a:pPr>
              <a:endParaRPr lang="en-GB" sz="1400" dirty="0">
                <a:solidFill>
                  <a:prstClr val="black"/>
                </a:solidFill>
                <a:cs typeface="Arial" pitchFamily="34" charset="0"/>
              </a:endParaRPr>
            </a:p>
            <a:p>
              <a:pPr marL="233763" indent="-155842" defTabSz="801472">
                <a:spcBef>
                  <a:spcPct val="0"/>
                </a:spcBef>
                <a:buFont typeface="Arial" pitchFamily="34" charset="0"/>
                <a:buChar char="•"/>
              </a:pPr>
              <a:r>
                <a:rPr lang="en-GB" sz="1400" dirty="0">
                  <a:solidFill>
                    <a:prstClr val="black"/>
                  </a:solidFill>
                  <a:cs typeface="Arial" pitchFamily="34" charset="0"/>
                </a:rPr>
                <a:t>An applied intervention will </a:t>
              </a:r>
              <a:r>
                <a:rPr lang="en-GB" sz="1400" b="1" dirty="0">
                  <a:solidFill>
                    <a:prstClr val="black"/>
                  </a:solidFill>
                  <a:cs typeface="Arial" pitchFamily="34" charset="0"/>
                </a:rPr>
                <a:t>fully affect 100% </a:t>
              </a:r>
              <a:r>
                <a:rPr lang="en-GB" sz="1400" dirty="0">
                  <a:solidFill>
                    <a:prstClr val="black"/>
                  </a:solidFill>
                  <a:cs typeface="Arial" pitchFamily="34" charset="0"/>
                </a:rPr>
                <a:t>of the eligible population group</a:t>
              </a:r>
            </a:p>
            <a:p>
              <a:pPr marL="233763" indent="-155842" defTabSz="801472">
                <a:spcBef>
                  <a:spcPct val="0"/>
                </a:spcBef>
                <a:buFont typeface="Arial" pitchFamily="34" charset="0"/>
                <a:buChar char="•"/>
              </a:pPr>
              <a:endParaRPr lang="en-GB" sz="1400" dirty="0">
                <a:solidFill>
                  <a:prstClr val="black"/>
                </a:solidFill>
                <a:cs typeface="Arial" pitchFamily="34" charset="0"/>
              </a:endParaRPr>
            </a:p>
            <a:p>
              <a:pPr marL="233763" indent="-155842" defTabSz="801472">
                <a:spcBef>
                  <a:spcPct val="0"/>
                </a:spcBef>
                <a:buFont typeface="Arial" pitchFamily="34" charset="0"/>
                <a:buChar char="•"/>
              </a:pPr>
              <a:r>
                <a:rPr lang="en-GB" sz="1400" dirty="0">
                  <a:solidFill>
                    <a:prstClr val="black"/>
                  </a:solidFill>
                  <a:cs typeface="Arial" pitchFamily="34" charset="0"/>
                </a:rPr>
                <a:t>Where the intervention case study demonstrated improvement in patients with a single condition, but the </a:t>
              </a:r>
              <a:r>
                <a:rPr lang="en-GB" sz="1400" dirty="0" smtClean="0">
                  <a:solidFill>
                    <a:prstClr val="black"/>
                  </a:solidFill>
                  <a:cs typeface="Arial" pitchFamily="34" charset="0"/>
                </a:rPr>
                <a:t>intervention </a:t>
              </a:r>
              <a:r>
                <a:rPr lang="en-GB" sz="1400" dirty="0">
                  <a:solidFill>
                    <a:prstClr val="black"/>
                  </a:solidFill>
                  <a:cs typeface="Arial" pitchFamily="34" charset="0"/>
                </a:rPr>
                <a:t>could reasonably be extended to the entire population group (</a:t>
              </a:r>
              <a:r>
                <a:rPr lang="en-GB" sz="1400" dirty="0" smtClean="0">
                  <a:solidFill>
                    <a:prstClr val="black"/>
                  </a:solidFill>
                  <a:cs typeface="Arial" pitchFamily="34" charset="0"/>
                </a:rPr>
                <a:t>e.g</a:t>
              </a:r>
              <a:r>
                <a:rPr lang="en-GB" sz="1400" dirty="0">
                  <a:solidFill>
                    <a:prstClr val="black"/>
                  </a:solidFill>
                  <a:cs typeface="Arial" pitchFamily="34" charset="0"/>
                </a:rPr>
                <a:t>. those with LTCs), the quantitative benefit </a:t>
              </a:r>
              <a:r>
                <a:rPr lang="en-GB" sz="1400" dirty="0" smtClean="0">
                  <a:solidFill>
                    <a:prstClr val="black"/>
                  </a:solidFill>
                  <a:cs typeface="Arial" pitchFamily="34" charset="0"/>
                </a:rPr>
                <a:t>was </a:t>
              </a:r>
              <a:r>
                <a:rPr lang="en-GB" sz="1400" dirty="0">
                  <a:solidFill>
                    <a:prstClr val="black"/>
                  </a:solidFill>
                  <a:cs typeface="Arial" pitchFamily="34" charset="0"/>
                </a:rPr>
                <a:t>applied to </a:t>
              </a:r>
              <a:r>
                <a:rPr lang="en-GB" sz="1400" b="1" dirty="0">
                  <a:solidFill>
                    <a:prstClr val="black"/>
                  </a:solidFill>
                  <a:cs typeface="Arial" pitchFamily="34" charset="0"/>
                </a:rPr>
                <a:t>the total population of that group</a:t>
              </a:r>
            </a:p>
            <a:p>
              <a:pPr marL="233763" indent="-155842" defTabSz="801472">
                <a:spcBef>
                  <a:spcPct val="0"/>
                </a:spcBef>
                <a:buFont typeface="Arial" pitchFamily="34" charset="0"/>
                <a:buChar char="•"/>
              </a:pPr>
              <a:endParaRPr lang="en-GB" sz="1400" dirty="0">
                <a:solidFill>
                  <a:prstClr val="black"/>
                </a:solidFill>
                <a:cs typeface="Arial" pitchFamily="34" charset="0"/>
              </a:endParaRPr>
            </a:p>
          </p:txBody>
        </p:sp>
      </p:grpSp>
      <p:sp>
        <p:nvSpPr>
          <p:cNvPr id="10" name="Slide Number Placeholder 4"/>
          <p:cNvSpPr txBox="1">
            <a:spLocks/>
          </p:cNvSpPr>
          <p:nvPr/>
        </p:nvSpPr>
        <p:spPr>
          <a:xfrm>
            <a:off x="354024" y="6534984"/>
            <a:ext cx="301175"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2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34A5E-8B9A-4F1B-8A1C-D54727A06F98}"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796807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902" y="1956761"/>
            <a:ext cx="6544420" cy="1296876"/>
          </a:xfrm>
        </p:spPr>
        <p:txBody>
          <a:bodyPr/>
          <a:lstStyle/>
          <a:p>
            <a:pPr>
              <a:lnSpc>
                <a:spcPct val="120000"/>
              </a:lnSpc>
            </a:pPr>
            <a:r>
              <a:rPr lang="en-GB" dirty="0" smtClean="0"/>
              <a:t>Technical Appendix: </a:t>
            </a:r>
            <a:r>
              <a:rPr lang="en-GB" dirty="0" smtClean="0"/>
              <a:t>finance </a:t>
            </a:r>
            <a:r>
              <a:rPr lang="en-GB" dirty="0"/>
              <a:t>m</a:t>
            </a:r>
            <a:r>
              <a:rPr lang="en-GB" dirty="0" smtClean="0"/>
              <a:t>odelling </a:t>
            </a:r>
            <a:r>
              <a:rPr lang="en-GB" dirty="0"/>
              <a:t>m</a:t>
            </a:r>
            <a:r>
              <a:rPr lang="en-GB" dirty="0" smtClean="0"/>
              <a:t>ethodology</a:t>
            </a:r>
            <a:endParaRPr lang="en-GB" dirty="0"/>
          </a:p>
        </p:txBody>
      </p:sp>
    </p:spTree>
    <p:extLst>
      <p:ext uri="{BB962C8B-B14F-4D97-AF65-F5344CB8AC3E}">
        <p14:creationId xmlns:p14="http://schemas.microsoft.com/office/powerpoint/2010/main" val="2783146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3488538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726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latin typeface="Arial"/>
              <a:sym typeface="Arial"/>
            </a:endParaRPr>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17</a:t>
            </a:fld>
            <a:endParaRPr lang="en-GB" noProof="0" dirty="0"/>
          </a:p>
        </p:txBody>
      </p:sp>
      <p:sp>
        <p:nvSpPr>
          <p:cNvPr id="8" name="TextBox 7"/>
          <p:cNvSpPr txBox="1"/>
          <p:nvPr/>
        </p:nvSpPr>
        <p:spPr>
          <a:xfrm>
            <a:off x="458013" y="1556792"/>
            <a:ext cx="8218062" cy="3503523"/>
          </a:xfrm>
          <a:prstGeom prst="rect">
            <a:avLst/>
          </a:prstGeom>
          <a:noFill/>
        </p:spPr>
        <p:txBody>
          <a:bodyPr wrap="square" lIns="0" tIns="0" rIns="0" bIns="0" rtlCol="0">
            <a:spAutoFit/>
          </a:bodyPr>
          <a:lstStyle/>
          <a:p>
            <a:pPr marL="177800" lvl="1" indent="-177800">
              <a:spcAft>
                <a:spcPts val="600"/>
              </a:spcAft>
              <a:buClr>
                <a:schemeClr val="accent1"/>
              </a:buClr>
              <a:buFont typeface="Arial" panose="020B0604020202020204" pitchFamily="34" charset="0"/>
              <a:buChar char="•"/>
            </a:pPr>
            <a:r>
              <a:rPr lang="en-GB" sz="1100" dirty="0"/>
              <a:t>The financial model contains a six-year (from 2013/14 to 2018/19) baseline scenario representing the financial and activity position of the representative </a:t>
            </a:r>
            <a:r>
              <a:rPr lang="en-GB" sz="1100" dirty="0" smtClean="0"/>
              <a:t>Any town health system </a:t>
            </a:r>
            <a:r>
              <a:rPr lang="en-GB" sz="1100" dirty="0"/>
              <a:t>under the “do nothing” </a:t>
            </a:r>
            <a:r>
              <a:rPr lang="en-GB" sz="1100" dirty="0" smtClean="0"/>
              <a:t>scenario, i.e. assuming </a:t>
            </a:r>
            <a:r>
              <a:rPr lang="en-GB" sz="1100" dirty="0"/>
              <a:t>that no intervention </a:t>
            </a:r>
            <a:r>
              <a:rPr lang="en-GB" sz="1100" dirty="0" smtClean="0"/>
              <a:t>occurs.</a:t>
            </a:r>
          </a:p>
          <a:p>
            <a:pPr marL="177800" lvl="1" indent="-177800">
              <a:spcAft>
                <a:spcPts val="600"/>
              </a:spcAft>
              <a:buClr>
                <a:schemeClr val="accent1"/>
              </a:buClr>
              <a:buFont typeface="Arial" panose="020B0604020202020204" pitchFamily="34" charset="0"/>
              <a:buChar char="•"/>
            </a:pPr>
            <a:r>
              <a:rPr lang="en-GB" sz="1100" dirty="0"/>
              <a:t>Where possible, the model considers financial and activity information disaggregated along a number of dimensions such as population subgroups and points of </a:t>
            </a:r>
            <a:r>
              <a:rPr lang="en-GB" sz="1100" dirty="0" smtClean="0"/>
              <a:t>delivery (POD). </a:t>
            </a:r>
            <a:r>
              <a:rPr lang="en-GB" sz="1100" dirty="0"/>
              <a:t>This allows appropriate modelling of targeted, specific </a:t>
            </a:r>
            <a:r>
              <a:rPr lang="en-GB" sz="1100" dirty="0" smtClean="0"/>
              <a:t>interventions:</a:t>
            </a:r>
            <a:endParaRPr lang="en-GB" sz="1100" dirty="0"/>
          </a:p>
          <a:p>
            <a:pPr marL="531813" lvl="1" indent="-176213">
              <a:spcAft>
                <a:spcPts val="526"/>
              </a:spcAft>
              <a:buClr>
                <a:schemeClr val="accent1"/>
              </a:buClr>
              <a:buFont typeface="Arial" panose="020B0604020202020204" pitchFamily="34" charset="0"/>
              <a:buChar char="•"/>
            </a:pPr>
            <a:r>
              <a:rPr lang="en-GB" sz="1100" dirty="0"/>
              <a:t>For secondary and mental health care, financial and activity data are disaggregated by population subgroup, setting of care, specialty and point of </a:t>
            </a:r>
            <a:r>
              <a:rPr lang="en-GB" sz="1100" dirty="0" smtClean="0"/>
              <a:t>delivery on </a:t>
            </a:r>
            <a:r>
              <a:rPr lang="en-GB" sz="1100" dirty="0"/>
              <a:t>a population subgroup </a:t>
            </a:r>
            <a:r>
              <a:rPr lang="en-GB" sz="1100" dirty="0" smtClean="0"/>
              <a:t>level;</a:t>
            </a:r>
          </a:p>
          <a:p>
            <a:pPr marL="531813" lvl="1" indent="-176213">
              <a:spcAft>
                <a:spcPts val="526"/>
              </a:spcAft>
              <a:buClr>
                <a:schemeClr val="accent1"/>
              </a:buClr>
              <a:buFont typeface="Arial" panose="020B0604020202020204" pitchFamily="34" charset="0"/>
              <a:buChar char="•"/>
            </a:pPr>
            <a:r>
              <a:rPr lang="en-GB" sz="1100" dirty="0" smtClean="0"/>
              <a:t>For primary care, financial </a:t>
            </a:r>
            <a:r>
              <a:rPr lang="en-GB" sz="1100" dirty="0"/>
              <a:t>and activity data are disaggregated by population </a:t>
            </a:r>
            <a:r>
              <a:rPr lang="en-GB" sz="1100" dirty="0" smtClean="0"/>
              <a:t>subgroup and between prescribing versus non prescribing; and</a:t>
            </a:r>
          </a:p>
          <a:p>
            <a:pPr marL="531813" lvl="1" indent="-176213">
              <a:spcAft>
                <a:spcPts val="1200"/>
              </a:spcAft>
              <a:buClr>
                <a:schemeClr val="accent1"/>
              </a:buClr>
              <a:buFont typeface="Arial" panose="020B0604020202020204" pitchFamily="34" charset="0"/>
              <a:buChar char="•"/>
            </a:pPr>
            <a:r>
              <a:rPr lang="en-GB" sz="1100" dirty="0"/>
              <a:t>For </a:t>
            </a:r>
            <a:r>
              <a:rPr lang="en-GB" sz="1100" dirty="0" smtClean="0"/>
              <a:t>community care</a:t>
            </a:r>
            <a:r>
              <a:rPr lang="en-GB" sz="1100" dirty="0"/>
              <a:t>, financial and activity data are disaggregated by population </a:t>
            </a:r>
            <a:r>
              <a:rPr lang="en-GB" sz="1100" dirty="0" smtClean="0"/>
              <a:t>subgroup only.</a:t>
            </a:r>
          </a:p>
          <a:p>
            <a:pPr marL="177800" lvl="1" indent="-177800">
              <a:spcAft>
                <a:spcPts val="600"/>
              </a:spcAft>
              <a:buClr>
                <a:schemeClr val="accent1"/>
              </a:buClr>
              <a:buFont typeface="Arial" panose="020B0604020202020204" pitchFamily="34" charset="0"/>
              <a:buChar char="•"/>
            </a:pPr>
            <a:r>
              <a:rPr lang="en-GB" sz="1100" dirty="0"/>
              <a:t>Interventions are then run through the  model, </a:t>
            </a:r>
            <a:r>
              <a:rPr lang="en-GB" sz="1100" dirty="0" smtClean="0"/>
              <a:t>changing activity </a:t>
            </a:r>
            <a:r>
              <a:rPr lang="en-GB" sz="1100" dirty="0"/>
              <a:t>demanded for targeted settings of care, point of delivery and population subgroups. The model estimates the resulting </a:t>
            </a:r>
            <a:r>
              <a:rPr lang="en-GB" sz="1100" dirty="0" smtClean="0"/>
              <a:t>health system </a:t>
            </a:r>
            <a:r>
              <a:rPr lang="en-GB" sz="1100" dirty="0"/>
              <a:t>expenditure gross </a:t>
            </a:r>
            <a:r>
              <a:rPr lang="en-GB" sz="1100" dirty="0" smtClean="0"/>
              <a:t>savings.</a:t>
            </a:r>
            <a:endParaRPr lang="en-GB" sz="1100" dirty="0"/>
          </a:p>
          <a:p>
            <a:pPr marL="177800" lvl="1" indent="-177800">
              <a:spcAft>
                <a:spcPts val="600"/>
              </a:spcAft>
              <a:buClr>
                <a:schemeClr val="accent1"/>
              </a:buClr>
              <a:buFont typeface="Arial" panose="020B0604020202020204" pitchFamily="34" charset="0"/>
              <a:buChar char="•"/>
            </a:pPr>
            <a:r>
              <a:rPr lang="en-GB" sz="1100" dirty="0" smtClean="0"/>
              <a:t>The net savings from the interventions are estimated by applying net-to-gross savings ratios sourced from the literature.</a:t>
            </a:r>
            <a:endParaRPr lang="en-GB" sz="1100" dirty="0"/>
          </a:p>
          <a:p>
            <a:pPr marL="177800" lvl="1" indent="-177800">
              <a:spcAft>
                <a:spcPts val="600"/>
              </a:spcAft>
              <a:buClr>
                <a:schemeClr val="accent1"/>
              </a:buClr>
              <a:buFont typeface="Arial" panose="020B0604020202020204" pitchFamily="34" charset="0"/>
              <a:buChar char="•"/>
            </a:pPr>
            <a:r>
              <a:rPr lang="en-GB" sz="1100" dirty="0" smtClean="0"/>
              <a:t>In </a:t>
            </a:r>
            <a:r>
              <a:rPr lang="en-GB" sz="1100" dirty="0"/>
              <a:t>summary, for the baseline and for the intervention scenario, the outputs of the model include:</a:t>
            </a:r>
          </a:p>
          <a:p>
            <a:pPr marL="531813" lvl="1" indent="-176213">
              <a:spcAft>
                <a:spcPts val="526"/>
              </a:spcAft>
              <a:buClr>
                <a:schemeClr val="accent1"/>
              </a:buClr>
              <a:buFont typeface="Arial" panose="020B0604020202020204" pitchFamily="34" charset="0"/>
              <a:buChar char="•"/>
            </a:pPr>
            <a:r>
              <a:rPr lang="en-GB" sz="1100" dirty="0" smtClean="0"/>
              <a:t>The health system </a:t>
            </a:r>
            <a:r>
              <a:rPr lang="en-GB" sz="1100" dirty="0"/>
              <a:t>expenditure, related funding gap and the relative variation due to the </a:t>
            </a:r>
            <a:r>
              <a:rPr lang="en-GB" sz="1100" dirty="0" smtClean="0"/>
              <a:t>interventions.</a:t>
            </a:r>
            <a:endParaRPr lang="en-GB" sz="1100" dirty="0"/>
          </a:p>
          <a:p>
            <a:pPr marL="531813" lvl="1" indent="-176213">
              <a:spcAft>
                <a:spcPts val="526"/>
              </a:spcAft>
              <a:buClr>
                <a:schemeClr val="accent1"/>
              </a:buClr>
              <a:buFont typeface="Arial" panose="020B0604020202020204" pitchFamily="34" charset="0"/>
              <a:buChar char="•"/>
            </a:pPr>
            <a:r>
              <a:rPr lang="en-GB" sz="1100" dirty="0"/>
              <a:t>The </a:t>
            </a:r>
            <a:r>
              <a:rPr lang="en-GB" sz="1100" dirty="0" smtClean="0"/>
              <a:t>level </a:t>
            </a:r>
            <a:r>
              <a:rPr lang="en-GB" sz="1100" dirty="0"/>
              <a:t>of demand for each activity and the relative variation due to the </a:t>
            </a:r>
            <a:r>
              <a:rPr lang="en-GB" sz="1100" dirty="0" smtClean="0"/>
              <a:t>interventions.</a:t>
            </a:r>
            <a:endParaRPr lang="en-GB" sz="1100" dirty="0"/>
          </a:p>
          <a:p>
            <a:pPr marL="300552" lvl="1" indent="-300552">
              <a:spcAft>
                <a:spcPts val="526"/>
              </a:spcAft>
              <a:buClr>
                <a:schemeClr val="accent1"/>
              </a:buClr>
              <a:buFont typeface="Arial" panose="020B0604020202020204" pitchFamily="34" charset="0"/>
              <a:buChar char="•"/>
            </a:pPr>
            <a:r>
              <a:rPr lang="en-GB" sz="1100" dirty="0" smtClean="0"/>
              <a:t>All outputs are disaggregated by </a:t>
            </a:r>
            <a:r>
              <a:rPr lang="en-GB" sz="1100" dirty="0"/>
              <a:t>setting of care, population </a:t>
            </a:r>
            <a:r>
              <a:rPr lang="en-GB" sz="1100" dirty="0" smtClean="0"/>
              <a:t>subgroup and, for secondary and mental health, point of delivery.</a:t>
            </a:r>
            <a:endParaRPr lang="en-GB" sz="1100" dirty="0"/>
          </a:p>
        </p:txBody>
      </p:sp>
      <p:sp>
        <p:nvSpPr>
          <p:cNvPr id="10" name="Title 1"/>
          <p:cNvSpPr>
            <a:spLocks noGrp="1"/>
          </p:cNvSpPr>
          <p:nvPr>
            <p:ph type="title"/>
          </p:nvPr>
        </p:nvSpPr>
        <p:spPr>
          <a:xfrm>
            <a:off x="358775" y="518870"/>
            <a:ext cx="6768000" cy="406800"/>
          </a:xfrm>
          <a:prstGeom prst="rect">
            <a:avLst/>
          </a:prstGeom>
          <a:solidFill>
            <a:srgbClr val="00ADC6"/>
          </a:solidFill>
        </p:spPr>
        <p:txBody>
          <a:bodyPr vert="horz" lIns="21600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chemeClr val="bg1"/>
                </a:solidFill>
                <a:effectLst/>
                <a:uLnTx/>
                <a:uFillTx/>
                <a:latin typeface="+mn-lt"/>
              </a:rPr>
              <a:t>Overview of the financial model</a:t>
            </a:r>
            <a:endParaRPr kumimoji="0" lang="en-GB" sz="2000" b="0" i="0" u="none" strike="noStrike" kern="0" cap="none" spc="0" normalizeH="0" baseline="0" noProof="0" dirty="0">
              <a:ln>
                <a:noFill/>
              </a:ln>
              <a:solidFill>
                <a:schemeClr val="bg1"/>
              </a:solidFill>
              <a:effectLst/>
              <a:uLnTx/>
              <a:uFillTx/>
              <a:latin typeface="+mn-lt"/>
            </a:endParaRPr>
          </a:p>
        </p:txBody>
      </p:sp>
      <p:sp>
        <p:nvSpPr>
          <p:cNvPr id="7" name="Rectangle 6"/>
          <p:cNvSpPr/>
          <p:nvPr/>
        </p:nvSpPr>
        <p:spPr>
          <a:xfrm>
            <a:off x="358775" y="1124936"/>
            <a:ext cx="8208149" cy="289972"/>
          </a:xfrm>
          <a:prstGeom prst="rect">
            <a:avLst/>
          </a:prstGeom>
        </p:spPr>
        <p:txBody>
          <a:bodyPr wrap="square" lIns="104287" tIns="52144" rIns="104287" bIns="52144">
            <a:spAutoFit/>
          </a:bodyPr>
          <a:lstStyle/>
          <a:p>
            <a:pPr defTabSz="1042872"/>
            <a:r>
              <a:rPr lang="en-GB" sz="1200" b="1" dirty="0" smtClean="0">
                <a:solidFill>
                  <a:prstClr val="black"/>
                </a:solidFill>
              </a:rPr>
              <a:t>Below we have described the high level architecture of our financial model.</a:t>
            </a:r>
            <a:endParaRPr lang="en-GB" sz="1200" b="1" dirty="0">
              <a:solidFill>
                <a:prstClr val="black"/>
              </a:solidFill>
            </a:endParaRPr>
          </a:p>
        </p:txBody>
      </p:sp>
    </p:spTree>
    <p:extLst>
      <p:ext uri="{BB962C8B-B14F-4D97-AF65-F5344CB8AC3E}">
        <p14:creationId xmlns:p14="http://schemas.microsoft.com/office/powerpoint/2010/main" val="1765429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664821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829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latin typeface="Arial"/>
              <a:sym typeface="Arial"/>
            </a:endParaRPr>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18</a:t>
            </a:fld>
            <a:endParaRPr lang="en-GB" noProof="0" dirty="0"/>
          </a:p>
        </p:txBody>
      </p:sp>
      <p:sp>
        <p:nvSpPr>
          <p:cNvPr id="8" name="TextBox 7"/>
          <p:cNvSpPr txBox="1"/>
          <p:nvPr/>
        </p:nvSpPr>
        <p:spPr>
          <a:xfrm>
            <a:off x="438963" y="1170699"/>
            <a:ext cx="8218062" cy="4231928"/>
          </a:xfrm>
          <a:prstGeom prst="rect">
            <a:avLst/>
          </a:prstGeom>
          <a:noFill/>
        </p:spPr>
        <p:txBody>
          <a:bodyPr wrap="square" lIns="0" tIns="0" rIns="0" bIns="0" rtlCol="0">
            <a:spAutoFit/>
          </a:bodyPr>
          <a:lstStyle/>
          <a:p>
            <a:pPr marL="0" lvl="1" algn="just">
              <a:spcAft>
                <a:spcPts val="600"/>
              </a:spcAft>
              <a:buClr>
                <a:srgbClr val="00AA9E"/>
              </a:buClr>
            </a:pPr>
            <a:r>
              <a:rPr lang="en-GB" sz="1000" dirty="0"/>
              <a:t>The modelling of the interventions’ financial and activity impacts required a number of </a:t>
            </a:r>
            <a:r>
              <a:rPr lang="en-GB" sz="1000" dirty="0" smtClean="0"/>
              <a:t>assumptions, set </a:t>
            </a:r>
            <a:r>
              <a:rPr lang="en-GB" sz="1000" dirty="0"/>
              <a:t>out below.</a:t>
            </a:r>
          </a:p>
          <a:p>
            <a:pPr marL="177800" lvl="1" indent="-177800">
              <a:spcAft>
                <a:spcPts val="600"/>
              </a:spcAft>
              <a:buClr>
                <a:schemeClr val="accent1"/>
              </a:buClr>
              <a:buFont typeface="Arial" panose="020B0604020202020204" pitchFamily="34" charset="0"/>
              <a:buChar char="•"/>
            </a:pPr>
            <a:r>
              <a:rPr lang="en-GB" sz="1000" dirty="0"/>
              <a:t>Definition of </a:t>
            </a:r>
            <a:r>
              <a:rPr lang="en-GB" sz="1000" dirty="0" smtClean="0"/>
              <a:t>population subgroups for the </a:t>
            </a:r>
            <a:r>
              <a:rPr lang="en-GB" sz="1000" dirty="0"/>
              <a:t>rural and </a:t>
            </a:r>
            <a:r>
              <a:rPr lang="en-GB" sz="1000" dirty="0" smtClean="0"/>
              <a:t>suburban health systems</a:t>
            </a:r>
            <a:endParaRPr lang="en-GB" sz="1000" dirty="0"/>
          </a:p>
          <a:p>
            <a:pPr marL="635000" lvl="2" indent="-177800">
              <a:spcAft>
                <a:spcPts val="600"/>
              </a:spcAft>
              <a:buClr>
                <a:schemeClr val="accent1"/>
              </a:buClr>
              <a:buFont typeface="Arial" panose="020B0604020202020204" pitchFamily="34" charset="0"/>
              <a:buChar char="•"/>
            </a:pPr>
            <a:r>
              <a:rPr lang="en-GB" sz="1000" dirty="0" smtClean="0"/>
              <a:t>Detailed data obtained for the urban health system was used to construct the different population subgroup sizes. The direct data available for the rural </a:t>
            </a:r>
            <a:r>
              <a:rPr lang="en-GB" sz="1000" dirty="0"/>
              <a:t>and suburban health systems was less granular </a:t>
            </a:r>
            <a:r>
              <a:rPr lang="en-GB" sz="1000" dirty="0" smtClean="0"/>
              <a:t>and therefore a </a:t>
            </a:r>
            <a:r>
              <a:rPr lang="en-GB" sz="1000" dirty="0"/>
              <a:t>combination of different data </a:t>
            </a:r>
            <a:r>
              <a:rPr lang="en-GB" sz="1000" dirty="0" smtClean="0"/>
              <a:t>sources, mainly </a:t>
            </a:r>
            <a:r>
              <a:rPr lang="en-GB" sz="1000" dirty="0"/>
              <a:t>Census </a:t>
            </a:r>
            <a:r>
              <a:rPr lang="en-GB" sz="1000" dirty="0" smtClean="0"/>
              <a:t>data, </a:t>
            </a:r>
            <a:r>
              <a:rPr lang="en-GB" sz="1000" dirty="0"/>
              <a:t>was used to construct the </a:t>
            </a:r>
            <a:r>
              <a:rPr lang="en-GB" sz="1000" dirty="0" smtClean="0"/>
              <a:t>subgroups sizes. For </a:t>
            </a:r>
            <a:r>
              <a:rPr lang="en-GB" sz="1000" dirty="0"/>
              <a:t>a limited number of population subgroups, HES data has been used to estimate the subgroup </a:t>
            </a:r>
            <a:r>
              <a:rPr lang="en-GB" sz="1000" dirty="0" smtClean="0"/>
              <a:t>size. Ultimately, the CCGs will need to develop detailed subgroups using available patient level datasets.</a:t>
            </a:r>
          </a:p>
          <a:p>
            <a:pPr marL="177800" lvl="1" indent="-177800">
              <a:spcAft>
                <a:spcPts val="600"/>
              </a:spcAft>
              <a:buClr>
                <a:schemeClr val="accent1"/>
              </a:buClr>
              <a:buFont typeface="Arial" panose="020B0604020202020204" pitchFamily="34" charset="0"/>
              <a:buChar char="•"/>
            </a:pPr>
            <a:r>
              <a:rPr lang="en-GB" sz="1000" dirty="0"/>
              <a:t>Definition of service utilisation by each population subgroup in the rural and suburban health systems</a:t>
            </a:r>
          </a:p>
          <a:p>
            <a:pPr marL="635000" lvl="2" indent="-177800">
              <a:spcAft>
                <a:spcPts val="600"/>
              </a:spcAft>
              <a:buClr>
                <a:schemeClr val="accent1"/>
              </a:buClr>
              <a:buFont typeface="Arial" panose="020B0604020202020204" pitchFamily="34" charset="0"/>
              <a:buChar char="•"/>
            </a:pPr>
            <a:r>
              <a:rPr lang="en-GB" sz="1000" dirty="0" smtClean="0"/>
              <a:t>Detailed </a:t>
            </a:r>
            <a:r>
              <a:rPr lang="en-GB" sz="1000" dirty="0"/>
              <a:t>data on service utilisation by population subgroup was available for the urban health system. This allows </a:t>
            </a:r>
            <a:r>
              <a:rPr lang="en-GB" sz="1000" dirty="0" smtClean="0"/>
              <a:t>the estimation of the probability </a:t>
            </a:r>
            <a:r>
              <a:rPr lang="en-GB" sz="1000" dirty="0"/>
              <a:t>of someone in a given subgroup to require a unit of activity of a certain specialty (e.g. paediatrics) within a given point of delivery (e.g. inpatients – elective). Such </a:t>
            </a:r>
            <a:r>
              <a:rPr lang="en-GB" sz="1000" dirty="0" smtClean="0"/>
              <a:t>detailed </a:t>
            </a:r>
            <a:r>
              <a:rPr lang="en-GB" sz="1000" dirty="0"/>
              <a:t>information was not available for the rural and suburban health systems. Therefore, this had to be estimated by combining the service utilisation </a:t>
            </a:r>
            <a:r>
              <a:rPr lang="en-GB" sz="1000" dirty="0" smtClean="0"/>
              <a:t>probabilities obtained for the urban health system with the </a:t>
            </a:r>
            <a:r>
              <a:rPr lang="en-GB" sz="1000" dirty="0"/>
              <a:t>population subgroup sizes estimated for the rural and </a:t>
            </a:r>
            <a:r>
              <a:rPr lang="en-GB" sz="1000" dirty="0" smtClean="0"/>
              <a:t>suburban </a:t>
            </a:r>
            <a:r>
              <a:rPr lang="en-GB" sz="1000" dirty="0"/>
              <a:t>health </a:t>
            </a:r>
            <a:r>
              <a:rPr lang="en-GB" sz="1000" dirty="0" smtClean="0"/>
              <a:t>systems.</a:t>
            </a:r>
            <a:endParaRPr lang="en-GB" sz="1000" dirty="0"/>
          </a:p>
          <a:p>
            <a:pPr marL="177800" lvl="1" indent="-177800">
              <a:spcAft>
                <a:spcPts val="600"/>
              </a:spcAft>
              <a:buClr>
                <a:schemeClr val="accent1"/>
              </a:buClr>
              <a:buFont typeface="Arial" panose="020B0604020202020204" pitchFamily="34" charset="0"/>
              <a:buChar char="•"/>
            </a:pPr>
            <a:r>
              <a:rPr lang="en-GB" sz="1000" dirty="0" smtClean="0"/>
              <a:t>Interventions’ overlap and benchmarking/capping </a:t>
            </a:r>
            <a:r>
              <a:rPr lang="en-GB" sz="1000" dirty="0"/>
              <a:t>of activity reductions</a:t>
            </a:r>
          </a:p>
          <a:p>
            <a:pPr marL="635000" lvl="2" indent="-177800">
              <a:spcAft>
                <a:spcPts val="600"/>
              </a:spcAft>
              <a:buClr>
                <a:schemeClr val="accent1"/>
              </a:buClr>
              <a:buFont typeface="Arial" panose="020B0604020202020204" pitchFamily="34" charset="0"/>
              <a:buChar char="•"/>
            </a:pPr>
            <a:r>
              <a:rPr lang="en-GB" sz="1000" dirty="0" smtClean="0"/>
              <a:t>A capping has been </a:t>
            </a:r>
            <a:r>
              <a:rPr lang="en-GB" sz="1000" dirty="0" smtClean="0"/>
              <a:t>applied to </a:t>
            </a:r>
            <a:r>
              <a:rPr lang="en-GB" sz="1000" dirty="0" smtClean="0"/>
              <a:t>the </a:t>
            </a:r>
            <a:r>
              <a:rPr lang="en-GB" sz="1000" dirty="0"/>
              <a:t>maximum activity impacts </a:t>
            </a:r>
            <a:r>
              <a:rPr lang="en-GB" sz="1000" dirty="0" smtClean="0"/>
              <a:t>generated by all HIIs’ </a:t>
            </a:r>
            <a:r>
              <a:rPr lang="en-GB" sz="1000" dirty="0" smtClean="0"/>
              <a:t> </a:t>
            </a:r>
            <a:r>
              <a:rPr lang="en-GB" sz="1000" dirty="0" smtClean="0"/>
              <a:t>at the same time. This capping varies across the urban, rural, and suburban health systems. For </a:t>
            </a:r>
            <a:r>
              <a:rPr lang="en-GB" sz="1000" dirty="0"/>
              <a:t>each health system, </a:t>
            </a:r>
            <a:r>
              <a:rPr lang="en-GB" sz="1000" dirty="0" smtClean="0"/>
              <a:t>the </a:t>
            </a:r>
            <a:r>
              <a:rPr lang="en-GB" sz="1000" dirty="0"/>
              <a:t>capping </a:t>
            </a:r>
            <a:r>
              <a:rPr lang="en-GB" sz="1000" dirty="0" smtClean="0"/>
              <a:t>does not allow activity per capita to drop to more than 5</a:t>
            </a:r>
            <a:r>
              <a:rPr lang="en-GB" sz="1000" dirty="0"/>
              <a:t>% below the </a:t>
            </a:r>
            <a:r>
              <a:rPr lang="en-GB" sz="1000" dirty="0" smtClean="0"/>
              <a:t>lowest level </a:t>
            </a:r>
            <a:r>
              <a:rPr lang="en-GB" sz="1000" dirty="0"/>
              <a:t>of activity per capita </a:t>
            </a:r>
            <a:r>
              <a:rPr lang="en-GB" sz="1000" dirty="0" smtClean="0"/>
              <a:t>amongst the </a:t>
            </a:r>
            <a:r>
              <a:rPr lang="en-GB" sz="1000" dirty="0"/>
              <a:t>urban, rural, and suburban CCGs, respectively</a:t>
            </a:r>
            <a:r>
              <a:rPr lang="en-GB" sz="1000" dirty="0" smtClean="0"/>
              <a:t>.</a:t>
            </a:r>
            <a:endParaRPr lang="en-GB" sz="1000" dirty="0"/>
          </a:p>
          <a:p>
            <a:pPr marL="635000" lvl="2" indent="-177800">
              <a:spcAft>
                <a:spcPts val="600"/>
              </a:spcAft>
              <a:buClr>
                <a:schemeClr val="accent1"/>
              </a:buClr>
              <a:buFont typeface="Arial" panose="020B0604020202020204" pitchFamily="34" charset="0"/>
              <a:buChar char="•"/>
            </a:pPr>
            <a:r>
              <a:rPr lang="en-GB" sz="1000" dirty="0" smtClean="0"/>
              <a:t>The capping is </a:t>
            </a:r>
            <a:r>
              <a:rPr lang="en-GB" sz="1000" dirty="0"/>
              <a:t>based on the distribution of secondary care activity per capita across CCGs. </a:t>
            </a:r>
            <a:r>
              <a:rPr lang="en-GB" sz="1000" dirty="0" smtClean="0"/>
              <a:t>A </a:t>
            </a:r>
            <a:r>
              <a:rPr lang="en-GB" sz="1000" dirty="0"/>
              <a:t>tighter distribution of activity per capita amongst the rural </a:t>
            </a:r>
            <a:r>
              <a:rPr lang="en-GB" sz="1000" dirty="0" smtClean="0"/>
              <a:t>CCGs compared </a:t>
            </a:r>
            <a:r>
              <a:rPr lang="en-GB" sz="1000" dirty="0"/>
              <a:t>to the urban CCGs, and the </a:t>
            </a:r>
            <a:r>
              <a:rPr lang="en-GB" sz="1000" dirty="0" smtClean="0"/>
              <a:t>fact that the rural </a:t>
            </a:r>
            <a:r>
              <a:rPr lang="en-GB" sz="1000" dirty="0"/>
              <a:t>health system considered </a:t>
            </a:r>
            <a:r>
              <a:rPr lang="en-GB" sz="1000" dirty="0" smtClean="0"/>
              <a:t>presents a comparatively </a:t>
            </a:r>
            <a:r>
              <a:rPr lang="en-GB" sz="1000" dirty="0" smtClean="0"/>
              <a:t>lower  </a:t>
            </a:r>
            <a:r>
              <a:rPr lang="en-GB" sz="1000" dirty="0" smtClean="0"/>
              <a:t>level </a:t>
            </a:r>
            <a:r>
              <a:rPr lang="en-GB" sz="1000" dirty="0"/>
              <a:t>of activity per </a:t>
            </a:r>
            <a:r>
              <a:rPr lang="en-GB" sz="1000" dirty="0" smtClean="0"/>
              <a:t>capita, implies </a:t>
            </a:r>
            <a:r>
              <a:rPr lang="en-GB" sz="1000" dirty="0"/>
              <a:t>a stricter </a:t>
            </a:r>
            <a:r>
              <a:rPr lang="en-GB" sz="1000" dirty="0" smtClean="0"/>
              <a:t>capping for the rural health system. As a consequence, more </a:t>
            </a:r>
            <a:r>
              <a:rPr lang="en-GB" sz="1000" dirty="0"/>
              <a:t>limited activity </a:t>
            </a:r>
            <a:r>
              <a:rPr lang="en-GB" sz="1000" dirty="0" smtClean="0"/>
              <a:t>reductions are modelled in this case.</a:t>
            </a:r>
          </a:p>
          <a:p>
            <a:pPr marL="177800" lvl="1" indent="-177800">
              <a:spcAft>
                <a:spcPts val="600"/>
              </a:spcAft>
              <a:buClr>
                <a:schemeClr val="accent1"/>
              </a:buClr>
              <a:buFont typeface="Arial" panose="020B0604020202020204" pitchFamily="34" charset="0"/>
              <a:buChar char="•"/>
            </a:pPr>
            <a:r>
              <a:rPr lang="en-GB" sz="1000" dirty="0" smtClean="0"/>
              <a:t>National </a:t>
            </a:r>
            <a:r>
              <a:rPr lang="en-GB" sz="1000" dirty="0"/>
              <a:t>initiatives and provider efficiencies</a:t>
            </a:r>
          </a:p>
          <a:p>
            <a:pPr marL="635000" lvl="2" indent="-177800">
              <a:spcAft>
                <a:spcPts val="600"/>
              </a:spcAft>
              <a:buClr>
                <a:schemeClr val="accent1"/>
              </a:buClr>
              <a:buFont typeface="Arial" panose="020B0604020202020204" pitchFamily="34" charset="0"/>
              <a:buChar char="•"/>
            </a:pPr>
            <a:r>
              <a:rPr lang="en-GB" sz="1000" dirty="0" smtClean="0"/>
              <a:t>It has been assumed that </a:t>
            </a:r>
            <a:r>
              <a:rPr lang="en-GB" sz="1000" dirty="0"/>
              <a:t>national initiatives flow through to CCG expenditure through prices. This is a conservative approach, as it will decrease the amount of the </a:t>
            </a:r>
            <a:r>
              <a:rPr lang="en-GB" sz="1000" dirty="0" smtClean="0"/>
              <a:t>savings estimated by intervention.</a:t>
            </a:r>
            <a:endParaRPr lang="en-GB" sz="1000" dirty="0"/>
          </a:p>
        </p:txBody>
      </p:sp>
      <p:sp>
        <p:nvSpPr>
          <p:cNvPr id="10" name="Title 1"/>
          <p:cNvSpPr>
            <a:spLocks noGrp="1"/>
          </p:cNvSpPr>
          <p:nvPr>
            <p:ph type="title"/>
          </p:nvPr>
        </p:nvSpPr>
        <p:spPr>
          <a:xfrm>
            <a:off x="358775" y="518870"/>
            <a:ext cx="6768000" cy="406800"/>
          </a:xfrm>
          <a:prstGeom prst="rect">
            <a:avLst/>
          </a:prstGeom>
          <a:solidFill>
            <a:srgbClr val="00ADC6"/>
          </a:solidFill>
        </p:spPr>
        <p:txBody>
          <a:bodyPr vert="horz" lIns="216000" tIns="0" rIns="0" bIns="0" rtlCol="0" anchor="ctr" anchorCtr="0">
            <a:noAutofit/>
          </a:bodyPr>
          <a:lstStyle/>
          <a:p>
            <a:pPr lvl="0">
              <a:spcBef>
                <a:spcPts val="0"/>
              </a:spcBef>
              <a:defRPr/>
            </a:pPr>
            <a:r>
              <a:rPr lang="en-GB" sz="2000" dirty="0"/>
              <a:t>Summary of modelling assumptions and limitations</a:t>
            </a:r>
            <a:endParaRPr kumimoji="0" lang="en-GB" sz="2000" b="0" i="0" u="none" strike="noStrike" kern="0" cap="none" spc="0" normalizeH="0" baseline="0" noProof="0" dirty="0">
              <a:ln>
                <a:noFill/>
              </a:ln>
              <a:solidFill>
                <a:schemeClr val="bg1"/>
              </a:solidFill>
              <a:effectLst/>
              <a:uLnTx/>
              <a:uFillTx/>
              <a:latin typeface="+mn-lt"/>
            </a:endParaRPr>
          </a:p>
        </p:txBody>
      </p:sp>
    </p:spTree>
    <p:extLst>
      <p:ext uri="{BB962C8B-B14F-4D97-AF65-F5344CB8AC3E}">
        <p14:creationId xmlns:p14="http://schemas.microsoft.com/office/powerpoint/2010/main" val="2192876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9487613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931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latin typeface="Arial"/>
              <a:sym typeface="Arial"/>
            </a:endParaRPr>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19</a:t>
            </a:fld>
            <a:endParaRPr lang="en-GB" noProof="0" dirty="0"/>
          </a:p>
        </p:txBody>
      </p:sp>
      <p:sp>
        <p:nvSpPr>
          <p:cNvPr id="8" name="TextBox 7"/>
          <p:cNvSpPr txBox="1"/>
          <p:nvPr/>
        </p:nvSpPr>
        <p:spPr>
          <a:xfrm>
            <a:off x="438963" y="1128167"/>
            <a:ext cx="8218062" cy="4078039"/>
          </a:xfrm>
          <a:prstGeom prst="rect">
            <a:avLst/>
          </a:prstGeom>
          <a:noFill/>
        </p:spPr>
        <p:txBody>
          <a:bodyPr wrap="square" lIns="0" tIns="0" rIns="0" bIns="0" rtlCol="0">
            <a:spAutoFit/>
          </a:bodyPr>
          <a:lstStyle/>
          <a:p>
            <a:pPr marL="177800" lvl="1" indent="-177800">
              <a:spcAft>
                <a:spcPts val="600"/>
              </a:spcAft>
              <a:buClr>
                <a:schemeClr val="accent1"/>
              </a:buClr>
              <a:buFont typeface="Arial" panose="020B0604020202020204" pitchFamily="34" charset="0"/>
              <a:buChar char="•"/>
            </a:pPr>
            <a:r>
              <a:rPr lang="en-GB" sz="1000" dirty="0"/>
              <a:t>Interventions</a:t>
            </a:r>
          </a:p>
          <a:p>
            <a:pPr marL="635000" lvl="2" indent="-177800">
              <a:spcAft>
                <a:spcPts val="600"/>
              </a:spcAft>
              <a:buClr>
                <a:schemeClr val="accent1"/>
              </a:buClr>
              <a:buFont typeface="Arial" panose="020B0604020202020204" pitchFamily="34" charset="0"/>
              <a:buChar char="•"/>
            </a:pPr>
            <a:r>
              <a:rPr lang="en-GB" sz="1000" dirty="0" smtClean="0"/>
              <a:t>The HIIs are a </a:t>
            </a:r>
            <a:r>
              <a:rPr lang="en-GB" sz="1000" dirty="0" smtClean="0">
                <a:solidFill>
                  <a:prstClr val="black"/>
                </a:solidFill>
              </a:rPr>
              <a:t>set </a:t>
            </a:r>
            <a:r>
              <a:rPr lang="en-GB" sz="1000" dirty="0">
                <a:solidFill>
                  <a:prstClr val="black"/>
                </a:solidFill>
              </a:rPr>
              <a:t>of evidence-based interventions </a:t>
            </a:r>
            <a:r>
              <a:rPr lang="en-GB" sz="1000" dirty="0" smtClean="0">
                <a:solidFill>
                  <a:prstClr val="black"/>
                </a:solidFill>
              </a:rPr>
              <a:t>that have been selected </a:t>
            </a:r>
            <a:r>
              <a:rPr lang="en-GB" sz="1000" dirty="0">
                <a:solidFill>
                  <a:prstClr val="black"/>
                </a:solidFill>
              </a:rPr>
              <a:t>for their high impact and robust evidence of real-world impacts delivered</a:t>
            </a:r>
            <a:r>
              <a:rPr lang="en-GB" sz="1000" dirty="0" smtClean="0">
                <a:solidFill>
                  <a:prstClr val="black"/>
                </a:solidFill>
              </a:rPr>
              <a:t>. The financial impact of these interventions have been full</a:t>
            </a:r>
            <a:r>
              <a:rPr lang="en-GB" sz="1000" dirty="0" smtClean="0"/>
              <a:t>y assessed in the literature. </a:t>
            </a:r>
          </a:p>
          <a:p>
            <a:pPr marL="635000" lvl="2" indent="-177800">
              <a:spcAft>
                <a:spcPts val="600"/>
              </a:spcAft>
              <a:buClr>
                <a:schemeClr val="accent1"/>
              </a:buClr>
              <a:buFont typeface="Arial" panose="020B0604020202020204" pitchFamily="34" charset="0"/>
              <a:buChar char="•"/>
            </a:pPr>
            <a:r>
              <a:rPr lang="en-GB" sz="1000" dirty="0" smtClean="0"/>
              <a:t>The EAIs are promising ideas </a:t>
            </a:r>
            <a:r>
              <a:rPr lang="en-GB" sz="1000" dirty="0"/>
              <a:t>which may offer commissioners further </a:t>
            </a:r>
            <a:r>
              <a:rPr lang="en-GB" sz="1000" dirty="0" smtClean="0"/>
              <a:t>benefits. </a:t>
            </a:r>
            <a:r>
              <a:rPr lang="en-GB" sz="1000" dirty="0"/>
              <a:t>They have not yet been widely adopted or fully impact </a:t>
            </a:r>
            <a:r>
              <a:rPr lang="en-GB" sz="1000" dirty="0" smtClean="0"/>
              <a:t>assessed and they have therefore been </a:t>
            </a:r>
            <a:r>
              <a:rPr lang="en-GB" sz="1000" dirty="0"/>
              <a:t>modelled at a higher level than the </a:t>
            </a:r>
            <a:r>
              <a:rPr lang="en-GB" sz="1000" dirty="0" smtClean="0"/>
              <a:t>HIIs.</a:t>
            </a:r>
          </a:p>
          <a:p>
            <a:pPr marL="635000" lvl="2" indent="-177800">
              <a:spcAft>
                <a:spcPts val="600"/>
              </a:spcAft>
              <a:buClr>
                <a:schemeClr val="accent1"/>
              </a:buClr>
              <a:buFont typeface="Arial" panose="020B0604020202020204" pitchFamily="34" charset="0"/>
              <a:buChar char="•"/>
            </a:pPr>
            <a:r>
              <a:rPr lang="en-GB" sz="1000" dirty="0" smtClean="0"/>
              <a:t>The savings from the HIIs and from the EAIs have been estimated separately in the modelling. Therefore, while overlaps within HIIs and within EAIs have been accounted for, the overlap between the two sets of interventions has not been fully </a:t>
            </a:r>
            <a:r>
              <a:rPr lang="en-GB" sz="1000" dirty="0" smtClean="0"/>
              <a:t>captured. </a:t>
            </a:r>
            <a:r>
              <a:rPr lang="en-GB" sz="1000" dirty="0" smtClean="0"/>
              <a:t>For instance, the </a:t>
            </a:r>
            <a:r>
              <a:rPr lang="en-GB" sz="1000" dirty="0"/>
              <a:t>capping applied to the activity impacts of the HIIs was not applied to the activity reductions generated by the joint effect of the HIIs and </a:t>
            </a:r>
            <a:r>
              <a:rPr lang="en-GB" sz="1000" dirty="0" smtClean="0"/>
              <a:t>EAIs. However</a:t>
            </a:r>
            <a:r>
              <a:rPr lang="en-GB" sz="1000" dirty="0"/>
              <a:t>, whenever the capping applies to the impact of the HIIs, no incremental activity reductions are assumed to be generated by the EAIs.</a:t>
            </a:r>
          </a:p>
          <a:p>
            <a:pPr marL="635000" lvl="2" indent="-177800">
              <a:spcAft>
                <a:spcPts val="600"/>
              </a:spcAft>
              <a:buClr>
                <a:schemeClr val="accent1"/>
              </a:buClr>
              <a:buFont typeface="Arial" panose="020B0604020202020204" pitchFamily="34" charset="0"/>
              <a:buChar char="•"/>
            </a:pPr>
            <a:r>
              <a:rPr lang="en-GB" sz="1000" dirty="0"/>
              <a:t>A number of minor impacts from the interventions are calculated offline (e.g. </a:t>
            </a:r>
            <a:r>
              <a:rPr lang="en-GB" sz="1000" dirty="0" smtClean="0"/>
              <a:t>interventions’ impacts on length </a:t>
            </a:r>
            <a:r>
              <a:rPr lang="en-GB" sz="1000" dirty="0"/>
              <a:t>of </a:t>
            </a:r>
            <a:r>
              <a:rPr lang="en-GB" sz="1000" dirty="0" smtClean="0"/>
              <a:t>stay). </a:t>
            </a:r>
            <a:r>
              <a:rPr lang="en-GB" sz="1000" dirty="0"/>
              <a:t>Whenever savings are calculated offline, the overlap between these and the other interventions’ impacts </a:t>
            </a:r>
            <a:r>
              <a:rPr lang="en-GB" sz="1000" dirty="0" smtClean="0"/>
              <a:t>has not been </a:t>
            </a:r>
            <a:r>
              <a:rPr lang="en-GB" sz="1000" dirty="0"/>
              <a:t>accounted for. These, however, </a:t>
            </a:r>
            <a:r>
              <a:rPr lang="en-GB" sz="1000" dirty="0" smtClean="0"/>
              <a:t>represent a small </a:t>
            </a:r>
            <a:r>
              <a:rPr lang="en-GB" sz="1000" dirty="0"/>
              <a:t>share of the total </a:t>
            </a:r>
            <a:r>
              <a:rPr lang="en-GB" sz="1000" dirty="0" smtClean="0"/>
              <a:t>savings.</a:t>
            </a:r>
            <a:endParaRPr lang="en-GB" sz="1100" dirty="0"/>
          </a:p>
          <a:p>
            <a:pPr marL="628650" lvl="2" indent="-171450" algn="just">
              <a:spcAft>
                <a:spcPts val="600"/>
              </a:spcAft>
              <a:buClr>
                <a:schemeClr val="accent1"/>
              </a:buClr>
              <a:buFont typeface="Arial" panose="020B0604020202020204" pitchFamily="34" charset="0"/>
              <a:buChar char="•"/>
            </a:pPr>
            <a:r>
              <a:rPr lang="en-GB" sz="1000" dirty="0" smtClean="0"/>
              <a:t>The </a:t>
            </a:r>
            <a:r>
              <a:rPr lang="en-GB" sz="1000" dirty="0"/>
              <a:t>savings associated with each intervention reflect the savings if the intervention were implemented separately. Any overlap between interventions (including adjustments in relation to capping) is stated separately, and is not implicitly included </a:t>
            </a:r>
            <a:r>
              <a:rPr lang="en-GB" sz="1000" dirty="0" smtClean="0"/>
              <a:t>in </a:t>
            </a:r>
            <a:r>
              <a:rPr lang="en-GB" sz="1000" dirty="0"/>
              <a:t>the savings for each individual </a:t>
            </a:r>
            <a:r>
              <a:rPr lang="en-GB" sz="1000" dirty="0" smtClean="0"/>
              <a:t>intervention.</a:t>
            </a:r>
            <a:endParaRPr lang="en-GB" sz="1000" dirty="0"/>
          </a:p>
          <a:p>
            <a:pPr marL="171450" lvl="1" indent="-171450" algn="just">
              <a:spcAft>
                <a:spcPts val="600"/>
              </a:spcAft>
              <a:buClr>
                <a:schemeClr val="accent1"/>
              </a:buClr>
              <a:buFont typeface="Arial" panose="020B0604020202020204" pitchFamily="34" charset="0"/>
              <a:buChar char="•"/>
            </a:pPr>
            <a:r>
              <a:rPr lang="en-GB" sz="1000" dirty="0" smtClean="0"/>
              <a:t>Costs </a:t>
            </a:r>
            <a:r>
              <a:rPr lang="en-GB" sz="1000" dirty="0"/>
              <a:t>of the interventions</a:t>
            </a:r>
          </a:p>
          <a:p>
            <a:pPr marL="628650" lvl="2" indent="-171450" algn="just">
              <a:spcAft>
                <a:spcPts val="600"/>
              </a:spcAft>
              <a:buClr>
                <a:schemeClr val="accent1"/>
              </a:buClr>
              <a:buFont typeface="Arial" panose="020B0604020202020204" pitchFamily="34" charset="0"/>
              <a:buChar char="•"/>
            </a:pPr>
            <a:r>
              <a:rPr lang="en-GB" sz="1000" dirty="0"/>
              <a:t>For most </a:t>
            </a:r>
            <a:r>
              <a:rPr lang="en-GB" sz="1000" dirty="0" smtClean="0"/>
              <a:t>HIIs, </a:t>
            </a:r>
            <a:r>
              <a:rPr lang="en-GB" sz="1000" dirty="0"/>
              <a:t>the model estimates the </a:t>
            </a:r>
            <a:r>
              <a:rPr lang="en-GB" sz="1000" dirty="0" smtClean="0"/>
              <a:t>related gross savings. These </a:t>
            </a:r>
            <a:r>
              <a:rPr lang="en-GB" sz="1000" dirty="0"/>
              <a:t>are then translated into net benefits by using an indication of </a:t>
            </a:r>
            <a:r>
              <a:rPr lang="en-GB" sz="1000" dirty="0" smtClean="0"/>
              <a:t>net-to-gross </a:t>
            </a:r>
            <a:r>
              <a:rPr lang="en-GB" sz="1000" dirty="0"/>
              <a:t>benefits ratios from the relevant literature</a:t>
            </a:r>
            <a:r>
              <a:rPr lang="en-GB" sz="1000" dirty="0" smtClean="0"/>
              <a:t>.</a:t>
            </a:r>
          </a:p>
          <a:p>
            <a:pPr marL="628650" lvl="2" indent="-171450" algn="just">
              <a:spcAft>
                <a:spcPts val="600"/>
              </a:spcAft>
              <a:buClr>
                <a:schemeClr val="accent1"/>
              </a:buClr>
              <a:buFont typeface="Arial" panose="020B0604020202020204" pitchFamily="34" charset="0"/>
              <a:buChar char="•"/>
            </a:pPr>
            <a:r>
              <a:rPr lang="en-GB" sz="1000" dirty="0" smtClean="0"/>
              <a:t>No detailed indication of net-to-gross savings was available for the EAIs in the literature. The costs of the EAIs have therefore been modelled by benchmarking the EAIs against similar HIIs and assuming the assuming the same net-to-gross savings ratios.</a:t>
            </a:r>
            <a:endParaRPr lang="en-GB" sz="1000" dirty="0"/>
          </a:p>
          <a:p>
            <a:pPr marL="628650" lvl="2" indent="-171450" algn="just">
              <a:spcAft>
                <a:spcPts val="600"/>
              </a:spcAft>
              <a:buClr>
                <a:schemeClr val="accent1"/>
              </a:buClr>
              <a:buFont typeface="Arial" panose="020B0604020202020204" pitchFamily="34" charset="0"/>
              <a:buChar char="•"/>
            </a:pPr>
            <a:r>
              <a:rPr lang="en-GB" sz="1000" dirty="0" smtClean="0"/>
              <a:t>No </a:t>
            </a:r>
            <a:r>
              <a:rPr lang="en-GB" sz="1000" dirty="0"/>
              <a:t>consideration </a:t>
            </a:r>
            <a:r>
              <a:rPr lang="en-GB" sz="1000" dirty="0" smtClean="0"/>
              <a:t>has been given to capital costs aside </a:t>
            </a:r>
            <a:r>
              <a:rPr lang="en-GB" sz="1000" dirty="0"/>
              <a:t>from capital outlined and identifiable as part of the </a:t>
            </a:r>
            <a:r>
              <a:rPr lang="en-GB" sz="1000" dirty="0" smtClean="0"/>
              <a:t>interventions.</a:t>
            </a:r>
          </a:p>
        </p:txBody>
      </p:sp>
      <p:sp>
        <p:nvSpPr>
          <p:cNvPr id="10" name="Title 1"/>
          <p:cNvSpPr>
            <a:spLocks noGrp="1"/>
          </p:cNvSpPr>
          <p:nvPr>
            <p:ph type="title"/>
          </p:nvPr>
        </p:nvSpPr>
        <p:spPr>
          <a:xfrm>
            <a:off x="358775" y="518870"/>
            <a:ext cx="6768000" cy="406800"/>
          </a:xfrm>
          <a:prstGeom prst="rect">
            <a:avLst/>
          </a:prstGeom>
          <a:solidFill>
            <a:srgbClr val="00ADC6"/>
          </a:solidFill>
        </p:spPr>
        <p:txBody>
          <a:bodyPr vert="horz" lIns="216000" tIns="0" rIns="0" bIns="0" rtlCol="0" anchor="ctr" anchorCtr="0">
            <a:noAutofit/>
          </a:bodyPr>
          <a:lstStyle/>
          <a:p>
            <a:pPr lvl="0">
              <a:spcBef>
                <a:spcPts val="0"/>
              </a:spcBef>
              <a:defRPr/>
            </a:pPr>
            <a:r>
              <a:rPr lang="en-GB" sz="2000" dirty="0"/>
              <a:t>Summary of modelling assumptions and limitations (cont.)</a:t>
            </a:r>
            <a:endParaRPr kumimoji="0" lang="en-GB" sz="2000" b="0" i="0" u="none" strike="noStrike" kern="0" cap="none" spc="0" normalizeH="0" baseline="0" noProof="0" dirty="0">
              <a:ln>
                <a:noFill/>
              </a:ln>
              <a:solidFill>
                <a:schemeClr val="bg1"/>
              </a:solidFill>
              <a:effectLst/>
              <a:uLnTx/>
              <a:uFillTx/>
              <a:latin typeface="+mn-lt"/>
            </a:endParaRPr>
          </a:p>
        </p:txBody>
      </p:sp>
    </p:spTree>
    <p:extLst>
      <p:ext uri="{BB962C8B-B14F-4D97-AF65-F5344CB8AC3E}">
        <p14:creationId xmlns:p14="http://schemas.microsoft.com/office/powerpoint/2010/main" val="1110037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8498776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350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Title 1"/>
          <p:cNvSpPr>
            <a:spLocks noGrp="1"/>
          </p:cNvSpPr>
          <p:nvPr>
            <p:ph type="title"/>
          </p:nvPr>
        </p:nvSpPr>
        <p:spPr>
          <a:xfrm>
            <a:off x="358776" y="518870"/>
            <a:ext cx="6768000" cy="406800"/>
          </a:xfrm>
          <a:solidFill>
            <a:schemeClr val="accent1"/>
          </a:solidFill>
        </p:spPr>
        <p:txBody>
          <a:bodyPr vert="horz" lIns="216000" tIns="0" rIns="0" bIns="0" rtlCol="0" anchor="ctr" anchorCtr="0">
            <a:noAutofit/>
          </a:bodyPr>
          <a:lstStyle/>
          <a:p>
            <a:r>
              <a:rPr lang="en-GB" sz="2000" dirty="0" smtClean="0"/>
              <a:t>Contents</a:t>
            </a:r>
            <a:endParaRPr lang="en-GB" sz="2000" dirty="0"/>
          </a:p>
        </p:txBody>
      </p:sp>
      <p:graphicFrame>
        <p:nvGraphicFramePr>
          <p:cNvPr id="2" name="Table 1"/>
          <p:cNvGraphicFramePr>
            <a:graphicFrameLocks noGrp="1"/>
          </p:cNvGraphicFramePr>
          <p:nvPr>
            <p:extLst>
              <p:ext uri="{D42A27DB-BD31-4B8C-83A1-F6EECF244321}">
                <p14:modId xmlns:p14="http://schemas.microsoft.com/office/powerpoint/2010/main" val="3282438405"/>
              </p:ext>
            </p:extLst>
          </p:nvPr>
        </p:nvGraphicFramePr>
        <p:xfrm>
          <a:off x="546226" y="1795353"/>
          <a:ext cx="3971453" cy="2590800"/>
        </p:xfrm>
        <a:graphic>
          <a:graphicData uri="http://schemas.openxmlformats.org/drawingml/2006/table">
            <a:tbl>
              <a:tblPr firstRow="1" bandRow="1">
                <a:tableStyleId>{5C22544A-7EE6-4342-B048-85BDC9FD1C3A}</a:tableStyleId>
              </a:tblPr>
              <a:tblGrid>
                <a:gridCol w="3048000"/>
                <a:gridCol w="923453"/>
              </a:tblGrid>
              <a:tr h="518160">
                <a:tc>
                  <a:txBody>
                    <a:bodyPr/>
                    <a:lstStyle/>
                    <a:p>
                      <a:r>
                        <a:rPr lang="en-GB" sz="1400" b="0" dirty="0" smtClean="0">
                          <a:solidFill>
                            <a:schemeClr val="tx1"/>
                          </a:solidFill>
                        </a:rPr>
                        <a:t>Introduction</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rPr>
                        <a:t>3</a:t>
                      </a:r>
                      <a:endParaRPr lang="en-GB" sz="1400" b="0" dirty="0">
                        <a:solidFill>
                          <a:schemeClr val="tx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518160">
                <a:tc>
                  <a:txBody>
                    <a:bodyPr/>
                    <a:lstStyle/>
                    <a:p>
                      <a:r>
                        <a:rPr lang="en-GB" sz="1400" b="0" dirty="0" smtClean="0">
                          <a:solidFill>
                            <a:schemeClr val="tx1"/>
                          </a:solidFill>
                        </a:rPr>
                        <a:t>Intervention research methodology</a:t>
                      </a:r>
                      <a:endParaRPr lang="en-GB" sz="1400" b="0" dirty="0">
                        <a:solidFill>
                          <a:schemeClr val="tx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rPr>
                        <a:t>6</a:t>
                      </a:r>
                      <a:endParaRPr lang="en-GB" sz="1400" b="0" dirty="0">
                        <a:solidFill>
                          <a:schemeClr val="tx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518160">
                <a:tc>
                  <a:txBody>
                    <a:bodyPr/>
                    <a:lstStyle/>
                    <a:p>
                      <a:r>
                        <a:rPr lang="en-GB" sz="1400" b="0" dirty="0" smtClean="0">
                          <a:solidFill>
                            <a:schemeClr val="tx1"/>
                          </a:solidFill>
                        </a:rPr>
                        <a:t>Measuring quality impacts</a:t>
                      </a:r>
                      <a:endParaRPr lang="en-GB" sz="1400" b="0" dirty="0">
                        <a:solidFill>
                          <a:schemeClr val="tx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rPr>
                        <a:t>9</a:t>
                      </a:r>
                      <a:endParaRPr lang="en-GB" sz="1400" b="0" dirty="0">
                        <a:solidFill>
                          <a:schemeClr val="tx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518160">
                <a:tc>
                  <a:txBody>
                    <a:bodyPr/>
                    <a:lstStyle/>
                    <a:p>
                      <a:r>
                        <a:rPr lang="en-GB" sz="1400" b="0" dirty="0" smtClean="0">
                          <a:solidFill>
                            <a:schemeClr val="tx1"/>
                          </a:solidFill>
                        </a:rPr>
                        <a:t>Measuring financial </a:t>
                      </a:r>
                      <a:r>
                        <a:rPr lang="en-GB" sz="1400" b="0" baseline="0" dirty="0" smtClean="0">
                          <a:solidFill>
                            <a:schemeClr val="tx1"/>
                          </a:solidFill>
                        </a:rPr>
                        <a:t>impacts: the financial model</a:t>
                      </a:r>
                      <a:endParaRPr lang="en-GB" sz="1400" b="0" dirty="0">
                        <a:solidFill>
                          <a:schemeClr val="tx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rPr>
                        <a:t>16</a:t>
                      </a:r>
                      <a:endParaRPr lang="en-GB" sz="1400" b="0" dirty="0">
                        <a:solidFill>
                          <a:schemeClr val="tx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Measuring financial </a:t>
                      </a:r>
                      <a:r>
                        <a:rPr lang="en-GB" sz="1400" b="0" baseline="0" dirty="0" smtClean="0">
                          <a:solidFill>
                            <a:schemeClr val="tx1"/>
                          </a:solidFill>
                        </a:rPr>
                        <a:t>impacts: input data and assumptions</a:t>
                      </a:r>
                      <a:endParaRPr lang="en-GB" sz="1400" b="0" dirty="0" smtClean="0">
                        <a:solidFill>
                          <a:schemeClr val="tx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rPr>
                        <a:t>31</a:t>
                      </a:r>
                      <a:endParaRPr lang="en-GB" sz="1400" b="0" dirty="0">
                        <a:solidFill>
                          <a:schemeClr val="tx1"/>
                        </a:solidFill>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bl>
          </a:graphicData>
        </a:graphic>
      </p:graphicFrame>
      <p:sp>
        <p:nvSpPr>
          <p:cNvPr id="6" name="Slide Number Placeholder 4"/>
          <p:cNvSpPr txBox="1">
            <a:spLocks/>
          </p:cNvSpPr>
          <p:nvPr/>
        </p:nvSpPr>
        <p:spPr>
          <a:xfrm>
            <a:off x="354024" y="6534984"/>
            <a:ext cx="301175"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2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134A5E-8B9A-4F1B-8A1C-D54727A06F98}"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698892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1764415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3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Arial"/>
            </a:endParaRPr>
          </a:p>
        </p:txBody>
      </p:sp>
      <p:sp>
        <p:nvSpPr>
          <p:cNvPr id="15" name="Title 1"/>
          <p:cNvSpPr>
            <a:spLocks noGrp="1"/>
          </p:cNvSpPr>
          <p:nvPr>
            <p:ph type="title"/>
          </p:nvPr>
        </p:nvSpPr>
        <p:spPr>
          <a:xfrm>
            <a:off x="358776" y="518870"/>
            <a:ext cx="6768000" cy="406800"/>
          </a:xfrm>
          <a:solidFill>
            <a:schemeClr val="accent1"/>
          </a:solidFill>
        </p:spPr>
        <p:txBody>
          <a:bodyPr vert="horz" lIns="216000" tIns="0" rIns="0" bIns="0" rtlCol="0" anchor="ctr" anchorCtr="0">
            <a:noAutofit/>
          </a:bodyPr>
          <a:lstStyle/>
          <a:p>
            <a:r>
              <a:rPr lang="en-GB" sz="2000" dirty="0" smtClean="0"/>
              <a:t>Financial model </a:t>
            </a:r>
            <a:r>
              <a:rPr lang="en-GB" sz="2000" dirty="0"/>
              <a:t>high level architecture</a:t>
            </a:r>
          </a:p>
        </p:txBody>
      </p:sp>
      <p:sp>
        <p:nvSpPr>
          <p:cNvPr id="5" name="Slide Number Placeholder 4"/>
          <p:cNvSpPr>
            <a:spLocks noGrp="1"/>
          </p:cNvSpPr>
          <p:nvPr>
            <p:ph type="sldNum" sz="quarter" idx="12"/>
          </p:nvPr>
        </p:nvSpPr>
        <p:spPr>
          <a:xfrm>
            <a:off x="354024" y="6542790"/>
            <a:ext cx="301175" cy="180000"/>
          </a:xfrm>
        </p:spPr>
        <p:txBody>
          <a:bodyPr/>
          <a:lstStyle/>
          <a:p>
            <a:fld id="{23134A5E-8B9A-4F1B-8A1C-D54727A06F98}" type="slidenum">
              <a:rPr lang="en-GB" smtClean="0">
                <a:solidFill>
                  <a:prstClr val="black"/>
                </a:solidFill>
              </a:rPr>
              <a:pPr/>
              <a:t>20</a:t>
            </a:fld>
            <a:endParaRPr lang="en-GB" dirty="0">
              <a:solidFill>
                <a:prstClr val="black"/>
              </a:solidFill>
            </a:endParaRPr>
          </a:p>
        </p:txBody>
      </p:sp>
      <p:sp>
        <p:nvSpPr>
          <p:cNvPr id="33" name="Slide Number Placeholder 4"/>
          <p:cNvSpPr txBox="1">
            <a:spLocks/>
          </p:cNvSpPr>
          <p:nvPr/>
        </p:nvSpPr>
        <p:spPr>
          <a:xfrm>
            <a:off x="354024" y="6716100"/>
            <a:ext cx="301175" cy="180000"/>
          </a:xfrm>
          <a:prstGeom prst="rect">
            <a:avLst/>
          </a:prstGeom>
        </p:spPr>
        <p:txBody>
          <a:bodyPr vert="horz" lIns="0" tIns="0" rIns="0" bIns="0" rtlCol="0" anchor="b" anchorCtr="0">
            <a:noAutofit/>
          </a:bodyPr>
          <a:lstStyle>
            <a:defPPr>
              <a:defRPr lang="en-US"/>
            </a:defPPr>
            <a:lvl1pPr marL="0" algn="l" defTabSz="914400" rtl="0" eaLnBrk="1" latinLnBrk="0" hangingPunct="1">
              <a:defRPr sz="12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solidFill>
            </a:endParaRPr>
          </a:p>
        </p:txBody>
      </p:sp>
      <p:sp>
        <p:nvSpPr>
          <p:cNvPr id="235" name="Rectangle 234"/>
          <p:cNvSpPr/>
          <p:nvPr/>
        </p:nvSpPr>
        <p:spPr>
          <a:xfrm>
            <a:off x="358775" y="1065479"/>
            <a:ext cx="8498622" cy="276999"/>
          </a:xfrm>
          <a:prstGeom prst="rect">
            <a:avLst/>
          </a:prstGeom>
        </p:spPr>
        <p:txBody>
          <a:bodyPr wrap="square">
            <a:spAutoFit/>
          </a:bodyPr>
          <a:lstStyle/>
          <a:p>
            <a:r>
              <a:rPr lang="en-GB" sz="1200" b="1" dirty="0" smtClean="0">
                <a:solidFill>
                  <a:prstClr val="black"/>
                </a:solidFill>
              </a:rPr>
              <a:t>The financial model comprises a demand, a supply and an affordability module.</a:t>
            </a:r>
            <a:endParaRPr lang="en-GB" sz="1200" b="1" dirty="0">
              <a:solidFill>
                <a:prstClr val="black"/>
              </a:solidFill>
            </a:endParaRPr>
          </a:p>
        </p:txBody>
      </p:sp>
      <p:sp>
        <p:nvSpPr>
          <p:cNvPr id="237" name="TextBox 236"/>
          <p:cNvSpPr txBox="1"/>
          <p:nvPr/>
        </p:nvSpPr>
        <p:spPr>
          <a:xfrm>
            <a:off x="504611" y="5034410"/>
            <a:ext cx="2642350" cy="1054135"/>
          </a:xfrm>
          <a:prstGeom prst="rect">
            <a:avLst/>
          </a:prstGeom>
          <a:noFill/>
        </p:spPr>
        <p:txBody>
          <a:bodyPr wrap="square" lIns="0" tIns="0" rIns="0" bIns="0" rtlCol="0">
            <a:spAutoFit/>
          </a:bodyPr>
          <a:lstStyle/>
          <a:p>
            <a:pPr marL="171450" lvl="1" indent="-171450">
              <a:spcAft>
                <a:spcPts val="300"/>
              </a:spcAft>
              <a:buClr>
                <a:srgbClr val="00AA9E"/>
              </a:buClr>
              <a:buFont typeface="Arial" panose="020B0604020202020204" pitchFamily="34" charset="0"/>
              <a:buChar char="•"/>
            </a:pPr>
            <a:r>
              <a:rPr lang="en-GB" sz="1100" dirty="0">
                <a:solidFill>
                  <a:prstClr val="black"/>
                </a:solidFill>
              </a:rPr>
              <a:t>The total patient population has been split into mutually exclusive subgroups based on </a:t>
            </a:r>
            <a:r>
              <a:rPr lang="en-GB" sz="1100" dirty="0" smtClean="0">
                <a:solidFill>
                  <a:prstClr val="black"/>
                </a:solidFill>
              </a:rPr>
              <a:t>pre-defined rules.</a:t>
            </a:r>
          </a:p>
          <a:p>
            <a:pPr marL="171450" lvl="1" indent="-171450">
              <a:buClr>
                <a:srgbClr val="00AA9E"/>
              </a:buClr>
              <a:buFont typeface="Arial" panose="020B0604020202020204" pitchFamily="34" charset="0"/>
              <a:buChar char="•"/>
            </a:pPr>
            <a:r>
              <a:rPr lang="en-GB" sz="1100" dirty="0" smtClean="0">
                <a:solidFill>
                  <a:prstClr val="black"/>
                </a:solidFill>
              </a:rPr>
              <a:t>Each subgroup is characterised by a different level of utilisation of each setting of care.</a:t>
            </a:r>
          </a:p>
        </p:txBody>
      </p:sp>
      <p:sp>
        <p:nvSpPr>
          <p:cNvPr id="69" name="TextBox 68"/>
          <p:cNvSpPr txBox="1"/>
          <p:nvPr/>
        </p:nvSpPr>
        <p:spPr>
          <a:xfrm>
            <a:off x="3372390" y="5034410"/>
            <a:ext cx="2363392" cy="846386"/>
          </a:xfrm>
          <a:prstGeom prst="rect">
            <a:avLst/>
          </a:prstGeom>
          <a:noFill/>
        </p:spPr>
        <p:txBody>
          <a:bodyPr wrap="square" lIns="0" tIns="0" rIns="0" bIns="0" rtlCol="0">
            <a:spAutoFit/>
          </a:bodyPr>
          <a:lstStyle/>
          <a:p>
            <a:pPr marL="171450" lvl="1" indent="-171450">
              <a:buClr>
                <a:srgbClr val="00AA9E"/>
              </a:buClr>
              <a:buFont typeface="Arial" panose="020B0604020202020204" pitchFamily="34" charset="0"/>
              <a:buChar char="•"/>
            </a:pPr>
            <a:r>
              <a:rPr lang="en-GB" sz="1100" dirty="0" smtClean="0">
                <a:solidFill>
                  <a:prstClr val="black"/>
                </a:solidFill>
              </a:rPr>
              <a:t>A number of high level interventions generate reductions of activity demand for targeted population groups and settings of care.</a:t>
            </a:r>
          </a:p>
        </p:txBody>
      </p:sp>
      <p:sp>
        <p:nvSpPr>
          <p:cNvPr id="70" name="TextBox 69"/>
          <p:cNvSpPr txBox="1"/>
          <p:nvPr/>
        </p:nvSpPr>
        <p:spPr>
          <a:xfrm>
            <a:off x="5997040" y="5034410"/>
            <a:ext cx="2653886" cy="1561966"/>
          </a:xfrm>
          <a:prstGeom prst="rect">
            <a:avLst/>
          </a:prstGeom>
          <a:noFill/>
        </p:spPr>
        <p:txBody>
          <a:bodyPr wrap="square" lIns="0" tIns="0" rIns="0" bIns="0" rtlCol="0">
            <a:spAutoFit/>
          </a:bodyPr>
          <a:lstStyle/>
          <a:p>
            <a:pPr marL="171450" lvl="1" indent="-171450">
              <a:spcBef>
                <a:spcPts val="300"/>
              </a:spcBef>
              <a:spcAft>
                <a:spcPts val="300"/>
              </a:spcAft>
              <a:buClr>
                <a:srgbClr val="00AA9E"/>
              </a:buClr>
              <a:buFont typeface="Arial" panose="020B0604020202020204" pitchFamily="34" charset="0"/>
              <a:buChar char="•"/>
            </a:pPr>
            <a:r>
              <a:rPr lang="en-GB" sz="1100" dirty="0" smtClean="0">
                <a:solidFill>
                  <a:prstClr val="black"/>
                </a:solidFill>
              </a:rPr>
              <a:t>Cost data by activity and overall activity levels pre- and post- interventions allow the estimation of the total health system expenditure before and after the interventions.</a:t>
            </a:r>
          </a:p>
          <a:p>
            <a:pPr marL="171450" lvl="1" indent="-171450">
              <a:buClr>
                <a:srgbClr val="00AA9E"/>
              </a:buClr>
              <a:buFont typeface="Arial" panose="020B0604020202020204" pitchFamily="34" charset="0"/>
              <a:buChar char="•"/>
            </a:pPr>
            <a:r>
              <a:rPr lang="en-GB" sz="1100" dirty="0" smtClean="0">
                <a:solidFill>
                  <a:prstClr val="black"/>
                </a:solidFill>
              </a:rPr>
              <a:t>A comparison of overall health system expenditure data and health system resources provides an estimate of the funding gap.</a:t>
            </a:r>
          </a:p>
        </p:txBody>
      </p:sp>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3127" y="1384232"/>
            <a:ext cx="7428176" cy="354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666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193407620"/>
              </p:ext>
            </p:extLst>
          </p:nvPr>
        </p:nvGraphicFramePr>
        <p:xfrm>
          <a:off x="1590" y="1588"/>
          <a:ext cx="1587" cy="1587"/>
        </p:xfrm>
        <a:graphic>
          <a:graphicData uri="http://schemas.openxmlformats.org/presentationml/2006/ole">
            <mc:AlternateContent xmlns:mc="http://schemas.openxmlformats.org/markup-compatibility/2006">
              <mc:Choice xmlns:v="urn:schemas-microsoft-com:vml" Requires="v">
                <p:oleObj spid="_x0000_s44136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90"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914077">
              <a:spcBef>
                <a:spcPct val="0"/>
              </a:spcBef>
              <a:spcAft>
                <a:spcPct val="0"/>
              </a:spcAft>
            </a:pPr>
            <a:endParaRPr lang="en-GB" sz="1200" dirty="0">
              <a:solidFill>
                <a:prstClr val="white"/>
              </a:solidFill>
              <a:sym typeface="+mn-lt"/>
            </a:endParaRP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21</a:t>
            </a:fld>
            <a:endParaRPr lang="en-GB" dirty="0">
              <a:solidFill>
                <a:prstClr val="black"/>
              </a:solidFill>
            </a:endParaRPr>
          </a:p>
        </p:txBody>
      </p:sp>
      <p:sp>
        <p:nvSpPr>
          <p:cNvPr id="15" name="Title 1"/>
          <p:cNvSpPr>
            <a:spLocks noGrp="1"/>
          </p:cNvSpPr>
          <p:nvPr>
            <p:ph type="title"/>
          </p:nvPr>
        </p:nvSpPr>
        <p:spPr>
          <a:xfrm>
            <a:off x="358777" y="518870"/>
            <a:ext cx="6768000" cy="406800"/>
          </a:xfrm>
          <a:solidFill>
            <a:schemeClr val="accent1"/>
          </a:solidFill>
        </p:spPr>
        <p:txBody>
          <a:bodyPr vert="horz" lIns="215924" tIns="0" rIns="0" bIns="0" rtlCol="0" anchor="ctr" anchorCtr="0">
            <a:noAutofit/>
          </a:bodyPr>
          <a:lstStyle/>
          <a:p>
            <a:r>
              <a:rPr lang="en-GB" sz="2000" dirty="0" smtClean="0"/>
              <a:t>Model dimensions: population subgroups</a:t>
            </a:r>
            <a:endParaRPr lang="en-GB" sz="2000" dirty="0"/>
          </a:p>
        </p:txBody>
      </p:sp>
      <p:graphicFrame>
        <p:nvGraphicFramePr>
          <p:cNvPr id="60" name="Table 59"/>
          <p:cNvGraphicFramePr>
            <a:graphicFrameLocks noGrp="1"/>
          </p:cNvGraphicFramePr>
          <p:nvPr>
            <p:extLst>
              <p:ext uri="{D42A27DB-BD31-4B8C-83A1-F6EECF244321}">
                <p14:modId xmlns:p14="http://schemas.microsoft.com/office/powerpoint/2010/main" val="2759750497"/>
              </p:ext>
            </p:extLst>
          </p:nvPr>
        </p:nvGraphicFramePr>
        <p:xfrm>
          <a:off x="604441" y="1684884"/>
          <a:ext cx="7291173" cy="3912880"/>
        </p:xfrm>
        <a:graphic>
          <a:graphicData uri="http://schemas.openxmlformats.org/drawingml/2006/table">
            <a:tbl>
              <a:tblPr firstRow="1" bandRow="1">
                <a:tableStyleId>{5C22544A-7EE6-4342-B048-85BDC9FD1C3A}</a:tableStyleId>
              </a:tblPr>
              <a:tblGrid>
                <a:gridCol w="397670"/>
                <a:gridCol w="2155759"/>
                <a:gridCol w="4737744"/>
              </a:tblGrid>
              <a:tr h="208082">
                <a:tc>
                  <a:txBody>
                    <a:bodyPr/>
                    <a:lstStyle/>
                    <a:p>
                      <a:r>
                        <a:rPr lang="en-GB" sz="1000" dirty="0" smtClean="0"/>
                        <a:t>#</a:t>
                      </a:r>
                      <a:endParaRPr lang="en-GB" sz="1000" dirty="0"/>
                    </a:p>
                  </a:txBody>
                  <a:tcPr/>
                </a:tc>
                <a:tc>
                  <a:txBody>
                    <a:bodyPr/>
                    <a:lstStyle/>
                    <a:p>
                      <a:r>
                        <a:rPr lang="en-GB" sz="1000" dirty="0" smtClean="0"/>
                        <a:t>Population subgroup </a:t>
                      </a:r>
                      <a:r>
                        <a:rPr lang="en-GB" sz="1000" baseline="0" dirty="0" smtClean="0"/>
                        <a:t>name </a:t>
                      </a:r>
                      <a:endParaRPr lang="en-GB" sz="1000" dirty="0"/>
                    </a:p>
                  </a:txBody>
                  <a:tcPr/>
                </a:tc>
                <a:tc>
                  <a:txBody>
                    <a:bodyPr/>
                    <a:lstStyle/>
                    <a:p>
                      <a:r>
                        <a:rPr lang="en-GB" sz="1000" dirty="0" smtClean="0"/>
                        <a:t>Population subgroup description</a:t>
                      </a:r>
                      <a:endParaRPr lang="en-GB" sz="1000" dirty="0"/>
                    </a:p>
                  </a:txBody>
                  <a:tcPr/>
                </a:tc>
              </a:tr>
              <a:tr h="366904">
                <a:tc>
                  <a:txBody>
                    <a:bodyPr/>
                    <a:lstStyle/>
                    <a:p>
                      <a:r>
                        <a:rPr lang="en-GB" sz="900" dirty="0" smtClean="0"/>
                        <a:t>1</a:t>
                      </a:r>
                      <a:endParaRPr lang="en-GB" sz="900" dirty="0"/>
                    </a:p>
                  </a:txBody>
                  <a:tcPr/>
                </a:tc>
                <a:tc>
                  <a:txBody>
                    <a:bodyPr/>
                    <a:lstStyle/>
                    <a:p>
                      <a:r>
                        <a:rPr lang="en-GB" sz="900" dirty="0" smtClean="0"/>
                        <a:t>End of life care - Adults and children </a:t>
                      </a:r>
                      <a:endParaRPr lang="en-GB" sz="900" dirty="0"/>
                    </a:p>
                  </a:txBody>
                  <a:tcPr/>
                </a:tc>
                <a:tc>
                  <a:txBody>
                    <a:bodyPr/>
                    <a:lstStyle/>
                    <a:p>
                      <a:r>
                        <a:rPr lang="en-GB" sz="900" dirty="0" smtClean="0"/>
                        <a:t>1. Age: 0 years +</a:t>
                      </a:r>
                    </a:p>
                    <a:p>
                      <a:r>
                        <a:rPr lang="en-GB" sz="900" dirty="0" smtClean="0"/>
                        <a:t>2. On Palliative care register </a:t>
                      </a:r>
                    </a:p>
                  </a:txBody>
                  <a:tcPr/>
                </a:tc>
              </a:tr>
              <a:tr h="366904">
                <a:tc>
                  <a:txBody>
                    <a:bodyPr/>
                    <a:lstStyle/>
                    <a:p>
                      <a:r>
                        <a:rPr lang="en-GB" sz="900" dirty="0" smtClean="0"/>
                        <a:t>2</a:t>
                      </a:r>
                      <a:endParaRPr lang="en-GB" sz="900" dirty="0"/>
                    </a:p>
                  </a:txBody>
                  <a:tcPr/>
                </a:tc>
                <a:tc>
                  <a:txBody>
                    <a:bodyPr/>
                    <a:lstStyle/>
                    <a:p>
                      <a:r>
                        <a:rPr lang="en-GB" sz="900" dirty="0" smtClean="0"/>
                        <a:t>Long term conditions - Adults </a:t>
                      </a:r>
                      <a:endParaRPr lang="en-GB" sz="900" dirty="0"/>
                    </a:p>
                  </a:txBody>
                  <a:tcPr/>
                </a:tc>
                <a:tc>
                  <a:txBody>
                    <a:bodyPr/>
                    <a:lstStyle/>
                    <a:p>
                      <a:r>
                        <a:rPr lang="en-GB" sz="900" dirty="0" smtClean="0"/>
                        <a:t>1. Age: 19 years +</a:t>
                      </a:r>
                    </a:p>
                    <a:p>
                      <a:r>
                        <a:rPr lang="en-GB" sz="900" dirty="0" smtClean="0"/>
                        <a:t>2. On one or more of the LTC register</a:t>
                      </a:r>
                      <a:endParaRPr lang="en-GB" sz="900" dirty="0"/>
                    </a:p>
                  </a:txBody>
                  <a:tcPr/>
                </a:tc>
              </a:tr>
              <a:tr h="366904">
                <a:tc>
                  <a:txBody>
                    <a:bodyPr/>
                    <a:lstStyle/>
                    <a:p>
                      <a:r>
                        <a:rPr lang="en-GB" sz="900" dirty="0" smtClean="0"/>
                        <a:t>3</a:t>
                      </a:r>
                      <a:endParaRPr lang="en-GB" sz="900" dirty="0"/>
                    </a:p>
                  </a:txBody>
                  <a:tcPr/>
                </a:tc>
                <a:tc>
                  <a:txBody>
                    <a:bodyPr/>
                    <a:lstStyle/>
                    <a:p>
                      <a:r>
                        <a:rPr lang="en-GB" sz="900" dirty="0" smtClean="0"/>
                        <a:t>Frailty/dementia</a:t>
                      </a:r>
                      <a:r>
                        <a:rPr lang="en-GB" sz="900" baseline="0" dirty="0" smtClean="0"/>
                        <a:t> – Older people</a:t>
                      </a:r>
                      <a:endParaRPr lang="en-GB" sz="900" dirty="0"/>
                    </a:p>
                  </a:txBody>
                  <a:tcPr/>
                </a:tc>
                <a:tc>
                  <a:txBody>
                    <a:bodyPr/>
                    <a:lstStyle/>
                    <a:p>
                      <a:r>
                        <a:rPr lang="en-GB" sz="900" dirty="0" smtClean="0"/>
                        <a:t>1. Age: 65 years +</a:t>
                      </a:r>
                    </a:p>
                    <a:p>
                      <a:r>
                        <a:rPr lang="en-GB" sz="900" dirty="0" smtClean="0"/>
                        <a:t>2. Secondary care activity including:</a:t>
                      </a:r>
                      <a:r>
                        <a:rPr lang="en-GB" sz="900" baseline="0" dirty="0" smtClean="0"/>
                        <a:t> d</a:t>
                      </a:r>
                      <a:r>
                        <a:rPr lang="en-GB" sz="900" dirty="0" smtClean="0"/>
                        <a:t>ementia,</a:t>
                      </a:r>
                      <a:r>
                        <a:rPr lang="en-GB" sz="900" baseline="0" dirty="0" smtClean="0"/>
                        <a:t> b</a:t>
                      </a:r>
                      <a:r>
                        <a:rPr lang="en-GB" sz="900" dirty="0" smtClean="0"/>
                        <a:t>roken bones in the upper body,</a:t>
                      </a:r>
                      <a:r>
                        <a:rPr lang="en-GB" sz="900" baseline="0" dirty="0" smtClean="0"/>
                        <a:t> f</a:t>
                      </a:r>
                      <a:r>
                        <a:rPr lang="en-GB" sz="900" dirty="0" smtClean="0"/>
                        <a:t>alls</a:t>
                      </a:r>
                    </a:p>
                  </a:txBody>
                  <a:tcPr/>
                </a:tc>
              </a:tr>
              <a:tr h="366904">
                <a:tc>
                  <a:txBody>
                    <a:bodyPr/>
                    <a:lstStyle/>
                    <a:p>
                      <a:r>
                        <a:rPr lang="en-GB" sz="900" dirty="0" smtClean="0"/>
                        <a:t>4</a:t>
                      </a:r>
                      <a:endParaRPr lang="en-GB" sz="900" dirty="0"/>
                    </a:p>
                  </a:txBody>
                  <a:tcPr/>
                </a:tc>
                <a:tc>
                  <a:txBody>
                    <a:bodyPr/>
                    <a:lstStyle/>
                    <a:p>
                      <a:r>
                        <a:rPr lang="en-GB" sz="900" dirty="0" smtClean="0"/>
                        <a:t>Complex needs - Adults </a:t>
                      </a:r>
                      <a:endParaRPr lang="en-GB" sz="900" dirty="0"/>
                    </a:p>
                  </a:txBody>
                  <a:tcPr/>
                </a:tc>
                <a:tc>
                  <a:txBody>
                    <a:bodyPr/>
                    <a:lstStyle/>
                    <a:p>
                      <a:r>
                        <a:rPr lang="en-GB" sz="900" dirty="0" smtClean="0"/>
                        <a:t>1. Age: 19 years +</a:t>
                      </a:r>
                    </a:p>
                    <a:p>
                      <a:r>
                        <a:rPr lang="en-GB" sz="900" dirty="0" smtClean="0"/>
                        <a:t>2. Presents two or more of:</a:t>
                      </a:r>
                      <a:r>
                        <a:rPr lang="en-GB" sz="900" baseline="0" dirty="0" smtClean="0"/>
                        <a:t> </a:t>
                      </a:r>
                      <a:r>
                        <a:rPr lang="en-GB" sz="900" dirty="0" smtClean="0"/>
                        <a:t>drug abuse, alcohol abuse,</a:t>
                      </a:r>
                      <a:r>
                        <a:rPr lang="en-GB" sz="900" baseline="0" dirty="0" smtClean="0"/>
                        <a:t> m</a:t>
                      </a:r>
                      <a:r>
                        <a:rPr lang="en-GB" sz="900" dirty="0" smtClean="0"/>
                        <a:t>ental health,</a:t>
                      </a:r>
                      <a:r>
                        <a:rPr lang="en-GB" sz="900" baseline="0" dirty="0" smtClean="0"/>
                        <a:t> </a:t>
                      </a:r>
                      <a:r>
                        <a:rPr lang="en-GB" sz="900" dirty="0" smtClean="0"/>
                        <a:t>homeless</a:t>
                      </a:r>
                    </a:p>
                  </a:txBody>
                  <a:tcPr/>
                </a:tc>
              </a:tr>
              <a:tr h="366904">
                <a:tc>
                  <a:txBody>
                    <a:bodyPr/>
                    <a:lstStyle/>
                    <a:p>
                      <a:r>
                        <a:rPr lang="en-GB" sz="900" dirty="0" smtClean="0"/>
                        <a:t>5</a:t>
                      </a:r>
                      <a:endParaRPr lang="en-GB" sz="900" dirty="0"/>
                    </a:p>
                  </a:txBody>
                  <a:tcPr/>
                </a:tc>
                <a:tc>
                  <a:txBody>
                    <a:bodyPr/>
                    <a:lstStyle/>
                    <a:p>
                      <a:r>
                        <a:rPr lang="en-GB" sz="900" dirty="0" smtClean="0"/>
                        <a:t>Long term conditions - Children</a:t>
                      </a:r>
                      <a:endParaRPr lang="en-GB" sz="900" dirty="0"/>
                    </a:p>
                  </a:txBody>
                  <a:tcPr/>
                </a:tc>
                <a:tc>
                  <a:txBody>
                    <a:bodyPr/>
                    <a:lstStyle/>
                    <a:p>
                      <a:r>
                        <a:rPr lang="en-GB" sz="900" dirty="0" smtClean="0"/>
                        <a:t>1. Age: 0 - 18 years </a:t>
                      </a:r>
                    </a:p>
                    <a:p>
                      <a:r>
                        <a:rPr lang="en-GB" sz="900" dirty="0" smtClean="0"/>
                        <a:t>2. On one or more of the LTC register</a:t>
                      </a:r>
                    </a:p>
                  </a:txBody>
                  <a:tcPr/>
                </a:tc>
              </a:tr>
              <a:tr h="366904">
                <a:tc>
                  <a:txBody>
                    <a:bodyPr/>
                    <a:lstStyle/>
                    <a:p>
                      <a:r>
                        <a:rPr lang="en-GB" sz="900" dirty="0" smtClean="0"/>
                        <a:t>6</a:t>
                      </a:r>
                      <a:endParaRPr lang="en-GB" sz="900" dirty="0"/>
                    </a:p>
                  </a:txBody>
                  <a:tcPr/>
                </a:tc>
                <a:tc>
                  <a:txBody>
                    <a:bodyPr/>
                    <a:lstStyle/>
                    <a:p>
                      <a:r>
                        <a:rPr lang="en-GB" sz="900" dirty="0" smtClean="0"/>
                        <a:t>Good health – Older people</a:t>
                      </a:r>
                      <a:endParaRPr lang="en-GB" sz="900" dirty="0"/>
                    </a:p>
                  </a:txBody>
                  <a:tcPr/>
                </a:tc>
                <a:tc>
                  <a:txBody>
                    <a:bodyPr/>
                    <a:lstStyle/>
                    <a:p>
                      <a:r>
                        <a:rPr lang="en-GB" sz="900" dirty="0" smtClean="0"/>
                        <a:t>1. Age: 65 years +</a:t>
                      </a:r>
                    </a:p>
                    <a:p>
                      <a:r>
                        <a:rPr lang="en-GB" sz="900" dirty="0" smtClean="0"/>
                        <a:t>2. Included in no other group</a:t>
                      </a:r>
                    </a:p>
                  </a:txBody>
                  <a:tcPr/>
                </a:tc>
              </a:tr>
              <a:tr h="366904">
                <a:tc>
                  <a:txBody>
                    <a:bodyPr/>
                    <a:lstStyle/>
                    <a:p>
                      <a:r>
                        <a:rPr lang="en-GB" sz="900" dirty="0" smtClean="0"/>
                        <a:t>7</a:t>
                      </a:r>
                      <a:endParaRPr lang="en-GB" sz="900" dirty="0"/>
                    </a:p>
                  </a:txBody>
                  <a:tcPr/>
                </a:tc>
                <a:tc>
                  <a:txBody>
                    <a:bodyPr/>
                    <a:lstStyle/>
                    <a:p>
                      <a:r>
                        <a:rPr lang="en-GB" sz="900" dirty="0" smtClean="0"/>
                        <a:t>Early years (0-4)</a:t>
                      </a:r>
                      <a:endParaRPr lang="en-GB" sz="900" dirty="0"/>
                    </a:p>
                  </a:txBody>
                  <a:tcPr/>
                </a:tc>
                <a:tc>
                  <a:txBody>
                    <a:bodyPr/>
                    <a:lstStyle/>
                    <a:p>
                      <a:r>
                        <a:rPr lang="en-GB" sz="900" dirty="0" smtClean="0"/>
                        <a:t>1. Age: 0 to 4</a:t>
                      </a:r>
                    </a:p>
                    <a:p>
                      <a:r>
                        <a:rPr lang="en-GB" sz="900" dirty="0" smtClean="0"/>
                        <a:t>2. Included in no other group</a:t>
                      </a:r>
                    </a:p>
                  </a:txBody>
                  <a:tcPr/>
                </a:tc>
              </a:tr>
              <a:tr h="366904">
                <a:tc>
                  <a:txBody>
                    <a:bodyPr/>
                    <a:lstStyle/>
                    <a:p>
                      <a:r>
                        <a:rPr lang="en-GB" sz="900" dirty="0" smtClean="0"/>
                        <a:t>8</a:t>
                      </a:r>
                      <a:endParaRPr lang="en-GB" sz="900" dirty="0"/>
                    </a:p>
                  </a:txBody>
                  <a:tcPr/>
                </a:tc>
                <a:tc>
                  <a:txBody>
                    <a:bodyPr/>
                    <a:lstStyle/>
                    <a:p>
                      <a:r>
                        <a:rPr lang="en-GB" sz="900" dirty="0" smtClean="0"/>
                        <a:t>Maternity</a:t>
                      </a:r>
                      <a:endParaRPr lang="en-GB" sz="900" dirty="0"/>
                    </a:p>
                  </a:txBody>
                  <a:tcPr/>
                </a:tc>
                <a:tc>
                  <a:txBody>
                    <a:bodyPr/>
                    <a:lstStyle/>
                    <a:p>
                      <a:r>
                        <a:rPr lang="en-GB" sz="900" dirty="0" smtClean="0"/>
                        <a:t>1. Women who have given birth </a:t>
                      </a:r>
                    </a:p>
                    <a:p>
                      <a:r>
                        <a:rPr lang="en-GB" sz="900" dirty="0" smtClean="0"/>
                        <a:t>2. Women who have received antenatal services </a:t>
                      </a:r>
                    </a:p>
                  </a:txBody>
                  <a:tcPr/>
                </a:tc>
              </a:tr>
              <a:tr h="366904">
                <a:tc>
                  <a:txBody>
                    <a:bodyPr/>
                    <a:lstStyle/>
                    <a:p>
                      <a:r>
                        <a:rPr lang="en-GB" sz="900" dirty="0" smtClean="0"/>
                        <a:t>9</a:t>
                      </a:r>
                      <a:endParaRPr lang="en-GB" sz="900" dirty="0"/>
                    </a:p>
                  </a:txBody>
                  <a:tcPr/>
                </a:tc>
                <a:tc>
                  <a:txBody>
                    <a:bodyPr/>
                    <a:lstStyle/>
                    <a:p>
                      <a:r>
                        <a:rPr lang="en-GB" sz="900" dirty="0" smtClean="0"/>
                        <a:t>Good health</a:t>
                      </a:r>
                      <a:r>
                        <a:rPr lang="en-GB" sz="900" baseline="0" dirty="0" smtClean="0"/>
                        <a:t> – Children</a:t>
                      </a:r>
                      <a:endParaRPr lang="en-GB" sz="900" dirty="0"/>
                    </a:p>
                  </a:txBody>
                  <a:tcPr/>
                </a:tc>
                <a:tc>
                  <a:txBody>
                    <a:bodyPr/>
                    <a:lstStyle/>
                    <a:p>
                      <a:r>
                        <a:rPr lang="en-GB" sz="900" dirty="0" smtClean="0"/>
                        <a:t>1. Age: 5 - 18 years </a:t>
                      </a:r>
                    </a:p>
                    <a:p>
                      <a:r>
                        <a:rPr lang="en-GB" sz="900" dirty="0" smtClean="0"/>
                        <a:t>2. Included in no other group </a:t>
                      </a:r>
                    </a:p>
                  </a:txBody>
                  <a:tcPr/>
                </a:tc>
              </a:tr>
              <a:tr h="366904">
                <a:tc>
                  <a:txBody>
                    <a:bodyPr/>
                    <a:lstStyle/>
                    <a:p>
                      <a:r>
                        <a:rPr lang="en-GB" sz="900" dirty="0" smtClean="0"/>
                        <a:t>10</a:t>
                      </a:r>
                      <a:endParaRPr lang="en-GB" sz="900" dirty="0"/>
                    </a:p>
                  </a:txBody>
                  <a:tcPr/>
                </a:tc>
                <a:tc>
                  <a:txBody>
                    <a:bodyPr/>
                    <a:lstStyle/>
                    <a:p>
                      <a:r>
                        <a:rPr lang="en-GB" sz="900" dirty="0" smtClean="0"/>
                        <a:t>Good health</a:t>
                      </a:r>
                      <a:r>
                        <a:rPr lang="en-GB" sz="900" baseline="0" dirty="0" smtClean="0"/>
                        <a:t> - A</a:t>
                      </a:r>
                      <a:r>
                        <a:rPr lang="en-GB" sz="900" dirty="0" smtClean="0"/>
                        <a:t>dults</a:t>
                      </a:r>
                      <a:endParaRPr lang="en-GB" sz="900" dirty="0"/>
                    </a:p>
                  </a:txBody>
                  <a:tcPr/>
                </a:tc>
                <a:tc>
                  <a:txBody>
                    <a:bodyPr/>
                    <a:lstStyle/>
                    <a:p>
                      <a:r>
                        <a:rPr lang="en-GB" sz="900" dirty="0" smtClean="0"/>
                        <a:t>1. Age: 19 - 64 years </a:t>
                      </a:r>
                    </a:p>
                    <a:p>
                      <a:r>
                        <a:rPr lang="en-GB" sz="900" dirty="0" smtClean="0"/>
                        <a:t>2. Included in no other group</a:t>
                      </a:r>
                    </a:p>
                  </a:txBody>
                  <a:tcPr/>
                </a:tc>
              </a:tr>
            </a:tbl>
          </a:graphicData>
        </a:graphic>
      </p:graphicFrame>
      <p:sp>
        <p:nvSpPr>
          <p:cNvPr id="3" name="Rectangle 2"/>
          <p:cNvSpPr/>
          <p:nvPr/>
        </p:nvSpPr>
        <p:spPr>
          <a:xfrm>
            <a:off x="360000" y="1065600"/>
            <a:ext cx="7396850" cy="276999"/>
          </a:xfrm>
          <a:prstGeom prst="rect">
            <a:avLst/>
          </a:prstGeom>
        </p:spPr>
        <p:txBody>
          <a:bodyPr wrap="square">
            <a:spAutoFit/>
          </a:bodyPr>
          <a:lstStyle/>
          <a:p>
            <a:pPr marL="0" lvl="1">
              <a:spcAft>
                <a:spcPts val="526"/>
              </a:spcAft>
              <a:buClr>
                <a:schemeClr val="accent1"/>
              </a:buClr>
            </a:pPr>
            <a:r>
              <a:rPr lang="en-GB" sz="1200" b="1" dirty="0"/>
              <a:t>Financial and activity data are disaggregated by </a:t>
            </a:r>
            <a:r>
              <a:rPr lang="en-GB" sz="1200" b="1" dirty="0" smtClean="0"/>
              <a:t>the following population subgroups.</a:t>
            </a:r>
            <a:endParaRPr lang="en-GB" sz="1200" b="1" dirty="0"/>
          </a:p>
        </p:txBody>
      </p:sp>
    </p:spTree>
    <p:extLst>
      <p:ext uri="{BB962C8B-B14F-4D97-AF65-F5344CB8AC3E}">
        <p14:creationId xmlns:p14="http://schemas.microsoft.com/office/powerpoint/2010/main" val="4248931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596266538"/>
              </p:ext>
            </p:extLst>
          </p:nvPr>
        </p:nvGraphicFramePr>
        <p:xfrm>
          <a:off x="1590" y="1588"/>
          <a:ext cx="1587" cy="1587"/>
        </p:xfrm>
        <a:graphic>
          <a:graphicData uri="http://schemas.openxmlformats.org/presentationml/2006/ole">
            <mc:AlternateContent xmlns:mc="http://schemas.openxmlformats.org/markup-compatibility/2006">
              <mc:Choice xmlns:v="urn:schemas-microsoft-com:vml" Requires="v">
                <p:oleObj spid="_x0000_s44238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90"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914077">
              <a:spcBef>
                <a:spcPct val="0"/>
              </a:spcBef>
              <a:spcAft>
                <a:spcPct val="0"/>
              </a:spcAft>
            </a:pPr>
            <a:endParaRPr lang="en-GB" sz="1200" dirty="0">
              <a:solidFill>
                <a:prstClr val="white"/>
              </a:solidFill>
              <a:sym typeface="+mn-lt"/>
            </a:endParaRP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22</a:t>
            </a:fld>
            <a:endParaRPr lang="en-GB" dirty="0">
              <a:solidFill>
                <a:prstClr val="black"/>
              </a:solidFill>
            </a:endParaRPr>
          </a:p>
        </p:txBody>
      </p:sp>
      <p:sp>
        <p:nvSpPr>
          <p:cNvPr id="15" name="Title 1"/>
          <p:cNvSpPr>
            <a:spLocks noGrp="1"/>
          </p:cNvSpPr>
          <p:nvPr>
            <p:ph type="title"/>
          </p:nvPr>
        </p:nvSpPr>
        <p:spPr>
          <a:xfrm>
            <a:off x="358778" y="518870"/>
            <a:ext cx="6768000" cy="406800"/>
          </a:xfrm>
          <a:solidFill>
            <a:schemeClr val="accent1"/>
          </a:solidFill>
        </p:spPr>
        <p:txBody>
          <a:bodyPr vert="horz" lIns="215924" tIns="0" rIns="0" bIns="0" rtlCol="0" anchor="ctr" anchorCtr="0">
            <a:noAutofit/>
          </a:bodyPr>
          <a:lstStyle/>
          <a:p>
            <a:r>
              <a:rPr lang="en-GB" sz="2000" dirty="0" smtClean="0"/>
              <a:t>Model dimensions</a:t>
            </a:r>
            <a:endParaRPr lang="en-GB" sz="2000" dirty="0"/>
          </a:p>
        </p:txBody>
      </p:sp>
      <p:graphicFrame>
        <p:nvGraphicFramePr>
          <p:cNvPr id="10" name="Table 9"/>
          <p:cNvGraphicFramePr>
            <a:graphicFrameLocks noGrp="1"/>
          </p:cNvGraphicFramePr>
          <p:nvPr>
            <p:extLst>
              <p:ext uri="{D42A27DB-BD31-4B8C-83A1-F6EECF244321}">
                <p14:modId xmlns:p14="http://schemas.microsoft.com/office/powerpoint/2010/main" val="4213841568"/>
              </p:ext>
            </p:extLst>
          </p:nvPr>
        </p:nvGraphicFramePr>
        <p:xfrm>
          <a:off x="727274" y="1924180"/>
          <a:ext cx="2426744" cy="1389401"/>
        </p:xfrm>
        <a:graphic>
          <a:graphicData uri="http://schemas.openxmlformats.org/drawingml/2006/table">
            <a:tbl>
              <a:tblPr firstRow="1" bandRow="1">
                <a:tableStyleId>{5C22544A-7EE6-4342-B048-85BDC9FD1C3A}</a:tableStyleId>
              </a:tblPr>
              <a:tblGrid>
                <a:gridCol w="2426744"/>
              </a:tblGrid>
              <a:tr h="181481">
                <a:tc>
                  <a:txBody>
                    <a:bodyPr/>
                    <a:lstStyle/>
                    <a:p>
                      <a:pPr marL="0" marR="0" indent="0" algn="l" defTabSz="993934" rtl="0" eaLnBrk="1" fontAlgn="b" latinLnBrk="0" hangingPunct="1">
                        <a:lnSpc>
                          <a:spcPct val="100000"/>
                        </a:lnSpc>
                        <a:spcBef>
                          <a:spcPts val="0"/>
                        </a:spcBef>
                        <a:spcAft>
                          <a:spcPts val="0"/>
                        </a:spcAft>
                        <a:buClrTx/>
                        <a:buSzTx/>
                        <a:buFontTx/>
                        <a:buNone/>
                        <a:tabLst/>
                        <a:defRPr/>
                      </a:pPr>
                      <a:r>
                        <a:rPr lang="en-GB" sz="1000" u="none" strike="noStrike" dirty="0" smtClean="0">
                          <a:effectLst/>
                          <a:latin typeface="+mj-lt"/>
                        </a:rPr>
                        <a:t>Points</a:t>
                      </a:r>
                      <a:r>
                        <a:rPr lang="en-GB" sz="1000" u="none" strike="noStrike" baseline="0" dirty="0" smtClean="0">
                          <a:effectLst/>
                          <a:latin typeface="+mj-lt"/>
                        </a:rPr>
                        <a:t> of delivery for s</a:t>
                      </a:r>
                      <a:r>
                        <a:rPr lang="en-GB" sz="1000" u="none" strike="noStrike" dirty="0" smtClean="0">
                          <a:effectLst/>
                          <a:latin typeface="+mj-lt"/>
                        </a:rPr>
                        <a:t>econdary care</a:t>
                      </a:r>
                    </a:p>
                  </a:txBody>
                  <a:tcPr marL="8145" marR="8145" marT="8639" marB="0" anchor="ctr"/>
                </a:tc>
              </a:tr>
              <a:tr h="201320">
                <a:tc>
                  <a:txBody>
                    <a:bodyPr/>
                    <a:lstStyle/>
                    <a:p>
                      <a:pPr algn="l" fontAlgn="b"/>
                      <a:r>
                        <a:rPr lang="en-GB" sz="900" b="0" i="0" u="none" strike="noStrike" dirty="0">
                          <a:solidFill>
                            <a:srgbClr val="000000"/>
                          </a:solidFill>
                          <a:effectLst/>
                          <a:latin typeface="+mj-lt"/>
                        </a:rPr>
                        <a:t>A&amp;E</a:t>
                      </a:r>
                    </a:p>
                  </a:txBody>
                  <a:tcPr marL="8145" marR="8145" marT="8639" marB="0" anchor="b"/>
                </a:tc>
              </a:tr>
              <a:tr h="201320">
                <a:tc>
                  <a:txBody>
                    <a:bodyPr/>
                    <a:lstStyle/>
                    <a:p>
                      <a:pPr algn="l" fontAlgn="b"/>
                      <a:r>
                        <a:rPr lang="en-GB" sz="900" b="0" i="0" u="none" strike="noStrike" dirty="0">
                          <a:solidFill>
                            <a:srgbClr val="000000"/>
                          </a:solidFill>
                          <a:effectLst/>
                          <a:latin typeface="+mj-lt"/>
                        </a:rPr>
                        <a:t>Outpatients - </a:t>
                      </a:r>
                      <a:r>
                        <a:rPr lang="en-GB" sz="900" b="0" i="0" u="none" strike="noStrike" dirty="0" smtClean="0">
                          <a:solidFill>
                            <a:srgbClr val="000000"/>
                          </a:solidFill>
                          <a:effectLst/>
                          <a:latin typeface="+mj-lt"/>
                        </a:rPr>
                        <a:t>1</a:t>
                      </a:r>
                      <a:r>
                        <a:rPr lang="en-GB" sz="900" b="0" i="0" u="none" strike="noStrike" baseline="30000" dirty="0" smtClean="0">
                          <a:solidFill>
                            <a:srgbClr val="000000"/>
                          </a:solidFill>
                          <a:effectLst/>
                          <a:latin typeface="+mj-lt"/>
                        </a:rPr>
                        <a:t>st</a:t>
                      </a:r>
                      <a:r>
                        <a:rPr lang="en-GB" sz="900" b="0" i="0" u="none" strike="noStrike" dirty="0" smtClean="0">
                          <a:solidFill>
                            <a:srgbClr val="000000"/>
                          </a:solidFill>
                          <a:effectLst/>
                          <a:latin typeface="+mj-lt"/>
                        </a:rPr>
                        <a:t> appointment</a:t>
                      </a:r>
                      <a:endParaRPr lang="en-GB" sz="900" b="0" i="0" u="none" strike="noStrike" dirty="0">
                        <a:solidFill>
                          <a:srgbClr val="000000"/>
                        </a:solidFill>
                        <a:effectLst/>
                        <a:latin typeface="+mj-lt"/>
                      </a:endParaRPr>
                    </a:p>
                  </a:txBody>
                  <a:tcPr marL="8145" marR="8145" marT="8639" marB="0" anchor="b"/>
                </a:tc>
              </a:tr>
              <a:tr h="201320">
                <a:tc>
                  <a:txBody>
                    <a:bodyPr/>
                    <a:lstStyle/>
                    <a:p>
                      <a:pPr algn="l" fontAlgn="b"/>
                      <a:r>
                        <a:rPr lang="en-GB" sz="900" b="0" i="0" u="none" strike="noStrike" dirty="0">
                          <a:solidFill>
                            <a:srgbClr val="000000"/>
                          </a:solidFill>
                          <a:effectLst/>
                          <a:latin typeface="+mj-lt"/>
                        </a:rPr>
                        <a:t>Outpatients - Follow-up</a:t>
                      </a:r>
                    </a:p>
                  </a:txBody>
                  <a:tcPr marL="8145" marR="8145" marT="8639" marB="0" anchor="b"/>
                </a:tc>
              </a:tr>
              <a:tr h="201320">
                <a:tc>
                  <a:txBody>
                    <a:bodyPr/>
                    <a:lstStyle/>
                    <a:p>
                      <a:pPr algn="l" fontAlgn="b"/>
                      <a:r>
                        <a:rPr lang="en-GB" sz="900" b="0" i="0" u="none" strike="noStrike" dirty="0">
                          <a:solidFill>
                            <a:srgbClr val="000000"/>
                          </a:solidFill>
                          <a:effectLst/>
                          <a:latin typeface="+mj-lt"/>
                        </a:rPr>
                        <a:t>Inpatients - Emergency</a:t>
                      </a:r>
                    </a:p>
                  </a:txBody>
                  <a:tcPr marL="8145" marR="8145" marT="8639" marB="0" anchor="b"/>
                </a:tc>
              </a:tr>
              <a:tr h="201320">
                <a:tc>
                  <a:txBody>
                    <a:bodyPr/>
                    <a:lstStyle/>
                    <a:p>
                      <a:pPr algn="l" fontAlgn="b"/>
                      <a:r>
                        <a:rPr lang="en-GB" sz="900" b="0" i="0" u="none" strike="noStrike" dirty="0">
                          <a:solidFill>
                            <a:srgbClr val="000000"/>
                          </a:solidFill>
                          <a:effectLst/>
                          <a:latin typeface="+mj-lt"/>
                        </a:rPr>
                        <a:t>Inpatients - Elective</a:t>
                      </a:r>
                    </a:p>
                  </a:txBody>
                  <a:tcPr marL="8145" marR="8145" marT="8639" marB="0" anchor="b"/>
                </a:tc>
              </a:tr>
              <a:tr h="201320">
                <a:tc>
                  <a:txBody>
                    <a:bodyPr/>
                    <a:lstStyle/>
                    <a:p>
                      <a:pPr algn="l" fontAlgn="b"/>
                      <a:r>
                        <a:rPr lang="en-GB" sz="900" b="0" i="0" u="none" strike="noStrike" dirty="0">
                          <a:solidFill>
                            <a:srgbClr val="000000"/>
                          </a:solidFill>
                          <a:effectLst/>
                          <a:latin typeface="+mj-lt"/>
                        </a:rPr>
                        <a:t>Inpatients - Maternity</a:t>
                      </a:r>
                    </a:p>
                  </a:txBody>
                  <a:tcPr marL="8145" marR="8145" marT="8639" marB="0" anchor="b"/>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69560491"/>
              </p:ext>
            </p:extLst>
          </p:nvPr>
        </p:nvGraphicFramePr>
        <p:xfrm>
          <a:off x="722521" y="3588158"/>
          <a:ext cx="2431497" cy="1035080"/>
        </p:xfrm>
        <a:graphic>
          <a:graphicData uri="http://schemas.openxmlformats.org/drawingml/2006/table">
            <a:tbl>
              <a:tblPr firstRow="1" bandRow="1">
                <a:tableStyleId>{5C22544A-7EE6-4342-B048-85BDC9FD1C3A}</a:tableStyleId>
              </a:tblPr>
              <a:tblGrid>
                <a:gridCol w="2431497"/>
              </a:tblGrid>
              <a:tr h="229800">
                <a:tc>
                  <a:txBody>
                    <a:bodyPr/>
                    <a:lstStyle/>
                    <a:p>
                      <a:pPr marL="0" marR="0" indent="0" algn="l" defTabSz="993934" rtl="0" eaLnBrk="1" fontAlgn="b" latinLnBrk="0" hangingPunct="1">
                        <a:lnSpc>
                          <a:spcPct val="100000"/>
                        </a:lnSpc>
                        <a:spcBef>
                          <a:spcPts val="0"/>
                        </a:spcBef>
                        <a:spcAft>
                          <a:spcPts val="0"/>
                        </a:spcAft>
                        <a:buClrTx/>
                        <a:buSzTx/>
                        <a:buFontTx/>
                        <a:buNone/>
                        <a:tabLst/>
                        <a:defRPr/>
                      </a:pPr>
                      <a:r>
                        <a:rPr lang="en-GB" sz="1000" u="none" strike="noStrike" dirty="0" smtClean="0">
                          <a:effectLst/>
                          <a:latin typeface="+mj-lt"/>
                        </a:rPr>
                        <a:t>Points</a:t>
                      </a:r>
                      <a:r>
                        <a:rPr lang="en-GB" sz="1000" u="none" strike="noStrike" baseline="0" dirty="0" smtClean="0">
                          <a:effectLst/>
                          <a:latin typeface="+mj-lt"/>
                        </a:rPr>
                        <a:t> of delivery for m</a:t>
                      </a:r>
                      <a:r>
                        <a:rPr lang="en-GB" sz="1000" b="1" i="0" u="none" strike="noStrike" dirty="0" smtClean="0">
                          <a:solidFill>
                            <a:schemeClr val="bg1"/>
                          </a:solidFill>
                          <a:effectLst/>
                          <a:latin typeface="+mj-lt"/>
                        </a:rPr>
                        <a:t>ental health</a:t>
                      </a:r>
                    </a:p>
                  </a:txBody>
                  <a:tcPr marL="8145" marR="8145" marT="8639" marB="0" anchor="ctr"/>
                </a:tc>
              </a:tr>
              <a:tr h="201320">
                <a:tc>
                  <a:txBody>
                    <a:bodyPr/>
                    <a:lstStyle/>
                    <a:p>
                      <a:pPr algn="l" fontAlgn="b"/>
                      <a:r>
                        <a:rPr lang="en-GB" sz="900" b="0" i="0" u="none" strike="noStrike" dirty="0">
                          <a:solidFill>
                            <a:srgbClr val="000000"/>
                          </a:solidFill>
                          <a:effectLst/>
                          <a:latin typeface="+mj-lt"/>
                        </a:rPr>
                        <a:t>Community</a:t>
                      </a:r>
                    </a:p>
                  </a:txBody>
                  <a:tcPr marL="8145" marR="8145" marT="8639" marB="0" anchor="b"/>
                </a:tc>
              </a:tr>
              <a:tr h="201320">
                <a:tc>
                  <a:txBody>
                    <a:bodyPr/>
                    <a:lstStyle/>
                    <a:p>
                      <a:pPr algn="l" fontAlgn="b"/>
                      <a:r>
                        <a:rPr lang="en-GB" sz="900" b="0" i="0" u="none" strike="noStrike" dirty="0">
                          <a:solidFill>
                            <a:srgbClr val="000000"/>
                          </a:solidFill>
                          <a:effectLst/>
                          <a:latin typeface="+mj-lt"/>
                        </a:rPr>
                        <a:t>Inpatient</a:t>
                      </a:r>
                    </a:p>
                  </a:txBody>
                  <a:tcPr marL="8145" marR="8145" marT="8639" marB="0" anchor="b"/>
                </a:tc>
              </a:tr>
              <a:tr h="201320">
                <a:tc>
                  <a:txBody>
                    <a:bodyPr/>
                    <a:lstStyle/>
                    <a:p>
                      <a:pPr algn="l" fontAlgn="b"/>
                      <a:r>
                        <a:rPr lang="en-GB" sz="900" b="0" i="0" u="none" strike="noStrike" dirty="0">
                          <a:solidFill>
                            <a:srgbClr val="000000"/>
                          </a:solidFill>
                          <a:effectLst/>
                          <a:latin typeface="+mj-lt"/>
                        </a:rPr>
                        <a:t>Outpatient</a:t>
                      </a:r>
                    </a:p>
                  </a:txBody>
                  <a:tcPr marL="8145" marR="8145" marT="8639" marB="0" anchor="b"/>
                </a:tc>
              </a:tr>
              <a:tr h="201320">
                <a:tc>
                  <a:txBody>
                    <a:bodyPr/>
                    <a:lstStyle/>
                    <a:p>
                      <a:pPr algn="l" fontAlgn="b"/>
                      <a:r>
                        <a:rPr lang="en-GB" sz="900" b="0" i="0" u="none" strike="noStrike" dirty="0">
                          <a:solidFill>
                            <a:srgbClr val="000000"/>
                          </a:solidFill>
                          <a:effectLst/>
                          <a:latin typeface="+mj-lt"/>
                        </a:rPr>
                        <a:t>Ward Attender</a:t>
                      </a:r>
                    </a:p>
                  </a:txBody>
                  <a:tcPr marL="8145" marR="8145" marT="8639" marB="0" anchor="b"/>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0341827"/>
              </p:ext>
            </p:extLst>
          </p:nvPr>
        </p:nvGraphicFramePr>
        <p:xfrm>
          <a:off x="721459" y="4845076"/>
          <a:ext cx="2432559" cy="632440"/>
        </p:xfrm>
        <a:graphic>
          <a:graphicData uri="http://schemas.openxmlformats.org/drawingml/2006/table">
            <a:tbl>
              <a:tblPr firstRow="1" bandRow="1">
                <a:tableStyleId>{5C22544A-7EE6-4342-B048-85BDC9FD1C3A}</a:tableStyleId>
              </a:tblPr>
              <a:tblGrid>
                <a:gridCol w="2432559"/>
              </a:tblGrid>
              <a:tr h="229800">
                <a:tc>
                  <a:txBody>
                    <a:bodyPr/>
                    <a:lstStyle/>
                    <a:p>
                      <a:pPr algn="l" fontAlgn="b"/>
                      <a:r>
                        <a:rPr lang="en-GB" sz="1000" b="1" i="0" u="none" strike="noStrike" dirty="0" smtClean="0">
                          <a:solidFill>
                            <a:schemeClr val="bg1"/>
                          </a:solidFill>
                          <a:effectLst/>
                          <a:latin typeface="+mj-lt"/>
                        </a:rPr>
                        <a:t>Primary care</a:t>
                      </a:r>
                      <a:endParaRPr lang="en-GB" sz="1000" b="1" i="0" u="none" strike="noStrike" dirty="0">
                        <a:solidFill>
                          <a:schemeClr val="bg1"/>
                        </a:solidFill>
                        <a:effectLst/>
                        <a:latin typeface="+mj-lt"/>
                      </a:endParaRPr>
                    </a:p>
                  </a:txBody>
                  <a:tcPr marL="8145" marR="8145" marT="8639" marB="0" anchor="ctr"/>
                </a:tc>
              </a:tr>
              <a:tr h="201320">
                <a:tc>
                  <a:txBody>
                    <a:bodyPr/>
                    <a:lstStyle/>
                    <a:p>
                      <a:pPr algn="l" fontAlgn="b"/>
                      <a:r>
                        <a:rPr lang="en-GB" sz="900" b="0" i="0" u="none" strike="noStrike" dirty="0">
                          <a:solidFill>
                            <a:srgbClr val="000000"/>
                          </a:solidFill>
                          <a:effectLst/>
                          <a:latin typeface="+mj-lt"/>
                        </a:rPr>
                        <a:t>Prescribing</a:t>
                      </a:r>
                    </a:p>
                  </a:txBody>
                  <a:tcPr marL="8145" marR="8145" marT="8639" marB="0" anchor="b"/>
                </a:tc>
              </a:tr>
              <a:tr h="201320">
                <a:tc>
                  <a:txBody>
                    <a:bodyPr/>
                    <a:lstStyle/>
                    <a:p>
                      <a:pPr algn="l" fontAlgn="b"/>
                      <a:r>
                        <a:rPr lang="en-GB" sz="900" b="0" i="0" u="none" strike="noStrike" dirty="0">
                          <a:solidFill>
                            <a:srgbClr val="000000"/>
                          </a:solidFill>
                          <a:effectLst/>
                          <a:latin typeface="+mj-lt"/>
                        </a:rPr>
                        <a:t>Non-prescribing</a:t>
                      </a:r>
                    </a:p>
                  </a:txBody>
                  <a:tcPr marL="8145" marR="8145" marT="8639" marB="0" anchor="b"/>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688399664"/>
              </p:ext>
            </p:extLst>
          </p:nvPr>
        </p:nvGraphicFramePr>
        <p:xfrm>
          <a:off x="721459" y="5617643"/>
          <a:ext cx="2432559" cy="431120"/>
        </p:xfrm>
        <a:graphic>
          <a:graphicData uri="http://schemas.openxmlformats.org/drawingml/2006/table">
            <a:tbl>
              <a:tblPr firstRow="1" bandRow="1">
                <a:tableStyleId>{5C22544A-7EE6-4342-B048-85BDC9FD1C3A}</a:tableStyleId>
              </a:tblPr>
              <a:tblGrid>
                <a:gridCol w="2432559"/>
              </a:tblGrid>
              <a:tr h="229800">
                <a:tc>
                  <a:txBody>
                    <a:bodyPr/>
                    <a:lstStyle/>
                    <a:p>
                      <a:pPr algn="l" fontAlgn="b"/>
                      <a:r>
                        <a:rPr lang="en-GB" sz="1000" b="1" i="0" u="none" strike="noStrike" dirty="0" smtClean="0">
                          <a:solidFill>
                            <a:schemeClr val="bg1"/>
                          </a:solidFill>
                          <a:effectLst/>
                          <a:latin typeface="Arial"/>
                        </a:rPr>
                        <a:t>Community</a:t>
                      </a:r>
                      <a:r>
                        <a:rPr lang="en-GB" sz="1000" b="1" i="0" u="none" strike="noStrike" baseline="0" dirty="0" smtClean="0">
                          <a:solidFill>
                            <a:schemeClr val="bg1"/>
                          </a:solidFill>
                          <a:effectLst/>
                          <a:latin typeface="Arial"/>
                        </a:rPr>
                        <a:t> care</a:t>
                      </a:r>
                      <a:endParaRPr lang="en-GB" sz="1000" b="1" i="0" u="none" strike="noStrike" dirty="0">
                        <a:solidFill>
                          <a:schemeClr val="bg1"/>
                        </a:solidFill>
                        <a:effectLst/>
                        <a:latin typeface="Arial"/>
                      </a:endParaRPr>
                    </a:p>
                  </a:txBody>
                  <a:tcPr marL="8145" marR="8145" marT="8639" marB="0" anchor="ctr"/>
                </a:tc>
              </a:tr>
              <a:tr h="201320">
                <a:tc>
                  <a:txBody>
                    <a:bodyPr/>
                    <a:lstStyle/>
                    <a:p>
                      <a:pPr algn="l" fontAlgn="b"/>
                      <a:r>
                        <a:rPr lang="en-GB" sz="900" b="0" i="0" u="none" strike="noStrike" dirty="0" smtClean="0">
                          <a:solidFill>
                            <a:srgbClr val="000000"/>
                          </a:solidFill>
                          <a:effectLst/>
                          <a:latin typeface="Arial"/>
                        </a:rPr>
                        <a:t>Not disaggregated</a:t>
                      </a:r>
                      <a:endParaRPr lang="en-GB" sz="900" b="0" i="0" u="none" strike="noStrike" dirty="0">
                        <a:solidFill>
                          <a:srgbClr val="000000"/>
                        </a:solidFill>
                        <a:effectLst/>
                        <a:latin typeface="Arial"/>
                      </a:endParaRPr>
                    </a:p>
                  </a:txBody>
                  <a:tcPr marL="8145" marR="8145" marT="8639" marB="0" anchor="b"/>
                </a:tc>
              </a:tr>
            </a:tbl>
          </a:graphicData>
        </a:graphic>
      </p:graphicFrame>
      <p:sp>
        <p:nvSpPr>
          <p:cNvPr id="3" name="Rectangle 2"/>
          <p:cNvSpPr/>
          <p:nvPr/>
        </p:nvSpPr>
        <p:spPr>
          <a:xfrm>
            <a:off x="354024" y="1025630"/>
            <a:ext cx="3303576" cy="830997"/>
          </a:xfrm>
          <a:prstGeom prst="rect">
            <a:avLst/>
          </a:prstGeom>
        </p:spPr>
        <p:txBody>
          <a:bodyPr wrap="square">
            <a:spAutoFit/>
          </a:bodyPr>
          <a:lstStyle/>
          <a:p>
            <a:pPr marL="0" lvl="1">
              <a:spcAft>
                <a:spcPts val="526"/>
              </a:spcAft>
              <a:buClr>
                <a:schemeClr val="accent1"/>
              </a:buClr>
            </a:pPr>
            <a:r>
              <a:rPr lang="en-GB" sz="1200" b="1" dirty="0" smtClean="0"/>
              <a:t>Expenditure and </a:t>
            </a:r>
            <a:r>
              <a:rPr lang="en-GB" sz="1200" b="1" dirty="0"/>
              <a:t>activity data are </a:t>
            </a:r>
            <a:r>
              <a:rPr lang="en-GB" sz="1200" b="1" dirty="0" smtClean="0"/>
              <a:t>disaggregated </a:t>
            </a:r>
            <a:r>
              <a:rPr lang="en-GB" sz="1200" b="1" dirty="0"/>
              <a:t>by </a:t>
            </a:r>
            <a:r>
              <a:rPr lang="en-GB" sz="1200" b="1" dirty="0" smtClean="0"/>
              <a:t>setting </a:t>
            </a:r>
            <a:r>
              <a:rPr lang="en-GB" sz="1200" b="1" dirty="0"/>
              <a:t>of care and, for secondary and mental health care, by point of </a:t>
            </a:r>
            <a:r>
              <a:rPr lang="en-GB" sz="1200" b="1" dirty="0" smtClean="0"/>
              <a:t>delivery.</a:t>
            </a:r>
            <a:endParaRPr lang="en-GB" sz="1200" b="1" dirty="0"/>
          </a:p>
        </p:txBody>
      </p:sp>
      <p:sp>
        <p:nvSpPr>
          <p:cNvPr id="4" name="Rectangle 3"/>
          <p:cNvSpPr/>
          <p:nvPr/>
        </p:nvSpPr>
        <p:spPr>
          <a:xfrm>
            <a:off x="4055172" y="1025630"/>
            <a:ext cx="3638401" cy="646331"/>
          </a:xfrm>
          <a:prstGeom prst="rect">
            <a:avLst/>
          </a:prstGeom>
        </p:spPr>
        <p:txBody>
          <a:bodyPr wrap="square">
            <a:spAutoFit/>
          </a:bodyPr>
          <a:lstStyle/>
          <a:p>
            <a:pPr marL="0" lvl="1">
              <a:spcAft>
                <a:spcPts val="526"/>
              </a:spcAft>
              <a:buClr>
                <a:schemeClr val="accent1"/>
              </a:buClr>
            </a:pPr>
            <a:r>
              <a:rPr lang="en-GB" sz="1200" b="1" dirty="0"/>
              <a:t>Expenditure and activity data for secondary care and mental health are also disaggregated by </a:t>
            </a:r>
            <a:r>
              <a:rPr lang="en-GB" sz="1200" b="1" dirty="0" smtClean="0"/>
              <a:t>specialty.</a:t>
            </a:r>
            <a:endParaRPr lang="en-GB" sz="1200" b="1" dirty="0"/>
          </a:p>
        </p:txBody>
      </p:sp>
      <p:graphicFrame>
        <p:nvGraphicFramePr>
          <p:cNvPr id="17" name="Table 16"/>
          <p:cNvGraphicFramePr>
            <a:graphicFrameLocks noGrp="1"/>
          </p:cNvGraphicFramePr>
          <p:nvPr>
            <p:extLst>
              <p:ext uri="{D42A27DB-BD31-4B8C-83A1-F6EECF244321}">
                <p14:modId xmlns:p14="http://schemas.microsoft.com/office/powerpoint/2010/main" val="3756343849"/>
              </p:ext>
            </p:extLst>
          </p:nvPr>
        </p:nvGraphicFramePr>
        <p:xfrm>
          <a:off x="4117144" y="1967228"/>
          <a:ext cx="1976169" cy="4054880"/>
        </p:xfrm>
        <a:graphic>
          <a:graphicData uri="http://schemas.openxmlformats.org/drawingml/2006/table">
            <a:tbl>
              <a:tblPr firstRow="1" bandRow="1">
                <a:tableStyleId>{5C22544A-7EE6-4342-B048-85BDC9FD1C3A}</a:tableStyleId>
              </a:tblPr>
              <a:tblGrid>
                <a:gridCol w="1976169"/>
              </a:tblGrid>
              <a:tr h="229800">
                <a:tc>
                  <a:txBody>
                    <a:bodyPr/>
                    <a:lstStyle/>
                    <a:p>
                      <a:pPr marL="0" marR="0" indent="0" algn="l" defTabSz="993934" rtl="0" eaLnBrk="1" fontAlgn="b" latinLnBrk="0" hangingPunct="1">
                        <a:lnSpc>
                          <a:spcPct val="100000"/>
                        </a:lnSpc>
                        <a:spcBef>
                          <a:spcPts val="0"/>
                        </a:spcBef>
                        <a:spcAft>
                          <a:spcPts val="0"/>
                        </a:spcAft>
                        <a:buClrTx/>
                        <a:buSzTx/>
                        <a:buFontTx/>
                        <a:buNone/>
                        <a:tabLst/>
                        <a:defRPr/>
                      </a:pPr>
                      <a:r>
                        <a:rPr lang="en-GB" sz="1000" u="none" strike="noStrike" dirty="0" smtClean="0">
                          <a:effectLst/>
                          <a:latin typeface="+mj-lt"/>
                        </a:rPr>
                        <a:t>Specialties for </a:t>
                      </a:r>
                      <a:r>
                        <a:rPr lang="en-GB" sz="1000" u="none" strike="noStrike" baseline="0" dirty="0" smtClean="0">
                          <a:effectLst/>
                          <a:latin typeface="+mj-lt"/>
                        </a:rPr>
                        <a:t>s</a:t>
                      </a:r>
                      <a:r>
                        <a:rPr lang="en-GB" sz="1000" u="none" strike="noStrike" dirty="0" smtClean="0">
                          <a:effectLst/>
                          <a:latin typeface="+mj-lt"/>
                        </a:rPr>
                        <a:t>econdary care</a:t>
                      </a:r>
                      <a:endParaRPr lang="en-GB" sz="1000" b="1" i="0" u="none" strike="noStrike" dirty="0">
                        <a:solidFill>
                          <a:srgbClr val="000000"/>
                        </a:solidFill>
                        <a:effectLst/>
                        <a:latin typeface="+mj-lt"/>
                      </a:endParaRPr>
                    </a:p>
                  </a:txBody>
                  <a:tcPr marL="8145" marR="8145" marT="8639" marB="0" anchor="ctr"/>
                </a:tc>
              </a:tr>
              <a:tr h="201320">
                <a:tc>
                  <a:txBody>
                    <a:bodyPr/>
                    <a:lstStyle/>
                    <a:p>
                      <a:pPr marL="6350" lvl="1" indent="0" algn="l" fontAlgn="b"/>
                      <a:r>
                        <a:rPr lang="en-GB" sz="900" b="0" i="0" u="none" strike="noStrike" dirty="0" smtClean="0">
                          <a:solidFill>
                            <a:srgbClr val="000000"/>
                          </a:solidFill>
                          <a:effectLst/>
                          <a:latin typeface="+mj-lt"/>
                        </a:rPr>
                        <a:t>General </a:t>
                      </a:r>
                      <a:r>
                        <a:rPr lang="en-GB" sz="900" b="0" i="0" u="none" strike="noStrike" dirty="0">
                          <a:solidFill>
                            <a:srgbClr val="000000"/>
                          </a:solidFill>
                          <a:effectLst/>
                          <a:latin typeface="+mj-lt"/>
                        </a:rPr>
                        <a:t>Medicine</a:t>
                      </a: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Paediatrics</a:t>
                      </a:r>
                      <a:endParaRPr lang="en-GB" sz="900" b="0" i="0" u="none" strike="noStrike" kern="1200" dirty="0">
                        <a:solidFill>
                          <a:srgbClr val="000000"/>
                        </a:solidFill>
                        <a:effectLst/>
                        <a:latin typeface="+mj-lt"/>
                        <a:ea typeface="+mn-ea"/>
                        <a:cs typeface="+mn-cs"/>
                      </a:endParaRP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Obstetrics</a:t>
                      </a:r>
                      <a:endParaRPr lang="en-GB" sz="900" b="0" i="0" u="none" strike="noStrike" kern="1200" dirty="0">
                        <a:solidFill>
                          <a:srgbClr val="000000"/>
                        </a:solidFill>
                        <a:effectLst/>
                        <a:latin typeface="+mj-lt"/>
                        <a:ea typeface="+mn-ea"/>
                        <a:cs typeface="+mn-cs"/>
                      </a:endParaRP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General </a:t>
                      </a:r>
                      <a:r>
                        <a:rPr lang="en-GB" sz="900" b="0" i="0" u="none" strike="noStrike" kern="1200" dirty="0">
                          <a:solidFill>
                            <a:srgbClr val="000000"/>
                          </a:solidFill>
                          <a:effectLst/>
                          <a:latin typeface="+mj-lt"/>
                          <a:ea typeface="+mn-ea"/>
                          <a:cs typeface="+mn-cs"/>
                        </a:rPr>
                        <a:t>Surgery</a:t>
                      </a: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Gastroenterology</a:t>
                      </a:r>
                      <a:endParaRPr lang="en-GB" sz="900" b="0" i="0" u="none" strike="noStrike" kern="1200" dirty="0">
                        <a:solidFill>
                          <a:srgbClr val="000000"/>
                        </a:solidFill>
                        <a:effectLst/>
                        <a:latin typeface="+mj-lt"/>
                        <a:ea typeface="+mn-ea"/>
                        <a:cs typeface="+mn-cs"/>
                      </a:endParaRP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Accident </a:t>
                      </a:r>
                      <a:r>
                        <a:rPr lang="en-GB" sz="900" b="0" i="0" u="none" strike="noStrike" kern="1200" dirty="0">
                          <a:solidFill>
                            <a:srgbClr val="000000"/>
                          </a:solidFill>
                          <a:effectLst/>
                          <a:latin typeface="+mj-lt"/>
                          <a:ea typeface="+mn-ea"/>
                          <a:cs typeface="+mn-cs"/>
                        </a:rPr>
                        <a:t>&amp; Emergency</a:t>
                      </a: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Urology</a:t>
                      </a:r>
                      <a:endParaRPr lang="en-GB" sz="900" b="0" i="0" u="none" strike="noStrike" kern="1200" dirty="0">
                        <a:solidFill>
                          <a:srgbClr val="000000"/>
                        </a:solidFill>
                        <a:effectLst/>
                        <a:latin typeface="+mj-lt"/>
                        <a:ea typeface="+mn-ea"/>
                        <a:cs typeface="+mn-cs"/>
                      </a:endParaRP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Gynaecology</a:t>
                      </a:r>
                      <a:endParaRPr lang="en-GB" sz="900" b="0" i="0" u="none" strike="noStrike" kern="1200" dirty="0">
                        <a:solidFill>
                          <a:srgbClr val="000000"/>
                        </a:solidFill>
                        <a:effectLst/>
                        <a:latin typeface="+mj-lt"/>
                        <a:ea typeface="+mn-ea"/>
                        <a:cs typeface="+mn-cs"/>
                      </a:endParaRP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Well </a:t>
                      </a:r>
                      <a:r>
                        <a:rPr lang="en-GB" sz="900" b="0" i="0" u="none" strike="noStrike" kern="1200" dirty="0">
                          <a:solidFill>
                            <a:srgbClr val="000000"/>
                          </a:solidFill>
                          <a:effectLst/>
                          <a:latin typeface="+mj-lt"/>
                          <a:ea typeface="+mn-ea"/>
                          <a:cs typeface="+mn-cs"/>
                        </a:rPr>
                        <a:t>Babies</a:t>
                      </a: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Ophthalmology</a:t>
                      </a:r>
                      <a:endParaRPr lang="en-GB" sz="900" b="0" i="0" u="none" strike="noStrike" kern="1200" dirty="0">
                        <a:solidFill>
                          <a:srgbClr val="000000"/>
                        </a:solidFill>
                        <a:effectLst/>
                        <a:latin typeface="+mj-lt"/>
                        <a:ea typeface="+mn-ea"/>
                        <a:cs typeface="+mn-cs"/>
                      </a:endParaRP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Haematology </a:t>
                      </a:r>
                      <a:r>
                        <a:rPr lang="en-GB" sz="900" b="0" i="0" u="none" strike="noStrike" kern="1200" dirty="0">
                          <a:solidFill>
                            <a:srgbClr val="000000"/>
                          </a:solidFill>
                          <a:effectLst/>
                          <a:latin typeface="+mj-lt"/>
                          <a:ea typeface="+mn-ea"/>
                          <a:cs typeface="+mn-cs"/>
                        </a:rPr>
                        <a:t>(Clin)</a:t>
                      </a: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Oral </a:t>
                      </a:r>
                      <a:r>
                        <a:rPr lang="en-GB" sz="900" b="0" i="0" u="none" strike="noStrike" kern="1200" dirty="0">
                          <a:solidFill>
                            <a:srgbClr val="000000"/>
                          </a:solidFill>
                          <a:effectLst/>
                          <a:latin typeface="+mj-lt"/>
                          <a:ea typeface="+mn-ea"/>
                          <a:cs typeface="+mn-cs"/>
                        </a:rPr>
                        <a:t>Surgery</a:t>
                      </a: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Cardiology</a:t>
                      </a:r>
                      <a:endParaRPr lang="en-GB" sz="900" b="0" i="0" u="none" strike="noStrike" kern="1200" dirty="0">
                        <a:solidFill>
                          <a:srgbClr val="000000"/>
                        </a:solidFill>
                        <a:effectLst/>
                        <a:latin typeface="+mj-lt"/>
                        <a:ea typeface="+mn-ea"/>
                        <a:cs typeface="+mn-cs"/>
                      </a:endParaRP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Geriatric </a:t>
                      </a:r>
                      <a:r>
                        <a:rPr lang="en-GB" sz="900" b="0" i="0" u="none" strike="noStrike" kern="1200" dirty="0">
                          <a:solidFill>
                            <a:srgbClr val="000000"/>
                          </a:solidFill>
                          <a:effectLst/>
                          <a:latin typeface="+mj-lt"/>
                          <a:ea typeface="+mn-ea"/>
                          <a:cs typeface="+mn-cs"/>
                        </a:rPr>
                        <a:t>Medicine</a:t>
                      </a: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ENT</a:t>
                      </a:r>
                      <a:endParaRPr lang="en-GB" sz="900" b="0" i="0" u="none" strike="noStrike" kern="1200" dirty="0">
                        <a:solidFill>
                          <a:srgbClr val="000000"/>
                        </a:solidFill>
                        <a:effectLst/>
                        <a:latin typeface="+mj-lt"/>
                        <a:ea typeface="+mn-ea"/>
                        <a:cs typeface="+mn-cs"/>
                      </a:endParaRP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Pain </a:t>
                      </a:r>
                      <a:r>
                        <a:rPr lang="en-GB" sz="900" b="0" i="0" u="none" strike="noStrike" kern="1200" dirty="0">
                          <a:solidFill>
                            <a:srgbClr val="000000"/>
                          </a:solidFill>
                          <a:effectLst/>
                          <a:latin typeface="+mj-lt"/>
                          <a:ea typeface="+mn-ea"/>
                          <a:cs typeface="+mn-cs"/>
                        </a:rPr>
                        <a:t>Management</a:t>
                      </a: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Respiratory </a:t>
                      </a:r>
                      <a:r>
                        <a:rPr lang="en-GB" sz="900" b="0" i="0" u="none" strike="noStrike" kern="1200" dirty="0">
                          <a:solidFill>
                            <a:srgbClr val="000000"/>
                          </a:solidFill>
                          <a:effectLst/>
                          <a:latin typeface="+mj-lt"/>
                          <a:ea typeface="+mn-ea"/>
                          <a:cs typeface="+mn-cs"/>
                        </a:rPr>
                        <a:t>Medicine</a:t>
                      </a: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Plastic </a:t>
                      </a:r>
                      <a:r>
                        <a:rPr lang="en-GB" sz="900" b="0" i="0" u="none" strike="noStrike" kern="1200" dirty="0">
                          <a:solidFill>
                            <a:srgbClr val="000000"/>
                          </a:solidFill>
                          <a:effectLst/>
                          <a:latin typeface="+mj-lt"/>
                          <a:ea typeface="+mn-ea"/>
                          <a:cs typeface="+mn-cs"/>
                        </a:rPr>
                        <a:t>Surgery</a:t>
                      </a:r>
                    </a:p>
                  </a:txBody>
                  <a:tcPr marL="0" marR="0" marT="0" marB="0" anchor="b"/>
                </a:tc>
              </a:tr>
              <a:tr h="201320">
                <a:tc>
                  <a:txBody>
                    <a:bodyPr/>
                    <a:lstStyle/>
                    <a:p>
                      <a:pPr marL="6350" lvl="1" indent="0" algn="l" defTabSz="914400" rtl="0" eaLnBrk="1" fontAlgn="b" latinLnBrk="0" hangingPunct="1"/>
                      <a:r>
                        <a:rPr lang="en-GB" sz="900" b="0" i="0" u="none" strike="noStrike" kern="1200" dirty="0" smtClean="0">
                          <a:solidFill>
                            <a:srgbClr val="000000"/>
                          </a:solidFill>
                          <a:effectLst/>
                          <a:latin typeface="+mj-lt"/>
                          <a:ea typeface="+mn-ea"/>
                          <a:cs typeface="+mn-cs"/>
                        </a:rPr>
                        <a:t>Paediatric </a:t>
                      </a:r>
                      <a:r>
                        <a:rPr lang="en-GB" sz="900" b="0" i="0" u="none" strike="noStrike" kern="1200" dirty="0">
                          <a:solidFill>
                            <a:srgbClr val="000000"/>
                          </a:solidFill>
                          <a:effectLst/>
                          <a:latin typeface="+mj-lt"/>
                          <a:ea typeface="+mn-ea"/>
                          <a:cs typeface="+mn-cs"/>
                        </a:rPr>
                        <a:t>Dentistry</a:t>
                      </a:r>
                    </a:p>
                  </a:txBody>
                  <a:tcPr marL="0" marR="0" marT="0" marB="0" anchor="b"/>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281462508"/>
              </p:ext>
            </p:extLst>
          </p:nvPr>
        </p:nvGraphicFramePr>
        <p:xfrm>
          <a:off x="6303754" y="1960488"/>
          <a:ext cx="1976168" cy="4127880"/>
        </p:xfrm>
        <a:graphic>
          <a:graphicData uri="http://schemas.openxmlformats.org/drawingml/2006/table">
            <a:tbl>
              <a:tblPr firstRow="1" bandRow="1">
                <a:tableStyleId>{5C22544A-7EE6-4342-B048-85BDC9FD1C3A}</a:tableStyleId>
              </a:tblPr>
              <a:tblGrid>
                <a:gridCol w="1976168"/>
              </a:tblGrid>
              <a:tr h="229800">
                <a:tc>
                  <a:txBody>
                    <a:bodyPr/>
                    <a:lstStyle/>
                    <a:p>
                      <a:pPr marL="0" marR="0" indent="0" algn="l" defTabSz="993934" rtl="0" eaLnBrk="1" fontAlgn="b" latinLnBrk="0" hangingPunct="1">
                        <a:lnSpc>
                          <a:spcPct val="100000"/>
                        </a:lnSpc>
                        <a:spcBef>
                          <a:spcPts val="0"/>
                        </a:spcBef>
                        <a:spcAft>
                          <a:spcPts val="0"/>
                        </a:spcAft>
                        <a:buClrTx/>
                        <a:buSzTx/>
                        <a:buFontTx/>
                        <a:buNone/>
                        <a:tabLst/>
                        <a:defRPr/>
                      </a:pPr>
                      <a:r>
                        <a:rPr lang="en-GB" sz="1000" u="none" strike="noStrike" dirty="0" smtClean="0">
                          <a:effectLst/>
                        </a:rPr>
                        <a:t>Specialties </a:t>
                      </a:r>
                      <a:r>
                        <a:rPr lang="en-GB" sz="1000" u="none" strike="noStrike" baseline="0" dirty="0" smtClean="0">
                          <a:effectLst/>
                        </a:rPr>
                        <a:t>for m</a:t>
                      </a:r>
                      <a:r>
                        <a:rPr lang="en-GB" sz="1000" b="1" i="0" u="none" strike="noStrike" dirty="0" smtClean="0">
                          <a:solidFill>
                            <a:schemeClr val="bg1"/>
                          </a:solidFill>
                          <a:effectLst/>
                          <a:latin typeface="+mn-lt"/>
                        </a:rPr>
                        <a:t>ental health</a:t>
                      </a:r>
                    </a:p>
                  </a:txBody>
                  <a:tcPr marL="8145" marR="8145" marT="8639" marB="0" anchor="ctr"/>
                </a:tc>
              </a:tr>
              <a:tr h="201320">
                <a:tc>
                  <a:txBody>
                    <a:bodyPr/>
                    <a:lstStyle/>
                    <a:p>
                      <a:pPr marL="6350" lvl="1" indent="0" algn="l" fontAlgn="b"/>
                      <a:r>
                        <a:rPr lang="en-GB" sz="900" b="0" i="0" u="none" strike="noStrike" dirty="0">
                          <a:solidFill>
                            <a:srgbClr val="000000"/>
                          </a:solidFill>
                          <a:effectLst/>
                          <a:latin typeface="Arial"/>
                        </a:rPr>
                        <a:t>A&amp;E Liaison</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Adult: Acute Care</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Adult: Drugs and Alcohol</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Adult: Other</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Adult: Rehabilitation</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Assertive Outreach</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Clinical Psychology (Non-Consultant)</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Crisis Resolution Home Treatment</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Day Care: Benchmark</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Day Care: Bridges Day Unit</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Day Care: Young Onset Dementia</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Eating Disorders Service (Non-Consultant)</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Homeless Team</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Later Life</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Later Life: Acute Care</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Psychotherapy</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Psychotherapy (Non-Consultant)</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Treatment Suite: Adults</a:t>
                      </a:r>
                    </a:p>
                  </a:txBody>
                  <a:tcPr marL="0" marR="0" marT="0" marB="0" anchor="b"/>
                </a:tc>
              </a:tr>
              <a:tr h="201320">
                <a:tc>
                  <a:txBody>
                    <a:bodyPr/>
                    <a:lstStyle/>
                    <a:p>
                      <a:pPr marL="6350" lvl="1" indent="0" algn="l" defTabSz="914400" rtl="0" eaLnBrk="1" fontAlgn="b" latinLnBrk="0" hangingPunct="1"/>
                      <a:r>
                        <a:rPr lang="en-GB" sz="900" b="0" i="0" u="none" strike="noStrike" kern="1200" dirty="0">
                          <a:solidFill>
                            <a:srgbClr val="000000"/>
                          </a:solidFill>
                          <a:effectLst/>
                          <a:latin typeface="Arial"/>
                          <a:ea typeface="+mn-ea"/>
                          <a:cs typeface="+mn-cs"/>
                        </a:rPr>
                        <a:t>Treatment Suite: Older Age</a:t>
                      </a:r>
                    </a:p>
                  </a:txBody>
                  <a:tcPr marL="0" marR="0" marT="0" marB="0" anchor="b"/>
                </a:tc>
              </a:tr>
            </a:tbl>
          </a:graphicData>
        </a:graphic>
      </p:graphicFrame>
    </p:spTree>
    <p:extLst>
      <p:ext uri="{BB962C8B-B14F-4D97-AF65-F5344CB8AC3E}">
        <p14:creationId xmlns:p14="http://schemas.microsoft.com/office/powerpoint/2010/main" val="1095663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513676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341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latin typeface="Arial"/>
              <a:sym typeface="Arial"/>
            </a:endParaRPr>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23</a:t>
            </a:fld>
            <a:endParaRPr lang="en-GB" noProof="0" dirty="0"/>
          </a:p>
        </p:txBody>
      </p:sp>
      <p:sp>
        <p:nvSpPr>
          <p:cNvPr id="15" name="Title 1"/>
          <p:cNvSpPr>
            <a:spLocks noGrp="1"/>
          </p:cNvSpPr>
          <p:nvPr>
            <p:ph type="title"/>
          </p:nvPr>
        </p:nvSpPr>
        <p:spPr>
          <a:xfrm>
            <a:off x="358775" y="518870"/>
            <a:ext cx="6768000" cy="406800"/>
          </a:xfrm>
          <a:solidFill>
            <a:schemeClr val="accent1"/>
          </a:solidFill>
        </p:spPr>
        <p:txBody>
          <a:bodyPr vert="horz" lIns="216000" tIns="0" rIns="0" bIns="0" rtlCol="0" anchor="ctr" anchorCtr="0">
            <a:noAutofit/>
          </a:bodyPr>
          <a:lstStyle/>
          <a:p>
            <a:r>
              <a:rPr lang="en-GB" sz="2000" dirty="0" smtClean="0"/>
              <a:t>Demand and supply module</a:t>
            </a:r>
            <a:endParaRPr lang="en-GB" sz="2000" dirty="0"/>
          </a:p>
        </p:txBody>
      </p:sp>
      <p:graphicFrame>
        <p:nvGraphicFramePr>
          <p:cNvPr id="31" name="Table 30"/>
          <p:cNvGraphicFramePr>
            <a:graphicFrameLocks noGrp="1"/>
          </p:cNvGraphicFramePr>
          <p:nvPr>
            <p:extLst>
              <p:ext uri="{D42A27DB-BD31-4B8C-83A1-F6EECF244321}">
                <p14:modId xmlns:p14="http://schemas.microsoft.com/office/powerpoint/2010/main" val="366478717"/>
              </p:ext>
            </p:extLst>
          </p:nvPr>
        </p:nvGraphicFramePr>
        <p:xfrm>
          <a:off x="1692624" y="1906076"/>
          <a:ext cx="6868276" cy="1439789"/>
        </p:xfrm>
        <a:graphic>
          <a:graphicData uri="http://schemas.openxmlformats.org/drawingml/2006/table">
            <a:tbl>
              <a:tblPr firstRow="1" bandRow="1">
                <a:tableStyleId>{5C22544A-7EE6-4342-B048-85BDC9FD1C3A}</a:tableStyleId>
              </a:tblPr>
              <a:tblGrid>
                <a:gridCol w="1395133"/>
                <a:gridCol w="608127"/>
                <a:gridCol w="770099"/>
                <a:gridCol w="278295"/>
                <a:gridCol w="583096"/>
                <a:gridCol w="636104"/>
                <a:gridCol w="304800"/>
                <a:gridCol w="689113"/>
                <a:gridCol w="715618"/>
                <a:gridCol w="887891"/>
              </a:tblGrid>
              <a:tr h="219526">
                <a:tc>
                  <a:txBody>
                    <a:bodyPr/>
                    <a:lstStyle/>
                    <a:p>
                      <a:pPr algn="l"/>
                      <a:r>
                        <a:rPr lang="en-GB" sz="1000" dirty="0" smtClean="0"/>
                        <a:t>Setting of Care</a:t>
                      </a:r>
                      <a:endParaRPr lang="en-GB" sz="1000" b="1" dirty="0">
                        <a:solidFill>
                          <a:schemeClr val="bg2"/>
                        </a:solidFill>
                      </a:endParaRPr>
                    </a:p>
                  </a:txBody>
                  <a:tcPr marL="78191" marR="78191" marT="41468" marB="41468" anchor="ctr"/>
                </a:tc>
                <a:tc gridSpan="3">
                  <a:txBody>
                    <a:bodyPr/>
                    <a:lstStyle/>
                    <a:p>
                      <a:pPr algn="ctr"/>
                      <a:r>
                        <a:rPr lang="en-GB" sz="1000" dirty="0" smtClean="0"/>
                        <a:t>Secondary care</a:t>
                      </a:r>
                      <a:endParaRPr lang="en-GB" sz="1000" b="1" dirty="0"/>
                    </a:p>
                  </a:txBody>
                  <a:tcPr marL="78191" marR="78191" marT="41468" marB="41468" anchor="ctr"/>
                </a:tc>
                <a:tc hMerge="1">
                  <a:txBody>
                    <a:bodyPr/>
                    <a:lstStyle/>
                    <a:p>
                      <a:endParaRPr lang="en-GB"/>
                    </a:p>
                  </a:txBody>
                  <a:tcPr/>
                </a:tc>
                <a:tc hMerge="1">
                  <a:txBody>
                    <a:bodyPr/>
                    <a:lstStyle/>
                    <a:p>
                      <a:pPr algn="ctr"/>
                      <a:endParaRPr lang="en-GB" sz="900" b="1" dirty="0"/>
                    </a:p>
                  </a:txBody>
                  <a:tcPr marL="78191" marR="78191" marT="41468" marB="41468" anchor="ctr"/>
                </a:tc>
                <a:tc gridSpan="3">
                  <a:txBody>
                    <a:bodyPr/>
                    <a:lstStyle/>
                    <a:p>
                      <a:pPr algn="ctr"/>
                      <a:r>
                        <a:rPr lang="en-GB" sz="1000" dirty="0" smtClean="0"/>
                        <a:t>Mental health</a:t>
                      </a:r>
                      <a:r>
                        <a:rPr lang="en-GB" sz="1000" baseline="0" dirty="0" smtClean="0"/>
                        <a:t> </a:t>
                      </a:r>
                      <a:endParaRPr lang="en-GB" sz="1000" b="1" dirty="0"/>
                    </a:p>
                  </a:txBody>
                  <a:tcPr marL="78191" marR="78191" marT="41468" marB="41468" anchor="ctr"/>
                </a:tc>
                <a:tc hMerge="1">
                  <a:txBody>
                    <a:bodyPr/>
                    <a:lstStyle/>
                    <a:p>
                      <a:endParaRPr lang="en-GB"/>
                    </a:p>
                  </a:txBody>
                  <a:tcPr>
                    <a:lnB w="12700" cap="flat" cmpd="sng" algn="ctr">
                      <a:solidFill>
                        <a:schemeClr val="bg1">
                          <a:lumMod val="75000"/>
                        </a:schemeClr>
                      </a:solidFill>
                      <a:prstDash val="solid"/>
                      <a:round/>
                      <a:headEnd type="none" w="med" len="med"/>
                      <a:tailEnd type="none" w="med" len="med"/>
                    </a:lnB>
                    <a:solidFill>
                      <a:schemeClr val="tx2"/>
                    </a:solidFill>
                  </a:tcPr>
                </a:tc>
                <a:tc hMerge="1">
                  <a:txBody>
                    <a:bodyPr/>
                    <a:lstStyle/>
                    <a:p>
                      <a:pPr algn="ctr"/>
                      <a:endParaRPr lang="en-GB" sz="900" b="1" dirty="0"/>
                    </a:p>
                  </a:txBody>
                  <a:tcPr marL="78191" marR="78191" marT="41468" marB="41468" anchor="ctr"/>
                </a:tc>
                <a:tc gridSpan="2">
                  <a:txBody>
                    <a:bodyPr/>
                    <a:lstStyle/>
                    <a:p>
                      <a:pPr algn="ctr"/>
                      <a:r>
                        <a:rPr lang="en-GB" sz="1000" dirty="0" smtClean="0"/>
                        <a:t>Primary</a:t>
                      </a:r>
                      <a:endParaRPr lang="en-GB" sz="1000" b="1" dirty="0"/>
                    </a:p>
                  </a:txBody>
                  <a:tcPr marL="78191" marR="78191" marT="41468" marB="41468" anchor="ctr"/>
                </a:tc>
                <a:tc hMerge="1">
                  <a:txBody>
                    <a:bodyPr/>
                    <a:lstStyle/>
                    <a:p>
                      <a:endParaRPr lang="en-GB"/>
                    </a:p>
                  </a:txBody>
                  <a:tcPr/>
                </a:tc>
                <a:tc rowSpan="2">
                  <a:txBody>
                    <a:bodyPr/>
                    <a:lstStyle/>
                    <a:p>
                      <a:pPr algn="ctr"/>
                      <a:r>
                        <a:rPr lang="en-GB" sz="1000" dirty="0" smtClean="0"/>
                        <a:t>Community</a:t>
                      </a:r>
                      <a:endParaRPr lang="en-GB" sz="1000" b="1" dirty="0"/>
                    </a:p>
                  </a:txBody>
                  <a:tcPr marL="78191" marR="78191" marT="41468" marB="41468" anchor="ctr"/>
                </a:tc>
              </a:tr>
              <a:tr h="304823">
                <a:tc>
                  <a:txBody>
                    <a:bodyPr/>
                    <a:lstStyle/>
                    <a:p>
                      <a:pPr marL="0" marR="0" indent="0" algn="l" defTabSz="993934" rtl="0" eaLnBrk="1" fontAlgn="auto" latinLnBrk="0" hangingPunct="1">
                        <a:lnSpc>
                          <a:spcPct val="100000"/>
                        </a:lnSpc>
                        <a:spcBef>
                          <a:spcPts val="0"/>
                        </a:spcBef>
                        <a:spcAft>
                          <a:spcPts val="0"/>
                        </a:spcAft>
                        <a:buClrTx/>
                        <a:buSzTx/>
                        <a:buFontTx/>
                        <a:buNone/>
                        <a:tabLst/>
                        <a:defRPr/>
                      </a:pPr>
                      <a:r>
                        <a:rPr lang="en-GB" sz="800" dirty="0" smtClean="0"/>
                        <a:t>Service </a:t>
                      </a:r>
                      <a:endParaRPr lang="en-GB" sz="800" dirty="0" smtClean="0">
                        <a:solidFill>
                          <a:schemeClr val="tx1"/>
                        </a:solidFill>
                      </a:endParaRPr>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A&amp;E visit</a:t>
                      </a:r>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Outpatients –</a:t>
                      </a:r>
                      <a:r>
                        <a:rPr lang="en-GB" sz="800" baseline="0" dirty="0" smtClean="0"/>
                        <a:t> follow up</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a:t>
                      </a:r>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In</a:t>
                      </a:r>
                      <a:r>
                        <a:rPr lang="en-GB" sz="800" baseline="0" dirty="0" smtClean="0"/>
                        <a:t>patient</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Outpatient </a:t>
                      </a:r>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a:t>
                      </a:r>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Prescribing</a:t>
                      </a:r>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rPr>
                        <a:t>Non prescribing</a:t>
                      </a:r>
                    </a:p>
                  </a:txBody>
                  <a:tcPr marL="78191" marR="78191" marT="41468" marB="41468" anchor="ctr"/>
                </a:tc>
                <a:tc vMerge="1">
                  <a:txBody>
                    <a:bodyPr/>
                    <a:lstStyle/>
                    <a:p>
                      <a:pPr marL="0" marR="0" indent="0" algn="ctr" defTabSz="993934" rtl="0" eaLnBrk="1" fontAlgn="auto" latinLnBrk="0" hangingPunct="1">
                        <a:lnSpc>
                          <a:spcPct val="100000"/>
                        </a:lnSpc>
                        <a:spcBef>
                          <a:spcPts val="0"/>
                        </a:spcBef>
                        <a:spcAft>
                          <a:spcPts val="0"/>
                        </a:spcAft>
                        <a:buClrTx/>
                        <a:buSzTx/>
                        <a:buFontTx/>
                        <a:buNone/>
                        <a:tabLst/>
                        <a:defRPr/>
                      </a:pPr>
                      <a:endParaRPr lang="en-GB" sz="800" dirty="0" smtClean="0"/>
                    </a:p>
                  </a:txBody>
                  <a:tcPr marL="78191" marR="78191" marT="41468" marB="41468" anchor="ctr"/>
                </a:tc>
              </a:tr>
              <a:tr h="304823">
                <a:tc>
                  <a:txBody>
                    <a:bodyPr/>
                    <a:lstStyle/>
                    <a:p>
                      <a:pPr marL="0" marR="0" indent="0" algn="l" defTabSz="993934" rtl="0" eaLnBrk="1" fontAlgn="auto" latinLnBrk="0" hangingPunct="1">
                        <a:lnSpc>
                          <a:spcPct val="100000"/>
                        </a:lnSpc>
                        <a:spcBef>
                          <a:spcPts val="0"/>
                        </a:spcBef>
                        <a:spcAft>
                          <a:spcPts val="0"/>
                        </a:spcAft>
                        <a:buClrTx/>
                        <a:buSzTx/>
                        <a:buFontTx/>
                        <a:buNone/>
                        <a:tabLst/>
                        <a:defRPr/>
                      </a:pPr>
                      <a:r>
                        <a:rPr lang="en-GB" sz="800" dirty="0" smtClean="0"/>
                        <a:t>Probability of requiring</a:t>
                      </a:r>
                      <a:r>
                        <a:rPr lang="en-GB" sz="800" baseline="0" dirty="0" smtClean="0"/>
                        <a:t> the service</a:t>
                      </a:r>
                      <a:endParaRPr lang="en-GB" sz="800" dirty="0" smtClean="0">
                        <a:solidFill>
                          <a:schemeClr val="tx1"/>
                        </a:solidFill>
                      </a:endParaRPr>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P</a:t>
                      </a:r>
                      <a:r>
                        <a:rPr lang="en-GB" sz="700" dirty="0" smtClean="0"/>
                        <a:t>1</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P</a:t>
                      </a:r>
                      <a:r>
                        <a:rPr lang="en-GB" sz="700" dirty="0" smtClean="0"/>
                        <a:t>2</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a:t>
                      </a:r>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P</a:t>
                      </a:r>
                      <a:r>
                        <a:rPr lang="en-GB" sz="700" dirty="0" smtClean="0"/>
                        <a:t>3</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P</a:t>
                      </a:r>
                      <a:r>
                        <a:rPr lang="en-GB" sz="700" dirty="0" smtClean="0"/>
                        <a:t>4</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a:t>
                      </a:r>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P</a:t>
                      </a:r>
                      <a:r>
                        <a:rPr lang="en-GB" sz="700" dirty="0" smtClean="0"/>
                        <a:t>5</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P</a:t>
                      </a:r>
                      <a:r>
                        <a:rPr lang="en-GB" sz="700" dirty="0" smtClean="0"/>
                        <a:t>6</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P</a:t>
                      </a:r>
                      <a:r>
                        <a:rPr lang="en-GB" sz="700" dirty="0" smtClean="0"/>
                        <a:t>7</a:t>
                      </a:r>
                      <a:endParaRPr lang="en-GB" sz="800" dirty="0" smtClean="0"/>
                    </a:p>
                  </a:txBody>
                  <a:tcPr marL="78191" marR="78191" marT="41468" marB="41468" anchor="ctr"/>
                </a:tc>
              </a:tr>
              <a:tr h="224125">
                <a:tc>
                  <a:txBody>
                    <a:bodyPr/>
                    <a:lstStyle/>
                    <a:p>
                      <a:r>
                        <a:rPr lang="en-GB" sz="800" dirty="0" smtClean="0"/>
                        <a:t>Population subgroup size</a:t>
                      </a:r>
                      <a:endParaRPr lang="en-GB" sz="800" dirty="0" smtClean="0">
                        <a:solidFill>
                          <a:schemeClr val="tx1"/>
                        </a:solidFill>
                      </a:endParaRPr>
                    </a:p>
                  </a:txBody>
                  <a:tcPr marL="78191" marR="78191" marT="41468" marB="41468" anchor="ctr"/>
                </a:tc>
                <a:tc>
                  <a:txBody>
                    <a:bodyPr/>
                    <a:lstStyle/>
                    <a:p>
                      <a:pPr algn="ctr"/>
                      <a:r>
                        <a:rPr lang="en-GB" sz="800" dirty="0" smtClean="0"/>
                        <a:t>X</a:t>
                      </a:r>
                      <a:endParaRPr lang="en-GB" sz="800" dirty="0"/>
                    </a:p>
                  </a:txBody>
                  <a:tcPr marL="78191" marR="78191" marT="41468" marB="41468" anchor="ctr"/>
                </a:tc>
                <a:tc>
                  <a:txBody>
                    <a:bodyPr/>
                    <a:lstStyle/>
                    <a:p>
                      <a:pPr algn="ctr"/>
                      <a:r>
                        <a:rPr lang="en-GB" sz="800" dirty="0" smtClean="0"/>
                        <a:t>X</a:t>
                      </a:r>
                    </a:p>
                  </a:txBody>
                  <a:tcPr marL="78191" marR="78191" marT="41468" marB="41468" anchor="ctr"/>
                </a:tc>
                <a:tc>
                  <a:txBody>
                    <a:bodyPr/>
                    <a:lstStyle/>
                    <a:p>
                      <a:pPr algn="ctr"/>
                      <a:r>
                        <a:rPr lang="en-GB" sz="800" dirty="0" smtClean="0"/>
                        <a:t>..</a:t>
                      </a:r>
                      <a:endParaRPr lang="en-GB" sz="800" dirty="0"/>
                    </a:p>
                  </a:txBody>
                  <a:tcPr marL="78191" marR="78191" marT="41468" marB="41468" anchor="ctr"/>
                </a:tc>
                <a:tc>
                  <a:txBody>
                    <a:bodyPr/>
                    <a:lstStyle/>
                    <a:p>
                      <a:pPr algn="ctr"/>
                      <a:r>
                        <a:rPr lang="en-GB" sz="800" dirty="0" smtClean="0"/>
                        <a:t>X</a:t>
                      </a:r>
                      <a:endParaRPr lang="en-GB" sz="800" dirty="0"/>
                    </a:p>
                  </a:txBody>
                  <a:tcPr marL="78191" marR="78191" marT="41468" marB="41468" anchor="ctr"/>
                </a:tc>
                <a:tc>
                  <a:txBody>
                    <a:bodyPr/>
                    <a:lstStyle/>
                    <a:p>
                      <a:pPr algn="ctr"/>
                      <a:r>
                        <a:rPr lang="en-GB" sz="800" dirty="0" smtClean="0"/>
                        <a:t>X</a:t>
                      </a:r>
                      <a:endParaRPr lang="en-GB" sz="800" dirty="0"/>
                    </a:p>
                  </a:txBody>
                  <a:tcPr marL="78191" marR="78191" marT="41468" marB="41468" anchor="ctr"/>
                </a:tc>
                <a:tc>
                  <a:txBody>
                    <a:bodyPr/>
                    <a:lstStyle/>
                    <a:p>
                      <a:pPr algn="ctr"/>
                      <a:r>
                        <a:rPr lang="en-GB" sz="800" dirty="0" smtClean="0"/>
                        <a:t>…</a:t>
                      </a:r>
                      <a:endParaRPr lang="en-GB" sz="800" dirty="0"/>
                    </a:p>
                  </a:txBody>
                  <a:tcPr marL="78191" marR="78191" marT="41468" marB="41468" anchor="ctr"/>
                </a:tc>
                <a:tc>
                  <a:txBody>
                    <a:bodyPr/>
                    <a:lstStyle/>
                    <a:p>
                      <a:pPr algn="ctr"/>
                      <a:r>
                        <a:rPr lang="en-GB" sz="800" dirty="0" smtClean="0"/>
                        <a:t>X</a:t>
                      </a:r>
                      <a:endParaRPr lang="en-GB" sz="800" dirty="0"/>
                    </a:p>
                  </a:txBody>
                  <a:tcPr marL="78191" marR="78191" marT="41468" marB="41468" anchor="ctr"/>
                </a:tc>
                <a:tc>
                  <a:txBody>
                    <a:bodyPr/>
                    <a:lstStyle/>
                    <a:p>
                      <a:pPr algn="ctr"/>
                      <a:r>
                        <a:rPr lang="en-GB" sz="800" dirty="0" smtClean="0"/>
                        <a:t>X</a:t>
                      </a:r>
                      <a:endParaRPr lang="en-GB" sz="800" dirty="0"/>
                    </a:p>
                  </a:txBody>
                  <a:tcPr marL="78191" marR="78191" marT="41468" marB="41468" anchor="ctr"/>
                </a:tc>
                <a:tc>
                  <a:txBody>
                    <a:bodyPr/>
                    <a:lstStyle/>
                    <a:p>
                      <a:pPr algn="ctr"/>
                      <a:r>
                        <a:rPr lang="en-GB" sz="800" dirty="0" smtClean="0"/>
                        <a:t>X</a:t>
                      </a:r>
                      <a:endParaRPr lang="en-GB" sz="800" dirty="0"/>
                    </a:p>
                  </a:txBody>
                  <a:tcPr marL="78191" marR="78191" marT="41468" marB="41468" anchor="ctr"/>
                </a:tc>
              </a:tr>
              <a:tr h="304823">
                <a:tc>
                  <a:txBody>
                    <a:bodyPr/>
                    <a:lstStyle/>
                    <a:p>
                      <a:r>
                        <a:rPr lang="en-GB" sz="800" dirty="0" smtClean="0"/>
                        <a:t>Total (probability</a:t>
                      </a:r>
                      <a:r>
                        <a:rPr lang="en-GB" sz="800" baseline="0" dirty="0" smtClean="0"/>
                        <a:t> weighted) demand per service</a:t>
                      </a:r>
                      <a:endParaRPr lang="en-GB" sz="800" dirty="0" smtClean="0">
                        <a:solidFill>
                          <a:schemeClr val="tx1"/>
                        </a:solidFill>
                      </a:endParaRPr>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X</a:t>
                      </a:r>
                      <a:r>
                        <a:rPr lang="en-GB" sz="800" baseline="0" dirty="0" smtClean="0"/>
                        <a:t> ∙ </a:t>
                      </a:r>
                      <a:r>
                        <a:rPr lang="en-GB" sz="800" dirty="0" smtClean="0"/>
                        <a:t>P</a:t>
                      </a:r>
                      <a:r>
                        <a:rPr lang="en-GB" sz="700" dirty="0" smtClean="0"/>
                        <a:t>1</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X</a:t>
                      </a:r>
                      <a:r>
                        <a:rPr lang="en-GB" sz="800" baseline="0" dirty="0" smtClean="0"/>
                        <a:t> ∙ </a:t>
                      </a:r>
                      <a:r>
                        <a:rPr lang="en-GB" sz="800" dirty="0" smtClean="0"/>
                        <a:t>P</a:t>
                      </a:r>
                      <a:r>
                        <a:rPr lang="en-GB" sz="700" dirty="0" smtClean="0"/>
                        <a:t>2</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a:t>
                      </a:r>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X</a:t>
                      </a:r>
                      <a:r>
                        <a:rPr lang="en-GB" sz="800" baseline="0" dirty="0" smtClean="0"/>
                        <a:t> ∙ </a:t>
                      </a:r>
                      <a:r>
                        <a:rPr lang="en-GB" sz="800" dirty="0" smtClean="0"/>
                        <a:t>P</a:t>
                      </a:r>
                      <a:r>
                        <a:rPr lang="en-GB" sz="700" dirty="0" smtClean="0"/>
                        <a:t>3</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X</a:t>
                      </a:r>
                      <a:r>
                        <a:rPr lang="en-GB" sz="800" baseline="0" dirty="0" smtClean="0"/>
                        <a:t> ∙ </a:t>
                      </a:r>
                      <a:r>
                        <a:rPr lang="en-GB" sz="800" dirty="0" smtClean="0"/>
                        <a:t>P</a:t>
                      </a:r>
                      <a:r>
                        <a:rPr lang="en-GB" sz="700" dirty="0" smtClean="0"/>
                        <a:t>4</a:t>
                      </a:r>
                      <a:endParaRPr lang="en-GB" sz="800" dirty="0" smtClean="0"/>
                    </a:p>
                  </a:txBody>
                  <a:tcPr marL="78191" marR="78191" marT="41468" marB="41468" anchor="ctr"/>
                </a:tc>
                <a:tc>
                  <a:txBody>
                    <a:bodyPr/>
                    <a:lstStyle/>
                    <a:p>
                      <a:pPr algn="ctr"/>
                      <a:r>
                        <a:rPr lang="en-GB" sz="800" dirty="0" smtClean="0"/>
                        <a:t>…</a:t>
                      </a:r>
                      <a:endParaRPr lang="en-GB" sz="800" dirty="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X</a:t>
                      </a:r>
                      <a:r>
                        <a:rPr lang="en-GB" sz="800" baseline="0" dirty="0" smtClean="0"/>
                        <a:t> ∙ </a:t>
                      </a:r>
                      <a:r>
                        <a:rPr lang="en-GB" sz="800" dirty="0" smtClean="0"/>
                        <a:t>P</a:t>
                      </a:r>
                      <a:r>
                        <a:rPr lang="en-GB" sz="700" dirty="0" smtClean="0"/>
                        <a:t>5</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X</a:t>
                      </a:r>
                      <a:r>
                        <a:rPr lang="en-GB" sz="800" baseline="0" dirty="0" smtClean="0"/>
                        <a:t> ∙ </a:t>
                      </a:r>
                      <a:r>
                        <a:rPr lang="en-GB" sz="800" dirty="0" smtClean="0"/>
                        <a:t>P</a:t>
                      </a:r>
                      <a:r>
                        <a:rPr lang="en-GB" sz="700" dirty="0" smtClean="0"/>
                        <a:t>6</a:t>
                      </a:r>
                      <a:endParaRPr lang="en-GB" sz="800" dirty="0" smtClean="0"/>
                    </a:p>
                  </a:txBody>
                  <a:tcPr marL="78191" marR="78191" marT="41468" marB="41468" anchor="ctr"/>
                </a:tc>
                <a:tc>
                  <a:txBody>
                    <a:bodyPr/>
                    <a:lstStyle/>
                    <a:p>
                      <a:pPr marL="0" marR="0" indent="0" algn="ctr" defTabSz="993934" rtl="0" eaLnBrk="1" fontAlgn="auto" latinLnBrk="0" hangingPunct="1">
                        <a:lnSpc>
                          <a:spcPct val="100000"/>
                        </a:lnSpc>
                        <a:spcBef>
                          <a:spcPts val="0"/>
                        </a:spcBef>
                        <a:spcAft>
                          <a:spcPts val="0"/>
                        </a:spcAft>
                        <a:buClrTx/>
                        <a:buSzTx/>
                        <a:buFontTx/>
                        <a:buNone/>
                        <a:tabLst/>
                        <a:defRPr/>
                      </a:pPr>
                      <a:r>
                        <a:rPr lang="en-GB" sz="800" dirty="0" smtClean="0"/>
                        <a:t>X</a:t>
                      </a:r>
                      <a:r>
                        <a:rPr lang="en-GB" sz="800" baseline="0" dirty="0" smtClean="0"/>
                        <a:t> ∙ </a:t>
                      </a:r>
                      <a:r>
                        <a:rPr lang="en-GB" sz="800" dirty="0" smtClean="0"/>
                        <a:t>P</a:t>
                      </a:r>
                      <a:r>
                        <a:rPr lang="en-GB" sz="700" dirty="0" smtClean="0"/>
                        <a:t>7</a:t>
                      </a:r>
                      <a:endParaRPr lang="en-GB" sz="800" dirty="0" smtClean="0"/>
                    </a:p>
                  </a:txBody>
                  <a:tcPr marL="78191" marR="78191" marT="41468" marB="41468" anchor="ctr"/>
                </a:tc>
              </a:tr>
            </a:tbl>
          </a:graphicData>
        </a:graphic>
      </p:graphicFrame>
      <p:sp>
        <p:nvSpPr>
          <p:cNvPr id="32" name="Rounded Rectangle 31"/>
          <p:cNvSpPr/>
          <p:nvPr/>
        </p:nvSpPr>
        <p:spPr>
          <a:xfrm>
            <a:off x="655200" y="1915209"/>
            <a:ext cx="921810" cy="14306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6216" tIns="40074" rIns="126216" bIns="40074" rtlCol="0" anchor="ctr"/>
          <a:lstStyle/>
          <a:p>
            <a:r>
              <a:rPr lang="en-GB" sz="900" dirty="0" smtClean="0">
                <a:solidFill>
                  <a:schemeClr val="tx1"/>
                </a:solidFill>
              </a:rPr>
              <a:t>Population sub-group: End of life care</a:t>
            </a:r>
            <a:endParaRPr lang="en-GB" sz="900" dirty="0">
              <a:solidFill>
                <a:schemeClr val="tx1"/>
              </a:solidFill>
            </a:endParaRPr>
          </a:p>
        </p:txBody>
      </p:sp>
      <p:sp>
        <p:nvSpPr>
          <p:cNvPr id="33" name="Content Placeholder 3"/>
          <p:cNvSpPr txBox="1">
            <a:spLocks/>
          </p:cNvSpPr>
          <p:nvPr/>
        </p:nvSpPr>
        <p:spPr>
          <a:xfrm>
            <a:off x="454594" y="3545238"/>
            <a:ext cx="8106306" cy="2642917"/>
          </a:xfrm>
          <a:prstGeom prst="rect">
            <a:avLst/>
          </a:prstGeom>
        </p:spPr>
        <p:txBody>
          <a:bodyPr vert="horz" lIns="0" tIns="0" rIns="0" bIns="0" rtlCol="0" anchor="t" anchorCtr="0">
            <a:noAutofit/>
          </a:bodyPr>
          <a:lstStyle>
            <a:lvl1pPr marL="0" indent="0" algn="l" defTabSz="993934" rtl="0" eaLnBrk="1" latinLnBrk="0" hangingPunct="1">
              <a:lnSpc>
                <a:spcPts val="1400"/>
              </a:lnSpc>
              <a:spcBef>
                <a:spcPts val="0"/>
              </a:spcBef>
              <a:spcAft>
                <a:spcPts val="1200"/>
              </a:spcAft>
              <a:buFont typeface="Arial" pitchFamily="34" charset="0"/>
              <a:buNone/>
              <a:defRPr lang="en-US" sz="1000" b="0" i="0" kern="1200" baseline="0">
                <a:solidFill>
                  <a:schemeClr val="tx1"/>
                </a:solidFill>
                <a:latin typeface="Arial" pitchFamily="34" charset="0"/>
                <a:ea typeface="+mj-ea"/>
                <a:cs typeface="+mj-cs"/>
              </a:defRPr>
            </a:lvl1pPr>
            <a:lvl2pPr marL="0" indent="0" algn="l" defTabSz="993934" rtl="0" eaLnBrk="1" latinLnBrk="0" hangingPunct="1">
              <a:lnSpc>
                <a:spcPts val="1599"/>
              </a:lnSpc>
              <a:spcBef>
                <a:spcPts val="0"/>
              </a:spcBef>
              <a:spcAft>
                <a:spcPts val="600"/>
              </a:spcAft>
              <a:buFont typeface="Arial" pitchFamily="34" charset="0"/>
              <a:buNone/>
              <a:defRPr lang="en-US" sz="1300" b="1" kern="1200" baseline="0">
                <a:solidFill>
                  <a:srgbClr val="00A1DE"/>
                </a:solidFill>
                <a:latin typeface="Arial" pitchFamily="34" charset="0"/>
                <a:ea typeface="+mj-ea"/>
                <a:cs typeface="+mj-cs"/>
              </a:defRPr>
            </a:lvl2pPr>
            <a:lvl3pPr marL="228198" indent="-228198" algn="l" defTabSz="993934" rtl="0" eaLnBrk="1" latinLnBrk="0" hangingPunct="1">
              <a:lnSpc>
                <a:spcPts val="1400"/>
              </a:lnSpc>
              <a:spcBef>
                <a:spcPts val="0"/>
              </a:spcBef>
              <a:spcAft>
                <a:spcPts val="1200"/>
              </a:spcAft>
              <a:buFont typeface="+mj-lt"/>
              <a:buAutoNum type="arabicPeriod"/>
              <a:defRPr lang="en-US" sz="1000" kern="1200" dirty="0" smtClean="0">
                <a:solidFill>
                  <a:schemeClr val="tx1"/>
                </a:solidFill>
                <a:latin typeface="+mn-lt"/>
                <a:ea typeface="+mj-ea"/>
                <a:cs typeface="+mj-cs"/>
              </a:defRPr>
            </a:lvl3pPr>
            <a:lvl4pPr marL="226400" indent="-226400" algn="l" defTabSz="993934" rtl="0" eaLnBrk="1" latinLnBrk="0" hangingPunct="1">
              <a:lnSpc>
                <a:spcPts val="1400"/>
              </a:lnSpc>
              <a:spcBef>
                <a:spcPts val="0"/>
              </a:spcBef>
              <a:spcAft>
                <a:spcPts val="600"/>
              </a:spcAft>
              <a:buFont typeface="Arial" pitchFamily="34" charset="0"/>
              <a:buChar char="•"/>
              <a:defRPr lang="en-US" sz="1000" kern="1200" dirty="0" smtClean="0">
                <a:solidFill>
                  <a:schemeClr val="tx1"/>
                </a:solidFill>
                <a:latin typeface="+mn-lt"/>
                <a:ea typeface="+mj-ea"/>
                <a:cs typeface="+mj-cs"/>
              </a:defRPr>
            </a:lvl4pPr>
            <a:lvl5pPr marL="452801" indent="-226400" algn="l" defTabSz="993934" rtl="0" eaLnBrk="1" latinLnBrk="0" hangingPunct="1">
              <a:lnSpc>
                <a:spcPts val="1400"/>
              </a:lnSpc>
              <a:spcBef>
                <a:spcPts val="0"/>
              </a:spcBef>
              <a:spcAft>
                <a:spcPts val="600"/>
              </a:spcAft>
              <a:buFont typeface="Arial" pitchFamily="34" charset="0"/>
              <a:buChar char="‒"/>
              <a:defRPr lang="en-GB" sz="1000" kern="1200" baseline="0" dirty="0" smtClean="0">
                <a:solidFill>
                  <a:schemeClr val="tx1"/>
                </a:solidFill>
                <a:latin typeface="+mn-lt"/>
                <a:ea typeface="+mj-ea"/>
                <a:cs typeface="+mj-cs"/>
              </a:defRPr>
            </a:lvl5pPr>
            <a:lvl6pPr marL="978283" indent="-195657" algn="l" defTabSz="993934" rtl="0" eaLnBrk="1" latinLnBrk="0" hangingPunct="1">
              <a:spcBef>
                <a:spcPts val="0"/>
              </a:spcBef>
              <a:spcAft>
                <a:spcPts val="327"/>
              </a:spcAft>
              <a:buFont typeface="Arial" pitchFamily="34" charset="0"/>
              <a:buChar char="•"/>
              <a:defRPr sz="1700" kern="1200" baseline="0">
                <a:solidFill>
                  <a:schemeClr val="tx2"/>
                </a:solidFill>
                <a:latin typeface="+mn-lt"/>
                <a:ea typeface="+mn-ea"/>
                <a:cs typeface="+mn-cs"/>
              </a:defRPr>
            </a:lvl6pPr>
            <a:lvl7pPr marL="1173396" indent="-195657" algn="l" defTabSz="993934" rtl="0" eaLnBrk="1" latinLnBrk="0" hangingPunct="1">
              <a:spcBef>
                <a:spcPts val="0"/>
              </a:spcBef>
              <a:spcAft>
                <a:spcPts val="327"/>
              </a:spcAft>
              <a:buFont typeface="Arial" pitchFamily="34" charset="0"/>
              <a:buChar char="‒"/>
              <a:defRPr sz="1500" kern="1200">
                <a:solidFill>
                  <a:schemeClr val="tx2"/>
                </a:solidFill>
                <a:latin typeface="+mn-lt"/>
                <a:ea typeface="+mn-ea"/>
                <a:cs typeface="+mn-cs"/>
              </a:defRPr>
            </a:lvl7pPr>
            <a:lvl8pPr marL="1369595" indent="-195657" algn="l" defTabSz="993934" rtl="0" eaLnBrk="1" latinLnBrk="0" hangingPunct="1">
              <a:spcBef>
                <a:spcPts val="0"/>
              </a:spcBef>
              <a:spcAft>
                <a:spcPts val="327"/>
              </a:spcAft>
              <a:buFont typeface="Arial" pitchFamily="34" charset="0"/>
              <a:buChar char="•"/>
              <a:defRPr sz="1500" kern="1200">
                <a:solidFill>
                  <a:schemeClr val="tx2"/>
                </a:solidFill>
                <a:latin typeface="+mn-lt"/>
                <a:ea typeface="+mn-ea"/>
                <a:cs typeface="+mn-cs"/>
              </a:defRPr>
            </a:lvl8pPr>
            <a:lvl9pPr marL="1565253" indent="-195657" algn="l" defTabSz="993934" rtl="0" eaLnBrk="1" latinLnBrk="0" hangingPunct="1">
              <a:spcBef>
                <a:spcPts val="0"/>
              </a:spcBef>
              <a:spcAft>
                <a:spcPts val="327"/>
              </a:spcAft>
              <a:buFont typeface="Arial" pitchFamily="34" charset="0"/>
              <a:buChar char="‒"/>
              <a:defRPr sz="1500" kern="1200">
                <a:solidFill>
                  <a:schemeClr val="tx2"/>
                </a:solidFill>
                <a:latin typeface="+mn-lt"/>
                <a:ea typeface="+mn-ea"/>
                <a:cs typeface="+mn-cs"/>
              </a:defRPr>
            </a:lvl9pPr>
          </a:lstStyle>
          <a:p>
            <a:pPr marL="171450" lvl="1" indent="-171450" defTabSz="914400">
              <a:lnSpc>
                <a:spcPct val="100000"/>
              </a:lnSpc>
              <a:spcBef>
                <a:spcPts val="300"/>
              </a:spcBef>
              <a:spcAft>
                <a:spcPts val="300"/>
              </a:spcAft>
              <a:buClr>
                <a:srgbClr val="00AA9E"/>
              </a:buClr>
              <a:buFont typeface="Arial" panose="020B0604020202020204" pitchFamily="34" charset="0"/>
              <a:buChar char="•"/>
            </a:pPr>
            <a:r>
              <a:rPr lang="en-GB" sz="1000" b="0" dirty="0" smtClean="0">
                <a:solidFill>
                  <a:prstClr val="black"/>
                </a:solidFill>
                <a:latin typeface="+mn-lt"/>
                <a:ea typeface="+mn-ea"/>
                <a:cs typeface="+mn-cs"/>
              </a:rPr>
              <a:t>The </a:t>
            </a:r>
            <a:r>
              <a:rPr lang="en-GB" sz="1000" b="0" dirty="0">
                <a:solidFill>
                  <a:prstClr val="black"/>
                </a:solidFill>
                <a:latin typeface="+mn-lt"/>
                <a:ea typeface="+mn-ea"/>
                <a:cs typeface="+mn-cs"/>
              </a:rPr>
              <a:t>following steps are taken to populate the matrix</a:t>
            </a:r>
            <a:r>
              <a:rPr lang="en-GB" sz="1000" b="0" dirty="0" smtClean="0">
                <a:solidFill>
                  <a:prstClr val="black"/>
                </a:solidFill>
                <a:latin typeface="+mn-lt"/>
                <a:ea typeface="+mn-ea"/>
                <a:cs typeface="+mn-cs"/>
              </a:rPr>
              <a:t>:</a:t>
            </a:r>
          </a:p>
          <a:p>
            <a:pPr marL="446088" lvl="1" indent="-180975" defTabSz="216000">
              <a:lnSpc>
                <a:spcPct val="100000"/>
              </a:lnSpc>
              <a:spcBef>
                <a:spcPts val="300"/>
              </a:spcBef>
              <a:spcAft>
                <a:spcPts val="300"/>
              </a:spcAft>
              <a:buClr>
                <a:schemeClr val="accent1"/>
              </a:buClr>
              <a:buFont typeface="Arial" panose="020B0604020202020204" pitchFamily="34" charset="0"/>
              <a:buChar char="•"/>
            </a:pPr>
            <a:r>
              <a:rPr lang="en-GB" sz="1000" dirty="0">
                <a:solidFill>
                  <a:schemeClr val="tx1"/>
                </a:solidFill>
                <a:latin typeface="+mn-lt"/>
                <a:ea typeface="+mn-ea"/>
                <a:cs typeface="+mn-cs"/>
              </a:rPr>
              <a:t>Probability of requiring the service. </a:t>
            </a:r>
            <a:r>
              <a:rPr lang="en-GB" sz="1000" b="0" dirty="0">
                <a:solidFill>
                  <a:schemeClr val="tx1"/>
                </a:solidFill>
                <a:latin typeface="+mn-lt"/>
                <a:ea typeface="+mn-ea"/>
                <a:cs typeface="+mn-cs"/>
              </a:rPr>
              <a:t>The model determines the likelihood of services being required by each of the population </a:t>
            </a:r>
            <a:r>
              <a:rPr lang="en-GB" sz="1000" b="0" dirty="0" smtClean="0">
                <a:solidFill>
                  <a:schemeClr val="tx1"/>
                </a:solidFill>
                <a:latin typeface="+mn-lt"/>
                <a:ea typeface="+mn-ea"/>
                <a:cs typeface="+mn-cs"/>
              </a:rPr>
              <a:t>sub-groups.</a:t>
            </a:r>
            <a:endParaRPr lang="en-GB" sz="1000" b="0" dirty="0">
              <a:solidFill>
                <a:schemeClr val="tx1"/>
              </a:solidFill>
              <a:latin typeface="+mn-lt"/>
              <a:ea typeface="+mn-ea"/>
              <a:cs typeface="+mn-cs"/>
            </a:endParaRPr>
          </a:p>
          <a:p>
            <a:pPr marL="446088" lvl="1" indent="-180975" defTabSz="216000">
              <a:lnSpc>
                <a:spcPct val="100000"/>
              </a:lnSpc>
              <a:spcBef>
                <a:spcPts val="300"/>
              </a:spcBef>
              <a:spcAft>
                <a:spcPts val="300"/>
              </a:spcAft>
              <a:buClr>
                <a:schemeClr val="accent1"/>
              </a:buClr>
              <a:buFont typeface="Arial" panose="020B0604020202020204" pitchFamily="34" charset="0"/>
              <a:buChar char="•"/>
            </a:pPr>
            <a:r>
              <a:rPr lang="en-GB" sz="1000" dirty="0">
                <a:solidFill>
                  <a:schemeClr val="tx1"/>
                </a:solidFill>
                <a:latin typeface="+mn-lt"/>
                <a:ea typeface="+mn-ea"/>
                <a:cs typeface="+mn-cs"/>
              </a:rPr>
              <a:t>Population subgroup sizes. </a:t>
            </a:r>
            <a:r>
              <a:rPr lang="en-GB" sz="1000" b="0" dirty="0">
                <a:solidFill>
                  <a:schemeClr val="tx1"/>
                </a:solidFill>
                <a:latin typeface="+mn-lt"/>
                <a:ea typeface="+mn-ea"/>
                <a:cs typeface="+mn-cs"/>
              </a:rPr>
              <a:t>Growth rates vary by population subgroups. This results  in a different population </a:t>
            </a:r>
            <a:r>
              <a:rPr lang="en-GB" sz="1000" b="0" dirty="0" smtClean="0">
                <a:solidFill>
                  <a:schemeClr val="tx1"/>
                </a:solidFill>
                <a:latin typeface="+mn-lt"/>
                <a:ea typeface="+mn-ea"/>
                <a:cs typeface="+mn-cs"/>
              </a:rPr>
              <a:t>mix </a:t>
            </a:r>
            <a:r>
              <a:rPr lang="en-GB" sz="1000" b="0" dirty="0">
                <a:solidFill>
                  <a:schemeClr val="tx1"/>
                </a:solidFill>
                <a:latin typeface="+mn-lt"/>
                <a:ea typeface="+mn-ea"/>
                <a:cs typeface="+mn-cs"/>
              </a:rPr>
              <a:t>year on </a:t>
            </a:r>
            <a:r>
              <a:rPr lang="en-GB" sz="1000" b="0" dirty="0" smtClean="0">
                <a:solidFill>
                  <a:schemeClr val="tx1"/>
                </a:solidFill>
                <a:latin typeface="+mn-lt"/>
                <a:ea typeface="+mn-ea"/>
                <a:cs typeface="+mn-cs"/>
              </a:rPr>
              <a:t>year.</a:t>
            </a:r>
            <a:endParaRPr lang="en-GB" sz="1000" b="0" dirty="0">
              <a:solidFill>
                <a:schemeClr val="tx1"/>
              </a:solidFill>
              <a:latin typeface="+mn-lt"/>
              <a:ea typeface="+mn-ea"/>
              <a:cs typeface="+mn-cs"/>
            </a:endParaRPr>
          </a:p>
          <a:p>
            <a:pPr marL="446088" lvl="1" indent="-180975" defTabSz="216000">
              <a:lnSpc>
                <a:spcPct val="100000"/>
              </a:lnSpc>
              <a:spcBef>
                <a:spcPts val="300"/>
              </a:spcBef>
              <a:spcAft>
                <a:spcPts val="300"/>
              </a:spcAft>
              <a:buClr>
                <a:schemeClr val="accent1"/>
              </a:buClr>
              <a:buFont typeface="Arial" panose="020B0604020202020204" pitchFamily="34" charset="0"/>
              <a:buChar char="•"/>
            </a:pPr>
            <a:r>
              <a:rPr lang="en-GB" sz="1000" dirty="0">
                <a:solidFill>
                  <a:schemeClr val="tx1"/>
                </a:solidFill>
                <a:latin typeface="+mn-lt"/>
                <a:ea typeface="+mn-ea"/>
                <a:cs typeface="+mn-cs"/>
              </a:rPr>
              <a:t>Total (probability </a:t>
            </a:r>
            <a:r>
              <a:rPr lang="en-GB" sz="1000" dirty="0" smtClean="0">
                <a:solidFill>
                  <a:schemeClr val="tx1"/>
                </a:solidFill>
                <a:latin typeface="+mn-lt"/>
                <a:ea typeface="+mn-ea"/>
                <a:cs typeface="+mn-cs"/>
              </a:rPr>
              <a:t>weighted) </a:t>
            </a:r>
            <a:r>
              <a:rPr lang="en-GB" sz="1000" dirty="0">
                <a:solidFill>
                  <a:schemeClr val="tx1"/>
                </a:solidFill>
                <a:latin typeface="+mn-lt"/>
                <a:ea typeface="+mn-ea"/>
                <a:cs typeface="+mn-cs"/>
              </a:rPr>
              <a:t>demand. </a:t>
            </a:r>
            <a:r>
              <a:rPr lang="en-GB" sz="1000" b="0" dirty="0">
                <a:solidFill>
                  <a:schemeClr val="tx1"/>
                </a:solidFill>
                <a:latin typeface="+mn-lt"/>
                <a:ea typeface="+mn-ea"/>
                <a:cs typeface="+mn-cs"/>
              </a:rPr>
              <a:t>Based on subgroup population and the probability of requiring </a:t>
            </a:r>
            <a:r>
              <a:rPr lang="en-GB" sz="1000" b="0" dirty="0" smtClean="0">
                <a:solidFill>
                  <a:schemeClr val="tx1"/>
                </a:solidFill>
                <a:latin typeface="+mn-lt"/>
                <a:ea typeface="+mn-ea"/>
                <a:cs typeface="+mn-cs"/>
              </a:rPr>
              <a:t>the </a:t>
            </a:r>
            <a:r>
              <a:rPr lang="en-GB" sz="1000" b="0" dirty="0">
                <a:solidFill>
                  <a:schemeClr val="tx1"/>
                </a:solidFill>
                <a:latin typeface="+mn-lt"/>
                <a:ea typeface="+mn-ea"/>
                <a:cs typeface="+mn-cs"/>
              </a:rPr>
              <a:t>different services, total demand is </a:t>
            </a:r>
            <a:r>
              <a:rPr lang="en-GB" sz="1000" b="0" dirty="0" smtClean="0">
                <a:solidFill>
                  <a:schemeClr val="tx1"/>
                </a:solidFill>
                <a:latin typeface="+mn-lt"/>
                <a:ea typeface="+mn-ea"/>
                <a:cs typeface="+mn-cs"/>
              </a:rPr>
              <a:t>estimated.</a:t>
            </a:r>
          </a:p>
          <a:p>
            <a:pPr marL="171450" lvl="1" indent="-171450" defTabSz="914400">
              <a:lnSpc>
                <a:spcPct val="100000"/>
              </a:lnSpc>
              <a:spcBef>
                <a:spcPts val="300"/>
              </a:spcBef>
              <a:spcAft>
                <a:spcPts val="300"/>
              </a:spcAft>
              <a:buClr>
                <a:srgbClr val="00AA9E"/>
              </a:buClr>
              <a:buFont typeface="Arial" panose="020B0604020202020204" pitchFamily="34" charset="0"/>
              <a:buChar char="•"/>
            </a:pPr>
            <a:r>
              <a:rPr lang="en-GB" sz="1000" b="0" dirty="0" smtClean="0">
                <a:solidFill>
                  <a:schemeClr val="tx1"/>
                </a:solidFill>
              </a:rPr>
              <a:t>Given data constraints, detailed </a:t>
            </a:r>
            <a:r>
              <a:rPr lang="en-GB" sz="1000" b="0" dirty="0">
                <a:solidFill>
                  <a:schemeClr val="tx1"/>
                </a:solidFill>
              </a:rPr>
              <a:t>activity data is </a:t>
            </a:r>
            <a:r>
              <a:rPr lang="en-GB" sz="1000" b="0" dirty="0" smtClean="0">
                <a:solidFill>
                  <a:schemeClr val="tx1"/>
                </a:solidFill>
              </a:rPr>
              <a:t>only available for secondary and mental health care. For primary and community care, the </a:t>
            </a:r>
            <a:r>
              <a:rPr lang="en-GB" sz="1000" b="0" dirty="0">
                <a:solidFill>
                  <a:schemeClr val="tx1"/>
                </a:solidFill>
              </a:rPr>
              <a:t>model assumes that </a:t>
            </a:r>
            <a:r>
              <a:rPr lang="en-GB" sz="1000" b="0" dirty="0" smtClean="0">
                <a:solidFill>
                  <a:schemeClr val="tx1"/>
                </a:solidFill>
              </a:rPr>
              <a:t>the utilisation </a:t>
            </a:r>
            <a:r>
              <a:rPr lang="en-GB" sz="1000" b="0" dirty="0">
                <a:solidFill>
                  <a:schemeClr val="tx1"/>
                </a:solidFill>
              </a:rPr>
              <a:t>levels </a:t>
            </a:r>
            <a:r>
              <a:rPr lang="en-GB" sz="1000" b="0" dirty="0" smtClean="0">
                <a:solidFill>
                  <a:schemeClr val="tx1"/>
                </a:solidFill>
              </a:rPr>
              <a:t>by </a:t>
            </a:r>
            <a:r>
              <a:rPr lang="en-GB" sz="1000" b="0" dirty="0">
                <a:solidFill>
                  <a:schemeClr val="tx1"/>
                </a:solidFill>
              </a:rPr>
              <a:t>population subgroup </a:t>
            </a:r>
            <a:r>
              <a:rPr lang="en-GB" sz="1000" b="0" dirty="0" smtClean="0">
                <a:solidFill>
                  <a:schemeClr val="tx1"/>
                </a:solidFill>
              </a:rPr>
              <a:t>are </a:t>
            </a:r>
            <a:r>
              <a:rPr lang="en-GB" sz="1000" b="0" dirty="0">
                <a:solidFill>
                  <a:schemeClr val="tx1"/>
                </a:solidFill>
              </a:rPr>
              <a:t>the same as </a:t>
            </a:r>
            <a:r>
              <a:rPr lang="en-GB" sz="1000" b="0" dirty="0" smtClean="0">
                <a:solidFill>
                  <a:schemeClr val="tx1"/>
                </a:solidFill>
              </a:rPr>
              <a:t>for secondary care.</a:t>
            </a:r>
            <a:endParaRPr lang="en-GB" sz="1000" b="0" dirty="0">
              <a:solidFill>
                <a:schemeClr val="tx1"/>
              </a:solidFill>
            </a:endParaRPr>
          </a:p>
          <a:p>
            <a:pPr marL="171450" lvl="1" indent="-171450" defTabSz="914400">
              <a:lnSpc>
                <a:spcPct val="100000"/>
              </a:lnSpc>
              <a:spcBef>
                <a:spcPts val="300"/>
              </a:spcBef>
              <a:buClr>
                <a:srgbClr val="00AA9E"/>
              </a:buClr>
              <a:buFont typeface="Arial" panose="020B0604020202020204" pitchFamily="34" charset="0"/>
              <a:buChar char="•"/>
            </a:pPr>
            <a:r>
              <a:rPr lang="en-GB" sz="1000" b="0" dirty="0" smtClean="0">
                <a:solidFill>
                  <a:schemeClr val="tx1"/>
                </a:solidFill>
              </a:rPr>
              <a:t>The </a:t>
            </a:r>
            <a:r>
              <a:rPr lang="en-GB" sz="1000" b="0" dirty="0">
                <a:solidFill>
                  <a:schemeClr val="tx1"/>
                </a:solidFill>
              </a:rPr>
              <a:t>total units of service demanded are an input to the supply module. They constitute the base for the calculation of total </a:t>
            </a:r>
            <a:r>
              <a:rPr lang="en-GB" sz="1000" b="0" dirty="0" smtClean="0">
                <a:solidFill>
                  <a:schemeClr val="tx1"/>
                </a:solidFill>
              </a:rPr>
              <a:t>health system </a:t>
            </a:r>
            <a:r>
              <a:rPr lang="en-GB" sz="1000" b="0" dirty="0">
                <a:solidFill>
                  <a:schemeClr val="tx1"/>
                </a:solidFill>
              </a:rPr>
              <a:t>expenditure by population subgroup, setting of care, point of delivery and </a:t>
            </a:r>
            <a:r>
              <a:rPr lang="en-GB" sz="1000" b="0" dirty="0" smtClean="0">
                <a:solidFill>
                  <a:schemeClr val="tx1"/>
                </a:solidFill>
              </a:rPr>
              <a:t>activity.</a:t>
            </a:r>
          </a:p>
          <a:p>
            <a:pPr lvl="1" defTabSz="914400">
              <a:spcAft>
                <a:spcPts val="526"/>
              </a:spcAft>
              <a:buClr>
                <a:schemeClr val="accent1"/>
              </a:buClr>
            </a:pPr>
            <a:r>
              <a:rPr lang="en-GB" sz="1100" dirty="0" smtClean="0">
                <a:solidFill>
                  <a:schemeClr val="tx1"/>
                </a:solidFill>
                <a:latin typeface="+mn-lt"/>
                <a:ea typeface="+mn-ea"/>
                <a:cs typeface="+mn-cs"/>
              </a:rPr>
              <a:t>The supply module estimates total commissioner expenditure </a:t>
            </a:r>
            <a:r>
              <a:rPr lang="en-GB" sz="1100" dirty="0">
                <a:solidFill>
                  <a:schemeClr val="tx1"/>
                </a:solidFill>
                <a:latin typeface="+mn-lt"/>
                <a:ea typeface="+mn-ea"/>
                <a:cs typeface="+mn-cs"/>
              </a:rPr>
              <a:t>based on the outputs of the demand module </a:t>
            </a:r>
            <a:endParaRPr lang="en-GB" sz="1100" dirty="0" smtClean="0">
              <a:solidFill>
                <a:schemeClr val="tx1"/>
              </a:solidFill>
              <a:latin typeface="+mn-lt"/>
              <a:ea typeface="+mn-ea"/>
              <a:cs typeface="+mn-cs"/>
            </a:endParaRPr>
          </a:p>
          <a:p>
            <a:pPr marL="171450" lvl="1" indent="-171450" defTabSz="914400">
              <a:lnSpc>
                <a:spcPct val="100000"/>
              </a:lnSpc>
              <a:spcBef>
                <a:spcPts val="300"/>
              </a:spcBef>
              <a:spcAft>
                <a:spcPts val="300"/>
              </a:spcAft>
              <a:buClr>
                <a:srgbClr val="00AA9E"/>
              </a:buClr>
              <a:buFont typeface="Arial" panose="020B0604020202020204" pitchFamily="34" charset="0"/>
              <a:buChar char="•"/>
            </a:pPr>
            <a:r>
              <a:rPr lang="en-GB" sz="1000" b="0" dirty="0">
                <a:solidFill>
                  <a:schemeClr val="tx1"/>
                </a:solidFill>
              </a:rPr>
              <a:t>The total commissioner cost of providing these services is a product of the calculated unit prices for each service and of the relevant activity demanded for the </a:t>
            </a:r>
            <a:r>
              <a:rPr lang="en-GB" sz="1000" b="0" dirty="0" smtClean="0">
                <a:solidFill>
                  <a:schemeClr val="tx1"/>
                </a:solidFill>
              </a:rPr>
              <a:t>service, by population subgroup.</a:t>
            </a:r>
            <a:endParaRPr lang="en-GB" sz="1050" b="0" dirty="0">
              <a:solidFill>
                <a:schemeClr val="tx1"/>
              </a:solidFill>
            </a:endParaRPr>
          </a:p>
          <a:p>
            <a:pPr marL="171450" lvl="1" indent="-171450" defTabSz="914400">
              <a:spcBef>
                <a:spcPts val="300"/>
              </a:spcBef>
              <a:spcAft>
                <a:spcPts val="300"/>
              </a:spcAft>
              <a:buClr>
                <a:srgbClr val="00AA9E"/>
              </a:buClr>
              <a:buFont typeface="Arial" pitchFamily="34" charset="0"/>
              <a:buChar char="►"/>
            </a:pPr>
            <a:endParaRPr lang="en-GB" sz="1100" b="0" dirty="0">
              <a:solidFill>
                <a:prstClr val="black"/>
              </a:solidFill>
              <a:latin typeface="+mn-lt"/>
              <a:ea typeface="+mn-ea"/>
              <a:cs typeface="+mn-cs"/>
            </a:endParaRPr>
          </a:p>
        </p:txBody>
      </p:sp>
      <p:sp>
        <p:nvSpPr>
          <p:cNvPr id="25" name="Content Placeholder 3"/>
          <p:cNvSpPr txBox="1">
            <a:spLocks/>
          </p:cNvSpPr>
          <p:nvPr/>
        </p:nvSpPr>
        <p:spPr>
          <a:xfrm>
            <a:off x="461222" y="1327712"/>
            <a:ext cx="8106306" cy="554247"/>
          </a:xfrm>
          <a:prstGeom prst="rect">
            <a:avLst/>
          </a:prstGeom>
        </p:spPr>
        <p:txBody>
          <a:bodyPr vert="horz" lIns="0" tIns="0" rIns="0" bIns="0" rtlCol="0" anchor="t" anchorCtr="0">
            <a:noAutofit/>
          </a:bodyPr>
          <a:lstStyle>
            <a:lvl1pPr marL="0" indent="0" algn="l" defTabSz="993934" rtl="0" eaLnBrk="1" latinLnBrk="0" hangingPunct="1">
              <a:lnSpc>
                <a:spcPts val="1400"/>
              </a:lnSpc>
              <a:spcBef>
                <a:spcPts val="0"/>
              </a:spcBef>
              <a:spcAft>
                <a:spcPts val="1200"/>
              </a:spcAft>
              <a:buFont typeface="Arial" pitchFamily="34" charset="0"/>
              <a:buNone/>
              <a:defRPr lang="en-US" sz="1000" b="0" i="0" kern="1200" baseline="0">
                <a:solidFill>
                  <a:schemeClr val="tx1"/>
                </a:solidFill>
                <a:latin typeface="Arial" pitchFamily="34" charset="0"/>
                <a:ea typeface="+mj-ea"/>
                <a:cs typeface="+mj-cs"/>
              </a:defRPr>
            </a:lvl1pPr>
            <a:lvl2pPr marL="0" indent="0" algn="l" defTabSz="993934" rtl="0" eaLnBrk="1" latinLnBrk="0" hangingPunct="1">
              <a:lnSpc>
                <a:spcPts val="1599"/>
              </a:lnSpc>
              <a:spcBef>
                <a:spcPts val="0"/>
              </a:spcBef>
              <a:spcAft>
                <a:spcPts val="600"/>
              </a:spcAft>
              <a:buFont typeface="Arial" pitchFamily="34" charset="0"/>
              <a:buNone/>
              <a:defRPr lang="en-US" sz="1300" b="1" kern="1200" baseline="0">
                <a:solidFill>
                  <a:srgbClr val="00A1DE"/>
                </a:solidFill>
                <a:latin typeface="Arial" pitchFamily="34" charset="0"/>
                <a:ea typeface="+mj-ea"/>
                <a:cs typeface="+mj-cs"/>
              </a:defRPr>
            </a:lvl2pPr>
            <a:lvl3pPr marL="228198" indent="-228198" algn="l" defTabSz="993934" rtl="0" eaLnBrk="1" latinLnBrk="0" hangingPunct="1">
              <a:lnSpc>
                <a:spcPts val="1400"/>
              </a:lnSpc>
              <a:spcBef>
                <a:spcPts val="0"/>
              </a:spcBef>
              <a:spcAft>
                <a:spcPts val="1200"/>
              </a:spcAft>
              <a:buFont typeface="+mj-lt"/>
              <a:buAutoNum type="arabicPeriod"/>
              <a:defRPr lang="en-US" sz="1000" kern="1200" dirty="0" smtClean="0">
                <a:solidFill>
                  <a:schemeClr val="tx1"/>
                </a:solidFill>
                <a:latin typeface="+mn-lt"/>
                <a:ea typeface="+mj-ea"/>
                <a:cs typeface="+mj-cs"/>
              </a:defRPr>
            </a:lvl3pPr>
            <a:lvl4pPr marL="226400" indent="-226400" algn="l" defTabSz="993934" rtl="0" eaLnBrk="1" latinLnBrk="0" hangingPunct="1">
              <a:lnSpc>
                <a:spcPts val="1400"/>
              </a:lnSpc>
              <a:spcBef>
                <a:spcPts val="0"/>
              </a:spcBef>
              <a:spcAft>
                <a:spcPts val="600"/>
              </a:spcAft>
              <a:buFont typeface="Arial" pitchFamily="34" charset="0"/>
              <a:buChar char="•"/>
              <a:defRPr lang="en-US" sz="1000" kern="1200" dirty="0" smtClean="0">
                <a:solidFill>
                  <a:schemeClr val="tx1"/>
                </a:solidFill>
                <a:latin typeface="+mn-lt"/>
                <a:ea typeface="+mj-ea"/>
                <a:cs typeface="+mj-cs"/>
              </a:defRPr>
            </a:lvl4pPr>
            <a:lvl5pPr marL="452801" indent="-226400" algn="l" defTabSz="993934" rtl="0" eaLnBrk="1" latinLnBrk="0" hangingPunct="1">
              <a:lnSpc>
                <a:spcPts val="1400"/>
              </a:lnSpc>
              <a:spcBef>
                <a:spcPts val="0"/>
              </a:spcBef>
              <a:spcAft>
                <a:spcPts val="600"/>
              </a:spcAft>
              <a:buFont typeface="Arial" pitchFamily="34" charset="0"/>
              <a:buChar char="‒"/>
              <a:defRPr lang="en-GB" sz="1000" kern="1200" baseline="0" dirty="0" smtClean="0">
                <a:solidFill>
                  <a:schemeClr val="tx1"/>
                </a:solidFill>
                <a:latin typeface="+mn-lt"/>
                <a:ea typeface="+mj-ea"/>
                <a:cs typeface="+mj-cs"/>
              </a:defRPr>
            </a:lvl5pPr>
            <a:lvl6pPr marL="978283" indent="-195657" algn="l" defTabSz="993934" rtl="0" eaLnBrk="1" latinLnBrk="0" hangingPunct="1">
              <a:spcBef>
                <a:spcPts val="0"/>
              </a:spcBef>
              <a:spcAft>
                <a:spcPts val="327"/>
              </a:spcAft>
              <a:buFont typeface="Arial" pitchFamily="34" charset="0"/>
              <a:buChar char="•"/>
              <a:defRPr sz="1700" kern="1200" baseline="0">
                <a:solidFill>
                  <a:schemeClr val="tx2"/>
                </a:solidFill>
                <a:latin typeface="+mn-lt"/>
                <a:ea typeface="+mn-ea"/>
                <a:cs typeface="+mn-cs"/>
              </a:defRPr>
            </a:lvl6pPr>
            <a:lvl7pPr marL="1173396" indent="-195657" algn="l" defTabSz="993934" rtl="0" eaLnBrk="1" latinLnBrk="0" hangingPunct="1">
              <a:spcBef>
                <a:spcPts val="0"/>
              </a:spcBef>
              <a:spcAft>
                <a:spcPts val="327"/>
              </a:spcAft>
              <a:buFont typeface="Arial" pitchFamily="34" charset="0"/>
              <a:buChar char="‒"/>
              <a:defRPr sz="1500" kern="1200">
                <a:solidFill>
                  <a:schemeClr val="tx2"/>
                </a:solidFill>
                <a:latin typeface="+mn-lt"/>
                <a:ea typeface="+mn-ea"/>
                <a:cs typeface="+mn-cs"/>
              </a:defRPr>
            </a:lvl7pPr>
            <a:lvl8pPr marL="1369595" indent="-195657" algn="l" defTabSz="993934" rtl="0" eaLnBrk="1" latinLnBrk="0" hangingPunct="1">
              <a:spcBef>
                <a:spcPts val="0"/>
              </a:spcBef>
              <a:spcAft>
                <a:spcPts val="327"/>
              </a:spcAft>
              <a:buFont typeface="Arial" pitchFamily="34" charset="0"/>
              <a:buChar char="•"/>
              <a:defRPr sz="1500" kern="1200">
                <a:solidFill>
                  <a:schemeClr val="tx2"/>
                </a:solidFill>
                <a:latin typeface="+mn-lt"/>
                <a:ea typeface="+mn-ea"/>
                <a:cs typeface="+mn-cs"/>
              </a:defRPr>
            </a:lvl8pPr>
            <a:lvl9pPr marL="1565253" indent="-195657" algn="l" defTabSz="993934" rtl="0" eaLnBrk="1" latinLnBrk="0" hangingPunct="1">
              <a:spcBef>
                <a:spcPts val="0"/>
              </a:spcBef>
              <a:spcAft>
                <a:spcPts val="327"/>
              </a:spcAft>
              <a:buFont typeface="Arial" pitchFamily="34" charset="0"/>
              <a:buChar char="‒"/>
              <a:defRPr sz="1500" kern="1200">
                <a:solidFill>
                  <a:schemeClr val="tx2"/>
                </a:solidFill>
                <a:latin typeface="+mn-lt"/>
                <a:ea typeface="+mn-ea"/>
                <a:cs typeface="+mn-cs"/>
              </a:defRPr>
            </a:lvl9pPr>
          </a:lstStyle>
          <a:p>
            <a:pPr marL="171450" lvl="1" indent="-171450" defTabSz="914400">
              <a:lnSpc>
                <a:spcPct val="100000"/>
              </a:lnSpc>
              <a:spcAft>
                <a:spcPts val="300"/>
              </a:spcAft>
              <a:buClr>
                <a:srgbClr val="00AA9E"/>
              </a:buClr>
              <a:buFont typeface="Arial" panose="020B0604020202020204" pitchFamily="34" charset="0"/>
              <a:buChar char="•"/>
            </a:pPr>
            <a:r>
              <a:rPr lang="en-GB" sz="1000" b="0" dirty="0">
                <a:solidFill>
                  <a:prstClr val="black"/>
                </a:solidFill>
                <a:latin typeface="+mn-lt"/>
                <a:ea typeface="+mn-ea"/>
                <a:cs typeface="+mn-cs"/>
              </a:rPr>
              <a:t>In the model, demand for services by each population sub-group is constructed based on available </a:t>
            </a:r>
            <a:r>
              <a:rPr lang="en-GB" sz="1000" b="0" dirty="0" smtClean="0">
                <a:solidFill>
                  <a:prstClr val="black"/>
                </a:solidFill>
                <a:latin typeface="+mn-lt"/>
                <a:ea typeface="+mn-ea"/>
                <a:cs typeface="+mn-cs"/>
              </a:rPr>
              <a:t>data. </a:t>
            </a:r>
            <a:r>
              <a:rPr lang="en-GB" sz="1000" b="0" dirty="0">
                <a:solidFill>
                  <a:prstClr val="black"/>
                </a:solidFill>
                <a:latin typeface="+mn-lt"/>
                <a:ea typeface="+mn-ea"/>
                <a:cs typeface="+mn-cs"/>
              </a:rPr>
              <a:t>This generates a matrix of service required across each setting of care, point of delivery and, depending on data availability, by </a:t>
            </a:r>
            <a:r>
              <a:rPr lang="en-GB" sz="1000" b="0" dirty="0" smtClean="0">
                <a:solidFill>
                  <a:prstClr val="black"/>
                </a:solidFill>
                <a:latin typeface="+mn-lt"/>
                <a:ea typeface="+mn-ea"/>
                <a:cs typeface="+mn-cs"/>
              </a:rPr>
              <a:t>activity.</a:t>
            </a:r>
            <a:endParaRPr lang="en-GB" sz="1000" b="0" dirty="0">
              <a:solidFill>
                <a:prstClr val="black"/>
              </a:solidFill>
              <a:latin typeface="+mn-lt"/>
              <a:ea typeface="+mn-ea"/>
              <a:cs typeface="+mn-cs"/>
            </a:endParaRPr>
          </a:p>
        </p:txBody>
      </p:sp>
      <p:sp>
        <p:nvSpPr>
          <p:cNvPr id="11" name="Rectangle 10"/>
          <p:cNvSpPr/>
          <p:nvPr/>
        </p:nvSpPr>
        <p:spPr>
          <a:xfrm>
            <a:off x="360000" y="1023068"/>
            <a:ext cx="7396850" cy="276999"/>
          </a:xfrm>
          <a:prstGeom prst="rect">
            <a:avLst/>
          </a:prstGeom>
        </p:spPr>
        <p:txBody>
          <a:bodyPr wrap="square">
            <a:spAutoFit/>
          </a:bodyPr>
          <a:lstStyle/>
          <a:p>
            <a:pPr marL="0" lvl="1">
              <a:spcAft>
                <a:spcPts val="526"/>
              </a:spcAft>
              <a:buClr>
                <a:schemeClr val="accent1"/>
              </a:buClr>
            </a:pPr>
            <a:r>
              <a:rPr lang="en-GB" sz="1200" b="1" dirty="0" smtClean="0"/>
              <a:t>Demand in the model is segmented by population group and setting of care.</a:t>
            </a:r>
            <a:endParaRPr lang="en-GB" sz="1200" b="1" dirty="0"/>
          </a:p>
        </p:txBody>
      </p:sp>
    </p:spTree>
    <p:extLst>
      <p:ext uri="{BB962C8B-B14F-4D97-AF65-F5344CB8AC3E}">
        <p14:creationId xmlns:p14="http://schemas.microsoft.com/office/powerpoint/2010/main" val="2297023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608990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4452"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000" dirty="0">
              <a:latin typeface="Arial"/>
              <a:cs typeface="Arial"/>
              <a:sym typeface="Arial"/>
            </a:endParaRPr>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24</a:t>
            </a:fld>
            <a:endParaRPr lang="en-GB" noProof="0" dirty="0"/>
          </a:p>
        </p:txBody>
      </p:sp>
      <p:sp>
        <p:nvSpPr>
          <p:cNvPr id="8" name="Content Placeholder 3"/>
          <p:cNvSpPr>
            <a:spLocks noGrp="1"/>
          </p:cNvSpPr>
          <p:nvPr>
            <p:ph idx="4294967295"/>
          </p:nvPr>
        </p:nvSpPr>
        <p:spPr>
          <a:xfrm>
            <a:off x="425407" y="1474249"/>
            <a:ext cx="8080640" cy="2491812"/>
          </a:xfrm>
          <a:prstGeom prst="rect">
            <a:avLst/>
          </a:prstGeom>
        </p:spPr>
        <p:txBody>
          <a:bodyPr/>
          <a:lstStyle/>
          <a:p>
            <a:pPr>
              <a:lnSpc>
                <a:spcPct val="100000"/>
              </a:lnSpc>
              <a:spcBef>
                <a:spcPts val="0"/>
              </a:spcBef>
              <a:spcAft>
                <a:spcPts val="600"/>
              </a:spcAft>
            </a:pPr>
            <a:r>
              <a:rPr lang="en-GB" sz="1100" dirty="0" smtClean="0">
                <a:latin typeface="+mn-lt"/>
                <a:cs typeface="+mn-cs"/>
              </a:rPr>
              <a:t>The funding gap for commissioners is calculated as the difference between projected CCG expenditure and the projected resources.</a:t>
            </a:r>
          </a:p>
          <a:p>
            <a:pPr>
              <a:lnSpc>
                <a:spcPct val="100000"/>
              </a:lnSpc>
              <a:spcBef>
                <a:spcPts val="0"/>
              </a:spcBef>
              <a:spcAft>
                <a:spcPts val="600"/>
              </a:spcAft>
            </a:pPr>
            <a:r>
              <a:rPr lang="en-GB" sz="1100" dirty="0" smtClean="0">
                <a:latin typeface="+mn-lt"/>
                <a:cs typeface="+mn-cs"/>
              </a:rPr>
              <a:t>The </a:t>
            </a:r>
            <a:r>
              <a:rPr lang="en-GB" sz="1100" dirty="0"/>
              <a:t>2013/14 </a:t>
            </a:r>
            <a:r>
              <a:rPr lang="en-GB" sz="1100" dirty="0" smtClean="0"/>
              <a:t>a</a:t>
            </a:r>
            <a:r>
              <a:rPr lang="en-GB" sz="1100" dirty="0" smtClean="0">
                <a:latin typeface="+mn-lt"/>
                <a:cs typeface="+mn-cs"/>
              </a:rPr>
              <a:t>vailable </a:t>
            </a:r>
            <a:r>
              <a:rPr lang="en-GB" sz="1100" dirty="0">
                <a:latin typeface="+mn-lt"/>
                <a:cs typeface="+mn-cs"/>
              </a:rPr>
              <a:t>resources (split by setting of care) are </a:t>
            </a:r>
            <a:r>
              <a:rPr lang="en-GB" sz="1100" dirty="0" smtClean="0">
                <a:latin typeface="+mn-lt"/>
                <a:cs typeface="+mn-cs"/>
              </a:rPr>
              <a:t>based </a:t>
            </a:r>
            <a:r>
              <a:rPr lang="en-GB" sz="1100" dirty="0">
                <a:latin typeface="+mn-lt"/>
                <a:cs typeface="+mn-cs"/>
              </a:rPr>
              <a:t>on 2013/14 budget data provided by </a:t>
            </a:r>
            <a:r>
              <a:rPr lang="en-GB" sz="1100" dirty="0" smtClean="0">
                <a:latin typeface="+mn-lt"/>
                <a:cs typeface="+mn-cs"/>
              </a:rPr>
              <a:t>health systems </a:t>
            </a:r>
            <a:r>
              <a:rPr lang="en-GB" sz="1100" dirty="0">
                <a:latin typeface="+mn-lt"/>
                <a:cs typeface="+mn-cs"/>
              </a:rPr>
              <a:t>to NHS England. Projected resources are calculated </a:t>
            </a:r>
            <a:r>
              <a:rPr lang="en-GB" sz="1100" dirty="0" smtClean="0">
                <a:latin typeface="+mn-lt"/>
                <a:cs typeface="+mn-cs"/>
              </a:rPr>
              <a:t>by:</a:t>
            </a:r>
          </a:p>
          <a:p>
            <a:pPr marL="603450" lvl="3" indent="-171450">
              <a:lnSpc>
                <a:spcPct val="100000"/>
              </a:lnSpc>
              <a:spcBef>
                <a:spcPts val="0"/>
              </a:spcBef>
              <a:spcAft>
                <a:spcPts val="600"/>
              </a:spcAft>
            </a:pPr>
            <a:r>
              <a:rPr lang="en-GB" sz="1100" dirty="0">
                <a:latin typeface="+mn-lt"/>
                <a:cs typeface="+mn-cs"/>
              </a:rPr>
              <a:t> Applying a number of assumed inflation growth rates to the 2013/14 overall commissioning budget; and</a:t>
            </a:r>
          </a:p>
          <a:p>
            <a:pPr marL="603450" lvl="3" indent="-171450">
              <a:lnSpc>
                <a:spcPct val="100000"/>
              </a:lnSpc>
              <a:spcBef>
                <a:spcPts val="0"/>
              </a:spcBef>
              <a:spcAft>
                <a:spcPts val="600"/>
              </a:spcAft>
            </a:pPr>
            <a:r>
              <a:rPr lang="en-GB" sz="1100" dirty="0">
                <a:latin typeface="+mn-lt"/>
                <a:cs typeface="+mn-cs"/>
              </a:rPr>
              <a:t>Apportioning the overall commissioning budget to the Any town health system, based on an assumed allocation of commissioning resources. </a:t>
            </a:r>
          </a:p>
          <a:p>
            <a:pPr marL="171450" lvl="1" indent="-171450">
              <a:lnSpc>
                <a:spcPct val="100000"/>
              </a:lnSpc>
              <a:spcBef>
                <a:spcPts val="0"/>
              </a:spcBef>
              <a:spcAft>
                <a:spcPts val="600"/>
              </a:spcAft>
            </a:pPr>
            <a:r>
              <a:rPr lang="en-GB" sz="1100" dirty="0" smtClean="0">
                <a:latin typeface="+mn-lt"/>
                <a:cs typeface="+mn-cs"/>
              </a:rPr>
              <a:t>Commissioners’ </a:t>
            </a:r>
            <a:r>
              <a:rPr lang="en-GB" sz="1100" dirty="0">
                <a:latin typeface="+mn-lt"/>
                <a:cs typeface="+mn-cs"/>
              </a:rPr>
              <a:t>expenditure in the base year (2013/14) </a:t>
            </a:r>
            <a:r>
              <a:rPr lang="en-GB" sz="1100" dirty="0" smtClean="0">
                <a:latin typeface="+mn-lt"/>
                <a:cs typeface="+mn-cs"/>
              </a:rPr>
              <a:t>is based </a:t>
            </a:r>
            <a:r>
              <a:rPr lang="en-GB" sz="1100" dirty="0" smtClean="0"/>
              <a:t>on </a:t>
            </a:r>
            <a:r>
              <a:rPr lang="en-GB" sz="1100" dirty="0"/>
              <a:t>2013/14 budgets, as provided by the Any town </a:t>
            </a:r>
            <a:r>
              <a:rPr lang="en-GB" sz="1100" dirty="0" smtClean="0"/>
              <a:t>health system </a:t>
            </a:r>
            <a:r>
              <a:rPr lang="en-GB" sz="1100" dirty="0"/>
              <a:t>to NHS </a:t>
            </a:r>
            <a:r>
              <a:rPr lang="en-GB" sz="1100" dirty="0" smtClean="0"/>
              <a:t>England.</a:t>
            </a:r>
            <a:endParaRPr lang="en-GB" sz="1100" dirty="0"/>
          </a:p>
          <a:p>
            <a:pPr>
              <a:lnSpc>
                <a:spcPct val="100000"/>
              </a:lnSpc>
              <a:spcBef>
                <a:spcPts val="0"/>
              </a:spcBef>
              <a:spcAft>
                <a:spcPts val="600"/>
              </a:spcAft>
            </a:pPr>
            <a:r>
              <a:rPr lang="en-GB" sz="1100" dirty="0" smtClean="0">
                <a:latin typeface="+mn-lt"/>
                <a:cs typeface="+mn-cs"/>
              </a:rPr>
              <a:t>Projected health system </a:t>
            </a:r>
            <a:r>
              <a:rPr lang="en-GB" sz="1100" dirty="0">
                <a:latin typeface="+mn-lt"/>
                <a:cs typeface="+mn-cs"/>
              </a:rPr>
              <a:t>costs are calculated by applying the assumed inflation growth rates to the 2013/14 prices and the </a:t>
            </a:r>
            <a:r>
              <a:rPr lang="en-GB" sz="1100" dirty="0" smtClean="0">
                <a:latin typeface="+mn-lt"/>
                <a:cs typeface="+mn-cs"/>
              </a:rPr>
              <a:t>estimated demographic </a:t>
            </a:r>
            <a:r>
              <a:rPr lang="en-GB" sz="1100" dirty="0">
                <a:latin typeface="+mn-lt"/>
                <a:cs typeface="+mn-cs"/>
              </a:rPr>
              <a:t>and non demographic growth rates </a:t>
            </a:r>
            <a:r>
              <a:rPr lang="en-GB" sz="1100" dirty="0" smtClean="0">
                <a:latin typeface="+mn-lt"/>
                <a:cs typeface="+mn-cs"/>
              </a:rPr>
              <a:t>to the </a:t>
            </a:r>
            <a:r>
              <a:rPr lang="en-GB" sz="1100" dirty="0">
                <a:latin typeface="+mn-lt"/>
                <a:cs typeface="+mn-cs"/>
              </a:rPr>
              <a:t>activity </a:t>
            </a:r>
            <a:r>
              <a:rPr lang="en-GB" sz="1100" dirty="0" smtClean="0">
                <a:latin typeface="+mn-lt"/>
                <a:cs typeface="+mn-cs"/>
              </a:rPr>
              <a:t>numbers.</a:t>
            </a:r>
            <a:endParaRPr lang="en-GB" sz="1100" dirty="0">
              <a:latin typeface="+mn-lt"/>
              <a:cs typeface="+mn-cs"/>
            </a:endParaRPr>
          </a:p>
        </p:txBody>
      </p:sp>
      <p:cxnSp>
        <p:nvCxnSpPr>
          <p:cNvPr id="45" name="Straight Connector 44"/>
          <p:cNvCxnSpPr/>
          <p:nvPr/>
        </p:nvCxnSpPr>
        <p:spPr bwMode="auto">
          <a:xfrm>
            <a:off x="5541963" y="4381500"/>
            <a:ext cx="0" cy="607158"/>
          </a:xfrm>
          <a:prstGeom prst="line">
            <a:avLst/>
          </a:prstGeom>
          <a:ln w="63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Oval 46"/>
          <p:cNvSpPr/>
          <p:nvPr/>
        </p:nvSpPr>
        <p:spPr bwMode="auto">
          <a:xfrm>
            <a:off x="4959350" y="4560888"/>
            <a:ext cx="1387150" cy="24914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r>
              <a:rPr lang="en-US" sz="1000" dirty="0" smtClean="0">
                <a:solidFill>
                  <a:schemeClr val="tx1"/>
                </a:solidFill>
              </a:rPr>
              <a:t>Gap for the </a:t>
            </a:r>
          </a:p>
          <a:p>
            <a:pPr algn="ctr">
              <a:lnSpc>
                <a:spcPct val="90000"/>
              </a:lnSpc>
              <a:spcBef>
                <a:spcPct val="0"/>
              </a:spcBef>
              <a:spcAft>
                <a:spcPct val="0"/>
              </a:spcAft>
            </a:pPr>
            <a:r>
              <a:rPr lang="en-US" sz="1000" dirty="0" smtClean="0">
                <a:solidFill>
                  <a:schemeClr val="tx1"/>
                </a:solidFill>
              </a:rPr>
              <a:t>commissioner</a:t>
            </a:r>
            <a:endParaRPr lang="en-GB" sz="1000" dirty="0">
              <a:solidFill>
                <a:schemeClr val="tx1"/>
              </a:solidFill>
              <a:sym typeface="+mn-lt"/>
            </a:endParaRPr>
          </a:p>
        </p:txBody>
      </p:sp>
      <p:sp>
        <p:nvSpPr>
          <p:cNvPr id="67" name="Title 1"/>
          <p:cNvSpPr txBox="1">
            <a:spLocks/>
          </p:cNvSpPr>
          <p:nvPr/>
        </p:nvSpPr>
        <p:spPr>
          <a:xfrm>
            <a:off x="358774" y="518870"/>
            <a:ext cx="6768000" cy="406800"/>
          </a:xfrm>
          <a:prstGeom prst="rect">
            <a:avLst/>
          </a:prstGeom>
          <a:solidFill>
            <a:schemeClr val="accent1"/>
          </a:solidFill>
        </p:spPr>
        <p:txBody>
          <a:bodyPr vert="horz" lIns="21600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r>
              <a:rPr lang="en-GB" sz="2000" dirty="0"/>
              <a:t>Affordability module</a:t>
            </a:r>
          </a:p>
        </p:txBody>
      </p:sp>
      <p:sp>
        <p:nvSpPr>
          <p:cNvPr id="70" name="Rectangle 69"/>
          <p:cNvSpPr/>
          <p:nvPr/>
        </p:nvSpPr>
        <p:spPr>
          <a:xfrm>
            <a:off x="360000" y="1065600"/>
            <a:ext cx="7396850" cy="276999"/>
          </a:xfrm>
          <a:prstGeom prst="rect">
            <a:avLst/>
          </a:prstGeom>
        </p:spPr>
        <p:txBody>
          <a:bodyPr wrap="square">
            <a:spAutoFit/>
          </a:bodyPr>
          <a:lstStyle/>
          <a:p>
            <a:pPr marL="0" lvl="1">
              <a:spcAft>
                <a:spcPts val="526"/>
              </a:spcAft>
              <a:buClr>
                <a:schemeClr val="accent1"/>
              </a:buClr>
            </a:pPr>
            <a:r>
              <a:rPr lang="en-GB" sz="1200" b="1" dirty="0" smtClean="0"/>
              <a:t>The approach to the estimation of the funding gap is described below</a:t>
            </a:r>
            <a:endParaRPr lang="en-GB" sz="1200" b="1" dirty="0"/>
          </a:p>
        </p:txBody>
      </p:sp>
      <p:graphicFrame>
        <p:nvGraphicFramePr>
          <p:cNvPr id="42" name="Object 41"/>
          <p:cNvGraphicFramePr>
            <a:graphicFrameLocks/>
          </p:cNvGraphicFramePr>
          <p:nvPr>
            <p:custDataLst>
              <p:tags r:id="rId4"/>
            </p:custDataLst>
            <p:extLst>
              <p:ext uri="{D42A27DB-BD31-4B8C-83A1-F6EECF244321}">
                <p14:modId xmlns:p14="http://schemas.microsoft.com/office/powerpoint/2010/main" val="163649795"/>
              </p:ext>
            </p:extLst>
          </p:nvPr>
        </p:nvGraphicFramePr>
        <p:xfrm>
          <a:off x="2209799" y="4038600"/>
          <a:ext cx="3438576" cy="1895543"/>
        </p:xfrm>
        <a:graphic>
          <a:graphicData uri="http://schemas.openxmlformats.org/presentationml/2006/ole">
            <mc:AlternateContent xmlns:mc="http://schemas.openxmlformats.org/markup-compatibility/2006">
              <mc:Choice xmlns:v="urn:schemas-microsoft-com:vml" Requires="v">
                <p:oleObj spid="_x0000_s444453" name="Chart" r:id="rId17" imgW="3438576" imgH="1895543" progId="MSGraph.Chart.8">
                  <p:embed followColorScheme="full"/>
                </p:oleObj>
              </mc:Choice>
              <mc:Fallback>
                <p:oleObj name="Chart" r:id="rId17" imgW="3438576" imgH="1895543" progId="MSGraph.Chart.8">
                  <p:embed followColorScheme="full"/>
                  <p:pic>
                    <p:nvPicPr>
                      <p:cNvPr id="0" name=""/>
                      <p:cNvPicPr/>
                      <p:nvPr/>
                    </p:nvPicPr>
                    <p:blipFill>
                      <a:blip r:embed="rId18"/>
                      <a:stretch>
                        <a:fillRect/>
                      </a:stretch>
                    </p:blipFill>
                    <p:spPr>
                      <a:xfrm>
                        <a:off x="2209799" y="4038600"/>
                        <a:ext cx="3438576" cy="1895543"/>
                      </a:xfrm>
                      <a:prstGeom prst="rect">
                        <a:avLst/>
                      </a:prstGeom>
                    </p:spPr>
                  </p:pic>
                </p:oleObj>
              </mc:Fallback>
            </mc:AlternateContent>
          </a:graphicData>
        </a:graphic>
      </p:graphicFrame>
      <p:sp>
        <p:nvSpPr>
          <p:cNvPr id="44" name="Rectangle 43"/>
          <p:cNvSpPr/>
          <p:nvPr>
            <p:custDataLst>
              <p:tags r:id="rId5"/>
            </p:custDataLst>
          </p:nvPr>
        </p:nvSpPr>
        <p:spPr bwMode="auto">
          <a:xfrm>
            <a:off x="5645150" y="5000625"/>
            <a:ext cx="1173163"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A937CB1F-9855-4E41-B4C5-A75B676C8566}" type="datetime'Pr''''o''j''''''''ec''t''e''''d'''' R''esourc''''''e''''s'">
              <a:rPr lang="en-US" sz="1000">
                <a:solidFill>
                  <a:schemeClr val="tx1"/>
                </a:solidFill>
              </a:rPr>
              <a:pPr/>
              <a:t>Projected Resources</a:t>
            </a:fld>
            <a:endParaRPr lang="en-GB" sz="1000" dirty="0">
              <a:solidFill>
                <a:schemeClr val="tx1"/>
              </a:solidFill>
              <a:sym typeface="+mn-lt"/>
            </a:endParaRPr>
          </a:p>
        </p:txBody>
      </p:sp>
      <p:sp>
        <p:nvSpPr>
          <p:cNvPr id="43" name="Rectangle 42"/>
          <p:cNvSpPr/>
          <p:nvPr>
            <p:custDataLst>
              <p:tags r:id="rId6"/>
            </p:custDataLst>
          </p:nvPr>
        </p:nvSpPr>
        <p:spPr bwMode="auto">
          <a:xfrm>
            <a:off x="5645150" y="4181475"/>
            <a:ext cx="12414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AA46C733-57BB-47EE-AA46-D8849178FC04}" type="datetime'Pr''o''je''''''''ct''''e''''''d'' ''E''''x''pen''dit''u''r''e'">
              <a:rPr lang="en-US" sz="1000">
                <a:solidFill>
                  <a:schemeClr val="tx1"/>
                </a:solidFill>
              </a:rPr>
              <a:pPr/>
              <a:t>Projected Expenditure</a:t>
            </a:fld>
            <a:endParaRPr lang="en-GB" sz="1000" dirty="0">
              <a:solidFill>
                <a:schemeClr val="tx1"/>
              </a:solidFill>
              <a:latin typeface="Arial"/>
              <a:sym typeface="Arial"/>
            </a:endParaRPr>
          </a:p>
        </p:txBody>
      </p:sp>
      <p:sp>
        <p:nvSpPr>
          <p:cNvPr id="59" name="Rectangle 58"/>
          <p:cNvSpPr/>
          <p:nvPr>
            <p:custDataLst>
              <p:tags r:id="rId7"/>
            </p:custDataLst>
          </p:nvPr>
        </p:nvSpPr>
        <p:spPr bwMode="auto">
          <a:xfrm>
            <a:off x="5281613" y="5899150"/>
            <a:ext cx="523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FA51756-01E7-4A75-9B8C-243CA2993CFD}" type="datetime'''''''''F''Y ''''1''''''''''8/19'''''''''''''''''''">
              <a:rPr lang="en-US" sz="1000">
                <a:solidFill>
                  <a:schemeClr val="tx1"/>
                </a:solidFill>
              </a:rPr>
              <a:pPr algn="ctr">
                <a:spcBef>
                  <a:spcPct val="0"/>
                </a:spcBef>
                <a:spcAft>
                  <a:spcPct val="0"/>
                </a:spcAft>
              </a:pPr>
              <a:t>FY 18/19</a:t>
            </a:fld>
            <a:endParaRPr lang="en-GB" sz="1000" dirty="0">
              <a:solidFill>
                <a:schemeClr val="tx1"/>
              </a:solidFill>
              <a:sym typeface="+mn-lt"/>
            </a:endParaRPr>
          </a:p>
        </p:txBody>
      </p:sp>
      <p:sp>
        <p:nvSpPr>
          <p:cNvPr id="52" name="Rectangle 51"/>
          <p:cNvSpPr/>
          <p:nvPr>
            <p:custDataLst>
              <p:tags r:id="rId8"/>
            </p:custDataLst>
          </p:nvPr>
        </p:nvSpPr>
        <p:spPr bwMode="auto">
          <a:xfrm>
            <a:off x="4643438" y="5899150"/>
            <a:ext cx="523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63AB40D-7BF6-4BC7-BABB-7239A3C9C0F1}" type="datetime'''F''''''''''''''''''''Y'''' 1''7''/''''1''''''8'''">
              <a:rPr lang="en-US" sz="1000">
                <a:solidFill>
                  <a:schemeClr val="tx1"/>
                </a:solidFill>
              </a:rPr>
              <a:pPr algn="ctr">
                <a:spcBef>
                  <a:spcPct val="0"/>
                </a:spcBef>
                <a:spcAft>
                  <a:spcPct val="0"/>
                </a:spcAft>
              </a:pPr>
              <a:t>FY 17/18</a:t>
            </a:fld>
            <a:endParaRPr lang="en-GB" sz="1000" dirty="0">
              <a:solidFill>
                <a:schemeClr val="tx1"/>
              </a:solidFill>
              <a:sym typeface="+mn-lt"/>
            </a:endParaRPr>
          </a:p>
        </p:txBody>
      </p:sp>
      <p:sp>
        <p:nvSpPr>
          <p:cNvPr id="46" name="Rectangle 45"/>
          <p:cNvSpPr/>
          <p:nvPr>
            <p:custDataLst>
              <p:tags r:id="rId9"/>
            </p:custDataLst>
          </p:nvPr>
        </p:nvSpPr>
        <p:spPr bwMode="auto">
          <a:xfrm>
            <a:off x="4014788" y="5899150"/>
            <a:ext cx="523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A1CE54C-FEE0-4758-99F3-FBA732966EB7}" type="datetime'''''F''''''''''''''''''Y'' ''''1''6''/''''''''''''''17'''''">
              <a:rPr lang="en-US" sz="1000">
                <a:solidFill>
                  <a:schemeClr val="tx1"/>
                </a:solidFill>
              </a:rPr>
              <a:pPr algn="ctr">
                <a:spcBef>
                  <a:spcPct val="0"/>
                </a:spcBef>
                <a:spcAft>
                  <a:spcPct val="0"/>
                </a:spcAft>
              </a:pPr>
              <a:t>FY 16/17</a:t>
            </a:fld>
            <a:endParaRPr lang="en-GB" sz="1000" dirty="0">
              <a:solidFill>
                <a:schemeClr val="tx1"/>
              </a:solidFill>
              <a:sym typeface="+mn-lt"/>
            </a:endParaRPr>
          </a:p>
        </p:txBody>
      </p:sp>
      <p:sp>
        <p:nvSpPr>
          <p:cNvPr id="48" name="Rectangle 47"/>
          <p:cNvSpPr/>
          <p:nvPr>
            <p:custDataLst>
              <p:tags r:id="rId10"/>
            </p:custDataLst>
          </p:nvPr>
        </p:nvSpPr>
        <p:spPr bwMode="auto">
          <a:xfrm>
            <a:off x="3376613" y="5899150"/>
            <a:ext cx="523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0B5ECDDF-6F0F-4CBF-8D74-A528AADBC1E3}" type="datetime'F''''''''''''Y 15''''''''/''''''''''16'">
              <a:rPr lang="en-US" sz="1000">
                <a:solidFill>
                  <a:schemeClr val="tx1"/>
                </a:solidFill>
              </a:rPr>
              <a:pPr algn="ctr">
                <a:spcBef>
                  <a:spcPct val="0"/>
                </a:spcBef>
                <a:spcAft>
                  <a:spcPct val="0"/>
                </a:spcAft>
              </a:pPr>
              <a:t>FY 15/16</a:t>
            </a:fld>
            <a:endParaRPr lang="en-GB" sz="1000" dirty="0">
              <a:solidFill>
                <a:schemeClr val="tx1"/>
              </a:solidFill>
              <a:sym typeface="+mn-lt"/>
            </a:endParaRPr>
          </a:p>
        </p:txBody>
      </p:sp>
      <p:sp>
        <p:nvSpPr>
          <p:cNvPr id="50" name="Rectangle 49"/>
          <p:cNvSpPr/>
          <p:nvPr>
            <p:custDataLst>
              <p:tags r:id="rId11"/>
            </p:custDataLst>
          </p:nvPr>
        </p:nvSpPr>
        <p:spPr bwMode="auto">
          <a:xfrm>
            <a:off x="2747963" y="5899150"/>
            <a:ext cx="523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B8DE14D-71E7-4545-B7F0-24041C35804C}" type="datetime'''FY'''''' ''''''''''''''1''''''''4''''''/''''''1''''''5'''''">
              <a:rPr lang="en-US" sz="1000">
                <a:solidFill>
                  <a:schemeClr val="tx1"/>
                </a:solidFill>
              </a:rPr>
              <a:pPr algn="ctr">
                <a:spcBef>
                  <a:spcPct val="0"/>
                </a:spcBef>
                <a:spcAft>
                  <a:spcPct val="0"/>
                </a:spcAft>
              </a:pPr>
              <a:t>FY 14/15</a:t>
            </a:fld>
            <a:endParaRPr lang="en-GB" sz="1000" dirty="0">
              <a:solidFill>
                <a:schemeClr val="tx1"/>
              </a:solidFill>
              <a:sym typeface="+mn-lt"/>
            </a:endParaRPr>
          </a:p>
        </p:txBody>
      </p:sp>
      <p:sp>
        <p:nvSpPr>
          <p:cNvPr id="51" name="Rectangle 50"/>
          <p:cNvSpPr/>
          <p:nvPr>
            <p:custDataLst>
              <p:tags r:id="rId12"/>
            </p:custDataLst>
          </p:nvPr>
        </p:nvSpPr>
        <p:spPr bwMode="auto">
          <a:xfrm>
            <a:off x="2109788" y="5899150"/>
            <a:ext cx="5238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AB556255-3DD5-4BAD-B638-67AB2CB0CABE}" type="datetime'''''FY'''''''''''''''' ''''''13''/''14'''''''''''''''">
              <a:rPr lang="en-US" sz="1000">
                <a:solidFill>
                  <a:schemeClr val="tx1"/>
                </a:solidFill>
              </a:rPr>
              <a:pPr algn="ctr">
                <a:spcBef>
                  <a:spcPct val="0"/>
                </a:spcBef>
                <a:spcAft>
                  <a:spcPct val="0"/>
                </a:spcAft>
              </a:pPr>
              <a:t>FY 13/14</a:t>
            </a:fld>
            <a:endParaRPr lang="en-GB" sz="1000" dirty="0">
              <a:solidFill>
                <a:schemeClr val="tx1"/>
              </a:solidFill>
              <a:sym typeface="+mn-lt"/>
            </a:endParaRPr>
          </a:p>
        </p:txBody>
      </p:sp>
      <p:sp>
        <p:nvSpPr>
          <p:cNvPr id="71" name="TextBox 70"/>
          <p:cNvSpPr txBox="1"/>
          <p:nvPr/>
        </p:nvSpPr>
        <p:spPr>
          <a:xfrm>
            <a:off x="2032000" y="4095750"/>
            <a:ext cx="294482" cy="153888"/>
          </a:xfrm>
          <a:prstGeom prst="rect">
            <a:avLst/>
          </a:prstGeom>
          <a:noFill/>
        </p:spPr>
        <p:txBody>
          <a:bodyPr wrap="square" lIns="0" tIns="0" rIns="0" bIns="0" rtlCol="0">
            <a:spAutoFit/>
          </a:bodyPr>
          <a:lstStyle/>
          <a:p>
            <a:r>
              <a:rPr lang="en-GB" sz="1000" dirty="0" smtClean="0">
                <a:latin typeface="Arial" pitchFamily="34" charset="0"/>
                <a:cs typeface="Arial" pitchFamily="34" charset="0"/>
              </a:rPr>
              <a:t>£</a:t>
            </a:r>
            <a:r>
              <a:rPr lang="en-GB" sz="1000" dirty="0">
                <a:latin typeface="Arial" pitchFamily="34" charset="0"/>
                <a:cs typeface="Arial" pitchFamily="34" charset="0"/>
              </a:rPr>
              <a:t>m</a:t>
            </a:r>
          </a:p>
        </p:txBody>
      </p:sp>
      <p:sp>
        <p:nvSpPr>
          <p:cNvPr id="23" name="Rectangle 22"/>
          <p:cNvSpPr/>
          <p:nvPr/>
        </p:nvSpPr>
        <p:spPr>
          <a:xfrm rot="20871497">
            <a:off x="2918173" y="4386784"/>
            <a:ext cx="916878" cy="204154"/>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smtClean="0">
                <a:solidFill>
                  <a:srgbClr val="FF0000"/>
                </a:solidFill>
              </a:rPr>
              <a:t>ILLUSTRATIVE</a:t>
            </a:r>
            <a:endParaRPr lang="en-GB" sz="900" dirty="0">
              <a:solidFill>
                <a:srgbClr val="FF0000"/>
              </a:solidFill>
            </a:endParaRPr>
          </a:p>
        </p:txBody>
      </p:sp>
    </p:spTree>
    <p:extLst>
      <p:ext uri="{BB962C8B-B14F-4D97-AF65-F5344CB8AC3E}">
        <p14:creationId xmlns:p14="http://schemas.microsoft.com/office/powerpoint/2010/main" val="3379956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037351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545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smtClean="0"/>
              <a:t>Modelling the effect of the High Impact 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25</a:t>
            </a:fld>
            <a:endParaRPr lang="en-GB" dirty="0">
              <a:solidFill>
                <a:prstClr val="black"/>
              </a:solidFill>
            </a:endParaRPr>
          </a:p>
        </p:txBody>
      </p:sp>
      <p:sp>
        <p:nvSpPr>
          <p:cNvPr id="3" name="Rectangle 2"/>
          <p:cNvSpPr/>
          <p:nvPr/>
        </p:nvSpPr>
        <p:spPr>
          <a:xfrm>
            <a:off x="358775" y="1117962"/>
            <a:ext cx="8306759" cy="5119350"/>
          </a:xfrm>
          <a:prstGeom prst="rect">
            <a:avLst/>
          </a:prstGeom>
        </p:spPr>
        <p:txBody>
          <a:bodyPr wrap="square">
            <a:spAutoFit/>
          </a:bodyPr>
          <a:lstStyle/>
          <a:p>
            <a:pPr defTabSz="216000">
              <a:spcAft>
                <a:spcPts val="600"/>
              </a:spcAft>
              <a:buClr>
                <a:srgbClr val="00ADC6"/>
              </a:buClr>
            </a:pPr>
            <a:r>
              <a:rPr lang="en-GB" sz="1100" b="1" dirty="0" smtClean="0">
                <a:solidFill>
                  <a:srgbClr val="00ADC6"/>
                </a:solidFill>
                <a:cs typeface="Arial" pitchFamily="34" charset="0"/>
              </a:rPr>
              <a:t>Calculation of the savings from the interventions</a:t>
            </a:r>
            <a:endParaRPr lang="en-GB" sz="1100" b="1" dirty="0">
              <a:solidFill>
                <a:srgbClr val="00ADC6"/>
              </a:solidFill>
              <a:cs typeface="Arial" pitchFamily="34" charset="0"/>
            </a:endParaRPr>
          </a:p>
          <a:p>
            <a:pPr marL="171450" indent="-171450">
              <a:spcAft>
                <a:spcPts val="526"/>
              </a:spcAft>
              <a:buClr>
                <a:srgbClr val="00ADC6"/>
              </a:buClr>
              <a:buFont typeface="Arial" panose="020B0604020202020204" pitchFamily="34" charset="0"/>
              <a:buChar char="•"/>
            </a:pPr>
            <a:r>
              <a:rPr lang="en-GB" sz="1100" dirty="0">
                <a:solidFill>
                  <a:prstClr val="black"/>
                </a:solidFill>
              </a:rPr>
              <a:t>Interventions are assumed to start during 2014/15 at the </a:t>
            </a:r>
            <a:r>
              <a:rPr lang="en-GB" sz="1100" dirty="0" smtClean="0">
                <a:solidFill>
                  <a:prstClr val="black"/>
                </a:solidFill>
              </a:rPr>
              <a:t>earliest.</a:t>
            </a:r>
            <a:endParaRPr lang="en-GB" sz="1100" dirty="0">
              <a:solidFill>
                <a:prstClr val="black"/>
              </a:solidFill>
            </a:endParaRPr>
          </a:p>
          <a:p>
            <a:pPr marL="171450" indent="-171450">
              <a:spcBef>
                <a:spcPts val="0"/>
              </a:spcBef>
              <a:spcAft>
                <a:spcPts val="526"/>
              </a:spcAft>
              <a:buClr>
                <a:srgbClr val="00ADC6"/>
              </a:buClr>
              <a:buFont typeface="Arial" panose="020B0604020202020204" pitchFamily="34" charset="0"/>
              <a:buChar char="•"/>
            </a:pPr>
            <a:r>
              <a:rPr lang="en-GB" sz="1100" dirty="0">
                <a:solidFill>
                  <a:prstClr val="black"/>
                </a:solidFill>
              </a:rPr>
              <a:t>The model computes the funding gap under two scenarios: Do nothing and Post-intervention. The difference in the funding gap across the two scenarios </a:t>
            </a:r>
            <a:r>
              <a:rPr lang="en-GB" sz="1100" dirty="0" smtClean="0">
                <a:solidFill>
                  <a:prstClr val="black"/>
                </a:solidFill>
              </a:rPr>
              <a:t>is the </a:t>
            </a:r>
            <a:r>
              <a:rPr lang="en-GB" sz="1100" dirty="0">
                <a:solidFill>
                  <a:prstClr val="black"/>
                </a:solidFill>
              </a:rPr>
              <a:t>gross savings generated by the </a:t>
            </a:r>
            <a:r>
              <a:rPr lang="en-GB" sz="1100" dirty="0" smtClean="0">
                <a:solidFill>
                  <a:prstClr val="black"/>
                </a:solidFill>
              </a:rPr>
              <a:t>interventions.</a:t>
            </a:r>
            <a:endParaRPr lang="en-GB" sz="1100" dirty="0">
              <a:solidFill>
                <a:prstClr val="black"/>
              </a:solidFill>
            </a:endParaRPr>
          </a:p>
          <a:p>
            <a:pPr marL="171450" lvl="1" indent="-171450">
              <a:spcAft>
                <a:spcPts val="526"/>
              </a:spcAft>
              <a:buClr>
                <a:srgbClr val="00ADC6"/>
              </a:buClr>
              <a:buFont typeface="Arial" panose="020B0604020202020204" pitchFamily="34" charset="0"/>
              <a:buChar char="•"/>
            </a:pPr>
            <a:r>
              <a:rPr lang="en-GB" sz="1100" dirty="0">
                <a:solidFill>
                  <a:prstClr val="black"/>
                </a:solidFill>
              </a:rPr>
              <a:t>An overlap occurs when two or more interventions impact the same point of delivery and population subgroup. This is accounted for by compounding the interventions that affect similar subgroups and points of delivery (more details in the reminder of this Appendix</a:t>
            </a:r>
            <a:r>
              <a:rPr lang="en-GB" sz="1100" dirty="0" smtClean="0">
                <a:solidFill>
                  <a:prstClr val="black"/>
                </a:solidFill>
              </a:rPr>
              <a:t>).</a:t>
            </a:r>
            <a:endParaRPr lang="en-GB" sz="1100" dirty="0">
              <a:solidFill>
                <a:prstClr val="black"/>
              </a:solidFill>
            </a:endParaRPr>
          </a:p>
          <a:p>
            <a:pPr marL="171450" lvl="2" indent="-171450">
              <a:spcAft>
                <a:spcPts val="526"/>
              </a:spcAft>
              <a:buClr>
                <a:srgbClr val="00ADC6"/>
              </a:buClr>
              <a:buFont typeface="Arial" panose="020B0604020202020204" pitchFamily="34" charset="0"/>
              <a:buChar char="•"/>
            </a:pPr>
            <a:r>
              <a:rPr lang="en-GB" sz="1100" dirty="0">
                <a:solidFill>
                  <a:prstClr val="black"/>
                </a:solidFill>
              </a:rPr>
              <a:t>The overlap in savings is quantified as follows:</a:t>
            </a:r>
          </a:p>
          <a:p>
            <a:pPr marL="584200" lvl="3" indent="-228600">
              <a:spcAft>
                <a:spcPts val="526"/>
              </a:spcAft>
              <a:buClr>
                <a:schemeClr val="accent1"/>
              </a:buClr>
              <a:buFont typeface="+mj-lt"/>
              <a:buAutoNum type="arabicPeriod"/>
            </a:pPr>
            <a:r>
              <a:rPr lang="en-GB" sz="1100" dirty="0"/>
              <a:t>Perform eight separate model runs (one for each intervention) and then sum the eight resulting gross savings figures</a:t>
            </a:r>
          </a:p>
          <a:p>
            <a:pPr marL="584200" lvl="3" indent="-228600">
              <a:spcAft>
                <a:spcPts val="526"/>
              </a:spcAft>
              <a:buClr>
                <a:schemeClr val="accent1"/>
              </a:buClr>
              <a:buFont typeface="+mj-lt"/>
              <a:buAutoNum type="arabicPeriod"/>
            </a:pPr>
            <a:r>
              <a:rPr lang="en-GB" sz="1100" dirty="0"/>
              <a:t>Perform a joint run of the model, i.e. including all eight interventions together</a:t>
            </a:r>
          </a:p>
          <a:p>
            <a:pPr marL="584200" lvl="3" indent="-228600">
              <a:spcAft>
                <a:spcPts val="600"/>
              </a:spcAft>
              <a:buClr>
                <a:schemeClr val="accent1"/>
              </a:buClr>
              <a:buFont typeface="+mj-lt"/>
              <a:buAutoNum type="arabicPeriod"/>
            </a:pPr>
            <a:r>
              <a:rPr lang="en-GB" sz="1100" dirty="0"/>
              <a:t>The overlap is the difference between the total gross savings calculated in point (1) and the total gross savings </a:t>
            </a:r>
            <a:r>
              <a:rPr lang="en-GB" sz="1100" dirty="0" smtClean="0"/>
              <a:t>estimated in </a:t>
            </a:r>
            <a:r>
              <a:rPr lang="en-GB" sz="1100" dirty="0"/>
              <a:t>point (2)</a:t>
            </a:r>
          </a:p>
          <a:p>
            <a:pPr marL="171450" lvl="1" indent="-171450">
              <a:spcAft>
                <a:spcPts val="526"/>
              </a:spcAft>
              <a:buClr>
                <a:srgbClr val="00ADC6"/>
              </a:buClr>
              <a:buFont typeface="Arial" panose="020B0604020202020204" pitchFamily="34" charset="0"/>
              <a:buChar char="•"/>
            </a:pPr>
            <a:r>
              <a:rPr lang="en-GB" sz="1100" dirty="0">
                <a:solidFill>
                  <a:prstClr val="black"/>
                </a:solidFill>
              </a:rPr>
              <a:t>In certain cases, even after accounting for the overlap, the interventions reduce activity levels for certain points of delivery substantially. To ensure that the aggregate impact of all interventions </a:t>
            </a:r>
            <a:r>
              <a:rPr lang="en-GB" sz="1100" dirty="0" smtClean="0">
                <a:solidFill>
                  <a:prstClr val="black"/>
                </a:solidFill>
              </a:rPr>
              <a:t>is conservative, </a:t>
            </a:r>
            <a:r>
              <a:rPr lang="en-GB" sz="1100" dirty="0">
                <a:solidFill>
                  <a:prstClr val="black"/>
                </a:solidFill>
              </a:rPr>
              <a:t>a cap on the reduction of activity has been set for </a:t>
            </a:r>
            <a:r>
              <a:rPr lang="en-GB" sz="1100" dirty="0" smtClean="0">
                <a:solidFill>
                  <a:prstClr val="black"/>
                </a:solidFill>
              </a:rPr>
              <a:t>HIIs.</a:t>
            </a:r>
            <a:endParaRPr lang="en-GB" sz="1100" dirty="0">
              <a:solidFill>
                <a:prstClr val="black"/>
              </a:solidFill>
            </a:endParaRPr>
          </a:p>
          <a:p>
            <a:pPr marL="171450" lvl="1" indent="-171450">
              <a:spcAft>
                <a:spcPts val="526"/>
              </a:spcAft>
              <a:buClr>
                <a:srgbClr val="00ADC6"/>
              </a:buClr>
              <a:buFont typeface="Arial" panose="020B0604020202020204" pitchFamily="34" charset="0"/>
              <a:buChar char="•"/>
            </a:pPr>
            <a:r>
              <a:rPr lang="en-GB" sz="1100" dirty="0">
                <a:solidFill>
                  <a:prstClr val="black"/>
                </a:solidFill>
              </a:rPr>
              <a:t>The caps are </a:t>
            </a:r>
            <a:r>
              <a:rPr lang="en-GB" sz="1100" dirty="0" smtClean="0">
                <a:solidFill>
                  <a:prstClr val="black"/>
                </a:solidFill>
              </a:rPr>
              <a:t>applied when</a:t>
            </a:r>
            <a:r>
              <a:rPr lang="en-GB" sz="1100" dirty="0">
                <a:solidFill>
                  <a:prstClr val="black"/>
                </a:solidFill>
              </a:rPr>
              <a:t>, as a result of all interventions being implemented together, the reductions in activity in a certain point of delivery </a:t>
            </a:r>
            <a:r>
              <a:rPr lang="en-GB" sz="1100" dirty="0" smtClean="0">
                <a:solidFill>
                  <a:prstClr val="black"/>
                </a:solidFill>
              </a:rPr>
              <a:t>are very large.</a:t>
            </a:r>
            <a:endParaRPr lang="en-GB" sz="1100" dirty="0">
              <a:solidFill>
                <a:prstClr val="black"/>
              </a:solidFill>
            </a:endParaRPr>
          </a:p>
          <a:p>
            <a:pPr marL="171450" lvl="1" indent="-171450">
              <a:spcAft>
                <a:spcPts val="526"/>
              </a:spcAft>
              <a:buClr>
                <a:srgbClr val="00ADC6"/>
              </a:buClr>
              <a:buFont typeface="Arial" panose="020B0604020202020204" pitchFamily="34" charset="0"/>
              <a:buChar char="•"/>
            </a:pPr>
            <a:r>
              <a:rPr lang="en-GB" sz="1100" dirty="0">
                <a:solidFill>
                  <a:prstClr val="black"/>
                </a:solidFill>
              </a:rPr>
              <a:t>For each point of delivery, when a cap applies, the effect of the intervention is reduced for all population subgroups, proportionally to the original </a:t>
            </a:r>
            <a:r>
              <a:rPr lang="en-GB" sz="1100" dirty="0" smtClean="0">
                <a:solidFill>
                  <a:prstClr val="black"/>
                </a:solidFill>
              </a:rPr>
              <a:t>pre-cap </a:t>
            </a:r>
            <a:r>
              <a:rPr lang="en-GB" sz="1100" dirty="0">
                <a:solidFill>
                  <a:prstClr val="black"/>
                </a:solidFill>
              </a:rPr>
              <a:t>impact of the </a:t>
            </a:r>
            <a:r>
              <a:rPr lang="en-GB" sz="1100" dirty="0" smtClean="0">
                <a:solidFill>
                  <a:prstClr val="black"/>
                </a:solidFill>
              </a:rPr>
              <a:t>intervention.</a:t>
            </a:r>
            <a:endParaRPr lang="en-GB" sz="1100" dirty="0">
              <a:solidFill>
                <a:prstClr val="black"/>
              </a:solidFill>
            </a:endParaRPr>
          </a:p>
          <a:p>
            <a:pPr marL="171450" indent="-171450">
              <a:lnSpc>
                <a:spcPct val="100000"/>
              </a:lnSpc>
              <a:spcAft>
                <a:spcPts val="526"/>
              </a:spcAft>
              <a:buClr>
                <a:srgbClr val="00ADC6"/>
              </a:buClr>
              <a:buFont typeface="Arial" panose="020B0604020202020204" pitchFamily="34" charset="0"/>
              <a:buChar char="•"/>
            </a:pPr>
            <a:r>
              <a:rPr lang="en-GB" sz="1100" dirty="0">
                <a:solidFill>
                  <a:prstClr val="black"/>
                </a:solidFill>
              </a:rPr>
              <a:t>For most interventions, the model estimates the gross savings generated by the different interventions. These are then translated into net benefits by using </a:t>
            </a:r>
            <a:r>
              <a:rPr lang="en-GB" sz="1100" dirty="0" smtClean="0">
                <a:solidFill>
                  <a:prstClr val="black"/>
                </a:solidFill>
              </a:rPr>
              <a:t>the estimated </a:t>
            </a:r>
            <a:r>
              <a:rPr lang="en-GB" sz="1100" dirty="0">
                <a:solidFill>
                  <a:prstClr val="black"/>
                </a:solidFill>
              </a:rPr>
              <a:t>net to gross benefits ratios from the relevant literature </a:t>
            </a:r>
            <a:r>
              <a:rPr lang="en-GB" sz="1100" dirty="0" smtClean="0">
                <a:solidFill>
                  <a:prstClr val="black"/>
                </a:solidFill>
              </a:rPr>
              <a:t>. </a:t>
            </a:r>
            <a:r>
              <a:rPr lang="en-GB" sz="1100" dirty="0">
                <a:solidFill>
                  <a:prstClr val="black"/>
                </a:solidFill>
              </a:rPr>
              <a:t>The exceptions are Tele-care (for which the intervention costs are calculated directly based on the figures provided in the literature), Early diagnosis (for which the literature only provides an indication of the net savings), and Palliative care (for which the ongoing intervention costs are accounted for with an increase in community care activity</a:t>
            </a:r>
            <a:r>
              <a:rPr lang="en-GB" sz="1100" dirty="0" smtClean="0">
                <a:solidFill>
                  <a:prstClr val="black"/>
                </a:solidFill>
              </a:rPr>
              <a:t>).</a:t>
            </a:r>
            <a:endParaRPr lang="en-GB" sz="1100" dirty="0">
              <a:solidFill>
                <a:prstClr val="black"/>
              </a:solidFill>
            </a:endParaRPr>
          </a:p>
          <a:p>
            <a:pPr marL="171450" indent="-171450">
              <a:spcAft>
                <a:spcPts val="526"/>
              </a:spcAft>
              <a:buClr>
                <a:srgbClr val="00ADC6"/>
              </a:buClr>
              <a:buFont typeface="Arial" panose="020B0604020202020204" pitchFamily="34" charset="0"/>
              <a:buChar char="•"/>
            </a:pPr>
            <a:r>
              <a:rPr lang="en-GB" sz="1100" dirty="0">
                <a:solidFill>
                  <a:prstClr val="black"/>
                </a:solidFill>
              </a:rPr>
              <a:t>There is no consideration of capital aside from capital outlined and identifiable as part of the </a:t>
            </a:r>
            <a:r>
              <a:rPr lang="en-GB" sz="1100" dirty="0" smtClean="0">
                <a:solidFill>
                  <a:prstClr val="black"/>
                </a:solidFill>
              </a:rPr>
              <a:t>interventions.</a:t>
            </a:r>
            <a:endParaRPr lang="en-GB" sz="1100" dirty="0">
              <a:solidFill>
                <a:prstClr val="black"/>
              </a:solidFill>
            </a:endParaRPr>
          </a:p>
        </p:txBody>
      </p:sp>
    </p:spTree>
    <p:extLst>
      <p:ext uri="{BB962C8B-B14F-4D97-AF65-F5344CB8AC3E}">
        <p14:creationId xmlns:p14="http://schemas.microsoft.com/office/powerpoint/2010/main" val="2911271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5180611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648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000" dirty="0">
              <a:solidFill>
                <a:prstClr val="white"/>
              </a:solidFil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Modelling the effect of the High Impact </a:t>
            </a:r>
            <a:r>
              <a:rPr lang="en-GB" sz="2000" dirty="0" smtClean="0"/>
              <a:t>Interventions</a:t>
            </a:r>
            <a:endParaRPr lang="en-GB" sz="2000" dirty="0"/>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26</a:t>
            </a:fld>
            <a:endParaRPr lang="en-GB" dirty="0">
              <a:solidFill>
                <a:prstClr val="black"/>
              </a:solidFill>
            </a:endParaRPr>
          </a:p>
        </p:txBody>
      </p:sp>
      <mc:AlternateContent xmlns:mc="http://schemas.openxmlformats.org/markup-compatibility/2006" xmlns:a14="http://schemas.microsoft.com/office/drawing/2010/main">
        <mc:Choice Requires="a14">
          <p:sp>
            <p:nvSpPr>
              <p:cNvPr id="28" name="TextBox 27"/>
              <p:cNvSpPr txBox="1"/>
              <p:nvPr/>
            </p:nvSpPr>
            <p:spPr>
              <a:xfrm>
                <a:off x="375921" y="1156923"/>
                <a:ext cx="8172656" cy="5341078"/>
              </a:xfrm>
              <a:prstGeom prst="rect">
                <a:avLst/>
              </a:prstGeom>
              <a:noFill/>
            </p:spPr>
            <p:txBody>
              <a:bodyPr wrap="square" lIns="0" tIns="0" rIns="0" bIns="0" rtlCol="0">
                <a:spAutoFit/>
              </a:bodyPr>
              <a:lstStyle/>
              <a:p>
                <a:pPr marL="0" lvl="1">
                  <a:spcAft>
                    <a:spcPts val="526"/>
                  </a:spcAft>
                  <a:buClr>
                    <a:srgbClr val="00ADC6"/>
                  </a:buClr>
                </a:pPr>
                <a:r>
                  <a:rPr lang="en-GB" sz="1100" b="1" dirty="0" smtClean="0">
                    <a:solidFill>
                      <a:srgbClr val="00ADC6"/>
                    </a:solidFill>
                    <a:cs typeface="Arial" pitchFamily="34" charset="0"/>
                  </a:rPr>
                  <a:t>Estimation of the interventions’ overlap </a:t>
                </a:r>
                <a:endParaRPr lang="en-GB" sz="1100" b="1" dirty="0">
                  <a:solidFill>
                    <a:srgbClr val="00ADC6"/>
                  </a:solidFill>
                  <a:cs typeface="Arial" pitchFamily="34" charset="0"/>
                </a:endParaRPr>
              </a:p>
              <a:p>
                <a:pPr marL="171450" lvl="1" indent="-171450">
                  <a:spcAft>
                    <a:spcPts val="526"/>
                  </a:spcAft>
                  <a:buClr>
                    <a:srgbClr val="00ADC6"/>
                  </a:buClr>
                  <a:buFont typeface="Arial" panose="020B0604020202020204" pitchFamily="34" charset="0"/>
                  <a:buChar char="•"/>
                </a:pPr>
                <a:r>
                  <a:rPr lang="en-GB" sz="1100" dirty="0" smtClean="0">
                    <a:solidFill>
                      <a:prstClr val="black"/>
                    </a:solidFill>
                  </a:rPr>
                  <a:t>An </a:t>
                </a:r>
                <a:r>
                  <a:rPr lang="en-GB" sz="1100" dirty="0">
                    <a:solidFill>
                      <a:prstClr val="black"/>
                    </a:solidFill>
                  </a:rPr>
                  <a:t>overlap of the </a:t>
                </a:r>
                <a:r>
                  <a:rPr lang="en-GB" sz="1100" dirty="0" smtClean="0">
                    <a:solidFill>
                      <a:prstClr val="black"/>
                    </a:solidFill>
                  </a:rPr>
                  <a:t>interventions</a:t>
                </a:r>
                <a:r>
                  <a:rPr lang="en-GB" sz="1100" dirty="0">
                    <a:solidFill>
                      <a:prstClr val="black"/>
                    </a:solidFill>
                  </a:rPr>
                  <a:t>’ impacts can occur when two or more interventions impact the same population subgroup and point of </a:t>
                </a:r>
                <a:r>
                  <a:rPr lang="en-GB" sz="1100" dirty="0" smtClean="0">
                    <a:solidFill>
                      <a:prstClr val="black"/>
                    </a:solidFill>
                  </a:rPr>
                  <a:t>delivery. </a:t>
                </a:r>
              </a:p>
              <a:p>
                <a:pPr marL="171450" lvl="1" indent="-171450">
                  <a:spcAft>
                    <a:spcPts val="526"/>
                  </a:spcAft>
                  <a:buClr>
                    <a:srgbClr val="00ADC6"/>
                  </a:buClr>
                  <a:buFont typeface="Arial" panose="020B0604020202020204" pitchFamily="34" charset="0"/>
                  <a:buChar char="•"/>
                </a:pPr>
                <a:r>
                  <a:rPr lang="en-GB" sz="1100" dirty="0" smtClean="0">
                    <a:solidFill>
                      <a:prstClr val="black"/>
                    </a:solidFill>
                  </a:rPr>
                  <a:t>For example, this </a:t>
                </a:r>
                <a:r>
                  <a:rPr lang="en-GB" sz="1100" dirty="0">
                    <a:solidFill>
                      <a:prstClr val="black"/>
                    </a:solidFill>
                  </a:rPr>
                  <a:t>can happen if two interventions are both targeted at reducing the number of A&amp;E attendances by </a:t>
                </a:r>
                <a:r>
                  <a:rPr lang="en-GB" sz="1100" dirty="0" smtClean="0">
                    <a:solidFill>
                      <a:prstClr val="black"/>
                    </a:solidFill>
                  </a:rPr>
                  <a:t>adults with </a:t>
                </a:r>
                <a:r>
                  <a:rPr lang="en-GB" sz="1100" dirty="0">
                    <a:solidFill>
                      <a:prstClr val="black"/>
                    </a:solidFill>
                  </a:rPr>
                  <a:t>Long Term </a:t>
                </a:r>
                <a:r>
                  <a:rPr lang="en-GB" sz="1100" dirty="0" smtClean="0">
                    <a:solidFill>
                      <a:prstClr val="black"/>
                    </a:solidFill>
                  </a:rPr>
                  <a:t>Conditions. Intervention A might reduce the number of unique patient attendances for adults with LTCs, while Intervention B might reduce the number of attendances per capita across the population.</a:t>
                </a:r>
                <a:endParaRPr lang="en-GB" sz="1100" dirty="0">
                  <a:solidFill>
                    <a:prstClr val="black"/>
                  </a:solidFill>
                </a:endParaRPr>
              </a:p>
              <a:p>
                <a:pPr marL="171450" lvl="1" indent="-171450">
                  <a:spcAft>
                    <a:spcPts val="1200"/>
                  </a:spcAft>
                  <a:buClr>
                    <a:srgbClr val="00ADC6"/>
                  </a:buClr>
                  <a:buFont typeface="Arial" panose="020B0604020202020204" pitchFamily="34" charset="0"/>
                  <a:buChar char="•"/>
                </a:pPr>
                <a:r>
                  <a:rPr lang="en-GB" sz="1100" dirty="0">
                    <a:solidFill>
                      <a:prstClr val="black"/>
                    </a:solidFill>
                  </a:rPr>
                  <a:t>When these </a:t>
                </a:r>
                <a:r>
                  <a:rPr lang="en-GB" sz="1100" dirty="0" smtClean="0">
                    <a:solidFill>
                      <a:prstClr val="black"/>
                    </a:solidFill>
                  </a:rPr>
                  <a:t>two interventions </a:t>
                </a:r>
                <a:r>
                  <a:rPr lang="en-GB" sz="1100" dirty="0">
                    <a:solidFill>
                      <a:prstClr val="black"/>
                    </a:solidFill>
                  </a:rPr>
                  <a:t>are implemented together, the </a:t>
                </a:r>
                <a:r>
                  <a:rPr lang="en-GB" sz="1100" dirty="0" smtClean="0">
                    <a:solidFill>
                      <a:prstClr val="black"/>
                    </a:solidFill>
                  </a:rPr>
                  <a:t>resulting savings </a:t>
                </a:r>
                <a:r>
                  <a:rPr lang="en-GB" sz="1100" dirty="0">
                    <a:solidFill>
                      <a:prstClr val="black"/>
                    </a:solidFill>
                  </a:rPr>
                  <a:t>are </a:t>
                </a:r>
                <a:r>
                  <a:rPr lang="en-GB" sz="1100" dirty="0" smtClean="0">
                    <a:solidFill>
                      <a:prstClr val="black"/>
                    </a:solidFill>
                  </a:rPr>
                  <a:t>estimated as less </a:t>
                </a:r>
                <a:r>
                  <a:rPr lang="en-GB" sz="1100" dirty="0">
                    <a:solidFill>
                      <a:prstClr val="black"/>
                    </a:solidFill>
                  </a:rPr>
                  <a:t>than </a:t>
                </a:r>
                <a:r>
                  <a:rPr lang="en-GB" sz="1100" dirty="0" smtClean="0">
                    <a:solidFill>
                      <a:prstClr val="black"/>
                    </a:solidFill>
                  </a:rPr>
                  <a:t>the sum of the savings resulting from each intervention implemented in isolation.</a:t>
                </a:r>
              </a:p>
              <a:p>
                <a:pPr marL="0" lvl="1">
                  <a:spcAft>
                    <a:spcPts val="600"/>
                  </a:spcAft>
                  <a:buClr>
                    <a:srgbClr val="00ADC6"/>
                  </a:buClr>
                </a:pPr>
                <a:r>
                  <a:rPr lang="en-GB" sz="1100" b="1" dirty="0" smtClean="0">
                    <a:solidFill>
                      <a:srgbClr val="00ADC6"/>
                    </a:solidFill>
                    <a:cs typeface="Arial" pitchFamily="34" charset="0"/>
                  </a:rPr>
                  <a:t>Accounting </a:t>
                </a:r>
                <a:r>
                  <a:rPr lang="en-GB" sz="1100" b="1" dirty="0">
                    <a:solidFill>
                      <a:srgbClr val="00ADC6"/>
                    </a:solidFill>
                    <a:cs typeface="Arial" pitchFamily="34" charset="0"/>
                  </a:rPr>
                  <a:t>for intervention costs: from gross savings to net savings</a:t>
                </a:r>
              </a:p>
              <a:p>
                <a:pPr marL="171450" lvl="1" indent="-171450">
                  <a:spcAft>
                    <a:spcPts val="1200"/>
                  </a:spcAft>
                  <a:buClr>
                    <a:srgbClr val="00ADC6"/>
                  </a:buClr>
                  <a:buFont typeface="Arial" panose="020B0604020202020204" pitchFamily="34" charset="0"/>
                  <a:buChar char="•"/>
                </a:pPr>
                <a:r>
                  <a:rPr lang="en-GB" sz="1100" dirty="0">
                    <a:solidFill>
                      <a:prstClr val="black"/>
                    </a:solidFill>
                  </a:rPr>
                  <a:t>The model </a:t>
                </a:r>
                <a:r>
                  <a:rPr lang="en-GB" sz="1100" dirty="0" smtClean="0">
                    <a:solidFill>
                      <a:prstClr val="black"/>
                    </a:solidFill>
                  </a:rPr>
                  <a:t>estimates gross </a:t>
                </a:r>
                <a:r>
                  <a:rPr lang="en-GB" sz="1100" dirty="0">
                    <a:solidFill>
                      <a:prstClr val="black"/>
                    </a:solidFill>
                  </a:rPr>
                  <a:t>savings generated by each of the interventions</a:t>
                </a:r>
                <a:r>
                  <a:rPr lang="en-GB" sz="1100" dirty="0" smtClean="0">
                    <a:solidFill>
                      <a:prstClr val="black"/>
                    </a:solidFill>
                  </a:rPr>
                  <a:t>. The cost </a:t>
                </a:r>
                <a:r>
                  <a:rPr lang="en-GB" sz="1100" dirty="0">
                    <a:solidFill>
                      <a:prstClr val="black"/>
                    </a:solidFill>
                  </a:rPr>
                  <a:t>of each intervention </a:t>
                </a:r>
                <a:r>
                  <a:rPr lang="en-GB" sz="1100" dirty="0" smtClean="0">
                    <a:solidFill>
                      <a:prstClr val="black"/>
                    </a:solidFill>
                  </a:rPr>
                  <a:t>is then </a:t>
                </a:r>
                <a:r>
                  <a:rPr lang="en-GB" sz="1100" dirty="0">
                    <a:solidFill>
                      <a:prstClr val="black"/>
                    </a:solidFill>
                  </a:rPr>
                  <a:t>estimated by applying net-to-gross savings ratios to the gross savings </a:t>
                </a:r>
                <a:r>
                  <a:rPr lang="en-GB" sz="1100" dirty="0" smtClean="0">
                    <a:solidFill>
                      <a:prstClr val="black"/>
                    </a:solidFill>
                  </a:rPr>
                  <a:t>estimated from </a:t>
                </a:r>
                <a:r>
                  <a:rPr lang="en-GB" sz="1100" dirty="0">
                    <a:solidFill>
                      <a:prstClr val="black"/>
                    </a:solidFill>
                  </a:rPr>
                  <a:t>the model:</a:t>
                </a:r>
              </a:p>
              <a:p>
                <a:pPr marL="446088" lvl="2">
                  <a:spcAft>
                    <a:spcPts val="1200"/>
                  </a:spcAft>
                  <a:buClr>
                    <a:srgbClr val="00ADC6"/>
                  </a:buClr>
                </a:pPr>
                <a14:m>
                  <m:oMathPara xmlns:m="http://schemas.openxmlformats.org/officeDocument/2006/math">
                    <m:oMathParaPr>
                      <m:jc m:val="left"/>
                    </m:oMathParaPr>
                    <m:oMath xmlns:m="http://schemas.openxmlformats.org/officeDocument/2006/math">
                      <m:r>
                        <a:rPr lang="en-GB" sz="1100" i="1">
                          <a:solidFill>
                            <a:prstClr val="black"/>
                          </a:solidFill>
                          <a:latin typeface="Cambria Math"/>
                        </a:rPr>
                        <m:t>𝑇𝑜𝑡𝑎𝑙</m:t>
                      </m:r>
                      <m:r>
                        <a:rPr lang="en-GB" sz="1100" i="1">
                          <a:solidFill>
                            <a:prstClr val="black"/>
                          </a:solidFill>
                          <a:latin typeface="Cambria Math"/>
                        </a:rPr>
                        <m:t> </m:t>
                      </m:r>
                      <m:r>
                        <a:rPr lang="en-GB" sz="1100" i="1">
                          <a:solidFill>
                            <a:prstClr val="black"/>
                          </a:solidFill>
                          <a:latin typeface="Cambria Math"/>
                        </a:rPr>
                        <m:t>𝑐𝑜𝑠𝑡𝑠</m:t>
                      </m:r>
                      <m:r>
                        <a:rPr lang="en-GB" sz="1100" i="1">
                          <a:solidFill>
                            <a:prstClr val="black"/>
                          </a:solidFill>
                          <a:latin typeface="Cambria Math"/>
                        </a:rPr>
                        <m:t>=</m:t>
                      </m:r>
                      <m:nary>
                        <m:naryPr>
                          <m:chr m:val="∑"/>
                          <m:supHide m:val="on"/>
                          <m:ctrlPr>
                            <a:rPr lang="en-GB" sz="1100" i="1">
                              <a:solidFill>
                                <a:prstClr val="black"/>
                              </a:solidFill>
                              <a:latin typeface="Cambria Math"/>
                            </a:rPr>
                          </m:ctrlPr>
                        </m:naryPr>
                        <m:sub>
                          <m:r>
                            <m:rPr>
                              <m:brk m:alnAt="7"/>
                            </m:rPr>
                            <a:rPr lang="en-GB" sz="1100" i="1">
                              <a:solidFill>
                                <a:prstClr val="black"/>
                              </a:solidFill>
                              <a:latin typeface="Cambria Math"/>
                            </a:rPr>
                            <m:t>𝑖</m:t>
                          </m:r>
                          <m:r>
                            <a:rPr lang="en-GB" sz="1100" i="1">
                              <a:solidFill>
                                <a:prstClr val="black"/>
                              </a:solidFill>
                              <a:latin typeface="Cambria Math"/>
                            </a:rPr>
                            <m:t>𝑛𝑡𝑒𝑟𝑣𝑒𝑛𝑡𝑖𝑜𝑛</m:t>
                          </m:r>
                        </m:sub>
                        <m:sup/>
                        <m:e>
                          <m:d>
                            <m:dPr>
                              <m:ctrlPr>
                                <a:rPr lang="en-GB" sz="1100" i="1">
                                  <a:solidFill>
                                    <a:prstClr val="black"/>
                                  </a:solidFill>
                                  <a:latin typeface="Cambria Math"/>
                                </a:rPr>
                              </m:ctrlPr>
                            </m:dPr>
                            <m:e>
                              <m:r>
                                <a:rPr lang="en-GB" sz="1100" i="1">
                                  <a:solidFill>
                                    <a:prstClr val="black"/>
                                  </a:solidFill>
                                  <a:latin typeface="Cambria Math"/>
                                </a:rPr>
                                <m:t>1−</m:t>
                              </m:r>
                              <m:r>
                                <a:rPr lang="en-GB" sz="1100" i="1">
                                  <a:solidFill>
                                    <a:prstClr val="black"/>
                                  </a:solidFill>
                                  <a:latin typeface="Cambria Math"/>
                                </a:rPr>
                                <m:t>𝑁𝑒𝑡𝐺𝑟𝑜𝑠𝑠𝑅𝑎𝑡𝑖𝑜</m:t>
                              </m:r>
                            </m:e>
                          </m:d>
                          <m:r>
                            <a:rPr lang="en-GB" sz="1100" i="1">
                              <a:solidFill>
                                <a:prstClr val="black"/>
                              </a:solidFill>
                              <a:latin typeface="Cambria Math"/>
                            </a:rPr>
                            <m:t> ∗</m:t>
                          </m:r>
                          <m:r>
                            <a:rPr lang="en-GB" sz="1100" i="1">
                              <a:solidFill>
                                <a:prstClr val="black"/>
                              </a:solidFill>
                              <a:latin typeface="Cambria Math"/>
                            </a:rPr>
                            <m:t>𝐺𝑟𝑜𝑠𝑠</m:t>
                          </m:r>
                          <m:r>
                            <a:rPr lang="en-GB" sz="1100" i="1">
                              <a:solidFill>
                                <a:prstClr val="black"/>
                              </a:solidFill>
                              <a:latin typeface="Cambria Math"/>
                            </a:rPr>
                            <m:t> </m:t>
                          </m:r>
                          <m:r>
                            <a:rPr lang="en-GB" sz="1100" i="1">
                              <a:solidFill>
                                <a:prstClr val="black"/>
                              </a:solidFill>
                              <a:latin typeface="Cambria Math"/>
                            </a:rPr>
                            <m:t>𝑠𝑎𝑣𝑖𝑛𝑔𝑠</m:t>
                          </m:r>
                          <m:r>
                            <m:rPr>
                              <m:nor/>
                            </m:rPr>
                            <a:rPr lang="en-GB" sz="1100" dirty="0">
                              <a:solidFill>
                                <a:prstClr val="black"/>
                              </a:solidFill>
                            </a:rPr>
                            <m:t> </m:t>
                          </m:r>
                        </m:e>
                      </m:nary>
                    </m:oMath>
                  </m:oMathPara>
                </a14:m>
                <a:endParaRPr lang="en-GB" sz="1100" dirty="0">
                  <a:solidFill>
                    <a:prstClr val="black"/>
                  </a:solidFill>
                </a:endParaRPr>
              </a:p>
              <a:p>
                <a:pPr marL="171450" lvl="1" indent="-171450">
                  <a:spcAft>
                    <a:spcPts val="1200"/>
                  </a:spcAft>
                  <a:buClr>
                    <a:srgbClr val="00ADC6"/>
                  </a:buClr>
                  <a:buFont typeface="Arial" panose="020B0604020202020204" pitchFamily="34" charset="0"/>
                  <a:buChar char="•"/>
                </a:pPr>
                <a:r>
                  <a:rPr lang="en-GB" sz="1100" dirty="0" smtClean="0">
                    <a:solidFill>
                      <a:prstClr val="black"/>
                    </a:solidFill>
                  </a:rPr>
                  <a:t>Whenever </a:t>
                </a:r>
                <a:r>
                  <a:rPr lang="en-GB" sz="1100" dirty="0">
                    <a:solidFill>
                      <a:prstClr val="black"/>
                    </a:solidFill>
                  </a:rPr>
                  <a:t>an overlap is identified on the benefits side, this overlap is quantified and the aggregate gross savings from the interventions are appropriately scaled down. At the same time, a proportional reduction is also applied to the costs of the interventions, in order to account for </a:t>
                </a:r>
                <a:r>
                  <a:rPr lang="en-GB" sz="1100" dirty="0" smtClean="0">
                    <a:solidFill>
                      <a:prstClr val="black"/>
                    </a:solidFill>
                  </a:rPr>
                  <a:t>potential overlap </a:t>
                </a:r>
                <a:r>
                  <a:rPr lang="en-GB" sz="1100" dirty="0">
                    <a:solidFill>
                      <a:prstClr val="black"/>
                    </a:solidFill>
                  </a:rPr>
                  <a:t>of costs</a:t>
                </a:r>
                <a:r>
                  <a:rPr lang="en-GB" sz="1100" dirty="0" smtClean="0">
                    <a:solidFill>
                      <a:prstClr val="black"/>
                    </a:solidFill>
                  </a:rPr>
                  <a:t>. This will need to be considered on the ground by CCGs.</a:t>
                </a:r>
                <a:endParaRPr lang="en-GB" sz="1100" dirty="0">
                  <a:solidFill>
                    <a:prstClr val="black"/>
                  </a:solidFill>
                </a:endParaRPr>
              </a:p>
              <a:p>
                <a:pPr marL="171450" lvl="1" indent="-171450">
                  <a:spcAft>
                    <a:spcPts val="1200"/>
                  </a:spcAft>
                  <a:buClr>
                    <a:srgbClr val="00ADC6"/>
                  </a:buClr>
                  <a:buFont typeface="Arial" panose="020B0604020202020204" pitchFamily="34" charset="0"/>
                  <a:buChar char="•"/>
                </a:pPr>
                <a:r>
                  <a:rPr lang="en-GB" sz="1100" dirty="0">
                    <a:solidFill>
                      <a:prstClr val="black"/>
                    </a:solidFill>
                  </a:rPr>
                  <a:t>The overall net benefits from the interventions are </a:t>
                </a:r>
                <a:r>
                  <a:rPr lang="en-GB" sz="1100" dirty="0" smtClean="0">
                    <a:solidFill>
                      <a:prstClr val="black"/>
                    </a:solidFill>
                  </a:rPr>
                  <a:t>estimated as </a:t>
                </a:r>
                <a:r>
                  <a:rPr lang="en-GB" sz="1100" dirty="0">
                    <a:solidFill>
                      <a:prstClr val="black"/>
                    </a:solidFill>
                  </a:rPr>
                  <a:t>the </a:t>
                </a:r>
                <a:r>
                  <a:rPr lang="en-GB" sz="1100" dirty="0" smtClean="0">
                    <a:solidFill>
                      <a:prstClr val="black"/>
                    </a:solidFill>
                  </a:rPr>
                  <a:t>total gross </a:t>
                </a:r>
                <a:r>
                  <a:rPr lang="en-GB" sz="1100" dirty="0">
                    <a:solidFill>
                      <a:prstClr val="black"/>
                    </a:solidFill>
                  </a:rPr>
                  <a:t>benefits (net of the overlap) minus the </a:t>
                </a:r>
                <a:r>
                  <a:rPr lang="en-GB" sz="1100" dirty="0" smtClean="0">
                    <a:solidFill>
                      <a:prstClr val="black"/>
                    </a:solidFill>
                  </a:rPr>
                  <a:t>interventions</a:t>
                </a:r>
                <a:r>
                  <a:rPr lang="en-GB" sz="1100" dirty="0">
                    <a:solidFill>
                      <a:prstClr val="black"/>
                    </a:solidFill>
                  </a:rPr>
                  <a:t>’ </a:t>
                </a:r>
                <a:r>
                  <a:rPr lang="en-GB" sz="1100" dirty="0" smtClean="0">
                    <a:solidFill>
                      <a:prstClr val="black"/>
                    </a:solidFill>
                  </a:rPr>
                  <a:t>total costs </a:t>
                </a:r>
                <a:r>
                  <a:rPr lang="en-GB" sz="1100" dirty="0">
                    <a:solidFill>
                      <a:prstClr val="black"/>
                    </a:solidFill>
                  </a:rPr>
                  <a:t>(net of the overlap):</a:t>
                </a:r>
              </a:p>
              <a:p>
                <a:pPr marL="457200" lvl="2">
                  <a:spcAft>
                    <a:spcPts val="526"/>
                  </a:spcAft>
                  <a:buClr>
                    <a:srgbClr val="00ADC6"/>
                  </a:buClr>
                </a:pPr>
                <a14:m>
                  <m:oMathPara xmlns:m="http://schemas.openxmlformats.org/officeDocument/2006/math">
                    <m:oMathParaPr>
                      <m:jc m:val="left"/>
                    </m:oMathParaPr>
                    <m:oMath xmlns:m="http://schemas.openxmlformats.org/officeDocument/2006/math">
                      <m:r>
                        <a:rPr lang="en-GB" sz="1100" i="1">
                          <a:solidFill>
                            <a:prstClr val="black"/>
                          </a:solidFill>
                          <a:latin typeface="Cambria Math"/>
                        </a:rPr>
                        <m:t>𝑁𝑒𝑡</m:t>
                      </m:r>
                      <m:r>
                        <a:rPr lang="en-GB" sz="1100" i="1">
                          <a:solidFill>
                            <a:prstClr val="black"/>
                          </a:solidFill>
                          <a:latin typeface="Cambria Math"/>
                        </a:rPr>
                        <m:t> </m:t>
                      </m:r>
                      <m:r>
                        <a:rPr lang="en-GB" sz="1100" i="1">
                          <a:solidFill>
                            <a:prstClr val="black"/>
                          </a:solidFill>
                          <a:latin typeface="Cambria Math"/>
                        </a:rPr>
                        <m:t>𝑠𝑎𝑣𝑖𝑛𝑔𝑠</m:t>
                      </m:r>
                      <m:r>
                        <a:rPr lang="en-GB" sz="1100" i="1">
                          <a:solidFill>
                            <a:prstClr val="black"/>
                          </a:solidFill>
                          <a:latin typeface="Cambria Math"/>
                        </a:rPr>
                        <m:t>= </m:t>
                      </m:r>
                      <m:sSup>
                        <m:sSupPr>
                          <m:ctrlPr>
                            <a:rPr lang="en-GB" sz="1100" i="1">
                              <a:solidFill>
                                <a:prstClr val="black"/>
                              </a:solidFill>
                              <a:latin typeface="Cambria Math"/>
                            </a:rPr>
                          </m:ctrlPr>
                        </m:sSupPr>
                        <m:e>
                          <m:r>
                            <a:rPr lang="en-GB" sz="1100" i="1">
                              <a:solidFill>
                                <a:prstClr val="black"/>
                              </a:solidFill>
                              <a:latin typeface="Cambria Math"/>
                            </a:rPr>
                            <m:t>𝐺𝑟𝑜𝑠𝑠</m:t>
                          </m:r>
                          <m:r>
                            <a:rPr lang="en-GB" sz="1100" i="1">
                              <a:solidFill>
                                <a:prstClr val="black"/>
                              </a:solidFill>
                              <a:latin typeface="Cambria Math"/>
                            </a:rPr>
                            <m:t> </m:t>
                          </m:r>
                          <m:r>
                            <a:rPr lang="en-GB" sz="1100" i="1">
                              <a:solidFill>
                                <a:prstClr val="black"/>
                              </a:solidFill>
                              <a:latin typeface="Cambria Math"/>
                            </a:rPr>
                            <m:t>𝑠𝑎𝑣𝑖𝑛𝑔𝑠</m:t>
                          </m:r>
                        </m:e>
                        <m:sup>
                          <m:r>
                            <a:rPr lang="en-GB" sz="1100" i="1">
                              <a:solidFill>
                                <a:prstClr val="black"/>
                              </a:solidFill>
                              <a:latin typeface="Cambria Math"/>
                            </a:rPr>
                            <m:t>𝑛𝑒𝑡</m:t>
                          </m:r>
                          <m:r>
                            <a:rPr lang="en-GB" sz="1100" i="1">
                              <a:solidFill>
                                <a:prstClr val="black"/>
                              </a:solidFill>
                              <a:latin typeface="Cambria Math"/>
                            </a:rPr>
                            <m:t> </m:t>
                          </m:r>
                          <m:r>
                            <a:rPr lang="en-GB" sz="1100" i="1">
                              <a:solidFill>
                                <a:prstClr val="black"/>
                              </a:solidFill>
                              <a:latin typeface="Cambria Math"/>
                            </a:rPr>
                            <m:t>𝑜𝑓</m:t>
                          </m:r>
                          <m:r>
                            <a:rPr lang="en-GB" sz="1100" i="1">
                              <a:solidFill>
                                <a:prstClr val="black"/>
                              </a:solidFill>
                              <a:latin typeface="Cambria Math"/>
                            </a:rPr>
                            <m:t> </m:t>
                          </m:r>
                          <m:r>
                            <a:rPr lang="en-GB" sz="1100" i="1">
                              <a:solidFill>
                                <a:prstClr val="black"/>
                              </a:solidFill>
                              <a:latin typeface="Cambria Math"/>
                            </a:rPr>
                            <m:t>𝑜𝑣𝑒𝑟𝑙𝑎𝑝</m:t>
                          </m:r>
                        </m:sup>
                      </m:sSup>
                      <m:r>
                        <a:rPr lang="en-GB" sz="1100" i="1">
                          <a:solidFill>
                            <a:prstClr val="black"/>
                          </a:solidFill>
                          <a:latin typeface="Cambria Math"/>
                        </a:rPr>
                        <m:t> − </m:t>
                      </m:r>
                      <m:sSup>
                        <m:sSupPr>
                          <m:ctrlPr>
                            <a:rPr lang="en-GB" sz="1100" i="1">
                              <a:solidFill>
                                <a:prstClr val="black"/>
                              </a:solidFill>
                              <a:latin typeface="Cambria Math"/>
                            </a:rPr>
                          </m:ctrlPr>
                        </m:sSupPr>
                        <m:e>
                          <m:r>
                            <a:rPr lang="en-GB" sz="1100" i="1">
                              <a:solidFill>
                                <a:prstClr val="black"/>
                              </a:solidFill>
                              <a:latin typeface="Cambria Math"/>
                            </a:rPr>
                            <m:t> </m:t>
                          </m:r>
                          <m:r>
                            <a:rPr lang="en-GB" sz="1100" i="1">
                              <a:solidFill>
                                <a:prstClr val="black"/>
                              </a:solidFill>
                              <a:latin typeface="Cambria Math"/>
                            </a:rPr>
                            <m:t>𝑇𝑜𝑡𝑎𝑙</m:t>
                          </m:r>
                          <m:r>
                            <a:rPr lang="en-GB" sz="1100" i="1">
                              <a:solidFill>
                                <a:prstClr val="black"/>
                              </a:solidFill>
                              <a:latin typeface="Cambria Math"/>
                            </a:rPr>
                            <m:t> </m:t>
                          </m:r>
                          <m:r>
                            <a:rPr lang="en-GB" sz="1100" i="1">
                              <a:solidFill>
                                <a:prstClr val="black"/>
                              </a:solidFill>
                              <a:latin typeface="Cambria Math"/>
                            </a:rPr>
                            <m:t>𝑐𝑜𝑠𝑡𝑠</m:t>
                          </m:r>
                        </m:e>
                        <m:sup>
                          <m:r>
                            <a:rPr lang="en-GB" sz="1100" i="1">
                              <a:solidFill>
                                <a:prstClr val="black"/>
                              </a:solidFill>
                              <a:latin typeface="Cambria Math"/>
                            </a:rPr>
                            <m:t>𝑛𝑒𝑡</m:t>
                          </m:r>
                          <m:r>
                            <a:rPr lang="en-GB" sz="1100" i="1">
                              <a:solidFill>
                                <a:prstClr val="black"/>
                              </a:solidFill>
                              <a:latin typeface="Cambria Math"/>
                            </a:rPr>
                            <m:t> </m:t>
                          </m:r>
                          <m:r>
                            <a:rPr lang="en-GB" sz="1100" i="1">
                              <a:solidFill>
                                <a:prstClr val="black"/>
                              </a:solidFill>
                              <a:latin typeface="Cambria Math"/>
                            </a:rPr>
                            <m:t>𝑜𝑓</m:t>
                          </m:r>
                          <m:r>
                            <a:rPr lang="en-GB" sz="1100" i="1">
                              <a:solidFill>
                                <a:prstClr val="black"/>
                              </a:solidFill>
                              <a:latin typeface="Cambria Math"/>
                            </a:rPr>
                            <m:t> </m:t>
                          </m:r>
                          <m:r>
                            <a:rPr lang="en-GB" sz="1100" i="1">
                              <a:solidFill>
                                <a:prstClr val="black"/>
                              </a:solidFill>
                              <a:latin typeface="Cambria Math"/>
                            </a:rPr>
                            <m:t>𝑜𝑣𝑒𝑟𝑙𝑎𝑝</m:t>
                          </m:r>
                        </m:sup>
                      </m:sSup>
                    </m:oMath>
                  </m:oMathPara>
                </a14:m>
                <a:endParaRPr lang="en-GB" sz="1100" dirty="0">
                  <a:solidFill>
                    <a:prstClr val="black"/>
                  </a:solidFill>
                </a:endParaRPr>
              </a:p>
              <a:p>
                <a:pPr marL="457200" lvl="2">
                  <a:spcAft>
                    <a:spcPts val="526"/>
                  </a:spcAft>
                  <a:buClr>
                    <a:srgbClr val="00ADC6"/>
                  </a:buClr>
                </a:pPr>
                <a:r>
                  <a:rPr lang="en-GB" sz="1100" dirty="0">
                    <a:solidFill>
                      <a:prstClr val="black"/>
                    </a:solidFill>
                  </a:rPr>
                  <a:t>where </a:t>
                </a:r>
                <a14:m>
                  <m:oMath xmlns:m="http://schemas.openxmlformats.org/officeDocument/2006/math">
                    <m:sSup>
                      <m:sSupPr>
                        <m:ctrlPr>
                          <a:rPr lang="en-GB" sz="1100" i="1">
                            <a:solidFill>
                              <a:prstClr val="black"/>
                            </a:solidFill>
                            <a:latin typeface="Cambria Math"/>
                          </a:rPr>
                        </m:ctrlPr>
                      </m:sSupPr>
                      <m:e>
                        <m:r>
                          <a:rPr lang="en-GB" sz="1100">
                            <a:solidFill>
                              <a:prstClr val="black"/>
                            </a:solidFill>
                            <a:latin typeface="Cambria Math"/>
                          </a:rPr>
                          <m:t>𝐺𝑟𝑜𝑠𝑠</m:t>
                        </m:r>
                        <m:r>
                          <a:rPr lang="en-GB" sz="1100">
                            <a:solidFill>
                              <a:prstClr val="black"/>
                            </a:solidFill>
                            <a:latin typeface="Cambria Math"/>
                          </a:rPr>
                          <m:t> </m:t>
                        </m:r>
                        <m:r>
                          <a:rPr lang="en-GB" sz="1100">
                            <a:solidFill>
                              <a:prstClr val="black"/>
                            </a:solidFill>
                            <a:latin typeface="Cambria Math"/>
                          </a:rPr>
                          <m:t>𝑠𝑎𝑣𝑖𝑛𝑔𝑠</m:t>
                        </m:r>
                      </m:e>
                      <m:sup>
                        <m:r>
                          <m:rPr>
                            <m:sty m:val="p"/>
                          </m:rPr>
                          <a:rPr lang="en-GB" sz="1100">
                            <a:solidFill>
                              <a:prstClr val="black"/>
                            </a:solidFill>
                            <a:latin typeface="Cambria Math"/>
                          </a:rPr>
                          <m:t>net</m:t>
                        </m:r>
                        <m:r>
                          <a:rPr lang="en-GB" sz="1100">
                            <a:solidFill>
                              <a:prstClr val="black"/>
                            </a:solidFill>
                            <a:latin typeface="Cambria Math"/>
                          </a:rPr>
                          <m:t> </m:t>
                        </m:r>
                        <m:r>
                          <m:rPr>
                            <m:sty m:val="p"/>
                          </m:rPr>
                          <a:rPr lang="en-GB" sz="1100">
                            <a:solidFill>
                              <a:prstClr val="black"/>
                            </a:solidFill>
                            <a:latin typeface="Cambria Math"/>
                          </a:rPr>
                          <m:t>of</m:t>
                        </m:r>
                        <m:r>
                          <a:rPr lang="en-GB" sz="1100">
                            <a:solidFill>
                              <a:prstClr val="black"/>
                            </a:solidFill>
                            <a:latin typeface="Cambria Math"/>
                          </a:rPr>
                          <m:t> </m:t>
                        </m:r>
                        <m:r>
                          <a:rPr lang="en-GB" sz="1100">
                            <a:solidFill>
                              <a:prstClr val="black"/>
                            </a:solidFill>
                            <a:latin typeface="Cambria Math"/>
                          </a:rPr>
                          <m:t>𝑜𝑣𝑒𝑟𝑙𝑎𝑝</m:t>
                        </m:r>
                      </m:sup>
                    </m:sSup>
                  </m:oMath>
                </a14:m>
                <a:r>
                  <a:rPr lang="en-GB" sz="1100" dirty="0">
                    <a:solidFill>
                      <a:prstClr val="black"/>
                    </a:solidFill>
                  </a:rPr>
                  <a:t> are generated from the model by applying all interventions together, and</a:t>
                </a:r>
              </a:p>
              <a:p>
                <a:pPr marL="908050" lvl="2">
                  <a:spcAft>
                    <a:spcPts val="1200"/>
                  </a:spcAft>
                  <a:buClr>
                    <a:srgbClr val="00ADC6"/>
                  </a:buClr>
                </a:pPr>
                <a14:m>
                  <m:oMathPara xmlns:m="http://schemas.openxmlformats.org/officeDocument/2006/math">
                    <m:oMathParaPr>
                      <m:jc m:val="left"/>
                    </m:oMathParaPr>
                    <m:oMath xmlns:m="http://schemas.openxmlformats.org/officeDocument/2006/math">
                      <m:sSup>
                        <m:sSupPr>
                          <m:ctrlPr>
                            <a:rPr lang="en-GB" sz="1100" i="1">
                              <a:solidFill>
                                <a:prstClr val="black"/>
                              </a:solidFill>
                              <a:latin typeface="Cambria Math"/>
                            </a:rPr>
                          </m:ctrlPr>
                        </m:sSupPr>
                        <m:e>
                          <m:r>
                            <a:rPr lang="en-GB" sz="1100" i="1">
                              <a:solidFill>
                                <a:prstClr val="black"/>
                              </a:solidFill>
                              <a:latin typeface="Cambria Math"/>
                            </a:rPr>
                            <m:t>𝑇𝑜𝑡𝑎𝑙</m:t>
                          </m:r>
                          <m:r>
                            <a:rPr lang="en-GB" sz="1100" i="1">
                              <a:solidFill>
                                <a:prstClr val="black"/>
                              </a:solidFill>
                              <a:latin typeface="Cambria Math"/>
                            </a:rPr>
                            <m:t> </m:t>
                          </m:r>
                          <m:r>
                            <a:rPr lang="en-GB" sz="1100" i="1">
                              <a:solidFill>
                                <a:prstClr val="black"/>
                              </a:solidFill>
                              <a:latin typeface="Cambria Math"/>
                            </a:rPr>
                            <m:t>𝑐𝑜𝑠𝑡𝑠</m:t>
                          </m:r>
                        </m:e>
                        <m:sup>
                          <m:r>
                            <a:rPr lang="en-GB" sz="1100" i="1">
                              <a:solidFill>
                                <a:prstClr val="black"/>
                              </a:solidFill>
                              <a:latin typeface="Cambria Math"/>
                            </a:rPr>
                            <m:t>𝑛𝑒𝑡</m:t>
                          </m:r>
                          <m:r>
                            <a:rPr lang="en-GB" sz="1100" i="1">
                              <a:solidFill>
                                <a:prstClr val="black"/>
                              </a:solidFill>
                              <a:latin typeface="Cambria Math"/>
                            </a:rPr>
                            <m:t> </m:t>
                          </m:r>
                          <m:r>
                            <a:rPr lang="en-GB" sz="1100" i="1">
                              <a:solidFill>
                                <a:prstClr val="black"/>
                              </a:solidFill>
                              <a:latin typeface="Cambria Math"/>
                            </a:rPr>
                            <m:t>𝑜𝑓</m:t>
                          </m:r>
                          <m:r>
                            <a:rPr lang="en-GB" sz="1100" i="1">
                              <a:solidFill>
                                <a:prstClr val="black"/>
                              </a:solidFill>
                              <a:latin typeface="Cambria Math"/>
                            </a:rPr>
                            <m:t> </m:t>
                          </m:r>
                          <m:r>
                            <a:rPr lang="en-GB" sz="1100" i="1">
                              <a:solidFill>
                                <a:prstClr val="black"/>
                              </a:solidFill>
                              <a:latin typeface="Cambria Math"/>
                            </a:rPr>
                            <m:t>𝑜𝑣𝑒𝑟𝑙𝑎𝑝</m:t>
                          </m:r>
                        </m:sup>
                      </m:sSup>
                      <m:r>
                        <a:rPr lang="en-GB" sz="1100" i="1">
                          <a:solidFill>
                            <a:prstClr val="black"/>
                          </a:solidFill>
                          <a:latin typeface="Cambria Math"/>
                        </a:rPr>
                        <m:t>=</m:t>
                      </m:r>
                      <m:d>
                        <m:dPr>
                          <m:ctrlPr>
                            <a:rPr lang="en-GB" sz="1100" i="1">
                              <a:solidFill>
                                <a:prstClr val="black"/>
                              </a:solidFill>
                              <a:latin typeface="Cambria Math"/>
                            </a:rPr>
                          </m:ctrlPr>
                        </m:dPr>
                        <m:e>
                          <m:r>
                            <a:rPr lang="en-GB" sz="1100" i="1">
                              <a:solidFill>
                                <a:prstClr val="black"/>
                              </a:solidFill>
                              <a:latin typeface="Cambria Math"/>
                            </a:rPr>
                            <m:t>1−</m:t>
                          </m:r>
                          <m:f>
                            <m:fPr>
                              <m:ctrlPr>
                                <a:rPr lang="en-GB" sz="1100" i="1">
                                  <a:solidFill>
                                    <a:prstClr val="black"/>
                                  </a:solidFill>
                                  <a:latin typeface="Cambria Math"/>
                                </a:rPr>
                              </m:ctrlPr>
                            </m:fPr>
                            <m:num>
                              <m:r>
                                <a:rPr lang="en-GB" sz="1100" i="1">
                                  <a:solidFill>
                                    <a:prstClr val="black"/>
                                  </a:solidFill>
                                  <a:latin typeface="Cambria Math"/>
                                </a:rPr>
                                <m:t>𝑂𝑣𝑒𝑟𝑙𝑎𝑝</m:t>
                              </m:r>
                            </m:num>
                            <m:den>
                              <m:nary>
                                <m:naryPr>
                                  <m:chr m:val="∑"/>
                                  <m:supHide m:val="on"/>
                                  <m:ctrlPr>
                                    <a:rPr lang="en-GB" sz="1100" i="1">
                                      <a:solidFill>
                                        <a:prstClr val="black"/>
                                      </a:solidFill>
                                      <a:latin typeface="Cambria Math"/>
                                    </a:rPr>
                                  </m:ctrlPr>
                                </m:naryPr>
                                <m:sub>
                                  <m:r>
                                    <m:rPr>
                                      <m:brk m:alnAt="7"/>
                                    </m:rPr>
                                    <a:rPr lang="en-GB" sz="1100" i="1">
                                      <a:solidFill>
                                        <a:prstClr val="black"/>
                                      </a:solidFill>
                                      <a:latin typeface="Cambria Math"/>
                                    </a:rPr>
                                    <m:t>𝑖</m:t>
                                  </m:r>
                                  <m:r>
                                    <a:rPr lang="en-GB" sz="1100" i="1">
                                      <a:solidFill>
                                        <a:prstClr val="black"/>
                                      </a:solidFill>
                                      <a:latin typeface="Cambria Math"/>
                                    </a:rPr>
                                    <m:t>𝑛𝑡𝑒𝑟𝑣𝑒𝑛𝑡𝑖𝑜𝑛</m:t>
                                  </m:r>
                                </m:sub>
                                <m:sup/>
                                <m:e>
                                  <m:r>
                                    <a:rPr lang="en-GB" sz="1100" i="1">
                                      <a:solidFill>
                                        <a:prstClr val="black"/>
                                      </a:solidFill>
                                      <a:latin typeface="Cambria Math"/>
                                    </a:rPr>
                                    <m:t>𝐺𝑟𝑜𝑠𝑠</m:t>
                                  </m:r>
                                  <m:r>
                                    <a:rPr lang="en-GB" sz="1100" i="1">
                                      <a:solidFill>
                                        <a:prstClr val="black"/>
                                      </a:solidFill>
                                      <a:latin typeface="Cambria Math"/>
                                    </a:rPr>
                                    <m:t> </m:t>
                                  </m:r>
                                  <m:r>
                                    <a:rPr lang="en-GB" sz="1100" i="1">
                                      <a:solidFill>
                                        <a:prstClr val="black"/>
                                      </a:solidFill>
                                      <a:latin typeface="Cambria Math"/>
                                    </a:rPr>
                                    <m:t>𝑠𝑎𝑣𝑖𝑛𝑔𝑠</m:t>
                                  </m:r>
                                </m:e>
                              </m:nary>
                            </m:den>
                          </m:f>
                        </m:e>
                      </m:d>
                      <m:r>
                        <a:rPr lang="en-GB" sz="1100" i="1">
                          <a:solidFill>
                            <a:prstClr val="black"/>
                          </a:solidFill>
                          <a:latin typeface="Cambria Math"/>
                        </a:rPr>
                        <m:t> ∗</m:t>
                      </m:r>
                      <m:r>
                        <a:rPr lang="en-GB" sz="1100" i="1">
                          <a:solidFill>
                            <a:prstClr val="black"/>
                          </a:solidFill>
                          <a:latin typeface="Cambria Math"/>
                        </a:rPr>
                        <m:t>𝑇𝑜𝑡𝑎𝑙</m:t>
                      </m:r>
                      <m:r>
                        <a:rPr lang="en-GB" sz="1100" i="1">
                          <a:solidFill>
                            <a:prstClr val="black"/>
                          </a:solidFill>
                          <a:latin typeface="Cambria Math"/>
                        </a:rPr>
                        <m:t> </m:t>
                      </m:r>
                      <m:r>
                        <a:rPr lang="en-GB" sz="1100" i="1">
                          <a:solidFill>
                            <a:prstClr val="black"/>
                          </a:solidFill>
                          <a:latin typeface="Cambria Math"/>
                        </a:rPr>
                        <m:t>𝑐𝑜𝑠𝑡𝑠</m:t>
                      </m:r>
                    </m:oMath>
                  </m:oMathPara>
                </a14:m>
                <a:endParaRPr lang="en-GB" sz="1100" dirty="0">
                  <a:solidFill>
                    <a:prstClr val="black"/>
                  </a:solidFill>
                </a:endParaRPr>
              </a:p>
              <a:p>
                <a:pPr marL="171450" lvl="1" indent="-171450">
                  <a:spcAft>
                    <a:spcPts val="1200"/>
                  </a:spcAft>
                  <a:buClr>
                    <a:srgbClr val="00ADC6"/>
                  </a:buClr>
                  <a:buFont typeface="Arial" panose="020B0604020202020204" pitchFamily="34" charset="0"/>
                  <a:buChar char="•"/>
                </a:pPr>
                <a:endParaRPr lang="en-GB" sz="1100" dirty="0" smtClean="0">
                  <a:solidFill>
                    <a:prstClr val="black"/>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75921" y="1156923"/>
                <a:ext cx="8172656" cy="5341078"/>
              </a:xfrm>
              <a:prstGeom prst="rect">
                <a:avLst/>
              </a:prstGeom>
              <a:blipFill rotWithShape="1">
                <a:blip r:embed="rId8"/>
                <a:stretch>
                  <a:fillRect l="-1119" t="-1027" r="-373"/>
                </a:stretch>
              </a:blipFill>
            </p:spPr>
            <p:txBody>
              <a:bodyPr/>
              <a:lstStyle/>
              <a:p>
                <a:r>
                  <a:rPr lang="en-GB">
                    <a:noFill/>
                  </a:rPr>
                  <a:t> </a:t>
                </a:r>
              </a:p>
            </p:txBody>
          </p:sp>
        </mc:Fallback>
      </mc:AlternateContent>
    </p:spTree>
    <p:extLst>
      <p:ext uri="{BB962C8B-B14F-4D97-AF65-F5344CB8AC3E}">
        <p14:creationId xmlns:p14="http://schemas.microsoft.com/office/powerpoint/2010/main" val="1902005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5656972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7524" name="think-cell Slide" r:id="rId40" imgW="270" imgH="270" progId="TCLayout.ActiveDocument.1">
                  <p:embed/>
                </p:oleObj>
              </mc:Choice>
              <mc:Fallback>
                <p:oleObj name="think-cell Slide" r:id="rId40" imgW="270" imgH="270" progId="TCLayout.ActiveDocument.1">
                  <p:embed/>
                  <p:pic>
                    <p:nvPicPr>
                      <p:cNvPr id="0" name=""/>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800" dirty="0">
              <a:solidFill>
                <a:prstClr val="white"/>
              </a:solidFill>
              <a:latin typeface="Arial"/>
              <a:cs typeface="Aria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Modelling the impact of the interventions</a:t>
            </a:r>
          </a:p>
        </p:txBody>
      </p:sp>
      <p:sp>
        <p:nvSpPr>
          <p:cNvPr id="48"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27</a:t>
            </a:fld>
            <a:endParaRPr lang="en-GB" dirty="0">
              <a:solidFill>
                <a:prstClr val="black"/>
              </a:solidFill>
            </a:endParaRPr>
          </a:p>
        </p:txBody>
      </p:sp>
      <p:sp>
        <p:nvSpPr>
          <p:cNvPr id="17" name="TextBox 16"/>
          <p:cNvSpPr txBox="1"/>
          <p:nvPr/>
        </p:nvSpPr>
        <p:spPr>
          <a:xfrm>
            <a:off x="351887" y="1066193"/>
            <a:ext cx="6376427" cy="169277"/>
          </a:xfrm>
          <a:prstGeom prst="rect">
            <a:avLst/>
          </a:prstGeom>
          <a:noFill/>
        </p:spPr>
        <p:txBody>
          <a:bodyPr wrap="square" lIns="0" tIns="0" rIns="0" bIns="0" rtlCol="0">
            <a:spAutoFit/>
          </a:bodyPr>
          <a:lstStyle/>
          <a:p>
            <a:r>
              <a:rPr lang="en-GB" sz="1100" b="1" dirty="0" smtClean="0">
                <a:solidFill>
                  <a:srgbClr val="00ADC6"/>
                </a:solidFill>
                <a:cs typeface="Arial" pitchFamily="34" charset="0"/>
              </a:rPr>
              <a:t>How the interventions are defined and applied</a:t>
            </a:r>
            <a:endParaRPr lang="en-GB" sz="1100" b="1" dirty="0">
              <a:solidFill>
                <a:srgbClr val="00ADC6"/>
              </a:solidFill>
              <a:cs typeface="Arial" pitchFamily="34" charset="0"/>
            </a:endParaRPr>
          </a:p>
        </p:txBody>
      </p:sp>
      <p:sp>
        <p:nvSpPr>
          <p:cNvPr id="11" name="TextBox 10"/>
          <p:cNvSpPr txBox="1"/>
          <p:nvPr/>
        </p:nvSpPr>
        <p:spPr>
          <a:xfrm>
            <a:off x="5849772" y="1332006"/>
            <a:ext cx="2360777" cy="3939540"/>
          </a:xfrm>
          <a:prstGeom prst="rect">
            <a:avLst/>
          </a:prstGeom>
          <a:noFill/>
        </p:spPr>
        <p:txBody>
          <a:bodyPr wrap="square" lIns="0" tIns="0" rIns="0" bIns="0" rtlCol="0">
            <a:spAutoFit/>
          </a:bodyPr>
          <a:lstStyle/>
          <a:p>
            <a:pPr algn="just"/>
            <a:r>
              <a:rPr lang="en-GB" sz="1100" b="1" dirty="0" smtClean="0">
                <a:solidFill>
                  <a:prstClr val="black"/>
                </a:solidFill>
                <a:cs typeface="Arial" pitchFamily="34" charset="0"/>
              </a:rPr>
              <a:t>Definition</a:t>
            </a:r>
          </a:p>
          <a:p>
            <a:pPr marL="171450" lvl="1" indent="-171450" algn="just">
              <a:spcAft>
                <a:spcPts val="600"/>
              </a:spcAft>
              <a:buClr>
                <a:srgbClr val="00ADC6"/>
              </a:buClr>
              <a:buFont typeface="Arial" panose="020B0604020202020204" pitchFamily="34" charset="0"/>
              <a:buChar char="•"/>
            </a:pPr>
            <a:r>
              <a:rPr lang="en-GB" sz="1100" dirty="0">
                <a:solidFill>
                  <a:prstClr val="black"/>
                </a:solidFill>
                <a:cs typeface="Arial" pitchFamily="34" charset="0"/>
              </a:rPr>
              <a:t>Interventions are specified by </a:t>
            </a:r>
            <a:r>
              <a:rPr lang="en-GB" sz="1100" dirty="0" smtClean="0">
                <a:solidFill>
                  <a:prstClr val="black"/>
                </a:solidFill>
                <a:cs typeface="Arial" pitchFamily="34" charset="0"/>
              </a:rPr>
              <a:t>point of </a:t>
            </a:r>
            <a:r>
              <a:rPr lang="en-GB" sz="1100" dirty="0">
                <a:solidFill>
                  <a:prstClr val="black"/>
                </a:solidFill>
                <a:cs typeface="Arial" pitchFamily="34" charset="0"/>
              </a:rPr>
              <a:t>d</a:t>
            </a:r>
            <a:r>
              <a:rPr lang="en-GB" sz="1100" dirty="0" smtClean="0">
                <a:solidFill>
                  <a:prstClr val="black"/>
                </a:solidFill>
                <a:cs typeface="Arial" pitchFamily="34" charset="0"/>
              </a:rPr>
              <a:t>elivery </a:t>
            </a:r>
            <a:r>
              <a:rPr lang="en-GB" sz="1100" dirty="0">
                <a:solidFill>
                  <a:prstClr val="black"/>
                </a:solidFill>
                <a:cs typeface="Arial" pitchFamily="34" charset="0"/>
              </a:rPr>
              <a:t>(POD) and by population </a:t>
            </a:r>
            <a:r>
              <a:rPr lang="en-GB" sz="1100" dirty="0" smtClean="0">
                <a:solidFill>
                  <a:prstClr val="black"/>
                </a:solidFill>
                <a:cs typeface="Arial" pitchFamily="34" charset="0"/>
              </a:rPr>
              <a:t>subgroup.</a:t>
            </a:r>
          </a:p>
          <a:p>
            <a:pPr marL="171450" lvl="1" indent="-171450" algn="just">
              <a:spcAft>
                <a:spcPts val="600"/>
              </a:spcAft>
              <a:buClr>
                <a:srgbClr val="00ADC6"/>
              </a:buClr>
              <a:buFont typeface="Arial" panose="020B0604020202020204" pitchFamily="34" charset="0"/>
              <a:buChar char="•"/>
            </a:pPr>
            <a:r>
              <a:rPr lang="en-GB" sz="1100" dirty="0" smtClean="0">
                <a:solidFill>
                  <a:prstClr val="black"/>
                </a:solidFill>
                <a:cs typeface="Arial" pitchFamily="34" charset="0"/>
              </a:rPr>
              <a:t>An intervention is defined as a percentage shift in activity:</a:t>
            </a:r>
          </a:p>
          <a:p>
            <a:pPr marL="533400" lvl="2" indent="-171450">
              <a:spcAft>
                <a:spcPts val="600"/>
              </a:spcAft>
              <a:buClr>
                <a:srgbClr val="00ADC6"/>
              </a:buClr>
              <a:buFont typeface="Arial" panose="020B0604020202020204" pitchFamily="34" charset="0"/>
              <a:buChar char="•"/>
            </a:pPr>
            <a:r>
              <a:rPr lang="en-GB" sz="1100" dirty="0" smtClean="0">
                <a:solidFill>
                  <a:prstClr val="black"/>
                </a:solidFill>
                <a:cs typeface="Arial" pitchFamily="34" charset="0"/>
              </a:rPr>
              <a:t>For example, intervention X here is expected to lower utilisation by 15% in the Inpatients</a:t>
            </a:r>
            <a:r>
              <a:rPr lang="en-GB" sz="800" b="1" dirty="0" smtClean="0">
                <a:solidFill>
                  <a:prstClr val="black"/>
                </a:solidFill>
              </a:rPr>
              <a:t> </a:t>
            </a:r>
            <a:r>
              <a:rPr lang="en-GB" sz="800" dirty="0" smtClean="0">
                <a:solidFill>
                  <a:prstClr val="black"/>
                </a:solidFill>
              </a:rPr>
              <a:t>–</a:t>
            </a:r>
            <a:r>
              <a:rPr lang="en-GB" sz="800" b="1" dirty="0" smtClean="0">
                <a:solidFill>
                  <a:prstClr val="black"/>
                </a:solidFill>
              </a:rPr>
              <a:t> </a:t>
            </a:r>
            <a:r>
              <a:rPr lang="en-GB" sz="1100" dirty="0" smtClean="0">
                <a:solidFill>
                  <a:prstClr val="black"/>
                </a:solidFill>
                <a:cs typeface="Arial" pitchFamily="34" charset="0"/>
              </a:rPr>
              <a:t>elective POD, for the </a:t>
            </a:r>
            <a:r>
              <a:rPr lang="en-GB" sz="1100" dirty="0" smtClean="0">
                <a:cs typeface="Arial" pitchFamily="34" charset="0"/>
              </a:rPr>
              <a:t>LTC-adults population subgroup</a:t>
            </a:r>
            <a:r>
              <a:rPr lang="en-GB" sz="1100" dirty="0" smtClean="0">
                <a:solidFill>
                  <a:prstClr val="black"/>
                </a:solidFill>
                <a:cs typeface="Arial" pitchFamily="34" charset="0"/>
              </a:rPr>
              <a:t>.</a:t>
            </a:r>
            <a:endParaRPr lang="en-GB" sz="1100" dirty="0">
              <a:solidFill>
                <a:prstClr val="black"/>
              </a:solidFill>
              <a:cs typeface="Arial" pitchFamily="34" charset="0"/>
            </a:endParaRPr>
          </a:p>
          <a:p>
            <a:pPr marL="171450" lvl="1" indent="-171450" algn="just">
              <a:spcAft>
                <a:spcPts val="600"/>
              </a:spcAft>
              <a:buClr>
                <a:srgbClr val="00ADC6"/>
              </a:buClr>
              <a:buFont typeface="Arial" panose="020B0604020202020204" pitchFamily="34" charset="0"/>
              <a:buChar char="•"/>
            </a:pPr>
            <a:r>
              <a:rPr lang="en-GB" sz="1100" dirty="0" smtClean="0">
                <a:solidFill>
                  <a:prstClr val="black"/>
                </a:solidFill>
                <a:cs typeface="Arial" pitchFamily="34" charset="0"/>
              </a:rPr>
              <a:t>The </a:t>
            </a:r>
            <a:r>
              <a:rPr lang="en-GB" sz="1100" dirty="0">
                <a:solidFill>
                  <a:prstClr val="black"/>
                </a:solidFill>
                <a:cs typeface="Arial" pitchFamily="34" charset="0"/>
              </a:rPr>
              <a:t>impact of the interventions can be </a:t>
            </a:r>
            <a:r>
              <a:rPr lang="en-GB" sz="1100" dirty="0" smtClean="0">
                <a:solidFill>
                  <a:prstClr val="black"/>
                </a:solidFill>
                <a:cs typeface="Arial" pitchFamily="34" charset="0"/>
              </a:rPr>
              <a:t>profiled through </a:t>
            </a:r>
            <a:r>
              <a:rPr lang="en-GB" sz="1100" dirty="0">
                <a:solidFill>
                  <a:prstClr val="black"/>
                </a:solidFill>
                <a:cs typeface="Arial" pitchFamily="34" charset="0"/>
              </a:rPr>
              <a:t>time via phasing </a:t>
            </a:r>
            <a:r>
              <a:rPr lang="en-GB" sz="1100" dirty="0" smtClean="0">
                <a:solidFill>
                  <a:prstClr val="black"/>
                </a:solidFill>
                <a:cs typeface="Arial" pitchFamily="34" charset="0"/>
              </a:rPr>
              <a:t>assumptions:</a:t>
            </a:r>
            <a:endParaRPr lang="en-GB" sz="1100" dirty="0">
              <a:solidFill>
                <a:prstClr val="black"/>
              </a:solidFill>
              <a:cs typeface="Arial" pitchFamily="34" charset="0"/>
            </a:endParaRPr>
          </a:p>
          <a:p>
            <a:pPr marL="533400" lvl="2" indent="-171450">
              <a:spcAft>
                <a:spcPts val="1200"/>
              </a:spcAft>
              <a:buClr>
                <a:srgbClr val="00ADC6"/>
              </a:buClr>
              <a:buFont typeface="Arial" panose="020B0604020202020204" pitchFamily="34" charset="0"/>
              <a:buChar char="•"/>
            </a:pPr>
            <a:r>
              <a:rPr lang="en-GB" sz="1100" dirty="0" smtClean="0">
                <a:solidFill>
                  <a:prstClr val="black"/>
                </a:solidFill>
                <a:cs typeface="Arial" pitchFamily="34" charset="0"/>
              </a:rPr>
              <a:t>For example, under phasing A, the Inpatients</a:t>
            </a:r>
            <a:r>
              <a:rPr lang="en-GB" sz="1100" b="1" dirty="0">
                <a:solidFill>
                  <a:prstClr val="black"/>
                </a:solidFill>
              </a:rPr>
              <a:t> </a:t>
            </a:r>
            <a:r>
              <a:rPr lang="en-GB" sz="1100" dirty="0">
                <a:solidFill>
                  <a:prstClr val="black"/>
                </a:solidFill>
              </a:rPr>
              <a:t>–</a:t>
            </a:r>
            <a:r>
              <a:rPr lang="en-GB" sz="1100" b="1" dirty="0">
                <a:solidFill>
                  <a:prstClr val="black"/>
                </a:solidFill>
              </a:rPr>
              <a:t> </a:t>
            </a:r>
            <a:r>
              <a:rPr lang="en-GB" sz="1100" dirty="0" smtClean="0">
                <a:solidFill>
                  <a:prstClr val="black"/>
                </a:solidFill>
                <a:cs typeface="Arial" pitchFamily="34" charset="0"/>
              </a:rPr>
              <a:t>elective POD will only experience 50% of the full impact in 15/16, only from 17/18 would it experience the full impact.</a:t>
            </a:r>
          </a:p>
        </p:txBody>
      </p:sp>
      <p:graphicFrame>
        <p:nvGraphicFramePr>
          <p:cNvPr id="4" name="Table 3"/>
          <p:cNvGraphicFramePr>
            <a:graphicFrameLocks noGrp="1"/>
          </p:cNvGraphicFramePr>
          <p:nvPr>
            <p:extLst>
              <p:ext uri="{D42A27DB-BD31-4B8C-83A1-F6EECF244321}">
                <p14:modId xmlns:p14="http://schemas.microsoft.com/office/powerpoint/2010/main" val="1990592057"/>
              </p:ext>
            </p:extLst>
          </p:nvPr>
        </p:nvGraphicFramePr>
        <p:xfrm>
          <a:off x="358776" y="1330835"/>
          <a:ext cx="5321055" cy="1915855"/>
        </p:xfrm>
        <a:graphic>
          <a:graphicData uri="http://schemas.openxmlformats.org/drawingml/2006/table">
            <a:tbl>
              <a:tblPr>
                <a:tableStyleId>{35758FB7-9AC5-4552-8A53-C91805E547FA}</a:tableStyleId>
              </a:tblPr>
              <a:tblGrid>
                <a:gridCol w="1783038"/>
                <a:gridCol w="321164"/>
                <a:gridCol w="854786"/>
                <a:gridCol w="623446"/>
                <a:gridCol w="635436"/>
                <a:gridCol w="528417"/>
                <a:gridCol w="574768"/>
              </a:tblGrid>
              <a:tr h="167621">
                <a:tc gridSpan="7">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900" b="1" u="sng" strike="noStrike" kern="1200" dirty="0" smtClean="0">
                          <a:solidFill>
                            <a:schemeClr val="bg1"/>
                          </a:solidFill>
                          <a:effectLst/>
                          <a:latin typeface="+mn-lt"/>
                          <a:ea typeface="+mn-ea"/>
                          <a:cs typeface="+mn-cs"/>
                        </a:rPr>
                        <a:t>Impact of intervention X on activity within secondary care</a:t>
                      </a:r>
                      <a:endParaRPr lang="en-GB" sz="900" b="1" i="1" u="sng" strike="noStrike" kern="1200" dirty="0" smtClean="0">
                        <a:solidFill>
                          <a:schemeClr val="bg1"/>
                        </a:solidFill>
                        <a:effectLst/>
                        <a:latin typeface="+mn-lt"/>
                        <a:ea typeface="+mn-ea"/>
                        <a:cs typeface="+mn-cs"/>
                      </a:endParaRPr>
                    </a:p>
                    <a:p>
                      <a:pPr lvl="7" algn="l" fontAlgn="b"/>
                      <a:r>
                        <a:rPr lang="en-GB" sz="800" b="1" i="0" u="sng" strike="noStrike" dirty="0" smtClean="0">
                          <a:solidFill>
                            <a:schemeClr val="bg1"/>
                          </a:solidFill>
                          <a:effectLst/>
                          <a:latin typeface="+mj-lt"/>
                        </a:rPr>
                        <a:t>Points of Delivery</a:t>
                      </a:r>
                      <a:endParaRPr lang="en-GB" sz="800" b="1" i="0" u="sng" strike="noStrike" dirty="0">
                        <a:solidFill>
                          <a:schemeClr val="bg1"/>
                        </a:solidFill>
                        <a:effectLst/>
                        <a:latin typeface="+mj-lt"/>
                      </a:endParaRPr>
                    </a:p>
                  </a:txBody>
                  <a:tcPr marL="36000" marR="0" marT="0" marB="0" anchor="b">
                    <a:lnL w="9525" cap="flat" cmpd="sng" algn="ctr">
                      <a:noFill/>
                      <a:prstDash val="solid"/>
                    </a:lnL>
                    <a:lnR w="9525" cap="flat" cmpd="sng" algn="ctr">
                      <a:noFill/>
                      <a:prstDash val="solid"/>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fontAlgn="b"/>
                      <a:endParaRPr lang="en-GB" sz="800" b="1" i="1" u="sng" strike="noStrike" dirty="0">
                        <a:solidFill>
                          <a:schemeClr val="bg1"/>
                        </a:solidFill>
                        <a:effectLst/>
                        <a:latin typeface="+mj-lt"/>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l" fontAlgn="b"/>
                      <a:endParaRPr lang="en-GB" sz="800" b="1" i="0" u="none" strike="noStrike" dirty="0">
                        <a:solidFill>
                          <a:schemeClr val="bg1"/>
                        </a:solidFill>
                        <a:effectLst/>
                        <a:latin typeface="+mj-lt"/>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fontAlgn="b"/>
                      <a:endParaRPr lang="en-GB" sz="800" b="1" i="0" u="none" strike="noStrike" dirty="0">
                        <a:solidFill>
                          <a:schemeClr val="bg1"/>
                        </a:solidFill>
                        <a:effectLst/>
                        <a:latin typeface="+mj-lt"/>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fontAlgn="b"/>
                      <a:endParaRPr lang="en-GB" sz="800" b="1" i="0" u="none" strike="noStrike" dirty="0">
                        <a:solidFill>
                          <a:schemeClr val="bg1"/>
                        </a:solidFill>
                        <a:effectLst/>
                        <a:latin typeface="+mj-lt"/>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fontAlgn="b"/>
                      <a:endParaRPr lang="en-GB" sz="800" b="1" i="0" u="none" strike="noStrike" dirty="0">
                        <a:solidFill>
                          <a:schemeClr val="bg1"/>
                        </a:solidFill>
                        <a:effectLst/>
                        <a:latin typeface="+mj-lt"/>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40341">
                <a:tc>
                  <a:txBody>
                    <a:bodyPr/>
                    <a:lstStyle/>
                    <a:p>
                      <a:pPr algn="l" fontAlgn="b"/>
                      <a:r>
                        <a:rPr lang="en-GB" sz="800" b="1" i="0" u="sng" strike="noStrike" dirty="0" smtClean="0">
                          <a:solidFill>
                            <a:schemeClr val="bg1"/>
                          </a:solidFill>
                          <a:effectLst/>
                          <a:latin typeface="+mj-lt"/>
                        </a:rPr>
                        <a:t>Subgroups</a:t>
                      </a:r>
                      <a:endParaRPr lang="en-GB" sz="800" b="1" i="0" u="sng" strike="noStrike" dirty="0">
                        <a:solidFill>
                          <a:schemeClr val="bg1"/>
                        </a:solidFill>
                        <a:effectLst/>
                        <a:latin typeface="+mj-lt"/>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b="1" i="0" u="none" strike="noStrike" dirty="0">
                          <a:solidFill>
                            <a:schemeClr val="bg1"/>
                          </a:solidFill>
                          <a:effectLst/>
                          <a:latin typeface="+mj-lt"/>
                        </a:rPr>
                        <a:t>A&amp;E</a:t>
                      </a:r>
                    </a:p>
                  </a:txBody>
                  <a:tcPr marL="36000"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b="1" i="0" u="none" strike="noStrike" dirty="0">
                          <a:solidFill>
                            <a:schemeClr val="bg1"/>
                          </a:solidFill>
                          <a:effectLst/>
                          <a:latin typeface="+mj-lt"/>
                        </a:rPr>
                        <a:t>Outpatients – </a:t>
                      </a:r>
                      <a:r>
                        <a:rPr lang="en-GB" sz="800" b="1" i="0" u="none" strike="noStrike" dirty="0" smtClean="0">
                          <a:solidFill>
                            <a:schemeClr val="bg1"/>
                          </a:solidFill>
                          <a:effectLst/>
                          <a:latin typeface="+mj-lt"/>
                        </a:rPr>
                        <a:t>1</a:t>
                      </a:r>
                      <a:r>
                        <a:rPr lang="en-GB" sz="800" b="1" i="0" u="none" strike="noStrike" baseline="30000" dirty="0" smtClean="0">
                          <a:solidFill>
                            <a:schemeClr val="bg1"/>
                          </a:solidFill>
                          <a:effectLst/>
                          <a:latin typeface="+mj-lt"/>
                        </a:rPr>
                        <a:t>st</a:t>
                      </a:r>
                      <a:r>
                        <a:rPr lang="en-GB" sz="800" b="1" i="0" u="none" strike="noStrike" dirty="0" smtClean="0">
                          <a:solidFill>
                            <a:schemeClr val="bg1"/>
                          </a:solidFill>
                          <a:effectLst/>
                          <a:latin typeface="+mj-lt"/>
                        </a:rPr>
                        <a:t> appointment</a:t>
                      </a:r>
                      <a:endParaRPr lang="en-GB" sz="800" b="1" i="0" u="none" strike="noStrike" dirty="0">
                        <a:solidFill>
                          <a:schemeClr val="bg1"/>
                        </a:solidFill>
                        <a:effectLst/>
                        <a:latin typeface="+mj-lt"/>
                      </a:endParaRPr>
                    </a:p>
                  </a:txBody>
                  <a:tcPr marL="36000"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b="1" i="0" u="none" strike="noStrike" dirty="0" smtClean="0">
                          <a:solidFill>
                            <a:schemeClr val="bg1"/>
                          </a:solidFill>
                          <a:effectLst/>
                          <a:latin typeface="+mj-lt"/>
                        </a:rPr>
                        <a:t>Outpatients </a:t>
                      </a:r>
                      <a:r>
                        <a:rPr lang="en-GB" sz="800" b="1" i="0" u="none" strike="noStrike" dirty="0">
                          <a:solidFill>
                            <a:schemeClr val="bg1"/>
                          </a:solidFill>
                          <a:effectLst/>
                          <a:latin typeface="+mj-lt"/>
                        </a:rPr>
                        <a:t>follow-up</a:t>
                      </a:r>
                    </a:p>
                  </a:txBody>
                  <a:tcPr marL="36000"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b="1" i="0" u="none" strike="noStrike" dirty="0">
                          <a:solidFill>
                            <a:schemeClr val="bg1"/>
                          </a:solidFill>
                          <a:effectLst/>
                          <a:latin typeface="+mj-lt"/>
                        </a:rPr>
                        <a:t>Inpatients </a:t>
                      </a:r>
                      <a:r>
                        <a:rPr lang="en-GB" sz="800" b="1" i="0" u="none" strike="noStrike" dirty="0" smtClean="0">
                          <a:solidFill>
                            <a:schemeClr val="bg1"/>
                          </a:solidFill>
                          <a:effectLst/>
                          <a:latin typeface="+mj-lt"/>
                        </a:rPr>
                        <a:t>emergency</a:t>
                      </a:r>
                      <a:endParaRPr lang="en-GB" sz="800" b="1" i="0" u="none" strike="noStrike" dirty="0">
                        <a:solidFill>
                          <a:schemeClr val="bg1"/>
                        </a:solidFill>
                        <a:effectLst/>
                        <a:latin typeface="+mj-lt"/>
                      </a:endParaRPr>
                    </a:p>
                  </a:txBody>
                  <a:tcPr marL="36000"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b="1" i="0" u="none" strike="noStrike" dirty="0">
                          <a:solidFill>
                            <a:schemeClr val="bg1"/>
                          </a:solidFill>
                          <a:effectLst/>
                          <a:latin typeface="+mj-lt"/>
                        </a:rPr>
                        <a:t>Inpatients </a:t>
                      </a:r>
                      <a:r>
                        <a:rPr lang="en-GB" sz="800" b="1" i="0" u="none" strike="noStrike" dirty="0" smtClean="0">
                          <a:solidFill>
                            <a:schemeClr val="bg1"/>
                          </a:solidFill>
                          <a:effectLst/>
                          <a:latin typeface="+mj-lt"/>
                        </a:rPr>
                        <a:t>elective</a:t>
                      </a:r>
                      <a:endParaRPr lang="en-GB" sz="800" b="1" i="0" u="none" strike="noStrike" dirty="0">
                        <a:solidFill>
                          <a:schemeClr val="bg1"/>
                        </a:solidFill>
                        <a:effectLst/>
                        <a:latin typeface="+mj-lt"/>
                      </a:endParaRPr>
                    </a:p>
                  </a:txBody>
                  <a:tcPr marL="36000"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b="1" i="0" u="none" strike="noStrike" dirty="0">
                          <a:solidFill>
                            <a:schemeClr val="bg1"/>
                          </a:solidFill>
                          <a:effectLst/>
                          <a:latin typeface="+mj-lt"/>
                        </a:rPr>
                        <a:t>Inpatients </a:t>
                      </a:r>
                      <a:r>
                        <a:rPr lang="en-GB" sz="800" b="1" i="0" u="none" strike="noStrike" dirty="0" smtClean="0">
                          <a:solidFill>
                            <a:schemeClr val="bg1"/>
                          </a:solidFill>
                          <a:effectLst/>
                          <a:latin typeface="+mj-lt"/>
                        </a:rPr>
                        <a:t>maternity</a:t>
                      </a:r>
                      <a:endParaRPr lang="en-GB" sz="800" b="1" i="0" u="none" strike="noStrike" dirty="0">
                        <a:solidFill>
                          <a:schemeClr val="bg1"/>
                        </a:solidFill>
                        <a:effectLst/>
                        <a:latin typeface="+mj-lt"/>
                      </a:endParaRPr>
                    </a:p>
                  </a:txBody>
                  <a:tcPr marL="36000" marR="9525" marT="9525"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40341">
                <a:tc>
                  <a:txBody>
                    <a:bodyPr/>
                    <a:lstStyle/>
                    <a:p>
                      <a:pPr algn="l" fontAlgn="b"/>
                      <a:r>
                        <a:rPr lang="en-GB" sz="800" b="0" u="none" strike="noStrike" dirty="0">
                          <a:solidFill>
                            <a:schemeClr val="bg1"/>
                          </a:solidFill>
                          <a:effectLst/>
                        </a:rPr>
                        <a:t>End of life </a:t>
                      </a:r>
                      <a:r>
                        <a:rPr lang="en-GB" sz="800" b="0" u="none" strike="noStrike" dirty="0" smtClean="0">
                          <a:solidFill>
                            <a:schemeClr val="bg1"/>
                          </a:solidFill>
                          <a:effectLst/>
                        </a:rPr>
                        <a:t>care</a:t>
                      </a:r>
                      <a:r>
                        <a:rPr lang="en-GB" sz="800" b="0" u="none" strike="noStrike" baseline="0" dirty="0" smtClean="0">
                          <a:solidFill>
                            <a:schemeClr val="bg1"/>
                          </a:solidFill>
                          <a:effectLst/>
                        </a:rPr>
                        <a:t> </a:t>
                      </a:r>
                      <a:r>
                        <a:rPr lang="en-GB" sz="800" b="0" i="0" u="none" strike="noStrike" kern="1200" dirty="0" smtClean="0">
                          <a:solidFill>
                            <a:schemeClr val="bg1"/>
                          </a:solidFill>
                          <a:effectLst/>
                          <a:latin typeface="+mn-lt"/>
                          <a:ea typeface="+mn-ea"/>
                          <a:cs typeface="+mn-cs"/>
                        </a:rPr>
                        <a:t>– a</a:t>
                      </a:r>
                      <a:r>
                        <a:rPr lang="en-GB" sz="800" b="0" u="none" strike="noStrike" dirty="0" smtClean="0">
                          <a:solidFill>
                            <a:schemeClr val="bg1"/>
                          </a:solidFill>
                          <a:effectLst/>
                        </a:rPr>
                        <a:t>dults </a:t>
                      </a:r>
                      <a:r>
                        <a:rPr lang="en-GB" sz="800" b="0" u="none" strike="noStrike" dirty="0">
                          <a:solidFill>
                            <a:schemeClr val="bg1"/>
                          </a:solidFill>
                          <a:effectLst/>
                        </a:rPr>
                        <a:t>and children </a:t>
                      </a:r>
                      <a:endParaRPr lang="en-GB" sz="800" b="0" i="0" u="none" strike="noStrike" dirty="0">
                        <a:solidFill>
                          <a:schemeClr val="bg1"/>
                        </a:solidFill>
                        <a:effectLst/>
                        <a:latin typeface="Aria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0341">
                <a:tc>
                  <a:txBody>
                    <a:bodyPr/>
                    <a:lstStyle/>
                    <a:p>
                      <a:pPr algn="l" fontAlgn="b"/>
                      <a:r>
                        <a:rPr lang="en-GB" sz="800" b="0" u="none" strike="noStrike" dirty="0">
                          <a:solidFill>
                            <a:schemeClr val="bg1"/>
                          </a:solidFill>
                          <a:effectLst/>
                        </a:rPr>
                        <a:t>Long term </a:t>
                      </a:r>
                      <a:r>
                        <a:rPr lang="en-GB" sz="800" b="0" u="none" strike="noStrike" dirty="0" smtClean="0">
                          <a:solidFill>
                            <a:schemeClr val="bg1"/>
                          </a:solidFill>
                          <a:effectLst/>
                        </a:rPr>
                        <a:t>conditions</a:t>
                      </a:r>
                      <a:r>
                        <a:rPr lang="en-GB" sz="800" b="0" u="none" strike="noStrike" baseline="0" dirty="0" smtClean="0">
                          <a:solidFill>
                            <a:schemeClr val="bg1"/>
                          </a:solidFill>
                          <a:effectLst/>
                        </a:rPr>
                        <a:t> </a:t>
                      </a:r>
                      <a:r>
                        <a:rPr lang="en-GB" sz="800" b="0" i="0" u="none" strike="noStrike" kern="1200" dirty="0" smtClean="0">
                          <a:solidFill>
                            <a:schemeClr val="bg1"/>
                          </a:solidFill>
                          <a:effectLst/>
                          <a:latin typeface="+mn-lt"/>
                          <a:ea typeface="+mn-ea"/>
                          <a:cs typeface="+mn-cs"/>
                        </a:rPr>
                        <a:t>– a</a:t>
                      </a:r>
                      <a:r>
                        <a:rPr lang="en-GB" sz="800" b="0" u="none" strike="noStrike" dirty="0" smtClean="0">
                          <a:solidFill>
                            <a:schemeClr val="bg1"/>
                          </a:solidFill>
                          <a:effectLst/>
                        </a:rPr>
                        <a:t>dults </a:t>
                      </a:r>
                      <a:endParaRPr lang="en-GB" sz="800" b="0" i="0" u="none" strike="noStrike" dirty="0">
                        <a:solidFill>
                          <a:schemeClr val="bg1"/>
                        </a:solidFill>
                        <a:effectLst/>
                        <a:latin typeface="Aria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effectLst/>
                          <a:latin typeface="+mj-lt"/>
                        </a:rPr>
                        <a:t>-15%</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0341">
                <a:tc>
                  <a:txBody>
                    <a:bodyPr/>
                    <a:lstStyle/>
                    <a:p>
                      <a:pPr algn="l" fontAlgn="b"/>
                      <a:r>
                        <a:rPr lang="en-GB" sz="800" b="0" u="none" strike="noStrike" dirty="0" smtClean="0">
                          <a:solidFill>
                            <a:schemeClr val="bg1"/>
                          </a:solidFill>
                          <a:effectLst/>
                        </a:rPr>
                        <a:t>Frailty/dementia</a:t>
                      </a:r>
                      <a:r>
                        <a:rPr lang="en-GB" sz="800" b="0" u="none" strike="noStrike" baseline="0" dirty="0" smtClean="0">
                          <a:solidFill>
                            <a:schemeClr val="bg1"/>
                          </a:solidFill>
                          <a:effectLst/>
                        </a:rPr>
                        <a:t> </a:t>
                      </a:r>
                      <a:r>
                        <a:rPr lang="en-GB" sz="800" b="0" i="0" u="none" strike="noStrike" kern="1200" dirty="0" smtClean="0">
                          <a:solidFill>
                            <a:schemeClr val="bg1"/>
                          </a:solidFill>
                          <a:effectLst/>
                          <a:latin typeface="+mn-lt"/>
                          <a:ea typeface="+mn-ea"/>
                          <a:cs typeface="+mn-cs"/>
                        </a:rPr>
                        <a:t>– o</a:t>
                      </a:r>
                      <a:r>
                        <a:rPr lang="en-GB" sz="800" b="0" u="none" strike="noStrike" dirty="0" smtClean="0">
                          <a:solidFill>
                            <a:schemeClr val="bg1"/>
                          </a:solidFill>
                          <a:effectLst/>
                        </a:rPr>
                        <a:t>lder </a:t>
                      </a:r>
                      <a:r>
                        <a:rPr lang="en-GB" sz="800" b="0" u="none" strike="noStrike" dirty="0">
                          <a:solidFill>
                            <a:schemeClr val="bg1"/>
                          </a:solidFill>
                          <a:effectLst/>
                        </a:rPr>
                        <a:t>people </a:t>
                      </a:r>
                      <a:endParaRPr lang="en-GB" sz="800" b="0" i="0" u="none" strike="noStrike" dirty="0">
                        <a:solidFill>
                          <a:schemeClr val="bg1"/>
                        </a:solidFill>
                        <a:effectLst/>
                        <a:latin typeface="Aria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0341">
                <a:tc>
                  <a:txBody>
                    <a:bodyPr/>
                    <a:lstStyle/>
                    <a:p>
                      <a:pPr algn="l" fontAlgn="b"/>
                      <a:r>
                        <a:rPr lang="en-GB" sz="800" b="0" u="none" strike="noStrike" dirty="0">
                          <a:solidFill>
                            <a:schemeClr val="bg1"/>
                          </a:solidFill>
                          <a:effectLst/>
                        </a:rPr>
                        <a:t>Complex </a:t>
                      </a:r>
                      <a:r>
                        <a:rPr lang="en-GB" sz="800" b="0" u="none" strike="noStrike" dirty="0" smtClean="0">
                          <a:solidFill>
                            <a:schemeClr val="bg1"/>
                          </a:solidFill>
                          <a:effectLst/>
                        </a:rPr>
                        <a:t>needs</a:t>
                      </a:r>
                      <a:r>
                        <a:rPr lang="en-GB" sz="800" b="0" u="none" strike="noStrike" baseline="0" dirty="0" smtClean="0">
                          <a:solidFill>
                            <a:schemeClr val="bg1"/>
                          </a:solidFill>
                          <a:effectLst/>
                        </a:rPr>
                        <a:t> </a:t>
                      </a:r>
                      <a:r>
                        <a:rPr lang="en-GB" sz="800" b="0" i="0" u="none" strike="noStrike" kern="1200" dirty="0" smtClean="0">
                          <a:solidFill>
                            <a:schemeClr val="bg1"/>
                          </a:solidFill>
                          <a:effectLst/>
                          <a:latin typeface="+mn-lt"/>
                          <a:ea typeface="+mn-ea"/>
                          <a:cs typeface="+mn-cs"/>
                        </a:rPr>
                        <a:t>– a</a:t>
                      </a:r>
                      <a:r>
                        <a:rPr lang="en-GB" sz="800" b="0" u="none" strike="noStrike" dirty="0" smtClean="0">
                          <a:solidFill>
                            <a:schemeClr val="bg1"/>
                          </a:solidFill>
                          <a:effectLst/>
                        </a:rPr>
                        <a:t>dults </a:t>
                      </a:r>
                      <a:endParaRPr lang="en-GB" sz="800" b="0" i="0" u="none" strike="noStrike" dirty="0">
                        <a:solidFill>
                          <a:schemeClr val="bg1"/>
                        </a:solidFill>
                        <a:effectLst/>
                        <a:latin typeface="Aria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0341">
                <a:tc>
                  <a:txBody>
                    <a:bodyPr/>
                    <a:lstStyle/>
                    <a:p>
                      <a:pPr algn="l" fontAlgn="b"/>
                      <a:r>
                        <a:rPr lang="en-GB" sz="800" b="0" u="none" strike="noStrike" dirty="0">
                          <a:solidFill>
                            <a:schemeClr val="bg1"/>
                          </a:solidFill>
                          <a:effectLst/>
                        </a:rPr>
                        <a:t>Long term </a:t>
                      </a:r>
                      <a:r>
                        <a:rPr lang="en-GB" sz="800" b="0" u="none" strike="noStrike" dirty="0" smtClean="0">
                          <a:solidFill>
                            <a:schemeClr val="bg1"/>
                          </a:solidFill>
                          <a:effectLst/>
                        </a:rPr>
                        <a:t>conditions</a:t>
                      </a:r>
                      <a:r>
                        <a:rPr lang="en-GB" sz="800" b="0" u="none" strike="noStrike" baseline="0" dirty="0" smtClean="0">
                          <a:solidFill>
                            <a:schemeClr val="bg1"/>
                          </a:solidFill>
                          <a:effectLst/>
                        </a:rPr>
                        <a:t> </a:t>
                      </a:r>
                      <a:r>
                        <a:rPr lang="en-GB" sz="800" b="0" i="0" u="none" strike="noStrike" kern="1200" dirty="0" smtClean="0">
                          <a:solidFill>
                            <a:schemeClr val="bg1"/>
                          </a:solidFill>
                          <a:effectLst/>
                          <a:latin typeface="+mn-lt"/>
                          <a:ea typeface="+mn-ea"/>
                          <a:cs typeface="+mn-cs"/>
                        </a:rPr>
                        <a:t>– c</a:t>
                      </a:r>
                      <a:r>
                        <a:rPr lang="en-GB" sz="800" b="0" u="none" strike="noStrike" dirty="0" smtClean="0">
                          <a:solidFill>
                            <a:schemeClr val="bg1"/>
                          </a:solidFill>
                          <a:effectLst/>
                        </a:rPr>
                        <a:t>hildren</a:t>
                      </a:r>
                      <a:endParaRPr lang="en-GB" sz="800" b="0" i="0" u="none" strike="noStrike" dirty="0">
                        <a:solidFill>
                          <a:schemeClr val="bg1"/>
                        </a:solidFill>
                        <a:effectLst/>
                        <a:latin typeface="Aria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0341">
                <a:tc>
                  <a:txBody>
                    <a:bodyPr/>
                    <a:lstStyle/>
                    <a:p>
                      <a:pPr algn="l" fontAlgn="b"/>
                      <a:r>
                        <a:rPr lang="en-GB" sz="800" b="0" u="none" strike="noStrike" dirty="0">
                          <a:solidFill>
                            <a:schemeClr val="bg1"/>
                          </a:solidFill>
                          <a:effectLst/>
                        </a:rPr>
                        <a:t>Good </a:t>
                      </a:r>
                      <a:r>
                        <a:rPr lang="en-GB" sz="800" b="0" u="none" strike="noStrike" dirty="0" smtClean="0">
                          <a:solidFill>
                            <a:schemeClr val="bg1"/>
                          </a:solidFill>
                          <a:effectLst/>
                        </a:rPr>
                        <a:t>health</a:t>
                      </a:r>
                      <a:r>
                        <a:rPr lang="en-GB" sz="800" b="0" u="none" strike="noStrike" baseline="0" dirty="0" smtClean="0">
                          <a:solidFill>
                            <a:schemeClr val="bg1"/>
                          </a:solidFill>
                          <a:effectLst/>
                        </a:rPr>
                        <a:t> </a:t>
                      </a:r>
                      <a:r>
                        <a:rPr lang="en-GB" sz="800" b="0" i="0" u="none" strike="noStrike" kern="1200" dirty="0" smtClean="0">
                          <a:solidFill>
                            <a:schemeClr val="bg1"/>
                          </a:solidFill>
                          <a:effectLst/>
                          <a:latin typeface="+mn-lt"/>
                          <a:ea typeface="+mn-ea"/>
                          <a:cs typeface="+mn-cs"/>
                        </a:rPr>
                        <a:t>– o</a:t>
                      </a:r>
                      <a:r>
                        <a:rPr lang="en-GB" sz="800" b="0" u="none" strike="noStrike" dirty="0" smtClean="0">
                          <a:solidFill>
                            <a:schemeClr val="bg1"/>
                          </a:solidFill>
                          <a:effectLst/>
                        </a:rPr>
                        <a:t>lder </a:t>
                      </a:r>
                      <a:r>
                        <a:rPr lang="en-GB" sz="800" b="0" u="none" strike="noStrike" dirty="0">
                          <a:solidFill>
                            <a:schemeClr val="bg1"/>
                          </a:solidFill>
                          <a:effectLst/>
                        </a:rPr>
                        <a:t>people</a:t>
                      </a:r>
                      <a:endParaRPr lang="en-GB" sz="800" b="0" i="0" u="none" strike="noStrike" dirty="0">
                        <a:solidFill>
                          <a:schemeClr val="bg1"/>
                        </a:solidFill>
                        <a:effectLst/>
                        <a:latin typeface="Aria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0341">
                <a:tc>
                  <a:txBody>
                    <a:bodyPr/>
                    <a:lstStyle/>
                    <a:p>
                      <a:pPr algn="l" fontAlgn="b"/>
                      <a:r>
                        <a:rPr lang="en-GB" sz="800" b="0" u="none" strike="noStrike" dirty="0">
                          <a:solidFill>
                            <a:schemeClr val="bg1"/>
                          </a:solidFill>
                          <a:effectLst/>
                        </a:rPr>
                        <a:t>Early years (0-4) </a:t>
                      </a:r>
                      <a:endParaRPr lang="en-GB" sz="800" b="0" i="0" u="none" strike="noStrike" dirty="0">
                        <a:solidFill>
                          <a:schemeClr val="bg1"/>
                        </a:solidFill>
                        <a:effectLst/>
                        <a:latin typeface="Aria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0341">
                <a:tc>
                  <a:txBody>
                    <a:bodyPr/>
                    <a:lstStyle/>
                    <a:p>
                      <a:pPr algn="l" fontAlgn="b"/>
                      <a:r>
                        <a:rPr lang="en-GB" sz="800" b="0" u="none" strike="noStrike" dirty="0">
                          <a:solidFill>
                            <a:schemeClr val="bg1"/>
                          </a:solidFill>
                          <a:effectLst/>
                        </a:rPr>
                        <a:t>Maternity </a:t>
                      </a:r>
                      <a:endParaRPr lang="en-GB" sz="800" b="0" i="0" u="none" strike="noStrike" dirty="0">
                        <a:solidFill>
                          <a:schemeClr val="bg1"/>
                        </a:solidFill>
                        <a:effectLst/>
                        <a:latin typeface="Aria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0341">
                <a:tc>
                  <a:txBody>
                    <a:bodyPr/>
                    <a:lstStyle/>
                    <a:p>
                      <a:pPr algn="l" fontAlgn="b"/>
                      <a:r>
                        <a:rPr lang="en-GB" sz="800" b="0" u="none" strike="noStrike" dirty="0">
                          <a:solidFill>
                            <a:schemeClr val="bg1"/>
                          </a:solidFill>
                          <a:effectLst/>
                        </a:rPr>
                        <a:t>Good </a:t>
                      </a:r>
                      <a:r>
                        <a:rPr lang="en-GB" sz="800" b="0" u="none" strike="noStrike" dirty="0" smtClean="0">
                          <a:solidFill>
                            <a:schemeClr val="bg1"/>
                          </a:solidFill>
                          <a:effectLst/>
                        </a:rPr>
                        <a:t>health </a:t>
                      </a:r>
                      <a:r>
                        <a:rPr lang="en-GB" sz="800" b="0" i="0" u="none" strike="noStrike" kern="1200" dirty="0" smtClean="0">
                          <a:solidFill>
                            <a:schemeClr val="bg1"/>
                          </a:solidFill>
                          <a:effectLst/>
                          <a:latin typeface="+mn-lt"/>
                          <a:ea typeface="+mn-ea"/>
                          <a:cs typeface="+mn-cs"/>
                        </a:rPr>
                        <a:t>– </a:t>
                      </a:r>
                      <a:r>
                        <a:rPr lang="en-GB" sz="800" b="0" u="none" strike="noStrike" dirty="0" smtClean="0">
                          <a:solidFill>
                            <a:schemeClr val="bg1"/>
                          </a:solidFill>
                          <a:effectLst/>
                        </a:rPr>
                        <a:t>children </a:t>
                      </a:r>
                      <a:endParaRPr lang="en-GB" sz="800" b="0" i="0" u="none" strike="noStrike" dirty="0">
                        <a:solidFill>
                          <a:schemeClr val="bg1"/>
                        </a:solidFill>
                        <a:effectLst/>
                        <a:latin typeface="Aria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40341">
                <a:tc>
                  <a:txBody>
                    <a:bodyPr/>
                    <a:lstStyle/>
                    <a:p>
                      <a:pPr algn="l" fontAlgn="b"/>
                      <a:r>
                        <a:rPr lang="en-GB" sz="800" b="0" u="none" strike="noStrike" dirty="0">
                          <a:solidFill>
                            <a:schemeClr val="bg1"/>
                          </a:solidFill>
                          <a:effectLst/>
                        </a:rPr>
                        <a:t>Good </a:t>
                      </a:r>
                      <a:r>
                        <a:rPr lang="en-GB" sz="800" b="0" u="none" strike="noStrike" dirty="0" smtClean="0">
                          <a:solidFill>
                            <a:schemeClr val="bg1"/>
                          </a:solidFill>
                          <a:effectLst/>
                        </a:rPr>
                        <a:t>health</a:t>
                      </a:r>
                      <a:r>
                        <a:rPr lang="en-GB" sz="800" b="0" u="none" strike="noStrike" baseline="0" dirty="0" smtClean="0">
                          <a:solidFill>
                            <a:schemeClr val="bg1"/>
                          </a:solidFill>
                          <a:effectLst/>
                        </a:rPr>
                        <a:t> </a:t>
                      </a:r>
                      <a:r>
                        <a:rPr lang="en-GB" sz="800" b="0" i="0" u="none" strike="noStrike" kern="1200" dirty="0" smtClean="0">
                          <a:solidFill>
                            <a:schemeClr val="bg1"/>
                          </a:solidFill>
                          <a:effectLst/>
                          <a:latin typeface="+mn-lt"/>
                          <a:ea typeface="+mn-ea"/>
                          <a:cs typeface="+mn-cs"/>
                        </a:rPr>
                        <a:t>– </a:t>
                      </a:r>
                      <a:r>
                        <a:rPr lang="en-GB" sz="800" b="0" u="none" strike="noStrike" dirty="0" smtClean="0">
                          <a:solidFill>
                            <a:schemeClr val="bg1"/>
                          </a:solidFill>
                          <a:effectLst/>
                        </a:rPr>
                        <a:t>adults </a:t>
                      </a:r>
                      <a:endParaRPr lang="en-GB" sz="800" b="0" i="0" u="none" strike="noStrike" dirty="0">
                        <a:solidFill>
                          <a:schemeClr val="bg1"/>
                        </a:solidFill>
                        <a:effectLst/>
                        <a:latin typeface="Aria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 </a:t>
                      </a:r>
                      <a:endParaRPr lang="en-GB" sz="800" b="0" i="0" u="none" strike="noStrike" dirty="0">
                        <a:solidFill>
                          <a:srgbClr val="000000"/>
                        </a:solidFill>
                        <a:effectLst/>
                        <a:latin typeface="+mj-lt"/>
                      </a:endParaRPr>
                    </a:p>
                  </a:txBody>
                  <a:tcPr marL="3600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77964309"/>
              </p:ext>
            </p:extLst>
          </p:nvPr>
        </p:nvGraphicFramePr>
        <p:xfrm>
          <a:off x="358775" y="3314028"/>
          <a:ext cx="4125602" cy="250265"/>
        </p:xfrm>
        <a:graphic>
          <a:graphicData uri="http://schemas.openxmlformats.org/drawingml/2006/table">
            <a:tbl>
              <a:tblPr>
                <a:tableStyleId>{35758FB7-9AC5-4552-8A53-C91805E547FA}</a:tableStyleId>
              </a:tblPr>
              <a:tblGrid>
                <a:gridCol w="617216"/>
                <a:gridCol w="584731"/>
                <a:gridCol w="584731"/>
                <a:gridCol w="584731"/>
                <a:gridCol w="584731"/>
                <a:gridCol w="584731"/>
                <a:gridCol w="584731"/>
              </a:tblGrid>
              <a:tr h="128345">
                <a:tc>
                  <a:txBody>
                    <a:bodyPr/>
                    <a:lstStyle/>
                    <a:p>
                      <a:pPr algn="r" fontAlgn="b"/>
                      <a:endParaRPr lang="en-GB" sz="800" b="0" i="0" u="sng" strike="noStrike" dirty="0">
                        <a:solidFill>
                          <a:srgbClr val="000000"/>
                        </a:solidFill>
                        <a:effectLst/>
                        <a:latin typeface="+mj-lt"/>
                      </a:endParaRPr>
                    </a:p>
                  </a:txBody>
                  <a:tcPr marL="3600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solidFill>
                  </a:tcPr>
                </a:tc>
                <a:tc>
                  <a:txBody>
                    <a:bodyPr/>
                    <a:lstStyle/>
                    <a:p>
                      <a:pPr algn="ctr" fontAlgn="b"/>
                      <a:r>
                        <a:rPr lang="en-GB" sz="800" b="1" u="sng" strike="noStrike" dirty="0">
                          <a:solidFill>
                            <a:schemeClr val="bg1"/>
                          </a:solidFill>
                          <a:effectLst/>
                          <a:latin typeface="+mj-lt"/>
                        </a:rPr>
                        <a:t>13/14</a:t>
                      </a:r>
                      <a:endParaRPr lang="en-GB" sz="800" b="1" i="0" u="sng" strike="noStrike" dirty="0">
                        <a:solidFill>
                          <a:schemeClr val="bg1"/>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b="1" u="sng" strike="noStrike" dirty="0">
                          <a:solidFill>
                            <a:schemeClr val="bg1"/>
                          </a:solidFill>
                          <a:effectLst/>
                          <a:latin typeface="+mj-lt"/>
                        </a:rPr>
                        <a:t>14/15</a:t>
                      </a:r>
                      <a:endParaRPr lang="en-GB" sz="800" b="1" i="0" u="sng" strike="noStrike" dirty="0">
                        <a:solidFill>
                          <a:schemeClr val="bg1"/>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b="1" u="sng" strike="noStrike" dirty="0">
                          <a:solidFill>
                            <a:schemeClr val="bg1"/>
                          </a:solidFill>
                          <a:effectLst/>
                          <a:latin typeface="+mj-lt"/>
                        </a:rPr>
                        <a:t>15/16</a:t>
                      </a:r>
                      <a:endParaRPr lang="en-GB" sz="800" b="1" i="0" u="sng" strike="noStrike" dirty="0">
                        <a:solidFill>
                          <a:schemeClr val="bg1"/>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b="1" u="sng" strike="noStrike" dirty="0">
                          <a:solidFill>
                            <a:schemeClr val="bg1"/>
                          </a:solidFill>
                          <a:effectLst/>
                          <a:latin typeface="+mj-lt"/>
                        </a:rPr>
                        <a:t>16/17</a:t>
                      </a:r>
                      <a:endParaRPr lang="en-GB" sz="800" b="1" i="0" u="sng" strike="noStrike" dirty="0">
                        <a:solidFill>
                          <a:schemeClr val="bg1"/>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b="1" u="sng" strike="noStrike" dirty="0">
                          <a:solidFill>
                            <a:schemeClr val="bg1"/>
                          </a:solidFill>
                          <a:effectLst/>
                          <a:latin typeface="+mj-lt"/>
                        </a:rPr>
                        <a:t>17/18</a:t>
                      </a:r>
                      <a:endParaRPr lang="en-GB" sz="800" b="1" i="0" u="sng" strike="noStrike" dirty="0">
                        <a:solidFill>
                          <a:schemeClr val="bg1"/>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b="1" u="sng" strike="noStrike" dirty="0">
                          <a:solidFill>
                            <a:schemeClr val="bg1"/>
                          </a:solidFill>
                          <a:effectLst/>
                          <a:latin typeface="+mj-lt"/>
                        </a:rPr>
                        <a:t>18/19</a:t>
                      </a:r>
                      <a:endParaRPr lang="en-GB" sz="800" b="1" i="0" u="sng" strike="noStrike" dirty="0">
                        <a:solidFill>
                          <a:schemeClr val="bg1"/>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109093">
                <a:tc>
                  <a:txBody>
                    <a:bodyPr/>
                    <a:lstStyle/>
                    <a:p>
                      <a:pPr algn="l" fontAlgn="b"/>
                      <a:r>
                        <a:rPr lang="en-GB" sz="800" b="1" u="none" strike="noStrike" dirty="0">
                          <a:solidFill>
                            <a:schemeClr val="bg1"/>
                          </a:solidFill>
                          <a:effectLst/>
                          <a:latin typeface="+mj-lt"/>
                        </a:rPr>
                        <a:t>Phasing A</a:t>
                      </a:r>
                      <a:endParaRPr lang="en-GB" sz="800" b="1" i="0" u="none" strike="noStrike" dirty="0">
                        <a:solidFill>
                          <a:schemeClr val="bg1"/>
                        </a:solidFill>
                        <a:effectLst/>
                        <a:latin typeface="+mj-lt"/>
                      </a:endParaRPr>
                    </a:p>
                  </a:txBody>
                  <a:tcPr marL="3600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solidFill>
                  </a:tcPr>
                </a:tc>
                <a:tc>
                  <a:txBody>
                    <a:bodyPr/>
                    <a:lstStyle/>
                    <a:p>
                      <a:pPr algn="ctr" fontAlgn="b"/>
                      <a:r>
                        <a:rPr lang="en-GB" sz="800" b="0" i="0" u="none" strike="noStrike" dirty="0" smtClean="0">
                          <a:solidFill>
                            <a:schemeClr val="dk1"/>
                          </a:solidFill>
                          <a:effectLst/>
                          <a:latin typeface="+mj-lt"/>
                        </a:rPr>
                        <a:t>-</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effectLst/>
                          <a:latin typeface="+mj-lt"/>
                        </a:rPr>
                        <a:t>25%</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effectLst/>
                          <a:latin typeface="+mj-lt"/>
                        </a:rPr>
                        <a:t>50%</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effectLst/>
                          <a:latin typeface="+mj-lt"/>
                        </a:rPr>
                        <a:t>75%</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100%</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100%</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07361193"/>
              </p:ext>
            </p:extLst>
          </p:nvPr>
        </p:nvGraphicFramePr>
        <p:xfrm>
          <a:off x="360836" y="3651652"/>
          <a:ext cx="4123542" cy="252000"/>
        </p:xfrm>
        <a:graphic>
          <a:graphicData uri="http://schemas.openxmlformats.org/drawingml/2006/table">
            <a:tbl>
              <a:tblPr>
                <a:tableStyleId>{35758FB7-9AC5-4552-8A53-C91805E547FA}</a:tableStyleId>
              </a:tblPr>
              <a:tblGrid>
                <a:gridCol w="616908"/>
                <a:gridCol w="584439"/>
                <a:gridCol w="584439"/>
                <a:gridCol w="584439"/>
                <a:gridCol w="584439"/>
                <a:gridCol w="584439"/>
                <a:gridCol w="584439"/>
              </a:tblGrid>
              <a:tr h="126000">
                <a:tc>
                  <a:txBody>
                    <a:bodyPr/>
                    <a:lstStyle/>
                    <a:p>
                      <a:pPr algn="l" fontAlgn="b"/>
                      <a:endParaRPr lang="en-GB" sz="800" b="0" i="0" u="none" strike="noStrike" dirty="0">
                        <a:solidFill>
                          <a:srgbClr val="000000"/>
                        </a:solidFill>
                        <a:effectLst/>
                        <a:latin typeface="+mj-lt"/>
                      </a:endParaRPr>
                    </a:p>
                  </a:txBody>
                  <a:tcPr marL="3600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algn="ctr" fontAlgn="ctr"/>
                      <a:r>
                        <a:rPr lang="en-GB" sz="800" b="1" u="sng" strike="noStrike" dirty="0">
                          <a:solidFill>
                            <a:schemeClr val="bg1"/>
                          </a:solidFill>
                          <a:effectLst/>
                          <a:latin typeface="+mj-lt"/>
                        </a:rPr>
                        <a:t>13/14</a:t>
                      </a:r>
                      <a:endParaRPr lang="en-GB" sz="800" b="1" i="0" u="sng" strike="noStrike" dirty="0">
                        <a:solidFill>
                          <a:schemeClr val="bg1"/>
                        </a:solidFill>
                        <a:effectLst/>
                        <a:latin typeface="+mj-lt"/>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800" b="1" u="sng" strike="noStrike" dirty="0">
                          <a:solidFill>
                            <a:schemeClr val="bg1"/>
                          </a:solidFill>
                          <a:effectLst/>
                          <a:latin typeface="+mj-lt"/>
                        </a:rPr>
                        <a:t>14/15</a:t>
                      </a:r>
                      <a:endParaRPr lang="en-GB" sz="800" b="1" i="0" u="sng" strike="noStrike" dirty="0">
                        <a:solidFill>
                          <a:schemeClr val="bg1"/>
                        </a:solidFill>
                        <a:effectLst/>
                        <a:latin typeface="+mj-lt"/>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800" b="1" u="sng" strike="noStrike" dirty="0">
                          <a:solidFill>
                            <a:schemeClr val="bg1"/>
                          </a:solidFill>
                          <a:effectLst/>
                          <a:latin typeface="+mj-lt"/>
                        </a:rPr>
                        <a:t>15/16</a:t>
                      </a:r>
                      <a:endParaRPr lang="en-GB" sz="800" b="1" i="0" u="sng" strike="noStrike" dirty="0">
                        <a:solidFill>
                          <a:schemeClr val="bg1"/>
                        </a:solidFill>
                        <a:effectLst/>
                        <a:latin typeface="+mj-lt"/>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800" b="1" u="sng" strike="noStrike" dirty="0">
                          <a:solidFill>
                            <a:schemeClr val="bg1"/>
                          </a:solidFill>
                          <a:effectLst/>
                          <a:latin typeface="+mj-lt"/>
                        </a:rPr>
                        <a:t>16/17</a:t>
                      </a:r>
                      <a:endParaRPr lang="en-GB" sz="800" b="1" i="0" u="sng" strike="noStrike" dirty="0">
                        <a:solidFill>
                          <a:schemeClr val="bg1"/>
                        </a:solidFill>
                        <a:effectLst/>
                        <a:latin typeface="+mj-lt"/>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800" b="1" u="sng" strike="noStrike" dirty="0">
                          <a:solidFill>
                            <a:schemeClr val="bg1"/>
                          </a:solidFill>
                          <a:effectLst/>
                          <a:latin typeface="+mj-lt"/>
                        </a:rPr>
                        <a:t>17/18</a:t>
                      </a:r>
                      <a:endParaRPr lang="en-GB" sz="800" b="1" i="0" u="sng" strike="noStrike" dirty="0">
                        <a:solidFill>
                          <a:schemeClr val="bg1"/>
                        </a:solidFill>
                        <a:effectLst/>
                        <a:latin typeface="+mj-lt"/>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GB" sz="800" b="1" u="sng" strike="noStrike" dirty="0">
                          <a:solidFill>
                            <a:schemeClr val="bg1"/>
                          </a:solidFill>
                          <a:effectLst/>
                          <a:latin typeface="+mj-lt"/>
                        </a:rPr>
                        <a:t>18/19</a:t>
                      </a:r>
                      <a:endParaRPr lang="en-GB" sz="800" b="1" i="0" u="sng" strike="noStrike" dirty="0">
                        <a:solidFill>
                          <a:schemeClr val="bg1"/>
                        </a:solidFill>
                        <a:effectLst/>
                        <a:latin typeface="+mj-lt"/>
                      </a:endParaRPr>
                    </a:p>
                  </a:txBody>
                  <a:tcPr marL="0" marR="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26000">
                <a:tc>
                  <a:txBody>
                    <a:bodyPr/>
                    <a:lstStyle/>
                    <a:p>
                      <a:pPr algn="l" fontAlgn="b"/>
                      <a:r>
                        <a:rPr lang="en-GB" sz="800" b="1" u="none" strike="noStrike" dirty="0">
                          <a:solidFill>
                            <a:schemeClr val="bg1"/>
                          </a:solidFill>
                          <a:effectLst/>
                          <a:latin typeface="+mj-lt"/>
                        </a:rPr>
                        <a:t>Phasing B</a:t>
                      </a:r>
                      <a:endParaRPr lang="en-GB" sz="800" b="1" i="0" u="none" strike="noStrike" dirty="0">
                        <a:solidFill>
                          <a:schemeClr val="bg1"/>
                        </a:solidFill>
                        <a:effectLst/>
                        <a:latin typeface="+mj-lt"/>
                      </a:endParaRPr>
                    </a:p>
                  </a:txBody>
                  <a:tcPr marL="3600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algn="ctr" fontAlgn="b"/>
                      <a:r>
                        <a:rPr lang="en-GB" sz="800" u="none" strike="noStrike" dirty="0">
                          <a:effectLst/>
                          <a:latin typeface="+mj-lt"/>
                        </a:rPr>
                        <a:t> </a:t>
                      </a:r>
                      <a:r>
                        <a:rPr lang="en-GB" sz="800" u="none" strike="noStrike" dirty="0" smtClean="0">
                          <a:effectLst/>
                          <a:latin typeface="+mj-lt"/>
                        </a:rPr>
                        <a:t>-</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100%</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100%</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100%</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100%</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latin typeface="+mj-lt"/>
                        </a:rPr>
                        <a:t>100%</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graphicFrame>
        <p:nvGraphicFramePr>
          <p:cNvPr id="60" name="Object 59"/>
          <p:cNvGraphicFramePr>
            <a:graphicFrameLocks/>
          </p:cNvGraphicFramePr>
          <p:nvPr>
            <p:custDataLst>
              <p:tags r:id="rId4"/>
            </p:custDataLst>
            <p:extLst>
              <p:ext uri="{D42A27DB-BD31-4B8C-83A1-F6EECF244321}">
                <p14:modId xmlns:p14="http://schemas.microsoft.com/office/powerpoint/2010/main" val="3579429572"/>
              </p:ext>
            </p:extLst>
          </p:nvPr>
        </p:nvGraphicFramePr>
        <p:xfrm>
          <a:off x="533400" y="4114800"/>
          <a:ext cx="4191102" cy="2066881"/>
        </p:xfrm>
        <a:graphic>
          <a:graphicData uri="http://schemas.openxmlformats.org/presentationml/2006/ole">
            <mc:AlternateContent xmlns:mc="http://schemas.openxmlformats.org/markup-compatibility/2006">
              <mc:Choice xmlns:v="urn:schemas-microsoft-com:vml" Requires="v">
                <p:oleObj spid="_x0000_s447525" name="Chart" r:id="rId42" imgW="4191135" imgH="2066857" progId="MSGraph.Chart.8">
                  <p:embed followColorScheme="full"/>
                </p:oleObj>
              </mc:Choice>
              <mc:Fallback>
                <p:oleObj name="Chart" r:id="rId42" imgW="4191135" imgH="2066857" progId="MSGraph.Chart.8">
                  <p:embed followColorScheme="full"/>
                  <p:pic>
                    <p:nvPicPr>
                      <p:cNvPr id="0" name=""/>
                      <p:cNvPicPr/>
                      <p:nvPr/>
                    </p:nvPicPr>
                    <p:blipFill>
                      <a:blip r:embed="rId43"/>
                      <a:stretch>
                        <a:fillRect/>
                      </a:stretch>
                    </p:blipFill>
                    <p:spPr>
                      <a:xfrm>
                        <a:off x="533400" y="4114800"/>
                        <a:ext cx="4191102" cy="2066881"/>
                      </a:xfrm>
                      <a:prstGeom prst="rect">
                        <a:avLst/>
                      </a:prstGeom>
                    </p:spPr>
                  </p:pic>
                </p:oleObj>
              </mc:Fallback>
            </mc:AlternateContent>
          </a:graphicData>
        </a:graphic>
      </p:graphicFrame>
      <p:sp>
        <p:nvSpPr>
          <p:cNvPr id="66" name="Rectangle 65"/>
          <p:cNvSpPr/>
          <p:nvPr>
            <p:custDataLst>
              <p:tags r:id="rId5"/>
            </p:custDataLst>
          </p:nvPr>
        </p:nvSpPr>
        <p:spPr bwMode="gray">
          <a:xfrm>
            <a:off x="396875" y="5273675"/>
            <a:ext cx="1714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9043F5D-1D21-4B6D-8ACE-C483261D3815}" type="datetime'''''''''''''1''''''''''''''''''''''''''''''20'''''''''">
              <a:rPr lang="en-US" sz="800">
                <a:solidFill>
                  <a:prstClr val="black"/>
                </a:solidFill>
                <a:sym typeface="Arial"/>
              </a:rPr>
              <a:pPr algn="r">
                <a:spcBef>
                  <a:spcPct val="0"/>
                </a:spcBef>
                <a:spcAft>
                  <a:spcPct val="0"/>
                </a:spcAft>
              </a:pPr>
              <a:t>120</a:t>
            </a:fld>
            <a:endParaRPr lang="en-GB" sz="800" dirty="0">
              <a:solidFill>
                <a:prstClr val="black"/>
              </a:solidFill>
              <a:sym typeface="Arial"/>
            </a:endParaRPr>
          </a:p>
        </p:txBody>
      </p:sp>
      <p:sp>
        <p:nvSpPr>
          <p:cNvPr id="61" name="Rectangle 60"/>
          <p:cNvSpPr/>
          <p:nvPr>
            <p:custDataLst>
              <p:tags r:id="rId6"/>
            </p:custDataLst>
          </p:nvPr>
        </p:nvSpPr>
        <p:spPr bwMode="gray">
          <a:xfrm>
            <a:off x="396875" y="4168775"/>
            <a:ext cx="1714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0C791C8B-47AF-403A-B2AC-945C71EB9861}" type="datetime'''''''''''''''''''''''''''''1''''''7''''0'">
              <a:rPr lang="en-US" sz="800">
                <a:solidFill>
                  <a:prstClr val="black"/>
                </a:solidFill>
                <a:sym typeface="Arial"/>
              </a:rPr>
              <a:pPr algn="r">
                <a:spcBef>
                  <a:spcPct val="0"/>
                </a:spcBef>
                <a:spcAft>
                  <a:spcPct val="0"/>
                </a:spcAft>
              </a:pPr>
              <a:t>170</a:t>
            </a:fld>
            <a:endParaRPr lang="en-GB" sz="800" dirty="0">
              <a:solidFill>
                <a:prstClr val="black"/>
              </a:solidFill>
              <a:sym typeface="Arial"/>
            </a:endParaRPr>
          </a:p>
        </p:txBody>
      </p:sp>
      <p:sp>
        <p:nvSpPr>
          <p:cNvPr id="62" name="Rectangle 61"/>
          <p:cNvSpPr/>
          <p:nvPr>
            <p:custDataLst>
              <p:tags r:id="rId7"/>
            </p:custDataLst>
          </p:nvPr>
        </p:nvSpPr>
        <p:spPr bwMode="gray">
          <a:xfrm>
            <a:off x="396875" y="4387850"/>
            <a:ext cx="1714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1ED7773-9B85-4A0D-B719-3005F1E88F44}" type="datetime'''''''''''''1''''''''''''''''''6''''''''''''0'''''''''">
              <a:rPr lang="en-US" sz="800">
                <a:solidFill>
                  <a:prstClr val="black"/>
                </a:solidFill>
              </a:rPr>
              <a:pPr algn="r">
                <a:spcBef>
                  <a:spcPct val="0"/>
                </a:spcBef>
                <a:spcAft>
                  <a:spcPct val="0"/>
                </a:spcAft>
              </a:pPr>
              <a:t>160</a:t>
            </a:fld>
            <a:endParaRPr lang="en-GB" sz="800" dirty="0">
              <a:solidFill>
                <a:prstClr val="black"/>
              </a:solidFill>
              <a:sym typeface="Arial"/>
            </a:endParaRPr>
          </a:p>
        </p:txBody>
      </p:sp>
      <p:sp>
        <p:nvSpPr>
          <p:cNvPr id="63" name="Rectangle 62"/>
          <p:cNvSpPr/>
          <p:nvPr>
            <p:custDataLst>
              <p:tags r:id="rId8"/>
            </p:custDataLst>
          </p:nvPr>
        </p:nvSpPr>
        <p:spPr bwMode="gray">
          <a:xfrm>
            <a:off x="396875" y="4606925"/>
            <a:ext cx="1714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E819ED0F-84C2-4414-9341-0017B638B526}" type="datetime'''''''''''''''''''1''''''''''''''''50'">
              <a:rPr lang="en-US" sz="800">
                <a:solidFill>
                  <a:prstClr val="black"/>
                </a:solidFill>
                <a:sym typeface="Arial"/>
              </a:rPr>
              <a:pPr algn="r">
                <a:spcBef>
                  <a:spcPct val="0"/>
                </a:spcBef>
                <a:spcAft>
                  <a:spcPct val="0"/>
                </a:spcAft>
              </a:pPr>
              <a:t>150</a:t>
            </a:fld>
            <a:endParaRPr lang="en-GB" sz="800" dirty="0">
              <a:solidFill>
                <a:prstClr val="black"/>
              </a:solidFill>
              <a:sym typeface="Arial"/>
            </a:endParaRPr>
          </a:p>
        </p:txBody>
      </p:sp>
      <p:sp>
        <p:nvSpPr>
          <p:cNvPr id="64" name="Rectangle 63"/>
          <p:cNvSpPr/>
          <p:nvPr>
            <p:custDataLst>
              <p:tags r:id="rId9"/>
            </p:custDataLst>
          </p:nvPr>
        </p:nvSpPr>
        <p:spPr bwMode="gray">
          <a:xfrm>
            <a:off x="396875" y="4835525"/>
            <a:ext cx="1714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6387CFC-DBF2-43C3-B0C0-F6D394F25441}" type="datetime'''''''''''''''''''1''''''''''''''''''''''''40'''''''''''''''">
              <a:rPr lang="en-US" sz="800">
                <a:solidFill>
                  <a:prstClr val="black"/>
                </a:solidFill>
                <a:sym typeface="+mn-lt"/>
              </a:rPr>
              <a:pPr algn="r">
                <a:spcBef>
                  <a:spcPct val="0"/>
                </a:spcBef>
                <a:spcAft>
                  <a:spcPct val="0"/>
                </a:spcAft>
              </a:pPr>
              <a:t>140</a:t>
            </a:fld>
            <a:endParaRPr lang="en-GB" sz="800" dirty="0">
              <a:solidFill>
                <a:prstClr val="black"/>
              </a:solidFill>
              <a:sym typeface="+mn-lt"/>
            </a:endParaRPr>
          </a:p>
        </p:txBody>
      </p:sp>
      <p:sp>
        <p:nvSpPr>
          <p:cNvPr id="65" name="Rectangle 64"/>
          <p:cNvSpPr/>
          <p:nvPr>
            <p:custDataLst>
              <p:tags r:id="rId10"/>
            </p:custDataLst>
          </p:nvPr>
        </p:nvSpPr>
        <p:spPr bwMode="gray">
          <a:xfrm>
            <a:off x="396875" y="5054600"/>
            <a:ext cx="1714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4F4E7320-7AF4-4F00-AEFC-1C88C5640283}" type="datetime'''''''1''3''''''''''''''''0'''''''''''''''''">
              <a:rPr lang="en-US" sz="800">
                <a:solidFill>
                  <a:prstClr val="black"/>
                </a:solidFill>
                <a:sym typeface="Arial"/>
              </a:rPr>
              <a:pPr algn="r">
                <a:spcBef>
                  <a:spcPct val="0"/>
                </a:spcBef>
                <a:spcAft>
                  <a:spcPct val="0"/>
                </a:spcAft>
              </a:pPr>
              <a:t>130</a:t>
            </a:fld>
            <a:endParaRPr lang="en-GB" sz="800" dirty="0">
              <a:solidFill>
                <a:prstClr val="black"/>
              </a:solidFill>
              <a:sym typeface="Arial"/>
            </a:endParaRPr>
          </a:p>
        </p:txBody>
      </p:sp>
      <p:sp>
        <p:nvSpPr>
          <p:cNvPr id="67" name="Rectangle 66"/>
          <p:cNvSpPr/>
          <p:nvPr>
            <p:custDataLst>
              <p:tags r:id="rId11"/>
            </p:custDataLst>
          </p:nvPr>
        </p:nvSpPr>
        <p:spPr bwMode="gray">
          <a:xfrm>
            <a:off x="396875" y="5492750"/>
            <a:ext cx="1714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75BE33C-73D9-442C-9940-3DF715CE1040}" type="datetime'1''''''''1''''''''''''0'''''">
              <a:rPr lang="en-US" sz="800">
                <a:solidFill>
                  <a:prstClr val="black"/>
                </a:solidFill>
                <a:sym typeface="Arial"/>
              </a:rPr>
              <a:pPr algn="r">
                <a:spcBef>
                  <a:spcPct val="0"/>
                </a:spcBef>
                <a:spcAft>
                  <a:spcPct val="0"/>
                </a:spcAft>
              </a:pPr>
              <a:t>110</a:t>
            </a:fld>
            <a:endParaRPr lang="en-GB" sz="800" dirty="0">
              <a:solidFill>
                <a:prstClr val="black"/>
              </a:solidFill>
              <a:sym typeface="Arial"/>
            </a:endParaRPr>
          </a:p>
        </p:txBody>
      </p:sp>
      <p:sp>
        <p:nvSpPr>
          <p:cNvPr id="68" name="Rectangle 67"/>
          <p:cNvSpPr/>
          <p:nvPr>
            <p:custDataLst>
              <p:tags r:id="rId12"/>
            </p:custDataLst>
          </p:nvPr>
        </p:nvSpPr>
        <p:spPr bwMode="gray">
          <a:xfrm>
            <a:off x="396875" y="5711825"/>
            <a:ext cx="1714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7CC09287-9139-4DE0-923F-71FE7A1336C0}" type="datetime'''''''1''''''''''''''''''''''''''0''''''0'''''''''''''''">
              <a:rPr lang="en-US" sz="800">
                <a:solidFill>
                  <a:prstClr val="black"/>
                </a:solidFill>
              </a:rPr>
              <a:pPr algn="r">
                <a:spcBef>
                  <a:spcPct val="0"/>
                </a:spcBef>
                <a:spcAft>
                  <a:spcPct val="0"/>
                </a:spcAft>
              </a:pPr>
              <a:t>100</a:t>
            </a:fld>
            <a:endParaRPr lang="en-GB" sz="800" dirty="0">
              <a:solidFill>
                <a:prstClr val="black"/>
              </a:solidFill>
              <a:sym typeface="Arial"/>
            </a:endParaRPr>
          </a:p>
        </p:txBody>
      </p:sp>
      <p:sp>
        <p:nvSpPr>
          <p:cNvPr id="69" name="Rectangle 68"/>
          <p:cNvSpPr/>
          <p:nvPr>
            <p:custDataLst>
              <p:tags r:id="rId13"/>
            </p:custDataLst>
          </p:nvPr>
        </p:nvSpPr>
        <p:spPr bwMode="gray">
          <a:xfrm>
            <a:off x="511175" y="5988050"/>
            <a:ext cx="57150"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1E46A89F-588D-42EB-9079-0AB8E0467714}" type="datetime'''''''''''''''''''0'''''''''">
              <a:rPr lang="en-US" sz="800">
                <a:solidFill>
                  <a:prstClr val="black"/>
                </a:solidFill>
              </a:rPr>
              <a:pPr algn="r">
                <a:spcBef>
                  <a:spcPct val="0"/>
                </a:spcBef>
                <a:spcAft>
                  <a:spcPct val="0"/>
                </a:spcAft>
              </a:pPr>
              <a:t>0</a:t>
            </a:fld>
            <a:endParaRPr lang="en-GB" sz="800" dirty="0">
              <a:solidFill>
                <a:prstClr val="black"/>
              </a:solidFill>
              <a:sym typeface="Arial"/>
            </a:endParaRPr>
          </a:p>
        </p:txBody>
      </p:sp>
      <p:cxnSp>
        <p:nvCxnSpPr>
          <p:cNvPr id="70" name="Straight Connector 69"/>
          <p:cNvCxnSpPr/>
          <p:nvPr>
            <p:custDataLst>
              <p:tags r:id="rId14"/>
            </p:custDataLst>
          </p:nvPr>
        </p:nvCxnSpPr>
        <p:spPr bwMode="auto">
          <a:xfrm>
            <a:off x="614363" y="4229100"/>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15"/>
            </p:custDataLst>
          </p:nvPr>
        </p:nvCxnSpPr>
        <p:spPr bwMode="auto">
          <a:xfrm>
            <a:off x="614363" y="5772150"/>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16"/>
            </p:custDataLst>
          </p:nvPr>
        </p:nvCxnSpPr>
        <p:spPr bwMode="auto">
          <a:xfrm>
            <a:off x="614363" y="6048375"/>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7"/>
            </p:custDataLst>
          </p:nvPr>
        </p:nvCxnSpPr>
        <p:spPr bwMode="auto">
          <a:xfrm>
            <a:off x="614363" y="4448175"/>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18"/>
            </p:custDataLst>
          </p:nvPr>
        </p:nvCxnSpPr>
        <p:spPr bwMode="auto">
          <a:xfrm>
            <a:off x="614363" y="4667250"/>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19"/>
            </p:custDataLst>
          </p:nvPr>
        </p:nvCxnSpPr>
        <p:spPr bwMode="auto">
          <a:xfrm>
            <a:off x="614363" y="4895850"/>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20"/>
            </p:custDataLst>
          </p:nvPr>
        </p:nvCxnSpPr>
        <p:spPr bwMode="auto">
          <a:xfrm>
            <a:off x="614363" y="5114925"/>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21"/>
            </p:custDataLst>
          </p:nvPr>
        </p:nvCxnSpPr>
        <p:spPr bwMode="auto">
          <a:xfrm>
            <a:off x="614363" y="5334000"/>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22"/>
            </p:custDataLst>
          </p:nvPr>
        </p:nvCxnSpPr>
        <p:spPr bwMode="auto">
          <a:xfrm>
            <a:off x="614363" y="5553075"/>
            <a:ext cx="3333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6" name="Freeform 5"/>
          <p:cNvSpPr/>
          <p:nvPr>
            <p:custDataLst>
              <p:tags r:id="rId23"/>
            </p:custDataLst>
          </p:nvPr>
        </p:nvSpPr>
        <p:spPr bwMode="auto">
          <a:xfrm>
            <a:off x="579438" y="5934075"/>
            <a:ext cx="146051" cy="96839"/>
          </a:xfrm>
          <a:custGeom>
            <a:avLst/>
            <a:gdLst/>
            <a:ahLst/>
            <a:cxnLst/>
            <a:rect l="0" t="0" r="0" b="0"/>
            <a:pathLst>
              <a:path w="146051" h="96839">
                <a:moveTo>
                  <a:pt x="0" y="39688"/>
                </a:moveTo>
                <a:lnTo>
                  <a:pt x="146050" y="0"/>
                </a:lnTo>
                <a:lnTo>
                  <a:pt x="146050" y="57150"/>
                </a:lnTo>
                <a:lnTo>
                  <a:pt x="0" y="96838"/>
                </a:lnTo>
                <a:close/>
              </a:path>
            </a:pathLst>
          </a:cu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reeform 4"/>
          <p:cNvSpPr/>
          <p:nvPr>
            <p:custDataLst>
              <p:tags r:id="rId24"/>
            </p:custDataLst>
          </p:nvPr>
        </p:nvSpPr>
        <p:spPr bwMode="auto">
          <a:xfrm>
            <a:off x="579438" y="5991225"/>
            <a:ext cx="146051" cy="39689"/>
          </a:xfrm>
          <a:custGeom>
            <a:avLst/>
            <a:gdLst/>
            <a:ahLst/>
            <a:cxnLst/>
            <a:rect l="0" t="0" r="0" b="0"/>
            <a:pathLst>
              <a:path w="146051" h="39689">
                <a:moveTo>
                  <a:pt x="0" y="39688"/>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 name="Freeform 2"/>
          <p:cNvSpPr/>
          <p:nvPr>
            <p:custDataLst>
              <p:tags r:id="rId25"/>
            </p:custDataLst>
          </p:nvPr>
        </p:nvSpPr>
        <p:spPr bwMode="auto">
          <a:xfrm>
            <a:off x="579438" y="5934075"/>
            <a:ext cx="146051" cy="39689"/>
          </a:xfrm>
          <a:custGeom>
            <a:avLst/>
            <a:gdLst/>
            <a:ahLst/>
            <a:cxnLst/>
            <a:rect l="0" t="0" r="0" b="0"/>
            <a:pathLst>
              <a:path w="146051" h="39689">
                <a:moveTo>
                  <a:pt x="0" y="39688"/>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2" name="Rectangle 81"/>
          <p:cNvSpPr/>
          <p:nvPr>
            <p:custDataLst>
              <p:tags r:id="rId26"/>
            </p:custDataLst>
          </p:nvPr>
        </p:nvSpPr>
        <p:spPr bwMode="auto">
          <a:xfrm>
            <a:off x="4427538" y="6140450"/>
            <a:ext cx="3841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D1AA432-CEEB-4E6C-A30B-9DE0600DA45A}" type="datetime'''''''''2''''''''''''''01''''''''''''''8''''/''1''''''''''''9'">
              <a:rPr lang="en-US" sz="800">
                <a:solidFill>
                  <a:prstClr val="black"/>
                </a:solidFill>
                <a:sym typeface="+mn-lt"/>
              </a:rPr>
              <a:pPr algn="ctr">
                <a:spcBef>
                  <a:spcPct val="0"/>
                </a:spcBef>
                <a:spcAft>
                  <a:spcPct val="0"/>
                </a:spcAft>
              </a:pPr>
              <a:t>2018/19</a:t>
            </a:fld>
            <a:endParaRPr lang="en-GB" sz="800" dirty="0">
              <a:solidFill>
                <a:prstClr val="black"/>
              </a:solidFill>
              <a:sym typeface="+mn-lt"/>
            </a:endParaRPr>
          </a:p>
        </p:txBody>
      </p:sp>
      <p:sp>
        <p:nvSpPr>
          <p:cNvPr id="84" name="Rectangle 83"/>
          <p:cNvSpPr/>
          <p:nvPr>
            <p:custDataLst>
              <p:tags r:id="rId27"/>
            </p:custDataLst>
          </p:nvPr>
        </p:nvSpPr>
        <p:spPr bwMode="auto">
          <a:xfrm>
            <a:off x="2836863" y="6140450"/>
            <a:ext cx="3841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FC9193A-396A-4E72-BF4E-C0DCF5D2FE37}" type="datetime'''20''''1''''''''''''''6''/''1''''7'''''">
              <a:rPr lang="en-US" sz="800">
                <a:solidFill>
                  <a:prstClr val="black"/>
                </a:solidFill>
                <a:sym typeface="+mn-lt"/>
              </a:rPr>
              <a:pPr algn="ctr">
                <a:spcBef>
                  <a:spcPct val="0"/>
                </a:spcBef>
                <a:spcAft>
                  <a:spcPct val="0"/>
                </a:spcAft>
              </a:pPr>
              <a:t>2016/17</a:t>
            </a:fld>
            <a:endParaRPr lang="en-GB" sz="800" dirty="0">
              <a:solidFill>
                <a:prstClr val="black"/>
              </a:solidFill>
              <a:sym typeface="+mn-lt"/>
            </a:endParaRPr>
          </a:p>
        </p:txBody>
      </p:sp>
      <p:sp>
        <p:nvSpPr>
          <p:cNvPr id="83" name="Rectangle 82"/>
          <p:cNvSpPr/>
          <p:nvPr>
            <p:custDataLst>
              <p:tags r:id="rId28"/>
            </p:custDataLst>
          </p:nvPr>
        </p:nvSpPr>
        <p:spPr bwMode="auto">
          <a:xfrm>
            <a:off x="3636963" y="6140450"/>
            <a:ext cx="3841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5D225EB0-B122-4799-A7BF-ED3A7F0D2708}" type="datetime'''''2''0''''''1''''7''/''1''''''''''''''''''''''''8'''">
              <a:rPr lang="en-US" sz="800">
                <a:solidFill>
                  <a:prstClr val="black"/>
                </a:solidFill>
                <a:sym typeface="+mn-lt"/>
              </a:rPr>
              <a:pPr algn="ctr">
                <a:spcBef>
                  <a:spcPct val="0"/>
                </a:spcBef>
                <a:spcAft>
                  <a:spcPct val="0"/>
                </a:spcAft>
              </a:pPr>
              <a:t>2017/18</a:t>
            </a:fld>
            <a:endParaRPr lang="en-GB" sz="800" dirty="0">
              <a:solidFill>
                <a:prstClr val="black"/>
              </a:solidFill>
              <a:sym typeface="+mn-lt"/>
            </a:endParaRPr>
          </a:p>
        </p:txBody>
      </p:sp>
      <p:sp>
        <p:nvSpPr>
          <p:cNvPr id="86" name="Rectangle 85"/>
          <p:cNvSpPr/>
          <p:nvPr>
            <p:custDataLst>
              <p:tags r:id="rId29"/>
            </p:custDataLst>
          </p:nvPr>
        </p:nvSpPr>
        <p:spPr bwMode="auto">
          <a:xfrm>
            <a:off x="1246188" y="6140450"/>
            <a:ext cx="3841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65540FC2-3784-43BA-8776-76772DCA288A}" type="datetime'2''''''''0''''''''1''''''4''''''''''''''''''/''''''''1''''5'''">
              <a:rPr lang="en-US" sz="800">
                <a:solidFill>
                  <a:prstClr val="black"/>
                </a:solidFill>
                <a:sym typeface="+mn-lt"/>
              </a:rPr>
              <a:pPr algn="ctr">
                <a:spcBef>
                  <a:spcPct val="0"/>
                </a:spcBef>
                <a:spcAft>
                  <a:spcPct val="0"/>
                </a:spcAft>
              </a:pPr>
              <a:t>2014/15</a:t>
            </a:fld>
            <a:endParaRPr lang="en-GB" sz="800" dirty="0">
              <a:solidFill>
                <a:prstClr val="black"/>
              </a:solidFill>
              <a:sym typeface="+mn-lt"/>
            </a:endParaRPr>
          </a:p>
        </p:txBody>
      </p:sp>
      <p:sp>
        <p:nvSpPr>
          <p:cNvPr id="85" name="Rectangle 84"/>
          <p:cNvSpPr/>
          <p:nvPr>
            <p:custDataLst>
              <p:tags r:id="rId30"/>
            </p:custDataLst>
          </p:nvPr>
        </p:nvSpPr>
        <p:spPr bwMode="auto">
          <a:xfrm>
            <a:off x="2046288" y="6140450"/>
            <a:ext cx="3841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BD3A180A-3137-4C93-B9DC-7E27FAF3744B}" type="datetime'2''0''''''''''''''''1''''''5''''''''''/''''''''''''''''1''6'''">
              <a:rPr lang="en-US" sz="800">
                <a:solidFill>
                  <a:prstClr val="black"/>
                </a:solidFill>
                <a:sym typeface="+mn-lt"/>
              </a:rPr>
              <a:pPr algn="ctr">
                <a:spcBef>
                  <a:spcPct val="0"/>
                </a:spcBef>
                <a:spcAft>
                  <a:spcPct val="0"/>
                </a:spcAft>
              </a:pPr>
              <a:t>2015/16</a:t>
            </a:fld>
            <a:endParaRPr lang="en-GB" sz="800" dirty="0">
              <a:solidFill>
                <a:prstClr val="black"/>
              </a:solidFill>
              <a:sym typeface="+mn-lt"/>
            </a:endParaRPr>
          </a:p>
        </p:txBody>
      </p:sp>
      <p:sp>
        <p:nvSpPr>
          <p:cNvPr id="87" name="Rectangle 86"/>
          <p:cNvSpPr/>
          <p:nvPr>
            <p:custDataLst>
              <p:tags r:id="rId31"/>
            </p:custDataLst>
          </p:nvPr>
        </p:nvSpPr>
        <p:spPr bwMode="auto">
          <a:xfrm>
            <a:off x="455613" y="6140450"/>
            <a:ext cx="384175"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D6A01CD1-BC93-44F7-91E8-DFA2A530E008}" type="datetime'''''''''''''2''''''0''1''3''''/''''''''1''''4'''''">
              <a:rPr lang="en-US" sz="800">
                <a:solidFill>
                  <a:prstClr val="black"/>
                </a:solidFill>
                <a:sym typeface="+mn-lt"/>
              </a:rPr>
              <a:pPr algn="ctr">
                <a:spcBef>
                  <a:spcPct val="0"/>
                </a:spcBef>
                <a:spcAft>
                  <a:spcPct val="0"/>
                </a:spcAft>
              </a:pPr>
              <a:t>2013/14</a:t>
            </a:fld>
            <a:endParaRPr lang="en-GB" sz="800" dirty="0">
              <a:solidFill>
                <a:prstClr val="black"/>
              </a:solidFill>
              <a:sym typeface="+mn-lt"/>
            </a:endParaRPr>
          </a:p>
        </p:txBody>
      </p:sp>
      <p:sp>
        <p:nvSpPr>
          <p:cNvPr id="80" name="Freeform 79"/>
          <p:cNvSpPr/>
          <p:nvPr/>
        </p:nvSpPr>
        <p:spPr bwMode="auto">
          <a:xfrm>
            <a:off x="587432" y="6080826"/>
            <a:ext cx="146051" cy="39688"/>
          </a:xfrm>
          <a:custGeom>
            <a:avLst/>
            <a:gdLst/>
            <a:ahLst/>
            <a:cxnLst/>
            <a:rect l="0" t="0" r="0" b="0"/>
            <a:pathLst>
              <a:path w="146051" h="39688">
                <a:moveTo>
                  <a:pt x="0" y="39687"/>
                </a:moveTo>
                <a:lnTo>
                  <a:pt x="146050" y="0"/>
                </a:lnTo>
              </a:path>
            </a:pathLst>
          </a:cu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prstClr val="black"/>
              </a:solidFill>
            </a:endParaRPr>
          </a:p>
        </p:txBody>
      </p:sp>
      <p:cxnSp>
        <p:nvCxnSpPr>
          <p:cNvPr id="88" name="Straight Connector 87"/>
          <p:cNvCxnSpPr/>
          <p:nvPr>
            <p:custDataLst>
              <p:tags r:id="rId32"/>
            </p:custDataLst>
          </p:nvPr>
        </p:nvCxnSpPr>
        <p:spPr bwMode="gray">
          <a:xfrm>
            <a:off x="704850" y="4686300"/>
            <a:ext cx="328612" cy="0"/>
          </a:xfrm>
          <a:prstGeom prst="line">
            <a:avLst/>
          </a:prstGeom>
          <a:ln w="28575">
            <a:solidFill>
              <a:srgbClr val="00339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custDataLst>
              <p:tags r:id="rId33"/>
            </p:custDataLst>
          </p:nvPr>
        </p:nvCxnSpPr>
        <p:spPr bwMode="gray">
          <a:xfrm>
            <a:off x="704850" y="4513263"/>
            <a:ext cx="328612" cy="0"/>
          </a:xfrm>
          <a:prstGeom prst="line">
            <a:avLst/>
          </a:prstGeom>
          <a:ln w="28575">
            <a:solidFill>
              <a:srgbClr val="00999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custDataLst>
              <p:tags r:id="rId34"/>
            </p:custDataLst>
          </p:nvPr>
        </p:nvCxnSpPr>
        <p:spPr bwMode="gray">
          <a:xfrm>
            <a:off x="704850" y="4340225"/>
            <a:ext cx="328612" cy="0"/>
          </a:xfrm>
          <a:prstGeom prst="line">
            <a:avLst/>
          </a:prstGeom>
          <a:ln w="28575">
            <a:solidFill>
              <a:srgbClr val="0082B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1" name="Rectangle 90"/>
          <p:cNvSpPr/>
          <p:nvPr>
            <p:custDataLst>
              <p:tags r:id="rId35"/>
            </p:custDataLst>
          </p:nvPr>
        </p:nvSpPr>
        <p:spPr bwMode="auto">
          <a:xfrm>
            <a:off x="1084263" y="4630738"/>
            <a:ext cx="25765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AE60E35A-2CE2-4403-A1B4-F296E14A9259}" type="datetime'Demand'' ''for POD5 by population s''''ubgroup 2 - Phasing B'">
              <a:rPr lang="en-US" sz="800">
                <a:solidFill>
                  <a:prstClr val="black"/>
                </a:solidFill>
                <a:cs typeface="Arial"/>
                <a:sym typeface="Arial"/>
              </a:rPr>
              <a:pPr>
                <a:spcBef>
                  <a:spcPct val="0"/>
                </a:spcBef>
                <a:spcAft>
                  <a:spcPct val="0"/>
                </a:spcAft>
              </a:pPr>
              <a:t>Demand for POD5 by population subgroup 2 - Phasing B</a:t>
            </a:fld>
            <a:endParaRPr lang="en-GB" sz="800" dirty="0">
              <a:solidFill>
                <a:prstClr val="black"/>
              </a:solidFill>
              <a:cs typeface="Arial"/>
              <a:sym typeface="Arial"/>
            </a:endParaRPr>
          </a:p>
        </p:txBody>
      </p:sp>
      <p:sp>
        <p:nvSpPr>
          <p:cNvPr id="92" name="Rectangle 91"/>
          <p:cNvSpPr/>
          <p:nvPr>
            <p:custDataLst>
              <p:tags r:id="rId36"/>
            </p:custDataLst>
          </p:nvPr>
        </p:nvSpPr>
        <p:spPr bwMode="auto">
          <a:xfrm>
            <a:off x="1084263" y="4457700"/>
            <a:ext cx="257651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3E7F0175-BD4B-4F32-A3D2-E0FBB1A106DA}" type="datetime'Dem''and for ''POD5 by population subgroup 2 - Phasing ''''A'">
              <a:rPr lang="en-US" sz="800">
                <a:solidFill>
                  <a:prstClr val="black"/>
                </a:solidFill>
                <a:cs typeface="Arial"/>
                <a:sym typeface="Arial"/>
              </a:rPr>
              <a:pPr>
                <a:spcBef>
                  <a:spcPct val="0"/>
                </a:spcBef>
                <a:spcAft>
                  <a:spcPct val="0"/>
                </a:spcAft>
              </a:pPr>
              <a:t>Demand for POD5 by population subgroup 2 - Phasing A</a:t>
            </a:fld>
            <a:endParaRPr lang="en-GB" sz="800" dirty="0">
              <a:solidFill>
                <a:prstClr val="black"/>
              </a:solidFill>
              <a:cs typeface="Arial"/>
              <a:sym typeface="Arial"/>
            </a:endParaRPr>
          </a:p>
        </p:txBody>
      </p:sp>
      <p:sp>
        <p:nvSpPr>
          <p:cNvPr id="93" name="Rectangle 92"/>
          <p:cNvSpPr/>
          <p:nvPr>
            <p:custDataLst>
              <p:tags r:id="rId37"/>
            </p:custDataLst>
          </p:nvPr>
        </p:nvSpPr>
        <p:spPr bwMode="auto">
          <a:xfrm>
            <a:off x="1084263" y="4284663"/>
            <a:ext cx="2620963" cy="12223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fld id="{9175B1F1-5D8E-4F52-B68E-9E6F746DF54F}" type="datetime'Demand f''''or P''OD5 by population subgroup 2 - D''o Nothing'">
              <a:rPr lang="en-US" sz="800">
                <a:solidFill>
                  <a:prstClr val="black"/>
                </a:solidFill>
                <a:cs typeface="Arial"/>
                <a:sym typeface="Arial"/>
              </a:rPr>
              <a:pPr>
                <a:spcBef>
                  <a:spcPct val="0"/>
                </a:spcBef>
                <a:spcAft>
                  <a:spcPct val="0"/>
                </a:spcAft>
              </a:pPr>
              <a:t>Demand for POD5 by population subgroup 2 - Do Nothing</a:t>
            </a:fld>
            <a:endParaRPr lang="en-GB" sz="800" dirty="0">
              <a:solidFill>
                <a:prstClr val="black"/>
              </a:solidFill>
              <a:cs typeface="Arial"/>
              <a:sym typeface="Arial"/>
            </a:endParaRPr>
          </a:p>
        </p:txBody>
      </p:sp>
      <p:sp>
        <p:nvSpPr>
          <p:cNvPr id="94" name="TextBox 93"/>
          <p:cNvSpPr txBox="1"/>
          <p:nvPr/>
        </p:nvSpPr>
        <p:spPr>
          <a:xfrm>
            <a:off x="1004887" y="4063450"/>
            <a:ext cx="2987676" cy="169277"/>
          </a:xfrm>
          <a:prstGeom prst="rect">
            <a:avLst/>
          </a:prstGeom>
          <a:noFill/>
        </p:spPr>
        <p:txBody>
          <a:bodyPr wrap="square" lIns="0" tIns="0" rIns="0" bIns="0" rtlCol="0">
            <a:spAutoFit/>
          </a:bodyPr>
          <a:lstStyle/>
          <a:p>
            <a:pPr algn="ctr"/>
            <a:r>
              <a:rPr lang="en-GB" sz="1100" b="1" dirty="0" smtClean="0">
                <a:solidFill>
                  <a:srgbClr val="00ADC6"/>
                </a:solidFill>
                <a:cs typeface="Arial" pitchFamily="34" charset="0"/>
              </a:rPr>
              <a:t>Impact of the intervention on demand </a:t>
            </a:r>
          </a:p>
        </p:txBody>
      </p:sp>
      <p:sp>
        <p:nvSpPr>
          <p:cNvPr id="50" name="Rectangle 49"/>
          <p:cNvSpPr/>
          <p:nvPr/>
        </p:nvSpPr>
        <p:spPr>
          <a:xfrm rot="20871497">
            <a:off x="4467018" y="2672285"/>
            <a:ext cx="916878" cy="204154"/>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smtClean="0">
                <a:solidFill>
                  <a:srgbClr val="FF0000"/>
                </a:solidFill>
              </a:rPr>
              <a:t>ILLUSTRATIVE</a:t>
            </a:r>
            <a:endParaRPr lang="en-GB" sz="900" dirty="0">
              <a:solidFill>
                <a:srgbClr val="FF0000"/>
              </a:solidFill>
            </a:endParaRPr>
          </a:p>
        </p:txBody>
      </p:sp>
      <p:sp>
        <p:nvSpPr>
          <p:cNvPr id="51" name="Rectangle 50"/>
          <p:cNvSpPr/>
          <p:nvPr/>
        </p:nvSpPr>
        <p:spPr>
          <a:xfrm rot="20871497">
            <a:off x="3648179" y="5474972"/>
            <a:ext cx="916878" cy="204154"/>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smtClean="0">
                <a:solidFill>
                  <a:srgbClr val="FF0000"/>
                </a:solidFill>
              </a:rPr>
              <a:t>ILLUSTRATIVE</a:t>
            </a:r>
            <a:endParaRPr lang="en-GB" sz="900" dirty="0">
              <a:solidFill>
                <a:srgbClr val="FF0000"/>
              </a:solidFill>
            </a:endParaRPr>
          </a:p>
        </p:txBody>
      </p:sp>
    </p:spTree>
    <p:extLst>
      <p:ext uri="{BB962C8B-B14F-4D97-AF65-F5344CB8AC3E}">
        <p14:creationId xmlns:p14="http://schemas.microsoft.com/office/powerpoint/2010/main" val="2862900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2563691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853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Modelling the impact of the </a:t>
            </a:r>
            <a:r>
              <a:rPr lang="en-GB" sz="2000" dirty="0" smtClean="0"/>
              <a:t>interventions – Phasing</a:t>
            </a:r>
            <a:endParaRPr lang="en-GB" sz="2000" dirty="0"/>
          </a:p>
        </p:txBody>
      </p:sp>
      <p:sp>
        <p:nvSpPr>
          <p:cNvPr id="28"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28</a:t>
            </a:fld>
            <a:endParaRPr lang="en-GB" dirty="0">
              <a:solidFill>
                <a:prstClr val="black"/>
              </a:solidFill>
            </a:endParaRPr>
          </a:p>
        </p:txBody>
      </p:sp>
      <p:sp>
        <p:nvSpPr>
          <p:cNvPr id="34" name="TextBox 33"/>
          <p:cNvSpPr txBox="1"/>
          <p:nvPr/>
        </p:nvSpPr>
        <p:spPr>
          <a:xfrm>
            <a:off x="1119115" y="5405895"/>
            <a:ext cx="3034514"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marL="171450" lvl="1" indent="-171450" algn="just">
              <a:spcAft>
                <a:spcPts val="600"/>
              </a:spcAft>
              <a:buClr>
                <a:srgbClr val="00ADC6"/>
              </a:buClr>
              <a:buFont typeface="Arial" panose="020B0604020202020204" pitchFamily="34" charset="0"/>
              <a:buChar char="•"/>
            </a:pPr>
            <a:r>
              <a:rPr lang="en-GB" sz="1100" dirty="0">
                <a:solidFill>
                  <a:prstClr val="black"/>
                </a:solidFill>
                <a:cs typeface="Arial" pitchFamily="34" charset="0"/>
              </a:rPr>
              <a:t>In </a:t>
            </a:r>
            <a:r>
              <a:rPr lang="en-GB" sz="1100" dirty="0" smtClean="0">
                <a:solidFill>
                  <a:prstClr val="black"/>
                </a:solidFill>
                <a:cs typeface="Arial" pitchFamily="34" charset="0"/>
              </a:rPr>
              <a:t>2014/15, it is </a:t>
            </a:r>
            <a:r>
              <a:rPr lang="en-GB" sz="1100" dirty="0">
                <a:solidFill>
                  <a:prstClr val="black"/>
                </a:solidFill>
                <a:cs typeface="Arial" pitchFamily="34" charset="0"/>
              </a:rPr>
              <a:t>expected </a:t>
            </a:r>
            <a:r>
              <a:rPr lang="en-GB" sz="1100" dirty="0" smtClean="0">
                <a:solidFill>
                  <a:prstClr val="black"/>
                </a:solidFill>
                <a:cs typeface="Arial" pitchFamily="34" charset="0"/>
              </a:rPr>
              <a:t>that 25% of intervention 3’s full impact is released.</a:t>
            </a:r>
            <a:endParaRPr lang="en-GB" sz="1100" dirty="0">
              <a:solidFill>
                <a:prstClr val="black"/>
              </a:solidFill>
              <a:cs typeface="Arial" pitchFamily="34" charset="0"/>
            </a:endParaRPr>
          </a:p>
        </p:txBody>
      </p:sp>
      <p:sp>
        <p:nvSpPr>
          <p:cNvPr id="36" name="TextBox 35"/>
          <p:cNvSpPr txBox="1"/>
          <p:nvPr/>
        </p:nvSpPr>
        <p:spPr>
          <a:xfrm>
            <a:off x="4648795" y="5405895"/>
            <a:ext cx="3044780"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marL="171450" lvl="1" indent="-171450" algn="just">
              <a:spcAft>
                <a:spcPts val="600"/>
              </a:spcAft>
              <a:buClr>
                <a:srgbClr val="00ADC6"/>
              </a:buClr>
              <a:buFont typeface="Arial" panose="020B0604020202020204" pitchFamily="34" charset="0"/>
              <a:buChar char="•"/>
            </a:pPr>
            <a:r>
              <a:rPr lang="en-GB" sz="1100" dirty="0" smtClean="0">
                <a:solidFill>
                  <a:prstClr val="black"/>
                </a:solidFill>
                <a:cs typeface="Arial" pitchFamily="34" charset="0"/>
              </a:rPr>
              <a:t>By 2017/18, the full impact of intervention 3 is released.</a:t>
            </a:r>
          </a:p>
        </p:txBody>
      </p:sp>
      <p:sp>
        <p:nvSpPr>
          <p:cNvPr id="37" name="TextBox 36"/>
          <p:cNvSpPr txBox="1"/>
          <p:nvPr/>
        </p:nvSpPr>
        <p:spPr>
          <a:xfrm>
            <a:off x="5295013" y="1414649"/>
            <a:ext cx="2828261" cy="17543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marL="171450" lvl="1" indent="-171450">
              <a:spcAft>
                <a:spcPts val="600"/>
              </a:spcAft>
              <a:buClr>
                <a:srgbClr val="00ADC6"/>
              </a:buClr>
              <a:buFont typeface="Arial" panose="020B0604020202020204" pitchFamily="34" charset="0"/>
              <a:buChar char="•"/>
            </a:pPr>
            <a:r>
              <a:rPr lang="en-GB" sz="1100" dirty="0" smtClean="0">
                <a:solidFill>
                  <a:prstClr val="black"/>
                </a:solidFill>
                <a:cs typeface="Arial" pitchFamily="34" charset="0"/>
              </a:rPr>
              <a:t>The inputs include:</a:t>
            </a:r>
          </a:p>
          <a:p>
            <a:pPr marL="533400" lvl="2" indent="-171450">
              <a:spcAft>
                <a:spcPts val="600"/>
              </a:spcAft>
              <a:buClr>
                <a:srgbClr val="00ADC6"/>
              </a:buClr>
              <a:buFont typeface="Arial" panose="020B0604020202020204" pitchFamily="34" charset="0"/>
              <a:buChar char="•"/>
            </a:pPr>
            <a:r>
              <a:rPr lang="en-GB" sz="1100" dirty="0" smtClean="0">
                <a:solidFill>
                  <a:prstClr val="black"/>
                </a:solidFill>
                <a:cs typeface="Arial" pitchFamily="34" charset="0"/>
              </a:rPr>
              <a:t>Which </a:t>
            </a:r>
            <a:r>
              <a:rPr lang="en-GB" sz="1100" dirty="0">
                <a:solidFill>
                  <a:prstClr val="black"/>
                </a:solidFill>
                <a:cs typeface="Arial" pitchFamily="34" charset="0"/>
              </a:rPr>
              <a:t>population subgroups and point of delivery are impacted </a:t>
            </a:r>
            <a:r>
              <a:rPr lang="en-GB" sz="1100" dirty="0" smtClean="0">
                <a:solidFill>
                  <a:prstClr val="black"/>
                </a:solidFill>
                <a:cs typeface="Arial" pitchFamily="34" charset="0"/>
              </a:rPr>
              <a:t>by the intervention (LTC – adults </a:t>
            </a:r>
            <a:r>
              <a:rPr lang="en-GB" sz="1100" dirty="0">
                <a:solidFill>
                  <a:prstClr val="black"/>
                </a:solidFill>
                <a:cs typeface="Arial" pitchFamily="34" charset="0"/>
              </a:rPr>
              <a:t>and POD2, 3, and 5 here</a:t>
            </a:r>
            <a:r>
              <a:rPr lang="en-GB" sz="1100" dirty="0" smtClean="0">
                <a:solidFill>
                  <a:prstClr val="black"/>
                </a:solidFill>
                <a:cs typeface="Arial" pitchFamily="34" charset="0"/>
              </a:rPr>
              <a:t>)</a:t>
            </a:r>
            <a:r>
              <a:rPr lang="en-GB" sz="1100" dirty="0">
                <a:solidFill>
                  <a:prstClr val="black"/>
                </a:solidFill>
                <a:cs typeface="Arial" pitchFamily="34" charset="0"/>
              </a:rPr>
              <a:t>.</a:t>
            </a:r>
            <a:endParaRPr lang="en-GB" sz="1100" dirty="0" smtClean="0">
              <a:solidFill>
                <a:prstClr val="black"/>
              </a:solidFill>
              <a:cs typeface="Arial" pitchFamily="34" charset="0"/>
            </a:endParaRPr>
          </a:p>
          <a:p>
            <a:pPr marL="533400" lvl="2" indent="-171450">
              <a:spcAft>
                <a:spcPts val="600"/>
              </a:spcAft>
              <a:buClr>
                <a:srgbClr val="00ADC6"/>
              </a:buClr>
              <a:buFont typeface="Arial" panose="020B0604020202020204" pitchFamily="34" charset="0"/>
              <a:buChar char="•"/>
            </a:pPr>
            <a:r>
              <a:rPr lang="en-GB" sz="1100" dirty="0" smtClean="0">
                <a:solidFill>
                  <a:prstClr val="black"/>
                </a:solidFill>
                <a:cs typeface="Arial" pitchFamily="34" charset="0"/>
              </a:rPr>
              <a:t>The </a:t>
            </a:r>
            <a:r>
              <a:rPr lang="en-GB" sz="1100" dirty="0">
                <a:solidFill>
                  <a:prstClr val="black"/>
                </a:solidFill>
                <a:cs typeface="Arial" pitchFamily="34" charset="0"/>
              </a:rPr>
              <a:t>magnitude of the effect of the intervention on activity </a:t>
            </a:r>
            <a:r>
              <a:rPr lang="en-GB" sz="1100" dirty="0" smtClean="0">
                <a:solidFill>
                  <a:prstClr val="black"/>
                </a:solidFill>
                <a:cs typeface="Arial" pitchFamily="34" charset="0"/>
              </a:rPr>
              <a:t>demand.</a:t>
            </a:r>
          </a:p>
          <a:p>
            <a:pPr marL="533400" lvl="2" indent="-171450">
              <a:spcAft>
                <a:spcPts val="600"/>
              </a:spcAft>
              <a:buClr>
                <a:srgbClr val="00ADC6"/>
              </a:buClr>
              <a:buFont typeface="Arial" panose="020B0604020202020204" pitchFamily="34" charset="0"/>
              <a:buChar char="•"/>
            </a:pPr>
            <a:r>
              <a:rPr lang="en-GB" sz="1100" dirty="0" smtClean="0">
                <a:solidFill>
                  <a:prstClr val="black"/>
                </a:solidFill>
                <a:cs typeface="Arial" pitchFamily="34" charset="0"/>
              </a:rPr>
              <a:t>The phasing of the intervention’s impact.</a:t>
            </a:r>
          </a:p>
        </p:txBody>
      </p:sp>
      <p:graphicFrame>
        <p:nvGraphicFramePr>
          <p:cNvPr id="26" name="Table 25"/>
          <p:cNvGraphicFramePr>
            <a:graphicFrameLocks noGrp="1"/>
          </p:cNvGraphicFramePr>
          <p:nvPr>
            <p:extLst>
              <p:ext uri="{D42A27DB-BD31-4B8C-83A1-F6EECF244321}">
                <p14:modId xmlns:p14="http://schemas.microsoft.com/office/powerpoint/2010/main" val="3958867811"/>
              </p:ext>
            </p:extLst>
          </p:nvPr>
        </p:nvGraphicFramePr>
        <p:xfrm>
          <a:off x="1163416" y="1393359"/>
          <a:ext cx="3681349" cy="1726175"/>
        </p:xfrm>
        <a:graphic>
          <a:graphicData uri="http://schemas.openxmlformats.org/drawingml/2006/table">
            <a:tbl>
              <a:tblPr>
                <a:tableStyleId>{35758FB7-9AC5-4552-8A53-C91805E547FA}</a:tableStyleId>
              </a:tblPr>
              <a:tblGrid>
                <a:gridCol w="525907"/>
                <a:gridCol w="525907"/>
                <a:gridCol w="525907"/>
                <a:gridCol w="525907"/>
                <a:gridCol w="525907"/>
                <a:gridCol w="525907"/>
                <a:gridCol w="525907"/>
              </a:tblGrid>
              <a:tr h="217415">
                <a:tc gridSpan="7">
                  <a:txBody>
                    <a:bodyPr/>
                    <a:lstStyle/>
                    <a:p>
                      <a:pPr algn="l" fontAlgn="b"/>
                      <a:r>
                        <a:rPr lang="en-GB" sz="900" b="1" u="none" strike="noStrike" dirty="0">
                          <a:solidFill>
                            <a:schemeClr val="bg1"/>
                          </a:solidFill>
                          <a:effectLst/>
                        </a:rPr>
                        <a:t>Intervention 3: </a:t>
                      </a:r>
                      <a:r>
                        <a:rPr lang="en-GB" sz="900" b="1" u="none" strike="noStrike" dirty="0" smtClean="0">
                          <a:solidFill>
                            <a:schemeClr val="bg1"/>
                          </a:solidFill>
                          <a:effectLst/>
                        </a:rPr>
                        <a:t>Self-Help: Patient-Carer Community</a:t>
                      </a:r>
                    </a:p>
                  </a:txBody>
                  <a:tcPr marL="36000" marR="0" marT="3600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r>
              <a:tr h="116684">
                <a:tc>
                  <a:txBody>
                    <a:bodyPr/>
                    <a:lstStyle/>
                    <a:p>
                      <a:pPr algn="l" fontAlgn="b"/>
                      <a:endParaRPr lang="en-GB" sz="900" b="1" i="0" u="none"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solidFill>
                            <a:schemeClr val="bg1"/>
                          </a:solidFill>
                          <a:effectLst/>
                        </a:rPr>
                        <a:t>POD1</a:t>
                      </a:r>
                      <a:endParaRPr lang="en-GB" sz="9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solidFill>
                            <a:schemeClr val="bg1"/>
                          </a:solidFill>
                          <a:effectLst/>
                        </a:rPr>
                        <a:t>POD2</a:t>
                      </a:r>
                      <a:endParaRPr lang="en-GB" sz="9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smtClean="0">
                          <a:solidFill>
                            <a:schemeClr val="bg1"/>
                          </a:solidFill>
                          <a:effectLst/>
                        </a:rPr>
                        <a:t>POD3</a:t>
                      </a:r>
                      <a:endParaRPr lang="en-GB" sz="9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solidFill>
                            <a:schemeClr val="bg1"/>
                          </a:solidFill>
                          <a:effectLst/>
                        </a:rPr>
                        <a:t>POD4</a:t>
                      </a:r>
                      <a:endParaRPr lang="en-GB" sz="9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solidFill>
                            <a:schemeClr val="bg1"/>
                          </a:solidFill>
                          <a:effectLst/>
                        </a:rPr>
                        <a:t>POD5</a:t>
                      </a:r>
                      <a:endParaRPr lang="en-GB" sz="9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solidFill>
                            <a:schemeClr val="bg1"/>
                          </a:solidFill>
                          <a:effectLst/>
                        </a:rPr>
                        <a:t>POD6</a:t>
                      </a:r>
                      <a:endParaRPr lang="en-GB" sz="900" b="0" i="0" u="none" strike="noStrike" dirty="0">
                        <a:solidFill>
                          <a:schemeClr val="bg1"/>
                        </a:solidFill>
                        <a:effectLst/>
                        <a:latin typeface="Arial"/>
                      </a:endParaRPr>
                    </a:p>
                  </a:txBody>
                  <a:tcPr marL="0" marR="0" marT="0" marB="0" anchor="b">
                    <a:lnL w="9525" cap="flat" cmpd="sng" algn="ctr">
                      <a:noFill/>
                      <a:prstDash val="solid"/>
                    </a:lnL>
                    <a:lnR w="3175" cap="flat" cmpd="sng" algn="ctr">
                      <a:noFill/>
                      <a:prstDash val="solid"/>
                      <a:round/>
                      <a:headEnd type="none" w="med" len="med"/>
                      <a:tailEnd type="none" w="med" len="me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16684">
                <a:tc>
                  <a:txBody>
                    <a:bodyPr/>
                    <a:lstStyle/>
                    <a:p>
                      <a:pPr algn="l" fontAlgn="b"/>
                      <a:r>
                        <a:rPr lang="en-GB" sz="700" b="1" u="none" strike="noStrike" dirty="0" smtClean="0">
                          <a:solidFill>
                            <a:schemeClr val="bg1"/>
                          </a:solidFill>
                          <a:effectLst/>
                        </a:rPr>
                        <a:t>EOL</a:t>
                      </a:r>
                      <a:endParaRPr lang="en-GB" sz="700" b="1" i="0" u="none"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LTC-A</a:t>
                      </a:r>
                      <a:endParaRPr lang="en-GB" sz="700" b="1" i="0" u="none"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smtClean="0">
                          <a:effectLst/>
                        </a:rPr>
                        <a:t>-6.20%</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a:t>
                      </a:r>
                      <a:r>
                        <a:rPr lang="en-GB" sz="900" u="none" strike="noStrike" dirty="0" smtClean="0">
                          <a:effectLst/>
                        </a:rPr>
                        <a:t>6.20%</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smtClean="0">
                          <a:effectLst/>
                        </a:rPr>
                        <a:t>-49.70%</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F/D</a:t>
                      </a:r>
                      <a:endParaRPr lang="en-GB" sz="700" b="1" i="0" u="none"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CN-A</a:t>
                      </a:r>
                      <a:endParaRPr lang="en-GB" sz="700" b="1" i="0" u="none"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LTC-C</a:t>
                      </a:r>
                      <a:endParaRPr lang="en-GB" sz="700" b="1" i="0" u="none"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GH-OP</a:t>
                      </a:r>
                      <a:endParaRPr lang="en-GB" sz="700" b="1" i="0" u="none"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EYR</a:t>
                      </a:r>
                      <a:endParaRPr lang="en-GB" sz="700" b="1" i="0" u="none"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MAT</a:t>
                      </a:r>
                      <a:endParaRPr lang="en-GB" sz="700" b="1" i="0" u="none"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GH-C</a:t>
                      </a:r>
                      <a:endParaRPr lang="en-GB" sz="700" b="1" i="0" u="none"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GH-A</a:t>
                      </a:r>
                      <a:endParaRPr lang="en-GB" sz="700" b="1" i="0" u="none"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noFill/>
                      <a:prstDash val="soli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962870436"/>
              </p:ext>
            </p:extLst>
          </p:nvPr>
        </p:nvGraphicFramePr>
        <p:xfrm>
          <a:off x="1119115" y="3779520"/>
          <a:ext cx="3034514" cy="289560"/>
        </p:xfrm>
        <a:graphic>
          <a:graphicData uri="http://schemas.openxmlformats.org/drawingml/2006/table">
            <a:tbl>
              <a:tblPr>
                <a:tableStyleId>{3C2FFA5D-87B4-456A-9821-1D502468CF0F}</a:tableStyleId>
              </a:tblPr>
              <a:tblGrid>
                <a:gridCol w="458225"/>
                <a:gridCol w="406579"/>
                <a:gridCol w="433942"/>
                <a:gridCol w="433942"/>
                <a:gridCol w="433942"/>
                <a:gridCol w="433942"/>
                <a:gridCol w="433942"/>
              </a:tblGrid>
              <a:tr h="152400">
                <a:tc>
                  <a:txBody>
                    <a:bodyPr/>
                    <a:lstStyle/>
                    <a:p>
                      <a:pPr algn="r" fontAlgn="b"/>
                      <a:endParaRPr lang="en-GB" sz="900" b="0" i="0" u="sng"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900" u="sng" strike="noStrike" dirty="0">
                          <a:solidFill>
                            <a:schemeClr val="bg1"/>
                          </a:solidFill>
                          <a:effectLst/>
                        </a:rPr>
                        <a:t>13/14</a:t>
                      </a:r>
                      <a:endParaRPr lang="en-GB" sz="900" b="0" i="0" u="sng"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900" u="sng" strike="noStrike" dirty="0">
                          <a:solidFill>
                            <a:schemeClr val="bg1"/>
                          </a:solidFill>
                          <a:effectLst/>
                        </a:rPr>
                        <a:t>14/15</a:t>
                      </a:r>
                      <a:endParaRPr lang="en-GB" sz="900" b="0" i="0" u="sng"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900" u="sng" strike="noStrike" dirty="0">
                          <a:solidFill>
                            <a:schemeClr val="bg1"/>
                          </a:solidFill>
                          <a:effectLst/>
                        </a:rPr>
                        <a:t>15/16</a:t>
                      </a:r>
                      <a:endParaRPr lang="en-GB" sz="900" b="0" i="0" u="sng"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900" u="sng" strike="noStrike" dirty="0">
                          <a:solidFill>
                            <a:schemeClr val="bg1"/>
                          </a:solidFill>
                          <a:effectLst/>
                        </a:rPr>
                        <a:t>16/17</a:t>
                      </a:r>
                      <a:endParaRPr lang="en-GB" sz="900" b="0" i="0" u="sng"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900" u="sng" strike="noStrike" dirty="0">
                          <a:solidFill>
                            <a:schemeClr val="bg1"/>
                          </a:solidFill>
                          <a:effectLst/>
                        </a:rPr>
                        <a:t>17/18</a:t>
                      </a:r>
                      <a:endParaRPr lang="en-GB" sz="900" b="0" i="0" u="sng"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900" u="sng" strike="noStrike" dirty="0">
                          <a:solidFill>
                            <a:schemeClr val="bg1"/>
                          </a:solidFill>
                          <a:effectLst/>
                        </a:rPr>
                        <a:t>18/19</a:t>
                      </a:r>
                      <a:endParaRPr lang="en-GB" sz="900" b="0" i="0" u="sng"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111262">
                <a:tc>
                  <a:txBody>
                    <a:bodyPr/>
                    <a:lstStyle/>
                    <a:p>
                      <a:pPr algn="l" fontAlgn="b"/>
                      <a:r>
                        <a:rPr lang="en-GB" sz="900" b="0" i="0" u="none" strike="noStrike" dirty="0" smtClean="0">
                          <a:solidFill>
                            <a:schemeClr val="bg1"/>
                          </a:solidFill>
                          <a:effectLst/>
                          <a:latin typeface="Arial"/>
                        </a:rPr>
                        <a:t>Phasing</a:t>
                      </a:r>
                      <a:endParaRPr lang="en-GB" sz="900" b="0" i="0" u="none" strike="noStrike" dirty="0">
                        <a:solidFill>
                          <a:schemeClr val="bg1"/>
                        </a:solidFill>
                        <a:effectLst/>
                        <a:latin typeface="Arial"/>
                      </a:endParaRPr>
                    </a:p>
                  </a:txBody>
                  <a:tcPr marL="0" marR="0" marT="0" marB="0" anchor="b">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900" u="none" strike="noStrike" dirty="0">
                          <a:effectLst/>
                        </a:rPr>
                        <a:t> </a:t>
                      </a:r>
                      <a:r>
                        <a:rPr lang="en-GB" sz="900" u="none" strike="noStrike" dirty="0" smtClean="0">
                          <a:effectLst/>
                        </a:rPr>
                        <a:t>-</a:t>
                      </a:r>
                      <a:endParaRPr lang="en-GB" sz="900" b="0" i="0" u="none" strike="noStrike" dirty="0">
                        <a:solidFill>
                          <a:schemeClr val="bg1"/>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smtClean="0">
                          <a:solidFill>
                            <a:schemeClr val="bg1"/>
                          </a:solidFill>
                          <a:effectLst/>
                        </a:rPr>
                        <a:t>25%</a:t>
                      </a:r>
                      <a:endParaRPr lang="en-GB" sz="900" b="0" i="0" u="none" strike="noStrike" dirty="0">
                        <a:solidFill>
                          <a:schemeClr val="bg1"/>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900" u="none" strike="noStrike" dirty="0" smtClean="0">
                          <a:effectLst/>
                        </a:rPr>
                        <a:t>50%</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smtClean="0">
                          <a:effectLst/>
                        </a:rPr>
                        <a:t>75%</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100%</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a:effectLst/>
                        </a:rPr>
                        <a:t>100%</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sp>
        <p:nvSpPr>
          <p:cNvPr id="29" name="Down Arrow 28"/>
          <p:cNvSpPr/>
          <p:nvPr/>
        </p:nvSpPr>
        <p:spPr>
          <a:xfrm>
            <a:off x="2470056" y="4355233"/>
            <a:ext cx="359158" cy="182881"/>
          </a:xfrm>
          <a:prstGeom prst="downArrow">
            <a:avLst/>
          </a:prstGeom>
          <a:solidFill>
            <a:schemeClr val="accent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900" dirty="0"/>
          </a:p>
        </p:txBody>
      </p:sp>
      <p:sp>
        <p:nvSpPr>
          <p:cNvPr id="30" name="Left Brace 29"/>
          <p:cNvSpPr/>
          <p:nvPr/>
        </p:nvSpPr>
        <p:spPr>
          <a:xfrm>
            <a:off x="789540" y="1250858"/>
            <a:ext cx="158529" cy="286988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1" name="TextBox 30"/>
          <p:cNvSpPr txBox="1"/>
          <p:nvPr/>
        </p:nvSpPr>
        <p:spPr>
          <a:xfrm rot="16200000">
            <a:off x="347751" y="2565310"/>
            <a:ext cx="463268" cy="184666"/>
          </a:xfrm>
          <a:prstGeom prst="rect">
            <a:avLst/>
          </a:prstGeom>
          <a:noFill/>
        </p:spPr>
        <p:txBody>
          <a:bodyPr wrap="none" lIns="0" tIns="0" rIns="0" bIns="0" rtlCol="0">
            <a:spAutoFit/>
          </a:bodyPr>
          <a:lstStyle/>
          <a:p>
            <a:r>
              <a:rPr lang="en-GB" sz="1200" b="1" dirty="0" smtClean="0">
                <a:latin typeface="Arial" pitchFamily="34" charset="0"/>
                <a:cs typeface="Arial" pitchFamily="34" charset="0"/>
              </a:rPr>
              <a:t>Inputs</a:t>
            </a:r>
            <a:endParaRPr lang="en-GB" sz="1200" b="1" dirty="0">
              <a:latin typeface="Arial" pitchFamily="34" charset="0"/>
              <a:cs typeface="Arial"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79031493"/>
              </p:ext>
            </p:extLst>
          </p:nvPr>
        </p:nvGraphicFramePr>
        <p:xfrm>
          <a:off x="1119115" y="4656980"/>
          <a:ext cx="3034514" cy="509380"/>
        </p:xfrm>
        <a:graphic>
          <a:graphicData uri="http://schemas.openxmlformats.org/drawingml/2006/table">
            <a:tbl>
              <a:tblPr>
                <a:tableStyleId>{35758FB7-9AC5-4552-8A53-C91805E547FA}</a:tableStyleId>
              </a:tblPr>
              <a:tblGrid>
                <a:gridCol w="433502"/>
                <a:gridCol w="433502"/>
                <a:gridCol w="433502"/>
                <a:gridCol w="433502"/>
                <a:gridCol w="433502"/>
                <a:gridCol w="433502"/>
                <a:gridCol w="433502"/>
              </a:tblGrid>
              <a:tr h="235060">
                <a:tc gridSpan="7">
                  <a:txBody>
                    <a:bodyPr/>
                    <a:lstStyle/>
                    <a:p>
                      <a:pPr algn="l" fontAlgn="b"/>
                      <a:r>
                        <a:rPr lang="en-GB" sz="900" b="1" u="none" strike="noStrike" dirty="0">
                          <a:solidFill>
                            <a:schemeClr val="bg1"/>
                          </a:solidFill>
                          <a:effectLst/>
                        </a:rPr>
                        <a:t>Intervention </a:t>
                      </a:r>
                      <a:r>
                        <a:rPr lang="en-GB" sz="900" b="1" u="none" strike="noStrike" dirty="0" smtClean="0">
                          <a:solidFill>
                            <a:schemeClr val="bg1"/>
                          </a:solidFill>
                          <a:effectLst/>
                        </a:rPr>
                        <a:t>3</a:t>
                      </a:r>
                      <a:r>
                        <a:rPr lang="en-GB" sz="900" b="1" u="none" strike="noStrike" baseline="0" dirty="0" smtClean="0">
                          <a:solidFill>
                            <a:schemeClr val="bg1"/>
                          </a:solidFill>
                          <a:effectLst/>
                        </a:rPr>
                        <a:t> – Effect in 2014/15</a:t>
                      </a:r>
                      <a:endParaRPr lang="en-GB" sz="900" b="1" i="0" u="none" strike="noStrike" dirty="0">
                        <a:solidFill>
                          <a:schemeClr val="bg1"/>
                        </a:solidFill>
                        <a:effectLst/>
                        <a:latin typeface="Arial"/>
                      </a:endParaRPr>
                    </a:p>
                  </a:txBody>
                  <a:tcPr marL="36000" marR="0" marT="36000" marB="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r>
              <a:tr h="116684">
                <a:tc>
                  <a:txBody>
                    <a:bodyPr/>
                    <a:lstStyle/>
                    <a:p>
                      <a:pPr algn="l" fontAlgn="b"/>
                      <a:endParaRPr lang="en-GB" sz="9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900" u="none" strike="noStrike" dirty="0">
                          <a:solidFill>
                            <a:schemeClr val="bg1"/>
                          </a:solidFill>
                          <a:effectLst/>
                        </a:rPr>
                        <a:t>POD1</a:t>
                      </a:r>
                      <a:endParaRPr lang="en-GB" sz="900" b="0"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solidFill>
                  </a:tcPr>
                </a:tc>
                <a:tc>
                  <a:txBody>
                    <a:bodyPr/>
                    <a:lstStyle/>
                    <a:p>
                      <a:pPr algn="ctr" fontAlgn="b"/>
                      <a:r>
                        <a:rPr lang="en-GB" sz="900" u="none" strike="noStrike" dirty="0">
                          <a:solidFill>
                            <a:schemeClr val="bg1"/>
                          </a:solidFill>
                          <a:effectLst/>
                        </a:rPr>
                        <a:t>POD2</a:t>
                      </a:r>
                      <a:endParaRPr lang="en-GB" sz="900" b="0"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solidFill>
                  </a:tcPr>
                </a:tc>
                <a:tc>
                  <a:txBody>
                    <a:bodyPr/>
                    <a:lstStyle/>
                    <a:p>
                      <a:pPr algn="ctr" fontAlgn="b"/>
                      <a:r>
                        <a:rPr lang="en-GB" sz="900" u="none" strike="noStrike" dirty="0">
                          <a:solidFill>
                            <a:schemeClr val="bg1"/>
                          </a:solidFill>
                          <a:effectLst/>
                        </a:rPr>
                        <a:t>POD3</a:t>
                      </a:r>
                      <a:endParaRPr lang="en-GB" sz="900" b="0"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solidFill>
                  </a:tcPr>
                </a:tc>
                <a:tc>
                  <a:txBody>
                    <a:bodyPr/>
                    <a:lstStyle/>
                    <a:p>
                      <a:pPr algn="ctr" fontAlgn="b"/>
                      <a:r>
                        <a:rPr lang="en-GB" sz="900" u="none" strike="noStrike" dirty="0">
                          <a:solidFill>
                            <a:schemeClr val="bg1"/>
                          </a:solidFill>
                          <a:effectLst/>
                        </a:rPr>
                        <a:t>POD4</a:t>
                      </a:r>
                      <a:endParaRPr lang="en-GB" sz="900" b="0"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solidFill>
                  </a:tcPr>
                </a:tc>
                <a:tc>
                  <a:txBody>
                    <a:bodyPr/>
                    <a:lstStyle/>
                    <a:p>
                      <a:pPr algn="ctr" fontAlgn="b"/>
                      <a:r>
                        <a:rPr lang="en-GB" sz="900" u="none" strike="noStrike" dirty="0">
                          <a:solidFill>
                            <a:schemeClr val="bg1"/>
                          </a:solidFill>
                          <a:effectLst/>
                        </a:rPr>
                        <a:t>POD5</a:t>
                      </a:r>
                      <a:endParaRPr lang="en-GB" sz="900" b="0"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solidFill>
                  </a:tcPr>
                </a:tc>
                <a:tc>
                  <a:txBody>
                    <a:bodyPr/>
                    <a:lstStyle/>
                    <a:p>
                      <a:pPr algn="ctr" fontAlgn="b"/>
                      <a:r>
                        <a:rPr lang="en-GB" sz="900" u="none" strike="noStrike" dirty="0">
                          <a:solidFill>
                            <a:schemeClr val="bg1"/>
                          </a:solidFill>
                          <a:effectLst/>
                        </a:rPr>
                        <a:t>POD6</a:t>
                      </a:r>
                      <a:endParaRPr lang="en-GB" sz="900" b="0"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solidFill>
                  </a:tcPr>
                </a:tc>
              </a:tr>
              <a:tr h="116684">
                <a:tc>
                  <a:txBody>
                    <a:bodyPr/>
                    <a:lstStyle/>
                    <a:p>
                      <a:pPr algn="l" fontAlgn="b"/>
                      <a:r>
                        <a:rPr lang="en-GB" sz="900" b="1" u="none" strike="noStrike" dirty="0" smtClean="0">
                          <a:solidFill>
                            <a:schemeClr val="bg1"/>
                          </a:solidFill>
                          <a:effectLst/>
                        </a:rPr>
                        <a:t>LTC-A</a:t>
                      </a:r>
                      <a:endParaRPr lang="en-GB" sz="9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900" u="none" strike="noStrike" dirty="0">
                          <a:effectLst/>
                        </a:rPr>
                        <a:t> </a:t>
                      </a:r>
                      <a:r>
                        <a:rPr lang="en-GB" sz="900" u="none" strike="noStrike" dirty="0" smtClean="0">
                          <a:effectLst/>
                        </a:rPr>
                        <a:t>-</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GB" sz="900" u="none" strike="noStrike" dirty="0" smtClean="0">
                          <a:effectLst/>
                        </a:rPr>
                        <a:t>-1.55%</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GB" sz="900" b="0" i="0" u="none" strike="noStrike" dirty="0" smtClean="0">
                          <a:solidFill>
                            <a:schemeClr val="dk1"/>
                          </a:solidFill>
                          <a:effectLst/>
                          <a:latin typeface="+mn-lt"/>
                        </a:rPr>
                        <a:t>-1.55%</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GB" sz="900" u="none" strike="noStrike" dirty="0" smtClean="0">
                          <a:effectLst/>
                        </a:rPr>
                        <a:t>-</a:t>
                      </a:r>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GB" sz="900" b="0" i="0" u="none" strike="noStrike" dirty="0" smtClean="0">
                          <a:solidFill>
                            <a:srgbClr val="000000"/>
                          </a:solidFill>
                          <a:effectLst/>
                          <a:latin typeface="Arial"/>
                        </a:rPr>
                        <a:t>-12.43%</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GB" sz="900" u="none" strike="noStrike" dirty="0" smtClean="0">
                          <a:effectLst/>
                        </a:rPr>
                        <a:t>-</a:t>
                      </a:r>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123405023"/>
              </p:ext>
            </p:extLst>
          </p:nvPr>
        </p:nvGraphicFramePr>
        <p:xfrm>
          <a:off x="4644242" y="4670723"/>
          <a:ext cx="3049333" cy="491735"/>
        </p:xfrm>
        <a:graphic>
          <a:graphicData uri="http://schemas.openxmlformats.org/drawingml/2006/table">
            <a:tbl>
              <a:tblPr>
                <a:tableStyleId>{35758FB7-9AC5-4552-8A53-C91805E547FA}</a:tableStyleId>
              </a:tblPr>
              <a:tblGrid>
                <a:gridCol w="435619"/>
                <a:gridCol w="435619"/>
                <a:gridCol w="435619"/>
                <a:gridCol w="435619"/>
                <a:gridCol w="435619"/>
                <a:gridCol w="435619"/>
                <a:gridCol w="435619"/>
              </a:tblGrid>
              <a:tr h="217415">
                <a:tc gridSpan="7">
                  <a:txBody>
                    <a:bodyPr/>
                    <a:lstStyle/>
                    <a:p>
                      <a:pPr algn="l" fontAlgn="b"/>
                      <a:r>
                        <a:rPr lang="en-GB" sz="900" b="1" u="none" strike="noStrike" dirty="0" smtClean="0">
                          <a:solidFill>
                            <a:schemeClr val="bg1"/>
                          </a:solidFill>
                          <a:effectLst/>
                        </a:rPr>
                        <a:t>Intervention 3</a:t>
                      </a:r>
                      <a:r>
                        <a:rPr lang="en-GB" sz="900" b="1" u="none" strike="noStrike" baseline="0" dirty="0" smtClean="0">
                          <a:solidFill>
                            <a:schemeClr val="bg1"/>
                          </a:solidFill>
                          <a:effectLst/>
                        </a:rPr>
                        <a:t> – Effect in 2017/18</a:t>
                      </a:r>
                      <a:endParaRPr lang="en-GB" sz="900" b="1" i="0" u="none" strike="noStrike" dirty="0">
                        <a:solidFill>
                          <a:schemeClr val="bg1"/>
                        </a:solidFill>
                        <a:effectLst/>
                        <a:latin typeface="+mn-lt"/>
                      </a:endParaRPr>
                    </a:p>
                  </a:txBody>
                  <a:tcPr marL="36000" marR="0" marT="36000" marB="0">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r>
              <a:tr h="116684">
                <a:tc>
                  <a:txBody>
                    <a:bodyPr/>
                    <a:lstStyle/>
                    <a:p>
                      <a:pPr algn="l" fontAlgn="b"/>
                      <a:endParaRPr lang="en-GB" sz="900" b="1"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900" u="none" strike="noStrike" dirty="0">
                          <a:solidFill>
                            <a:schemeClr val="bg1"/>
                          </a:solidFill>
                          <a:effectLst/>
                        </a:rPr>
                        <a:t>POD1</a:t>
                      </a:r>
                      <a:endParaRPr lang="en-GB" sz="900" b="0"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solidFill>
                  </a:tcPr>
                </a:tc>
                <a:tc>
                  <a:txBody>
                    <a:bodyPr/>
                    <a:lstStyle/>
                    <a:p>
                      <a:pPr algn="ctr" fontAlgn="b"/>
                      <a:r>
                        <a:rPr lang="en-GB" sz="900" u="none" strike="noStrike" dirty="0">
                          <a:solidFill>
                            <a:schemeClr val="bg1"/>
                          </a:solidFill>
                          <a:effectLst/>
                        </a:rPr>
                        <a:t>POD2</a:t>
                      </a:r>
                      <a:endParaRPr lang="en-GB" sz="900" b="0"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solidFill>
                  </a:tcPr>
                </a:tc>
                <a:tc>
                  <a:txBody>
                    <a:bodyPr/>
                    <a:lstStyle/>
                    <a:p>
                      <a:pPr algn="ctr" fontAlgn="b"/>
                      <a:r>
                        <a:rPr lang="en-GB" sz="900" u="none" strike="noStrike" dirty="0">
                          <a:solidFill>
                            <a:schemeClr val="bg1"/>
                          </a:solidFill>
                          <a:effectLst/>
                        </a:rPr>
                        <a:t>POD3</a:t>
                      </a:r>
                      <a:endParaRPr lang="en-GB" sz="900" b="0"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solidFill>
                  </a:tcPr>
                </a:tc>
                <a:tc>
                  <a:txBody>
                    <a:bodyPr/>
                    <a:lstStyle/>
                    <a:p>
                      <a:pPr algn="ctr" fontAlgn="b"/>
                      <a:r>
                        <a:rPr lang="en-GB" sz="900" u="none" strike="noStrike" dirty="0">
                          <a:solidFill>
                            <a:schemeClr val="bg1"/>
                          </a:solidFill>
                          <a:effectLst/>
                        </a:rPr>
                        <a:t>POD4</a:t>
                      </a:r>
                      <a:endParaRPr lang="en-GB" sz="900" b="0"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solidFill>
                  </a:tcPr>
                </a:tc>
                <a:tc>
                  <a:txBody>
                    <a:bodyPr/>
                    <a:lstStyle/>
                    <a:p>
                      <a:pPr algn="ctr" fontAlgn="b"/>
                      <a:r>
                        <a:rPr lang="en-GB" sz="900" u="none" strike="noStrike" dirty="0">
                          <a:solidFill>
                            <a:schemeClr val="bg1"/>
                          </a:solidFill>
                          <a:effectLst/>
                        </a:rPr>
                        <a:t>POD5</a:t>
                      </a:r>
                      <a:endParaRPr lang="en-GB" sz="900" b="0"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solidFill>
                  </a:tcPr>
                </a:tc>
                <a:tc>
                  <a:txBody>
                    <a:bodyPr/>
                    <a:lstStyle/>
                    <a:p>
                      <a:pPr algn="ctr" fontAlgn="b"/>
                      <a:r>
                        <a:rPr lang="en-GB" sz="900" u="none" strike="noStrike" dirty="0">
                          <a:solidFill>
                            <a:schemeClr val="bg1"/>
                          </a:solidFill>
                          <a:effectLst/>
                        </a:rPr>
                        <a:t>POD6</a:t>
                      </a:r>
                      <a:endParaRPr lang="en-GB" sz="900" b="0"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6"/>
                    </a:solidFill>
                  </a:tcPr>
                </a:tc>
              </a:tr>
              <a:tr h="116684">
                <a:tc>
                  <a:txBody>
                    <a:bodyPr/>
                    <a:lstStyle/>
                    <a:p>
                      <a:pPr algn="l" fontAlgn="b"/>
                      <a:r>
                        <a:rPr lang="en-GB" sz="900" b="1" u="none" strike="noStrike" dirty="0" smtClean="0">
                          <a:solidFill>
                            <a:schemeClr val="bg1"/>
                          </a:solidFill>
                          <a:effectLst/>
                        </a:rPr>
                        <a:t>LTC-A</a:t>
                      </a:r>
                      <a:endParaRPr lang="en-GB" sz="900" b="1" i="0" u="none" strike="noStrike" dirty="0">
                        <a:solidFill>
                          <a:schemeClr val="bg1"/>
                        </a:solidFill>
                        <a:effectLst/>
                        <a:latin typeface="Arial"/>
                      </a:endParaRPr>
                    </a:p>
                  </a:txBody>
                  <a:tcPr marL="0" marR="0" marT="0" marB="0" anchor="b">
                    <a:lnL w="3175" cap="flat" cmpd="sng" algn="ctr">
                      <a:solidFill>
                        <a:schemeClr val="accent6"/>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900" u="none" strike="noStrike" dirty="0">
                          <a:effectLst/>
                        </a:rPr>
                        <a:t> </a:t>
                      </a:r>
                      <a:r>
                        <a:rPr lang="en-GB" sz="900" u="none" strike="noStrike" dirty="0" smtClean="0">
                          <a:effectLst/>
                        </a:rPr>
                        <a:t>-</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GB" sz="900" u="none" strike="noStrike" dirty="0" smtClean="0">
                          <a:effectLst/>
                        </a:rPr>
                        <a:t>-6.20%</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GB" sz="900" u="none" strike="noStrike" dirty="0">
                          <a:effectLst/>
                        </a:rPr>
                        <a:t>-</a:t>
                      </a:r>
                      <a:r>
                        <a:rPr lang="en-GB" sz="900" u="none" strike="noStrike" dirty="0" smtClean="0">
                          <a:effectLst/>
                        </a:rPr>
                        <a:t>6.20%</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GB" sz="900" u="none" strike="noStrike" dirty="0" smtClean="0">
                          <a:effectLst/>
                        </a:rPr>
                        <a:t>-</a:t>
                      </a:r>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GB" sz="900" u="none" strike="noStrike" dirty="0" smtClean="0">
                          <a:effectLst/>
                        </a:rPr>
                        <a:t>-49.70%</a:t>
                      </a:r>
                      <a:endParaRPr lang="en-GB" sz="900" b="0" i="0" u="none" strike="noStrike" dirty="0">
                        <a:solidFill>
                          <a:srgbClr val="000000"/>
                        </a:solidFill>
                        <a:effectLst/>
                        <a:latin typeface="+mn-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tc>
                  <a:txBody>
                    <a:bodyPr/>
                    <a:lstStyle/>
                    <a:p>
                      <a:pPr algn="ctr" fontAlgn="b"/>
                      <a:r>
                        <a:rPr lang="en-GB" sz="900" u="none" strike="noStrike" dirty="0" smtClean="0">
                          <a:effectLst/>
                        </a:rPr>
                        <a:t>-</a:t>
                      </a:r>
                      <a:r>
                        <a:rPr lang="en-GB" sz="900" u="none" strike="noStrike" dirty="0">
                          <a:effectLst/>
                        </a:rPr>
                        <a:t> </a:t>
                      </a:r>
                      <a:endParaRPr lang="en-GB" sz="9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3"/>
                    </a:solidFill>
                  </a:tcPr>
                </a:tc>
              </a:tr>
            </a:tbl>
          </a:graphicData>
        </a:graphic>
      </p:graphicFrame>
      <p:sp>
        <p:nvSpPr>
          <p:cNvPr id="35" name="Left Brace 34"/>
          <p:cNvSpPr/>
          <p:nvPr/>
        </p:nvSpPr>
        <p:spPr>
          <a:xfrm>
            <a:off x="789540" y="4519199"/>
            <a:ext cx="158529" cy="133533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8" name="TextBox 37"/>
          <p:cNvSpPr txBox="1"/>
          <p:nvPr/>
        </p:nvSpPr>
        <p:spPr>
          <a:xfrm rot="16200000">
            <a:off x="274045" y="5084110"/>
            <a:ext cx="591509" cy="184666"/>
          </a:xfrm>
          <a:prstGeom prst="rect">
            <a:avLst/>
          </a:prstGeom>
          <a:noFill/>
        </p:spPr>
        <p:txBody>
          <a:bodyPr wrap="none" lIns="0" tIns="0" rIns="0" bIns="0" rtlCol="0">
            <a:spAutoFit/>
          </a:bodyPr>
          <a:lstStyle/>
          <a:p>
            <a:r>
              <a:rPr lang="en-GB" sz="1200" b="1" dirty="0" smtClean="0">
                <a:latin typeface="Arial" pitchFamily="34" charset="0"/>
                <a:cs typeface="Arial" pitchFamily="34" charset="0"/>
              </a:rPr>
              <a:t>Outputs</a:t>
            </a:r>
            <a:endParaRPr lang="en-GB" sz="1200" b="1" dirty="0">
              <a:latin typeface="Arial" pitchFamily="34" charset="0"/>
              <a:cs typeface="Arial" pitchFamily="34" charset="0"/>
            </a:endParaRPr>
          </a:p>
        </p:txBody>
      </p:sp>
      <p:graphicFrame>
        <p:nvGraphicFramePr>
          <p:cNvPr id="39" name="Table 38"/>
          <p:cNvGraphicFramePr>
            <a:graphicFrameLocks noGrp="1"/>
          </p:cNvGraphicFramePr>
          <p:nvPr>
            <p:extLst>
              <p:ext uri="{D42A27DB-BD31-4B8C-83A1-F6EECF244321}">
                <p14:modId xmlns:p14="http://schemas.microsoft.com/office/powerpoint/2010/main" val="3192583228"/>
              </p:ext>
            </p:extLst>
          </p:nvPr>
        </p:nvGraphicFramePr>
        <p:xfrm>
          <a:off x="4657156" y="3794760"/>
          <a:ext cx="3034513" cy="288000"/>
        </p:xfrm>
        <a:graphic>
          <a:graphicData uri="http://schemas.openxmlformats.org/drawingml/2006/table">
            <a:tbl>
              <a:tblPr>
                <a:tableStyleId>{3C2FFA5D-87B4-456A-9821-1D502468CF0F}</a:tableStyleId>
              </a:tblPr>
              <a:tblGrid>
                <a:gridCol w="433501"/>
                <a:gridCol w="433502"/>
                <a:gridCol w="433502"/>
                <a:gridCol w="433502"/>
                <a:gridCol w="433502"/>
                <a:gridCol w="433502"/>
                <a:gridCol w="433502"/>
              </a:tblGrid>
              <a:tr h="144000">
                <a:tc>
                  <a:txBody>
                    <a:bodyPr/>
                    <a:lstStyle/>
                    <a:p>
                      <a:pPr algn="r" fontAlgn="b"/>
                      <a:endParaRPr lang="en-GB" sz="900" b="1" i="0" u="sng" strike="noStrike" dirty="0">
                        <a:solidFill>
                          <a:schemeClr val="bg1"/>
                        </a:solidFill>
                        <a:effectLst/>
                        <a:latin typeface="Arial"/>
                      </a:endParaRPr>
                    </a:p>
                  </a:txBody>
                  <a:tcPr marL="0" marR="0" marT="0"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900" u="sng" strike="noStrike" dirty="0">
                          <a:solidFill>
                            <a:schemeClr val="bg1"/>
                          </a:solidFill>
                          <a:effectLst/>
                        </a:rPr>
                        <a:t>13/14</a:t>
                      </a:r>
                      <a:endParaRPr lang="en-GB" sz="900" b="1" i="0" u="sng" strike="noStrike" dirty="0">
                        <a:solidFill>
                          <a:schemeClr val="bg1"/>
                        </a:solidFill>
                        <a:effectLst/>
                        <a:latin typeface="Arial"/>
                      </a:endParaRPr>
                    </a:p>
                  </a:txBody>
                  <a:tcPr marL="0" marR="0" marT="0"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900" u="sng" strike="noStrike" dirty="0">
                          <a:solidFill>
                            <a:schemeClr val="bg1"/>
                          </a:solidFill>
                          <a:effectLst/>
                        </a:rPr>
                        <a:t>14/15</a:t>
                      </a:r>
                      <a:endParaRPr lang="en-GB" sz="900" b="1" i="0" u="sng" strike="noStrike" dirty="0">
                        <a:solidFill>
                          <a:schemeClr val="bg1"/>
                        </a:solidFill>
                        <a:effectLst/>
                        <a:latin typeface="Arial"/>
                      </a:endParaRPr>
                    </a:p>
                  </a:txBody>
                  <a:tcPr marL="0" marR="0" marT="0"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900" u="sng" strike="noStrike" dirty="0">
                          <a:solidFill>
                            <a:schemeClr val="bg1"/>
                          </a:solidFill>
                          <a:effectLst/>
                        </a:rPr>
                        <a:t>15/16</a:t>
                      </a:r>
                      <a:endParaRPr lang="en-GB" sz="900" b="1" i="0" u="sng" strike="noStrike" dirty="0">
                        <a:solidFill>
                          <a:schemeClr val="bg1"/>
                        </a:solidFill>
                        <a:effectLst/>
                        <a:latin typeface="Arial"/>
                      </a:endParaRPr>
                    </a:p>
                  </a:txBody>
                  <a:tcPr marL="0" marR="0" marT="0"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900" u="sng" strike="noStrike" dirty="0">
                          <a:solidFill>
                            <a:schemeClr val="bg1"/>
                          </a:solidFill>
                          <a:effectLst/>
                        </a:rPr>
                        <a:t>16/17</a:t>
                      </a:r>
                      <a:endParaRPr lang="en-GB" sz="900" b="1" i="0" u="sng" strike="noStrike" dirty="0">
                        <a:solidFill>
                          <a:schemeClr val="bg1"/>
                        </a:solidFill>
                        <a:effectLst/>
                        <a:latin typeface="Arial"/>
                      </a:endParaRPr>
                    </a:p>
                  </a:txBody>
                  <a:tcPr marL="0" marR="0" marT="0"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900" u="none" strike="noStrike" kern="1200" dirty="0">
                          <a:solidFill>
                            <a:schemeClr val="bg1"/>
                          </a:solidFill>
                          <a:effectLst/>
                          <a:latin typeface="+mn-lt"/>
                          <a:ea typeface="+mn-ea"/>
                          <a:cs typeface="+mn-cs"/>
                        </a:rPr>
                        <a:t>17/18</a:t>
                      </a:r>
                    </a:p>
                  </a:txBody>
                  <a:tcPr marL="0" marR="0" marT="0"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900" u="sng" strike="noStrike" dirty="0">
                          <a:solidFill>
                            <a:schemeClr val="bg1"/>
                          </a:solidFill>
                          <a:effectLst/>
                        </a:rPr>
                        <a:t>18/19</a:t>
                      </a:r>
                      <a:endParaRPr lang="en-GB" sz="900" b="1" i="0" u="sng" strike="noStrike" dirty="0">
                        <a:solidFill>
                          <a:schemeClr val="bg1"/>
                        </a:solidFill>
                        <a:effectLst/>
                        <a:latin typeface="Arial"/>
                      </a:endParaRPr>
                    </a:p>
                  </a:txBody>
                  <a:tcPr marL="0" marR="0" marT="0" marB="0" anchor="b">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144000">
                <a:tc>
                  <a:txBody>
                    <a:bodyPr/>
                    <a:lstStyle/>
                    <a:p>
                      <a:pPr algn="l" fontAlgn="b"/>
                      <a:r>
                        <a:rPr lang="en-GB" sz="900" u="none" strike="noStrike" dirty="0">
                          <a:solidFill>
                            <a:schemeClr val="bg1"/>
                          </a:solidFill>
                          <a:effectLst/>
                        </a:rPr>
                        <a:t>Phasing</a:t>
                      </a:r>
                      <a:endParaRPr lang="en-GB" sz="900" b="1" i="0" u="none" strike="noStrike" dirty="0">
                        <a:solidFill>
                          <a:schemeClr val="bg1"/>
                        </a:solidFill>
                        <a:effectLst/>
                        <a:latin typeface="Arial"/>
                      </a:endParaRPr>
                    </a:p>
                  </a:txBody>
                  <a:tcPr marL="0" marR="0" marT="0" marB="0" anchor="b">
                    <a:lnL w="3175" cap="flat" cmpd="sng" algn="ctr">
                      <a:solidFill>
                        <a:schemeClr val="accent5"/>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900" u="none" strike="noStrike" dirty="0">
                          <a:effectLst/>
                        </a:rPr>
                        <a:t> </a:t>
                      </a:r>
                      <a:endParaRPr lang="en-GB" sz="900" b="1"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smtClean="0">
                          <a:effectLst/>
                        </a:rPr>
                        <a:t>25%</a:t>
                      </a:r>
                      <a:endParaRPr lang="en-GB" sz="900" b="1"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smtClean="0">
                          <a:effectLst/>
                        </a:rPr>
                        <a:t>50%</a:t>
                      </a:r>
                      <a:endParaRPr lang="en-GB" sz="900" b="1" i="1" u="none" strike="noStrike" dirty="0">
                        <a:solidFill>
                          <a:schemeClr val="bg1"/>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900" u="none" strike="noStrike" dirty="0" smtClean="0">
                          <a:solidFill>
                            <a:schemeClr val="tx1"/>
                          </a:solidFill>
                          <a:effectLst/>
                        </a:rPr>
                        <a:t>75%</a:t>
                      </a:r>
                      <a:endParaRPr lang="en-GB" sz="900" b="1" i="0" u="none" strike="noStrike" dirty="0">
                        <a:solidFill>
                          <a:schemeClr val="tx1"/>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en-GB" sz="900" u="none" strike="noStrike" kern="1200" dirty="0">
                          <a:solidFill>
                            <a:schemeClr val="bg1"/>
                          </a:solidFill>
                          <a:effectLst/>
                          <a:latin typeface="+mn-lt"/>
                          <a:ea typeface="+mn-ea"/>
                          <a:cs typeface="+mn-cs"/>
                        </a:rPr>
                        <a:t>100%</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900" u="none" strike="noStrike" dirty="0">
                          <a:effectLst/>
                        </a:rPr>
                        <a:t>100%</a:t>
                      </a:r>
                      <a:endParaRPr lang="en-GB" sz="900" b="1"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sp>
        <p:nvSpPr>
          <p:cNvPr id="42" name="Down Arrow 41"/>
          <p:cNvSpPr/>
          <p:nvPr/>
        </p:nvSpPr>
        <p:spPr>
          <a:xfrm>
            <a:off x="6054331" y="4353258"/>
            <a:ext cx="359158" cy="182881"/>
          </a:xfrm>
          <a:prstGeom prst="downArrow">
            <a:avLst/>
          </a:prstGeom>
          <a:solidFill>
            <a:schemeClr val="accent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900" dirty="0"/>
          </a:p>
        </p:txBody>
      </p:sp>
      <p:sp>
        <p:nvSpPr>
          <p:cNvPr id="43" name="Plus 42"/>
          <p:cNvSpPr/>
          <p:nvPr/>
        </p:nvSpPr>
        <p:spPr>
          <a:xfrm>
            <a:off x="4217770" y="3319153"/>
            <a:ext cx="427511" cy="273132"/>
          </a:xfrm>
          <a:prstGeom prst="mathPlus">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rot="20871497">
            <a:off x="3503433" y="2583721"/>
            <a:ext cx="916878" cy="204154"/>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smtClean="0">
                <a:solidFill>
                  <a:srgbClr val="FF0000"/>
                </a:solidFill>
              </a:rPr>
              <a:t>ILLUSTRATIVE</a:t>
            </a:r>
            <a:endParaRPr lang="en-GB" sz="900" dirty="0">
              <a:solidFill>
                <a:srgbClr val="FF0000"/>
              </a:solidFill>
            </a:endParaRPr>
          </a:p>
        </p:txBody>
      </p:sp>
    </p:spTree>
    <p:extLst>
      <p:ext uri="{BB962C8B-B14F-4D97-AF65-F5344CB8AC3E}">
        <p14:creationId xmlns:p14="http://schemas.microsoft.com/office/powerpoint/2010/main" val="3023629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7839656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955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Modelling </a:t>
            </a:r>
            <a:r>
              <a:rPr lang="en-GB" sz="2000" dirty="0" smtClean="0"/>
              <a:t>the intervention impacts – Impact aggregation</a:t>
            </a:r>
            <a:endParaRPr lang="en-GB" sz="2000" dirty="0"/>
          </a:p>
        </p:txBody>
      </p:sp>
      <p:sp>
        <p:nvSpPr>
          <p:cNvPr id="22"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29</a:t>
            </a:fld>
            <a:endParaRPr lang="en-GB" dirty="0">
              <a:solidFill>
                <a:prstClr val="black"/>
              </a:solidFill>
            </a:endParaRPr>
          </a:p>
        </p:txBody>
      </p:sp>
      <mc:AlternateContent xmlns:mc="http://schemas.openxmlformats.org/markup-compatibility/2006" xmlns:a14="http://schemas.microsoft.com/office/drawing/2010/main">
        <mc:Choice Requires="a14">
          <p:sp>
            <p:nvSpPr>
              <p:cNvPr id="36" name="TextBox 35"/>
              <p:cNvSpPr txBox="1"/>
              <p:nvPr/>
            </p:nvSpPr>
            <p:spPr>
              <a:xfrm>
                <a:off x="4380612" y="4443638"/>
                <a:ext cx="4263657" cy="171239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marL="171450" lvl="1" indent="-171450">
                  <a:spcAft>
                    <a:spcPts val="300"/>
                  </a:spcAft>
                  <a:buClr>
                    <a:srgbClr val="00ADC6"/>
                  </a:buClr>
                  <a:buFont typeface="Arial" panose="020B0604020202020204" pitchFamily="34" charset="0"/>
                  <a:buChar char="•"/>
                </a:pPr>
                <a:r>
                  <a:rPr lang="en-GB" sz="1100" dirty="0" smtClean="0">
                    <a:solidFill>
                      <a:prstClr val="black"/>
                    </a:solidFill>
                    <a:cs typeface="Arial" pitchFamily="34" charset="0"/>
                  </a:rPr>
                  <a:t>To </a:t>
                </a:r>
                <a:r>
                  <a:rPr lang="en-GB" sz="1100" dirty="0">
                    <a:solidFill>
                      <a:prstClr val="black"/>
                    </a:solidFill>
                    <a:cs typeface="Arial" pitchFamily="34" charset="0"/>
                  </a:rPr>
                  <a:t>illustrate, </a:t>
                </a:r>
                <a:r>
                  <a:rPr lang="en-GB" sz="1100" dirty="0" smtClean="0">
                    <a:solidFill>
                      <a:prstClr val="black"/>
                    </a:solidFill>
                    <a:cs typeface="Arial" pitchFamily="34" charset="0"/>
                  </a:rPr>
                  <a:t>the aggregate </a:t>
                </a:r>
                <a:r>
                  <a:rPr lang="en-GB" sz="1100" dirty="0">
                    <a:solidFill>
                      <a:prstClr val="black"/>
                    </a:solidFill>
                    <a:cs typeface="Arial" pitchFamily="34" charset="0"/>
                  </a:rPr>
                  <a:t>impact of intervention 3 and 5 on </a:t>
                </a:r>
                <a:r>
                  <a:rPr lang="en-GB" sz="1100" dirty="0" smtClean="0">
                    <a:solidFill>
                      <a:prstClr val="black"/>
                    </a:solidFill>
                    <a:cs typeface="Arial" pitchFamily="34" charset="0"/>
                  </a:rPr>
                  <a:t>LTC-adults’ </a:t>
                </a:r>
                <a:r>
                  <a:rPr lang="en-GB" sz="1100" dirty="0">
                    <a:solidFill>
                      <a:prstClr val="black"/>
                    </a:solidFill>
                    <a:cs typeface="Arial" pitchFamily="34" charset="0"/>
                  </a:rPr>
                  <a:t>demand for POD 5 in </a:t>
                </a:r>
                <a:r>
                  <a:rPr lang="en-GB" sz="1100" dirty="0" smtClean="0">
                    <a:solidFill>
                      <a:prstClr val="black"/>
                    </a:solidFill>
                    <a:cs typeface="Arial" pitchFamily="34" charset="0"/>
                  </a:rPr>
                  <a:t>2016/17 is calculated as follows:</a:t>
                </a:r>
                <a:endParaRPr lang="en-GB" sz="1100" dirty="0">
                  <a:solidFill>
                    <a:prstClr val="black"/>
                  </a:solidFill>
                  <a:cs typeface="Arial" pitchFamily="34" charset="0"/>
                </a:endParaRPr>
              </a:p>
              <a:p>
                <a:pPr marL="533400" lvl="1" indent="-171450">
                  <a:spcAft>
                    <a:spcPts val="300"/>
                  </a:spcAft>
                  <a:buClr>
                    <a:srgbClr val="00ADC6"/>
                  </a:buClr>
                  <a:buFont typeface="Arial" panose="020B0604020202020204" pitchFamily="34" charset="0"/>
                  <a:buChar char="•"/>
                </a:pPr>
                <a:r>
                  <a:rPr lang="en-GB" sz="1100" dirty="0">
                    <a:solidFill>
                      <a:prstClr val="black"/>
                    </a:solidFill>
                    <a:cs typeface="Arial" pitchFamily="34" charset="0"/>
                  </a:rPr>
                  <a:t>Intervention 3 decreases demand by </a:t>
                </a:r>
                <a:r>
                  <a:rPr lang="en-GB" sz="1100" dirty="0" smtClean="0">
                    <a:solidFill>
                      <a:prstClr val="black"/>
                    </a:solidFill>
                    <a:cs typeface="Arial" pitchFamily="34" charset="0"/>
                  </a:rPr>
                  <a:t>37.28% </a:t>
                </a:r>
                <a:r>
                  <a:rPr lang="en-GB" sz="1100" dirty="0">
                    <a:solidFill>
                      <a:prstClr val="black"/>
                    </a:solidFill>
                    <a:cs typeface="Arial" pitchFamily="34" charset="0"/>
                  </a:rPr>
                  <a:t>and intervention 5 by 10.5%, </a:t>
                </a:r>
                <a:r>
                  <a:rPr lang="en-GB" sz="1100" dirty="0" smtClean="0">
                    <a:solidFill>
                      <a:prstClr val="black"/>
                    </a:solidFill>
                    <a:cs typeface="Arial" pitchFamily="34" charset="0"/>
                  </a:rPr>
                  <a:t>after taking </a:t>
                </a:r>
                <a:r>
                  <a:rPr lang="en-GB" sz="1100" dirty="0">
                    <a:solidFill>
                      <a:prstClr val="black"/>
                    </a:solidFill>
                    <a:cs typeface="Arial" pitchFamily="34" charset="0"/>
                  </a:rPr>
                  <a:t>into account the phasing </a:t>
                </a:r>
                <a:r>
                  <a:rPr lang="en-GB" sz="1100" dirty="0" smtClean="0">
                    <a:solidFill>
                      <a:prstClr val="black"/>
                    </a:solidFill>
                    <a:cs typeface="Arial" pitchFamily="34" charset="0"/>
                  </a:rPr>
                  <a:t>structure.</a:t>
                </a:r>
                <a:endParaRPr lang="en-GB" sz="1100" dirty="0">
                  <a:solidFill>
                    <a:prstClr val="black"/>
                  </a:solidFill>
                  <a:cs typeface="Arial" pitchFamily="34" charset="0"/>
                </a:endParaRPr>
              </a:p>
              <a:p>
                <a:pPr marL="533400" lvl="1" indent="-171450">
                  <a:spcAft>
                    <a:spcPts val="300"/>
                  </a:spcAft>
                  <a:buClr>
                    <a:srgbClr val="00ADC6"/>
                  </a:buClr>
                  <a:buFont typeface="Arial" panose="020B0604020202020204" pitchFamily="34" charset="0"/>
                  <a:buChar char="•"/>
                </a:pPr>
                <a:r>
                  <a:rPr lang="en-GB" sz="1100" dirty="0">
                    <a:solidFill>
                      <a:prstClr val="black"/>
                    </a:solidFill>
                    <a:cs typeface="Arial" pitchFamily="34" charset="0"/>
                  </a:rPr>
                  <a:t>If the original demand is </a:t>
                </a:r>
                <a:r>
                  <a:rPr lang="en-GB" sz="1100" dirty="0" smtClean="0">
                    <a:solidFill>
                      <a:prstClr val="black"/>
                    </a:solidFill>
                    <a:cs typeface="Arial" pitchFamily="34" charset="0"/>
                  </a:rPr>
                  <a:t>100 attendances, </a:t>
                </a:r>
                <a:r>
                  <a:rPr lang="en-GB" sz="1100" dirty="0">
                    <a:solidFill>
                      <a:prstClr val="black"/>
                    </a:solidFill>
                    <a:cs typeface="Arial" pitchFamily="34" charset="0"/>
                  </a:rPr>
                  <a:t>the post-intervention demand will be: </a:t>
                </a:r>
                <a:r>
                  <a:rPr lang="en-GB" sz="1100" dirty="0" smtClean="0">
                    <a:solidFill>
                      <a:prstClr val="black"/>
                    </a:solidFill>
                    <a:cs typeface="Arial" pitchFamily="34" charset="0"/>
                  </a:rPr>
                  <a:t>   </a:t>
                </a:r>
                <a:r>
                  <a:rPr lang="en-GB" sz="1100" dirty="0">
                    <a:solidFill>
                      <a:prstClr val="black"/>
                    </a:solidFill>
                    <a:cs typeface="Arial" pitchFamily="34" charset="0"/>
                  </a:rPr>
                  <a:t> </a:t>
                </a:r>
                <a14:m>
                  <m:oMath xmlns:m="http://schemas.openxmlformats.org/officeDocument/2006/math">
                    <m:r>
                      <a:rPr lang="en-GB" sz="1100" dirty="0">
                        <a:solidFill>
                          <a:prstClr val="black"/>
                        </a:solidFill>
                        <a:latin typeface="Cambria Math"/>
                        <a:cs typeface="Arial" pitchFamily="34" charset="0"/>
                      </a:rPr>
                      <m:t>100</m:t>
                    </m:r>
                    <m:r>
                      <a:rPr lang="en-GB" sz="1100" dirty="0" smtClean="0">
                        <a:solidFill>
                          <a:prstClr val="black"/>
                        </a:solidFill>
                        <a:latin typeface="Cambria Math"/>
                        <a:cs typeface="Arial" pitchFamily="34" charset="0"/>
                      </a:rPr>
                      <m:t>×</m:t>
                    </m:r>
                    <m:d>
                      <m:dPr>
                        <m:ctrlPr>
                          <a:rPr lang="en-GB" sz="1100" i="1" dirty="0">
                            <a:solidFill>
                              <a:prstClr val="black"/>
                            </a:solidFill>
                            <a:latin typeface="Cambria Math"/>
                            <a:cs typeface="Arial" pitchFamily="34" charset="0"/>
                          </a:rPr>
                        </m:ctrlPr>
                      </m:dPr>
                      <m:e>
                        <m:r>
                          <a:rPr lang="en-GB" sz="1100" dirty="0">
                            <a:solidFill>
                              <a:prstClr val="black"/>
                            </a:solidFill>
                            <a:latin typeface="Cambria Math"/>
                            <a:cs typeface="Arial" pitchFamily="34" charset="0"/>
                          </a:rPr>
                          <m:t>100%−37.</m:t>
                        </m:r>
                        <m:r>
                          <a:rPr lang="en-GB" sz="1100" b="0" i="0" dirty="0" smtClean="0">
                            <a:solidFill>
                              <a:prstClr val="black"/>
                            </a:solidFill>
                            <a:latin typeface="Cambria Math"/>
                            <a:cs typeface="Arial" pitchFamily="34" charset="0"/>
                          </a:rPr>
                          <m:t>28</m:t>
                        </m:r>
                        <m:r>
                          <a:rPr lang="en-GB" sz="1100" dirty="0">
                            <a:solidFill>
                              <a:prstClr val="black"/>
                            </a:solidFill>
                            <a:latin typeface="Cambria Math"/>
                            <a:cs typeface="Arial" pitchFamily="34" charset="0"/>
                          </a:rPr>
                          <m:t>%</m:t>
                        </m:r>
                      </m:e>
                    </m:d>
                    <m:r>
                      <a:rPr lang="en-GB" sz="1100" dirty="0">
                        <a:solidFill>
                          <a:prstClr val="black"/>
                        </a:solidFill>
                        <a:latin typeface="Cambria Math"/>
                        <a:cs typeface="Arial" pitchFamily="34" charset="0"/>
                      </a:rPr>
                      <m:t>×</m:t>
                    </m:r>
                    <m:d>
                      <m:dPr>
                        <m:ctrlPr>
                          <a:rPr lang="en-GB" sz="1100" i="1" dirty="0">
                            <a:solidFill>
                              <a:prstClr val="black"/>
                            </a:solidFill>
                            <a:latin typeface="Cambria Math"/>
                            <a:cs typeface="Arial" pitchFamily="34" charset="0"/>
                          </a:rPr>
                        </m:ctrlPr>
                      </m:dPr>
                      <m:e>
                        <m:r>
                          <a:rPr lang="en-GB" sz="1100" dirty="0">
                            <a:solidFill>
                              <a:prstClr val="black"/>
                            </a:solidFill>
                            <a:latin typeface="Cambria Math"/>
                            <a:cs typeface="Arial" pitchFamily="34" charset="0"/>
                          </a:rPr>
                          <m:t>100%−10.5%</m:t>
                        </m:r>
                      </m:e>
                    </m:d>
                    <m:r>
                      <a:rPr lang="en-GB" sz="1100" dirty="0">
                        <a:solidFill>
                          <a:prstClr val="black"/>
                        </a:solidFill>
                        <a:latin typeface="Cambria Math"/>
                        <a:cs typeface="Arial" pitchFamily="34" charset="0"/>
                      </a:rPr>
                      <m:t>=5</m:t>
                    </m:r>
                    <m:r>
                      <a:rPr lang="en-GB" sz="1100" b="0" i="0" dirty="0" smtClean="0">
                        <a:solidFill>
                          <a:prstClr val="black"/>
                        </a:solidFill>
                        <a:latin typeface="Cambria Math"/>
                        <a:cs typeface="Arial" pitchFamily="34" charset="0"/>
                      </a:rPr>
                      <m:t>6.13</m:t>
                    </m:r>
                    <m:r>
                      <a:rPr lang="en-GB" sz="1100" dirty="0">
                        <a:solidFill>
                          <a:prstClr val="black"/>
                        </a:solidFill>
                        <a:latin typeface="Cambria Math"/>
                        <a:cs typeface="Arial" pitchFamily="34" charset="0"/>
                      </a:rPr>
                      <m:t> </m:t>
                    </m:r>
                  </m:oMath>
                </a14:m>
                <a:r>
                  <a:rPr lang="en-GB" sz="1100" dirty="0">
                    <a:solidFill>
                      <a:prstClr val="black"/>
                    </a:solidFill>
                    <a:cs typeface="Arial" pitchFamily="34" charset="0"/>
                  </a:rPr>
                  <a:t>attendances.</a:t>
                </a:r>
              </a:p>
              <a:p>
                <a:pPr marL="533400" lvl="1" indent="-171450">
                  <a:spcAft>
                    <a:spcPts val="600"/>
                  </a:spcAft>
                  <a:buClr>
                    <a:srgbClr val="00ADC6"/>
                  </a:buClr>
                  <a:buFont typeface="Arial" panose="020B0604020202020204" pitchFamily="34" charset="0"/>
                  <a:buChar char="•"/>
                </a:pPr>
                <a:r>
                  <a:rPr lang="en-GB" sz="1100" dirty="0">
                    <a:solidFill>
                      <a:prstClr val="black"/>
                    </a:solidFill>
                    <a:cs typeface="Arial" pitchFamily="34" charset="0"/>
                  </a:rPr>
                  <a:t>Therefore the total impact is: </a:t>
                </a:r>
                <a14:m>
                  <m:oMath xmlns:m="http://schemas.openxmlformats.org/officeDocument/2006/math">
                    <m:f>
                      <m:fPr>
                        <m:ctrlPr>
                          <a:rPr lang="en-GB" sz="1100" i="1">
                            <a:solidFill>
                              <a:prstClr val="black"/>
                            </a:solidFill>
                            <a:latin typeface="Cambria Math"/>
                            <a:cs typeface="Arial" pitchFamily="34" charset="0"/>
                          </a:rPr>
                        </m:ctrlPr>
                      </m:fPr>
                      <m:num>
                        <m:r>
                          <a:rPr lang="en-GB" sz="1100">
                            <a:solidFill>
                              <a:prstClr val="black"/>
                            </a:solidFill>
                            <a:latin typeface="Cambria Math"/>
                            <a:cs typeface="Arial" pitchFamily="34" charset="0"/>
                          </a:rPr>
                          <m:t>5</m:t>
                        </m:r>
                        <m:r>
                          <a:rPr lang="en-GB" sz="1100" b="0" i="0" smtClean="0">
                            <a:solidFill>
                              <a:prstClr val="black"/>
                            </a:solidFill>
                            <a:latin typeface="Cambria Math"/>
                            <a:cs typeface="Arial" pitchFamily="34" charset="0"/>
                          </a:rPr>
                          <m:t>6.13</m:t>
                        </m:r>
                        <m:r>
                          <a:rPr lang="en-GB" sz="1100">
                            <a:solidFill>
                              <a:prstClr val="black"/>
                            </a:solidFill>
                            <a:latin typeface="Cambria Math"/>
                            <a:cs typeface="Arial" pitchFamily="34" charset="0"/>
                          </a:rPr>
                          <m:t>−100</m:t>
                        </m:r>
                      </m:num>
                      <m:den>
                        <m:r>
                          <a:rPr lang="en-GB" sz="1100">
                            <a:solidFill>
                              <a:prstClr val="black"/>
                            </a:solidFill>
                            <a:latin typeface="Cambria Math"/>
                            <a:cs typeface="Arial" pitchFamily="34" charset="0"/>
                          </a:rPr>
                          <m:t>100</m:t>
                        </m:r>
                      </m:den>
                    </m:f>
                    <m:r>
                      <a:rPr lang="en-GB" sz="1100">
                        <a:solidFill>
                          <a:prstClr val="black"/>
                        </a:solidFill>
                        <a:latin typeface="Cambria Math"/>
                        <a:cs typeface="Arial" pitchFamily="34" charset="0"/>
                      </a:rPr>
                      <m:t>×100%=−4</m:t>
                    </m:r>
                    <m:r>
                      <a:rPr lang="en-GB" sz="1100" b="0" i="0" smtClean="0">
                        <a:solidFill>
                          <a:prstClr val="black"/>
                        </a:solidFill>
                        <a:latin typeface="Cambria Math"/>
                        <a:cs typeface="Arial" pitchFamily="34" charset="0"/>
                      </a:rPr>
                      <m:t>3.87</m:t>
                    </m:r>
                    <m:r>
                      <a:rPr lang="en-GB" sz="1100">
                        <a:solidFill>
                          <a:prstClr val="black"/>
                        </a:solidFill>
                        <a:latin typeface="Cambria Math"/>
                        <a:cs typeface="Arial" pitchFamily="34" charset="0"/>
                      </a:rPr>
                      <m:t>%</m:t>
                    </m:r>
                  </m:oMath>
                </a14:m>
                <a:r>
                  <a:rPr lang="en-GB" sz="1100" dirty="0" smtClean="0">
                    <a:solidFill>
                      <a:prstClr val="black"/>
                    </a:solidFill>
                    <a:cs typeface="Arial" pitchFamily="34" charset="0"/>
                  </a:rPr>
                  <a:t>.</a:t>
                </a:r>
                <a:endParaRPr lang="en-GB" sz="1100" dirty="0">
                  <a:solidFill>
                    <a:prstClr val="black"/>
                  </a:solidFill>
                  <a:cs typeface="Arial"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380612" y="4443638"/>
                <a:ext cx="4263657" cy="1712392"/>
              </a:xfrm>
              <a:prstGeom prst="rect">
                <a:avLst/>
              </a:prstGeom>
              <a:blipFill rotWithShape="1">
                <a:blip r:embed="rId8"/>
                <a:stretch>
                  <a:fillRect l="-2003" t="-3203" r="-1574" b="-1779"/>
                </a:stretch>
              </a:blipFill>
              <a:ln>
                <a:noFill/>
              </a:ln>
            </p:spPr>
            <p:txBody>
              <a:bodyPr/>
              <a:lstStyle/>
              <a:p>
                <a:r>
                  <a:rPr lang="en-GB">
                    <a:noFill/>
                  </a:rPr>
                  <a:t> </a:t>
                </a:r>
              </a:p>
            </p:txBody>
          </p:sp>
        </mc:Fallback>
      </mc:AlternateContent>
      <p:sp>
        <p:nvSpPr>
          <p:cNvPr id="33" name="TextBox 32"/>
          <p:cNvSpPr txBox="1"/>
          <p:nvPr/>
        </p:nvSpPr>
        <p:spPr>
          <a:xfrm>
            <a:off x="4380612" y="1403142"/>
            <a:ext cx="4263657" cy="10541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marL="171450" lvl="1" indent="-171450">
              <a:spcAft>
                <a:spcPts val="300"/>
              </a:spcAft>
              <a:buClr>
                <a:srgbClr val="00ADC6"/>
              </a:buClr>
              <a:buFont typeface="Arial" panose="020B0604020202020204" pitchFamily="34" charset="0"/>
              <a:buChar char="•"/>
            </a:pPr>
            <a:r>
              <a:rPr lang="en-GB" sz="1100" dirty="0" smtClean="0">
                <a:solidFill>
                  <a:prstClr val="black"/>
                </a:solidFill>
                <a:cs typeface="Arial" pitchFamily="34" charset="0"/>
              </a:rPr>
              <a:t>Aggregation of interventions is accomplished through compounding individual interventions’ impacts.</a:t>
            </a:r>
          </a:p>
          <a:p>
            <a:pPr marL="171450" lvl="1" indent="-171450">
              <a:spcAft>
                <a:spcPts val="300"/>
              </a:spcAft>
              <a:buClr>
                <a:srgbClr val="00ADC6"/>
              </a:buClr>
              <a:buFont typeface="Arial" panose="020B0604020202020204" pitchFamily="34" charset="0"/>
              <a:buChar char="•"/>
            </a:pPr>
            <a:r>
              <a:rPr lang="en-GB" sz="1100" dirty="0" smtClean="0">
                <a:solidFill>
                  <a:prstClr val="black"/>
                </a:solidFill>
                <a:cs typeface="Arial" pitchFamily="34" charset="0"/>
              </a:rPr>
              <a:t>This </a:t>
            </a:r>
            <a:r>
              <a:rPr lang="en-GB" sz="1100" dirty="0" smtClean="0">
                <a:solidFill>
                  <a:prstClr val="black"/>
                </a:solidFill>
                <a:cs typeface="Arial" pitchFamily="34" charset="0"/>
              </a:rPr>
              <a:t>accounts </a:t>
            </a:r>
            <a:r>
              <a:rPr lang="en-GB" sz="1100" dirty="0" smtClean="0">
                <a:solidFill>
                  <a:prstClr val="black"/>
                </a:solidFill>
                <a:cs typeface="Arial" pitchFamily="34" charset="0"/>
              </a:rPr>
              <a:t>for the fact that there will be overlap in the benefits generated from different interventions impacting the same population subgroup and point of delivery. A simple </a:t>
            </a:r>
            <a:r>
              <a:rPr lang="en-GB" sz="1100" dirty="0">
                <a:solidFill>
                  <a:prstClr val="black"/>
                </a:solidFill>
                <a:cs typeface="Arial" pitchFamily="34" charset="0"/>
              </a:rPr>
              <a:t>additive </a:t>
            </a:r>
            <a:r>
              <a:rPr lang="en-GB" sz="1100" dirty="0" smtClean="0">
                <a:solidFill>
                  <a:prstClr val="black"/>
                </a:solidFill>
                <a:cs typeface="Arial" pitchFamily="34" charset="0"/>
              </a:rPr>
              <a:t>aggregation</a:t>
            </a:r>
            <a:r>
              <a:rPr lang="en-GB" sz="1100" dirty="0">
                <a:solidFill>
                  <a:prstClr val="black"/>
                </a:solidFill>
                <a:cs typeface="Arial" pitchFamily="34" charset="0"/>
              </a:rPr>
              <a:t> </a:t>
            </a:r>
            <a:r>
              <a:rPr lang="en-GB" sz="1100" dirty="0" smtClean="0">
                <a:solidFill>
                  <a:prstClr val="black"/>
                </a:solidFill>
                <a:cs typeface="Arial" pitchFamily="34" charset="0"/>
              </a:rPr>
              <a:t>would not allow accounting for such overlap.</a:t>
            </a:r>
            <a:endParaRPr lang="en-GB" sz="1100" dirty="0">
              <a:solidFill>
                <a:prstClr val="black"/>
              </a:solidFill>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360863333"/>
              </p:ext>
            </p:extLst>
          </p:nvPr>
        </p:nvGraphicFramePr>
        <p:xfrm>
          <a:off x="4573163" y="2692510"/>
          <a:ext cx="3681349" cy="1580069"/>
        </p:xfrm>
        <a:graphic>
          <a:graphicData uri="http://schemas.openxmlformats.org/drawingml/2006/table">
            <a:tbl>
              <a:tblPr>
                <a:tableStyleId>{35758FB7-9AC5-4552-8A53-C91805E547FA}</a:tableStyleId>
              </a:tblPr>
              <a:tblGrid>
                <a:gridCol w="525907"/>
                <a:gridCol w="525907"/>
                <a:gridCol w="525907"/>
                <a:gridCol w="525907"/>
                <a:gridCol w="525907"/>
                <a:gridCol w="525907"/>
                <a:gridCol w="525907"/>
              </a:tblGrid>
              <a:tr h="217415">
                <a:tc gridSpan="7">
                  <a:txBody>
                    <a:bodyPr/>
                    <a:lstStyle/>
                    <a:p>
                      <a:pPr algn="l" fontAlgn="b"/>
                      <a:r>
                        <a:rPr lang="en-GB" sz="800" b="1" u="none" strike="noStrike" dirty="0" smtClean="0">
                          <a:solidFill>
                            <a:schemeClr val="bg1"/>
                          </a:solidFill>
                          <a:effectLst/>
                        </a:rPr>
                        <a:t>Aggregate effect of interventions 3 and 5</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r>
              <a:tr h="116684">
                <a:tc>
                  <a:txBody>
                    <a:bodyPr/>
                    <a:lstStyle/>
                    <a:p>
                      <a:pPr algn="l" fontAlgn="b"/>
                      <a:endParaRPr lang="en-GB" sz="8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POD1</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POD2</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smtClean="0">
                          <a:solidFill>
                            <a:schemeClr val="bg1"/>
                          </a:solidFill>
                          <a:effectLst/>
                        </a:rPr>
                        <a:t>POD3</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POD4</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POD5</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POD6</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116684">
                <a:tc>
                  <a:txBody>
                    <a:bodyPr/>
                    <a:lstStyle/>
                    <a:p>
                      <a:pPr algn="l" fontAlgn="b"/>
                      <a:r>
                        <a:rPr lang="en-GB" sz="700" b="1" u="none" strike="noStrike" dirty="0" smtClean="0">
                          <a:solidFill>
                            <a:schemeClr val="bg1"/>
                          </a:solidFill>
                          <a:effectLst/>
                        </a:rPr>
                        <a:t>EOL</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LTC-A</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marL="0" algn="ctr" rtl="0" eaLnBrk="1" fontAlgn="b" latinLnBrk="0" hangingPunct="1">
                        <a:spcBef>
                          <a:spcPts val="0"/>
                        </a:spcBef>
                        <a:spcAft>
                          <a:spcPts val="0"/>
                        </a:spcAft>
                      </a:pPr>
                      <a:r>
                        <a:rPr lang="en-GB" sz="800" b="0" i="0" u="none" strike="noStrike" kern="1200" dirty="0" smtClean="0">
                          <a:solidFill>
                            <a:srgbClr val="000000"/>
                          </a:solidFill>
                          <a:effectLst/>
                          <a:latin typeface="Arial"/>
                        </a:rPr>
                        <a:t> -1.50%</a:t>
                      </a:r>
                      <a:endParaRPr lang="en-GB" sz="2000" b="0" i="0" u="none" strike="noStrike" dirty="0">
                        <a:effectLst/>
                        <a:latin typeface="Arial"/>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rtl="0" eaLnBrk="1" fontAlgn="b" latinLnBrk="0" hangingPunct="1">
                        <a:spcBef>
                          <a:spcPts val="0"/>
                        </a:spcBef>
                        <a:spcAft>
                          <a:spcPts val="0"/>
                        </a:spcAft>
                      </a:pPr>
                      <a:r>
                        <a:rPr lang="en-GB" sz="800" b="0" i="0" u="none" strike="noStrike" kern="1200" dirty="0" smtClean="0">
                          <a:solidFill>
                            <a:schemeClr val="tx1"/>
                          </a:solidFill>
                          <a:effectLst/>
                          <a:latin typeface="+mn-lt"/>
                        </a:rPr>
                        <a:t>-15.14%</a:t>
                      </a:r>
                      <a:endParaRPr lang="en-GB" sz="2000" b="0" i="0" u="none" strike="noStrike" dirty="0">
                        <a:solidFill>
                          <a:schemeClr val="tx1"/>
                        </a:solidFill>
                        <a:effectLst/>
                        <a:latin typeface="+mn-lt"/>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rtl="0" eaLnBrk="1" fontAlgn="b" latinLnBrk="0" hangingPunct="1">
                        <a:spcBef>
                          <a:spcPts val="0"/>
                        </a:spcBef>
                        <a:spcAft>
                          <a:spcPts val="0"/>
                        </a:spcAft>
                      </a:pPr>
                      <a:r>
                        <a:rPr lang="en-GB" sz="800" b="0" i="0" u="none" strike="noStrike" kern="1200" dirty="0" smtClean="0">
                          <a:solidFill>
                            <a:schemeClr val="tx1"/>
                          </a:solidFill>
                          <a:effectLst/>
                          <a:latin typeface="Arial"/>
                        </a:rPr>
                        <a:t>-15.14%</a:t>
                      </a:r>
                      <a:endParaRPr lang="en-GB" sz="2000" b="0" i="0" u="none" strike="noStrike" dirty="0">
                        <a:solidFill>
                          <a:schemeClr val="tx1"/>
                        </a:solidFill>
                        <a:effectLst/>
                        <a:latin typeface="Arial"/>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rtl="0" eaLnBrk="1" fontAlgn="b" latinLnBrk="0" hangingPunct="1">
                        <a:spcBef>
                          <a:spcPts val="0"/>
                        </a:spcBef>
                        <a:spcAft>
                          <a:spcPts val="0"/>
                        </a:spcAft>
                      </a:pPr>
                      <a:r>
                        <a:rPr lang="en-GB" sz="800" b="0" i="0" u="none" strike="noStrike" kern="1200" dirty="0" smtClean="0">
                          <a:solidFill>
                            <a:schemeClr val="tx1"/>
                          </a:solidFill>
                          <a:effectLst/>
                          <a:latin typeface="Arial"/>
                        </a:rPr>
                        <a:t>4.50%</a:t>
                      </a:r>
                      <a:endParaRPr lang="en-GB" sz="2000" b="0" i="0" u="none" strike="noStrike" dirty="0">
                        <a:solidFill>
                          <a:schemeClr val="tx1"/>
                        </a:solidFill>
                        <a:effectLst/>
                        <a:latin typeface="Arial"/>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rtl="0" eaLnBrk="1" fontAlgn="b" latinLnBrk="0" hangingPunct="1">
                        <a:spcBef>
                          <a:spcPts val="0"/>
                        </a:spcBef>
                        <a:spcAft>
                          <a:spcPts val="0"/>
                        </a:spcAft>
                      </a:pPr>
                      <a:r>
                        <a:rPr lang="en-GB" sz="800" b="0" i="0" u="none" strike="noStrike" kern="1200" dirty="0" smtClean="0">
                          <a:solidFill>
                            <a:schemeClr val="tx1"/>
                          </a:solidFill>
                          <a:effectLst/>
                          <a:latin typeface="Arial"/>
                        </a:rPr>
                        <a:t>-43.87%</a:t>
                      </a:r>
                      <a:endParaRPr lang="en-GB" sz="2000" b="0" i="0" u="none" strike="noStrike" dirty="0">
                        <a:solidFill>
                          <a:schemeClr val="tx1"/>
                        </a:solidFill>
                        <a:effectLst/>
                        <a:latin typeface="Arial"/>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solidFill>
                            <a:schemeClr val="tx1"/>
                          </a:solidFill>
                          <a:effectLst/>
                        </a:rPr>
                        <a:t> </a:t>
                      </a:r>
                      <a:endParaRPr lang="en-GB" sz="800" b="0" i="0" u="none" strike="noStrike" dirty="0">
                        <a:solidFill>
                          <a:schemeClr val="tx1"/>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F/D</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marL="0" algn="ctr" rtl="0" eaLnBrk="1" fontAlgn="b" latinLnBrk="0" hangingPunct="1">
                        <a:spcBef>
                          <a:spcPts val="0"/>
                        </a:spcBef>
                        <a:spcAft>
                          <a:spcPts val="0"/>
                        </a:spcAft>
                      </a:pPr>
                      <a:r>
                        <a:rPr lang="en-GB" sz="800" b="0" i="0" u="none" strike="noStrike" kern="1200" dirty="0">
                          <a:solidFill>
                            <a:srgbClr val="000000"/>
                          </a:solidFill>
                          <a:effectLst/>
                          <a:latin typeface="Arial"/>
                        </a:rPr>
                        <a:t> -</a:t>
                      </a:r>
                      <a:r>
                        <a:rPr lang="en-GB" sz="800" b="0" i="0" u="none" strike="noStrike" kern="1200" dirty="0" smtClean="0">
                          <a:solidFill>
                            <a:srgbClr val="000000"/>
                          </a:solidFill>
                          <a:effectLst/>
                          <a:latin typeface="Arial"/>
                        </a:rPr>
                        <a:t>1.50%</a:t>
                      </a:r>
                      <a:endParaRPr lang="en-GB" sz="2000" b="0" i="0" u="none" strike="noStrike" dirty="0">
                        <a:effectLst/>
                        <a:latin typeface="Arial"/>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rtl="0" eaLnBrk="1" fontAlgn="b" latinLnBrk="0" hangingPunct="1">
                        <a:spcBef>
                          <a:spcPts val="0"/>
                        </a:spcBef>
                        <a:spcAft>
                          <a:spcPts val="0"/>
                        </a:spcAft>
                      </a:pPr>
                      <a:r>
                        <a:rPr lang="en-GB" sz="800" b="0" i="0" u="none" strike="noStrike" kern="1200" dirty="0">
                          <a:solidFill>
                            <a:srgbClr val="000000"/>
                          </a:solidFill>
                          <a:effectLst/>
                          <a:latin typeface="Arial"/>
                        </a:rPr>
                        <a:t>-</a:t>
                      </a:r>
                      <a:r>
                        <a:rPr lang="en-GB" sz="800" b="0" i="0" u="none" strike="noStrike" kern="1200" dirty="0" smtClean="0">
                          <a:solidFill>
                            <a:srgbClr val="000000"/>
                          </a:solidFill>
                          <a:effectLst/>
                          <a:latin typeface="Arial"/>
                        </a:rPr>
                        <a:t>11.00%</a:t>
                      </a:r>
                      <a:endParaRPr lang="en-GB" sz="2000" b="0" i="0" u="none" strike="noStrike" dirty="0">
                        <a:effectLst/>
                        <a:latin typeface="Arial"/>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rtl="0" eaLnBrk="1" fontAlgn="b" latinLnBrk="0" hangingPunct="1">
                        <a:spcBef>
                          <a:spcPts val="0"/>
                        </a:spcBef>
                        <a:spcAft>
                          <a:spcPts val="0"/>
                        </a:spcAft>
                      </a:pPr>
                      <a:r>
                        <a:rPr lang="en-GB" sz="800" b="0" i="0" u="none" strike="noStrike" kern="1200" dirty="0">
                          <a:solidFill>
                            <a:srgbClr val="000000"/>
                          </a:solidFill>
                          <a:effectLst/>
                          <a:latin typeface="Arial"/>
                        </a:rPr>
                        <a:t>-</a:t>
                      </a:r>
                      <a:r>
                        <a:rPr lang="en-GB" sz="800" b="0" i="0" u="none" strike="noStrike" kern="1200" dirty="0" smtClean="0">
                          <a:solidFill>
                            <a:srgbClr val="000000"/>
                          </a:solidFill>
                          <a:effectLst/>
                          <a:latin typeface="Arial"/>
                        </a:rPr>
                        <a:t>11.00%</a:t>
                      </a:r>
                      <a:endParaRPr lang="en-GB" sz="2000" b="0" i="0" u="none" strike="noStrike" dirty="0">
                        <a:effectLst/>
                        <a:latin typeface="Arial"/>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rtl="0" eaLnBrk="1" fontAlgn="b" latinLnBrk="0" hangingPunct="1">
                        <a:spcBef>
                          <a:spcPts val="0"/>
                        </a:spcBef>
                        <a:spcAft>
                          <a:spcPts val="0"/>
                        </a:spcAft>
                      </a:pPr>
                      <a:r>
                        <a:rPr lang="en-GB" sz="800" b="0" i="0" u="none" strike="noStrike" kern="1200" dirty="0" smtClean="0">
                          <a:solidFill>
                            <a:srgbClr val="000000"/>
                          </a:solidFill>
                          <a:effectLst/>
                          <a:latin typeface="Arial"/>
                        </a:rPr>
                        <a:t>4.50%</a:t>
                      </a:r>
                      <a:endParaRPr lang="en-GB" sz="2000" b="0" i="0" u="none" strike="noStrike" dirty="0">
                        <a:effectLst/>
                        <a:latin typeface="Arial"/>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rtl="0" eaLnBrk="1" fontAlgn="b" latinLnBrk="0" hangingPunct="1">
                        <a:spcBef>
                          <a:spcPts val="0"/>
                        </a:spcBef>
                        <a:spcAft>
                          <a:spcPts val="0"/>
                        </a:spcAft>
                      </a:pPr>
                      <a:r>
                        <a:rPr lang="en-GB" sz="800" b="0" i="0" u="none" strike="noStrike" kern="1200" dirty="0">
                          <a:solidFill>
                            <a:srgbClr val="000000"/>
                          </a:solidFill>
                          <a:effectLst/>
                          <a:latin typeface="Arial"/>
                        </a:rPr>
                        <a:t>-</a:t>
                      </a:r>
                      <a:r>
                        <a:rPr lang="en-GB" sz="800" b="0" i="0" u="none" strike="noStrike" kern="1200" dirty="0" smtClean="0">
                          <a:solidFill>
                            <a:srgbClr val="000000"/>
                          </a:solidFill>
                          <a:effectLst/>
                          <a:latin typeface="Arial"/>
                        </a:rPr>
                        <a:t>10.50%</a:t>
                      </a:r>
                      <a:endParaRPr lang="en-GB" sz="2000" b="0" i="0" u="none" strike="noStrike" dirty="0">
                        <a:effectLst/>
                        <a:latin typeface="Arial"/>
                      </a:endParaRPr>
                    </a:p>
                  </a:txBody>
                  <a:tcPr marL="9525" marR="9525" marT="9525"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24404">
                <a:tc>
                  <a:txBody>
                    <a:bodyPr/>
                    <a:lstStyle/>
                    <a:p>
                      <a:pPr algn="l" fontAlgn="b"/>
                      <a:r>
                        <a:rPr lang="en-GB" sz="700" b="1" u="none" strike="noStrike" dirty="0" smtClean="0">
                          <a:solidFill>
                            <a:schemeClr val="bg1"/>
                          </a:solidFill>
                          <a:effectLst/>
                        </a:rPr>
                        <a:t>CN-A</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LTC-C</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GH-OP</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EYR</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MAT</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GH-C</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GH-A</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sp>
        <p:nvSpPr>
          <p:cNvPr id="23" name="Plus 22"/>
          <p:cNvSpPr/>
          <p:nvPr/>
        </p:nvSpPr>
        <p:spPr>
          <a:xfrm>
            <a:off x="2034226" y="3518470"/>
            <a:ext cx="294308" cy="258302"/>
          </a:xfrm>
          <a:prstGeom prst="mathPlus">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6" name="Table 25"/>
          <p:cNvGraphicFramePr>
            <a:graphicFrameLocks noGrp="1"/>
          </p:cNvGraphicFramePr>
          <p:nvPr>
            <p:extLst>
              <p:ext uri="{D42A27DB-BD31-4B8C-83A1-F6EECF244321}">
                <p14:modId xmlns:p14="http://schemas.microsoft.com/office/powerpoint/2010/main" val="626597181"/>
              </p:ext>
            </p:extLst>
          </p:nvPr>
        </p:nvGraphicFramePr>
        <p:xfrm>
          <a:off x="358773" y="2705230"/>
          <a:ext cx="3681350" cy="243840"/>
        </p:xfrm>
        <a:graphic>
          <a:graphicData uri="http://schemas.openxmlformats.org/drawingml/2006/table">
            <a:tbl>
              <a:tblPr>
                <a:tableStyleId>{3C2FFA5D-87B4-456A-9821-1D502468CF0F}</a:tableStyleId>
              </a:tblPr>
              <a:tblGrid>
                <a:gridCol w="522704"/>
                <a:gridCol w="526441"/>
                <a:gridCol w="526441"/>
                <a:gridCol w="526441"/>
                <a:gridCol w="526441"/>
                <a:gridCol w="526441"/>
                <a:gridCol w="526441"/>
              </a:tblGrid>
              <a:tr h="121790">
                <a:tc>
                  <a:txBody>
                    <a:bodyPr/>
                    <a:lstStyle/>
                    <a:p>
                      <a:pPr algn="r" fontAlgn="b"/>
                      <a:endParaRPr lang="en-GB" sz="800" b="0" i="0" u="sng"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solidFill>
                  </a:tcPr>
                </a:tc>
                <a:tc>
                  <a:txBody>
                    <a:bodyPr/>
                    <a:lstStyle/>
                    <a:p>
                      <a:pPr algn="ctr" fontAlgn="b"/>
                      <a:r>
                        <a:rPr lang="en-GB" sz="800" u="sng" strike="noStrike" dirty="0">
                          <a:solidFill>
                            <a:schemeClr val="bg1"/>
                          </a:solidFill>
                          <a:effectLst/>
                        </a:rPr>
                        <a:t>13/14</a:t>
                      </a:r>
                      <a:endParaRPr lang="en-GB" sz="800" b="0" i="0" u="sng"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u="sng" strike="noStrike" dirty="0">
                          <a:solidFill>
                            <a:schemeClr val="bg1"/>
                          </a:solidFill>
                          <a:effectLst/>
                        </a:rPr>
                        <a:t>14/15</a:t>
                      </a:r>
                      <a:endParaRPr lang="en-GB" sz="800" b="0" i="0" u="sng"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u="sng" strike="noStrike" dirty="0">
                          <a:solidFill>
                            <a:schemeClr val="bg1"/>
                          </a:solidFill>
                          <a:effectLst/>
                        </a:rPr>
                        <a:t>15/16</a:t>
                      </a:r>
                      <a:endParaRPr lang="en-GB" sz="800" b="0" i="0" u="sng"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u="sng" strike="noStrike" dirty="0">
                          <a:solidFill>
                            <a:schemeClr val="bg1"/>
                          </a:solidFill>
                          <a:effectLst/>
                        </a:rPr>
                        <a:t>16/17</a:t>
                      </a:r>
                      <a:endParaRPr lang="en-GB" sz="800" b="0" i="0" u="sng"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sng" strike="noStrike" dirty="0">
                          <a:solidFill>
                            <a:schemeClr val="bg1"/>
                          </a:solidFill>
                          <a:effectLst/>
                        </a:rPr>
                        <a:t>17/18</a:t>
                      </a:r>
                      <a:endParaRPr lang="en-GB" sz="800" b="0" i="0" u="sng"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u="sng" strike="noStrike" dirty="0">
                          <a:solidFill>
                            <a:schemeClr val="bg1"/>
                          </a:solidFill>
                          <a:effectLst/>
                        </a:rPr>
                        <a:t>18/19</a:t>
                      </a:r>
                      <a:endParaRPr lang="en-GB" sz="800" b="0" i="0" u="sng"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111262">
                <a:tc>
                  <a:txBody>
                    <a:bodyPr/>
                    <a:lstStyle/>
                    <a:p>
                      <a:pPr algn="l" fontAlgn="b"/>
                      <a:r>
                        <a:rPr lang="en-GB" sz="800" u="none" strike="noStrike" dirty="0">
                          <a:solidFill>
                            <a:schemeClr val="bg1"/>
                          </a:solidFill>
                          <a:effectLst/>
                        </a:rPr>
                        <a:t>Phasing</a:t>
                      </a:r>
                      <a:endParaRPr lang="en-GB" sz="8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solidFill>
                  </a:tcPr>
                </a:tc>
                <a:tc>
                  <a:txBody>
                    <a:bodyPr/>
                    <a:lstStyle/>
                    <a:p>
                      <a:pPr algn="ctr" fontAlgn="b"/>
                      <a:r>
                        <a:rPr lang="en-GB" sz="800" u="none" strike="noStrike" dirty="0">
                          <a:effectLst/>
                        </a:rPr>
                        <a:t> </a:t>
                      </a:r>
                      <a:r>
                        <a:rPr lang="en-GB" sz="800" u="none" strike="noStrike" dirty="0" smtClean="0">
                          <a:effectLst/>
                        </a:rPr>
                        <a:t>-</a:t>
                      </a:r>
                      <a:endParaRPr lang="en-GB" sz="800" b="0" i="0" u="none" strike="noStrike" dirty="0">
                        <a:solidFill>
                          <a:schemeClr val="bg1"/>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effectLst/>
                        </a:rPr>
                        <a:t>25%</a:t>
                      </a:r>
                      <a:endParaRPr lang="en-GB" sz="800" b="0" i="0" u="none" strike="noStrike" dirty="0">
                        <a:solidFill>
                          <a:schemeClr val="bg1"/>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solidFill>
                            <a:schemeClr val="tx1"/>
                          </a:solidFill>
                          <a:effectLst/>
                        </a:rPr>
                        <a:t>50%</a:t>
                      </a:r>
                      <a:endParaRPr lang="en-GB" sz="800" b="0" i="0" u="none" strike="noStrike" dirty="0">
                        <a:solidFill>
                          <a:schemeClr val="tx1"/>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solidFill>
                            <a:schemeClr val="bg1"/>
                          </a:solidFill>
                          <a:effectLst/>
                        </a:rPr>
                        <a:t>75%</a:t>
                      </a:r>
                      <a:endParaRPr lang="en-GB" sz="800" b="0" i="0" u="none" strike="noStrike" dirty="0">
                        <a:solidFill>
                          <a:schemeClr val="bg1"/>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effectLst/>
                        </a:rPr>
                        <a:t>100%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100%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710263915"/>
              </p:ext>
            </p:extLst>
          </p:nvPr>
        </p:nvGraphicFramePr>
        <p:xfrm>
          <a:off x="358775" y="1083409"/>
          <a:ext cx="3681349" cy="1558535"/>
        </p:xfrm>
        <a:graphic>
          <a:graphicData uri="http://schemas.openxmlformats.org/drawingml/2006/table">
            <a:tbl>
              <a:tblPr>
                <a:tableStyleId>{35758FB7-9AC5-4552-8A53-C91805E547FA}</a:tableStyleId>
              </a:tblPr>
              <a:tblGrid>
                <a:gridCol w="525907"/>
                <a:gridCol w="525907"/>
                <a:gridCol w="525907"/>
                <a:gridCol w="525907"/>
                <a:gridCol w="525907"/>
                <a:gridCol w="525907"/>
                <a:gridCol w="525907"/>
              </a:tblGrid>
              <a:tr h="217415">
                <a:tc gridSpan="7">
                  <a:txBody>
                    <a:bodyPr/>
                    <a:lstStyle/>
                    <a:p>
                      <a:pPr algn="l" fontAlgn="b"/>
                      <a:r>
                        <a:rPr lang="en-GB" sz="800" b="1" u="none" strike="noStrike" dirty="0">
                          <a:solidFill>
                            <a:schemeClr val="bg1"/>
                          </a:solidFill>
                          <a:effectLst/>
                        </a:rPr>
                        <a:t>Intervention 3: </a:t>
                      </a:r>
                      <a:r>
                        <a:rPr lang="en-GB" sz="800" b="1" u="none" strike="noStrike" dirty="0" smtClean="0">
                          <a:solidFill>
                            <a:schemeClr val="bg1"/>
                          </a:solidFill>
                          <a:effectLst/>
                        </a:rPr>
                        <a:t>Self help </a:t>
                      </a:r>
                      <a:r>
                        <a:rPr lang="en-GB" sz="800" b="1" u="none" strike="noStrike" dirty="0">
                          <a:solidFill>
                            <a:schemeClr val="bg1"/>
                          </a:solidFill>
                          <a:effectLst/>
                        </a:rPr>
                        <a:t>- Patient-Carer </a:t>
                      </a:r>
                      <a:r>
                        <a:rPr lang="en-GB" sz="800" b="1" u="none" strike="noStrike" dirty="0" smtClean="0">
                          <a:solidFill>
                            <a:schemeClr val="bg1"/>
                          </a:solidFill>
                          <a:effectLst/>
                        </a:rPr>
                        <a:t>Community</a:t>
                      </a: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r>
              <a:tr h="116684">
                <a:tc>
                  <a:txBody>
                    <a:bodyPr/>
                    <a:lstStyle/>
                    <a:p>
                      <a:pPr algn="l" fontAlgn="b"/>
                      <a:endParaRPr lang="en-GB" sz="8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solidFill>
                            <a:schemeClr val="bg1"/>
                          </a:solidFill>
                          <a:effectLst/>
                        </a:rPr>
                        <a:t>POD1</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solidFill>
                            <a:schemeClr val="bg1"/>
                          </a:solidFill>
                          <a:effectLst/>
                        </a:rPr>
                        <a:t>POD2</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smtClean="0">
                          <a:solidFill>
                            <a:schemeClr val="bg1"/>
                          </a:solidFill>
                          <a:effectLst/>
                        </a:rPr>
                        <a:t>POD3</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solidFill>
                            <a:schemeClr val="bg1"/>
                          </a:solidFill>
                          <a:effectLst/>
                        </a:rPr>
                        <a:t>POD4</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solidFill>
                            <a:schemeClr val="bg1"/>
                          </a:solidFill>
                          <a:effectLst/>
                        </a:rPr>
                        <a:t>POD5</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solidFill>
                            <a:schemeClr val="bg1"/>
                          </a:solidFill>
                          <a:effectLst/>
                        </a:rPr>
                        <a:t>POD6</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16684">
                <a:tc>
                  <a:txBody>
                    <a:bodyPr/>
                    <a:lstStyle/>
                    <a:p>
                      <a:pPr algn="l" fontAlgn="b"/>
                      <a:r>
                        <a:rPr lang="en-GB" sz="700" b="1" u="none" strike="noStrike" dirty="0" smtClean="0">
                          <a:solidFill>
                            <a:schemeClr val="bg1"/>
                          </a:solidFill>
                          <a:effectLst/>
                        </a:rPr>
                        <a:t>EOL</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LTC-A</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effectLst/>
                        </a:rPr>
                        <a:t>-6.20%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a:t>
                      </a:r>
                      <a:r>
                        <a:rPr lang="en-GB" sz="800" u="none" strike="noStrike" dirty="0" smtClean="0">
                          <a:effectLst/>
                        </a:rPr>
                        <a:t>6.20%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effectLst/>
                        </a:rPr>
                        <a:t>-49.70%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F/D</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CN-A</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LTC-C</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GH-OP</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EYR</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MAT</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GH-C</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GH-A</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23295933"/>
              </p:ext>
            </p:extLst>
          </p:nvPr>
        </p:nvGraphicFramePr>
        <p:xfrm>
          <a:off x="355907" y="3790510"/>
          <a:ext cx="3681349" cy="1558535"/>
        </p:xfrm>
        <a:graphic>
          <a:graphicData uri="http://schemas.openxmlformats.org/drawingml/2006/table">
            <a:tbl>
              <a:tblPr>
                <a:tableStyleId>{35758FB7-9AC5-4552-8A53-C91805E547FA}</a:tableStyleId>
              </a:tblPr>
              <a:tblGrid>
                <a:gridCol w="525907"/>
                <a:gridCol w="525907"/>
                <a:gridCol w="525907"/>
                <a:gridCol w="525907"/>
                <a:gridCol w="525907"/>
                <a:gridCol w="525907"/>
                <a:gridCol w="525907"/>
              </a:tblGrid>
              <a:tr h="217415">
                <a:tc gridSpan="7">
                  <a:txBody>
                    <a:bodyPr/>
                    <a:lstStyle/>
                    <a:p>
                      <a:pPr algn="l" fontAlgn="b"/>
                      <a:r>
                        <a:rPr lang="en-GB" sz="800" b="1" u="none" strike="noStrike" dirty="0" smtClean="0">
                          <a:solidFill>
                            <a:schemeClr val="bg1"/>
                          </a:solidFill>
                          <a:effectLst/>
                        </a:rPr>
                        <a:t>Intervention 5: Case Management and Coordinated Care</a:t>
                      </a:r>
                      <a:endParaRPr lang="en-GB" sz="800" b="1" i="0" u="none" strike="noStrike" dirty="0">
                        <a:solidFill>
                          <a:schemeClr val="bg1"/>
                        </a:solidFill>
                        <a:effectLst/>
                        <a:latin typeface="+mn-lt"/>
                      </a:endParaRP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r>
              <a:tr h="116684">
                <a:tc>
                  <a:txBody>
                    <a:bodyPr/>
                    <a:lstStyle/>
                    <a:p>
                      <a:pPr algn="l" fontAlgn="b"/>
                      <a:endParaRPr lang="en-GB" sz="8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solidFill>
                            <a:schemeClr val="bg1"/>
                          </a:solidFill>
                          <a:effectLst/>
                        </a:rPr>
                        <a:t>POD1</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solidFill>
                            <a:schemeClr val="bg1"/>
                          </a:solidFill>
                          <a:effectLst/>
                        </a:rPr>
                        <a:t>POD2</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smtClean="0">
                          <a:solidFill>
                            <a:schemeClr val="bg1"/>
                          </a:solidFill>
                          <a:effectLst/>
                        </a:rPr>
                        <a:t>POD3</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solidFill>
                            <a:schemeClr val="bg1"/>
                          </a:solidFill>
                          <a:effectLst/>
                        </a:rPr>
                        <a:t>POD4</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solidFill>
                            <a:schemeClr val="bg1"/>
                          </a:solidFill>
                          <a:effectLst/>
                        </a:rPr>
                        <a:t>POD5</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solidFill>
                            <a:schemeClr val="bg1"/>
                          </a:solidFill>
                          <a:effectLst/>
                        </a:rPr>
                        <a:t>POD6</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16684">
                <a:tc>
                  <a:txBody>
                    <a:bodyPr/>
                    <a:lstStyle/>
                    <a:p>
                      <a:pPr algn="l" fontAlgn="b"/>
                      <a:r>
                        <a:rPr lang="en-GB" sz="700" b="1" u="none" strike="noStrike" dirty="0" smtClean="0">
                          <a:solidFill>
                            <a:schemeClr val="bg1"/>
                          </a:solidFill>
                          <a:effectLst/>
                        </a:rPr>
                        <a:t>EOL</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LTC-A</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a:t>
                      </a:r>
                      <a:r>
                        <a:rPr lang="en-GB" sz="800" u="none" strike="noStrike" dirty="0" smtClean="0">
                          <a:effectLst/>
                        </a:rPr>
                        <a:t>3.00%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a:t>
                      </a:r>
                      <a:r>
                        <a:rPr lang="en-GB" sz="800" u="none" strike="noStrike" dirty="0" smtClean="0">
                          <a:effectLst/>
                        </a:rPr>
                        <a:t>22.00%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a:t>
                      </a:r>
                      <a:r>
                        <a:rPr lang="en-GB" sz="800" u="none" strike="noStrike" dirty="0" smtClean="0">
                          <a:effectLst/>
                        </a:rPr>
                        <a:t>22.00%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effectLst/>
                        </a:rPr>
                        <a:t>9.00%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a:t>
                      </a:r>
                      <a:r>
                        <a:rPr lang="en-GB" sz="800" u="none" strike="noStrike" dirty="0" smtClean="0">
                          <a:effectLst/>
                        </a:rPr>
                        <a:t>21.00%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F/D</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a:t>
                      </a:r>
                      <a:r>
                        <a:rPr lang="en-GB" sz="800" u="none" strike="noStrike" dirty="0" smtClean="0">
                          <a:effectLst/>
                        </a:rPr>
                        <a:t>3.00%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a:t>
                      </a:r>
                      <a:r>
                        <a:rPr lang="en-GB" sz="800" u="none" strike="noStrike" dirty="0" smtClean="0">
                          <a:effectLst/>
                        </a:rPr>
                        <a:t>22.00%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a:t>
                      </a:r>
                      <a:r>
                        <a:rPr lang="en-GB" sz="800" u="none" strike="noStrike" dirty="0" smtClean="0">
                          <a:effectLst/>
                        </a:rPr>
                        <a:t>22.00%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effectLst/>
                        </a:rPr>
                        <a:t>9.00%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a:t>
                      </a:r>
                      <a:r>
                        <a:rPr lang="en-GB" sz="800" u="none" strike="noStrike" dirty="0" smtClean="0">
                          <a:effectLst/>
                        </a:rPr>
                        <a:t>21.00%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CN-A</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LTC-C</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GH-OP</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EYR</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MAT</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GH-C</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700" b="1" u="none" strike="noStrike" dirty="0" smtClean="0">
                          <a:solidFill>
                            <a:schemeClr val="bg1"/>
                          </a:solidFill>
                          <a:effectLst/>
                        </a:rPr>
                        <a:t>GH-A</a:t>
                      </a:r>
                      <a:endParaRPr lang="en-GB" sz="7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 </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207050175"/>
              </p:ext>
            </p:extLst>
          </p:nvPr>
        </p:nvGraphicFramePr>
        <p:xfrm>
          <a:off x="358779" y="5730648"/>
          <a:ext cx="3681349" cy="583175"/>
        </p:xfrm>
        <a:graphic>
          <a:graphicData uri="http://schemas.openxmlformats.org/drawingml/2006/table">
            <a:tbl>
              <a:tblPr>
                <a:tableStyleId>{35758FB7-9AC5-4552-8A53-C91805E547FA}</a:tableStyleId>
              </a:tblPr>
              <a:tblGrid>
                <a:gridCol w="525907"/>
                <a:gridCol w="525907"/>
                <a:gridCol w="525907"/>
                <a:gridCol w="525907"/>
                <a:gridCol w="525907"/>
                <a:gridCol w="525907"/>
                <a:gridCol w="525907"/>
              </a:tblGrid>
              <a:tr h="217415">
                <a:tc gridSpan="7">
                  <a:txBody>
                    <a:bodyPr/>
                    <a:lstStyle/>
                    <a:p>
                      <a:pPr algn="l" fontAlgn="b"/>
                      <a:r>
                        <a:rPr lang="en-GB" sz="800" b="1" u="none" strike="noStrike" dirty="0">
                          <a:solidFill>
                            <a:schemeClr val="bg1"/>
                          </a:solidFill>
                          <a:effectLst/>
                        </a:rPr>
                        <a:t>Intervention </a:t>
                      </a:r>
                      <a:r>
                        <a:rPr lang="en-GB" sz="800" b="1" u="none" strike="noStrike" dirty="0" smtClean="0">
                          <a:solidFill>
                            <a:schemeClr val="bg1"/>
                          </a:solidFill>
                          <a:effectLst/>
                        </a:rPr>
                        <a:t>5</a:t>
                      </a:r>
                      <a:r>
                        <a:rPr lang="en-GB" sz="800" b="1" u="none" strike="noStrike" baseline="0" dirty="0" smtClean="0">
                          <a:solidFill>
                            <a:schemeClr val="bg1"/>
                          </a:solidFill>
                          <a:effectLst/>
                        </a:rPr>
                        <a:t> – Effect in 2016/17</a:t>
                      </a:r>
                      <a:endParaRPr lang="en-GB" sz="800" b="1" i="0" u="none" strike="noStrike" dirty="0">
                        <a:solidFill>
                          <a:schemeClr val="bg1"/>
                        </a:solidFill>
                        <a:effectLst/>
                        <a:latin typeface="Arial"/>
                      </a:endParaRP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r>
              <a:tr h="116684">
                <a:tc>
                  <a:txBody>
                    <a:bodyPr/>
                    <a:lstStyle/>
                    <a:p>
                      <a:pPr algn="l" fontAlgn="b"/>
                      <a:endParaRPr lang="en-GB" sz="8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POD1</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POD2</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POD3</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POD4</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POD5</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POD6</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116684">
                <a:tc>
                  <a:txBody>
                    <a:bodyPr/>
                    <a:lstStyle/>
                    <a:p>
                      <a:pPr algn="l" fontAlgn="b"/>
                      <a:r>
                        <a:rPr lang="en-GB" sz="800" b="1" u="none" strike="noStrike" dirty="0" smtClean="0">
                          <a:solidFill>
                            <a:schemeClr val="bg1"/>
                          </a:solidFill>
                          <a:effectLst/>
                        </a:rPr>
                        <a:t>LTC-A</a:t>
                      </a:r>
                      <a:endParaRPr lang="en-GB" sz="8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b="0" i="0" u="none" strike="noStrike" dirty="0" smtClean="0">
                          <a:solidFill>
                            <a:srgbClr val="000000"/>
                          </a:solidFill>
                          <a:effectLst/>
                          <a:latin typeface="Arial"/>
                        </a:rPr>
                        <a:t>-1.50%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Arial"/>
                        </a:rPr>
                        <a:t>-11.00%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mn-lt"/>
                        </a:rPr>
                        <a:t>-11.00%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Arial"/>
                        </a:rPr>
                        <a:t>4.50%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mn-lt"/>
                        </a:rPr>
                        <a:t>-10.50%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Arial"/>
                        </a:rPr>
                        <a:t>-</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16684">
                <a:tc>
                  <a:txBody>
                    <a:bodyPr/>
                    <a:lstStyle/>
                    <a:p>
                      <a:pPr algn="l" fontAlgn="b"/>
                      <a:r>
                        <a:rPr lang="en-GB" sz="800" b="1" i="0" u="none" strike="noStrike" dirty="0" smtClean="0">
                          <a:solidFill>
                            <a:schemeClr val="bg1"/>
                          </a:solidFill>
                          <a:effectLst/>
                          <a:latin typeface="Arial"/>
                        </a:rPr>
                        <a:t>F/D</a:t>
                      </a:r>
                      <a:endParaRPr lang="en-GB" sz="8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b="0" i="0" u="none" strike="noStrike" dirty="0" smtClean="0">
                          <a:solidFill>
                            <a:srgbClr val="000000"/>
                          </a:solidFill>
                          <a:effectLst/>
                          <a:latin typeface="+mn-lt"/>
                        </a:rPr>
                        <a:t>-1.50%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mn-lt"/>
                        </a:rPr>
                        <a:t>-11.00%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mn-lt"/>
                        </a:rPr>
                        <a:t>-11.00%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Arial"/>
                        </a:rPr>
                        <a:t>4.50%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Arial"/>
                        </a:rPr>
                        <a:t>-10.50%</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Arial"/>
                        </a:rPr>
                        <a:t>-</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194000751"/>
              </p:ext>
            </p:extLst>
          </p:nvPr>
        </p:nvGraphicFramePr>
        <p:xfrm>
          <a:off x="358778" y="5416679"/>
          <a:ext cx="3681350" cy="243840"/>
        </p:xfrm>
        <a:graphic>
          <a:graphicData uri="http://schemas.openxmlformats.org/drawingml/2006/table">
            <a:tbl>
              <a:tblPr>
                <a:tableStyleId>{3C2FFA5D-87B4-456A-9821-1D502468CF0F}</a:tableStyleId>
              </a:tblPr>
              <a:tblGrid>
                <a:gridCol w="522704"/>
                <a:gridCol w="526441"/>
                <a:gridCol w="526441"/>
                <a:gridCol w="526441"/>
                <a:gridCol w="526441"/>
                <a:gridCol w="526441"/>
                <a:gridCol w="526441"/>
              </a:tblGrid>
              <a:tr h="111262">
                <a:tc>
                  <a:txBody>
                    <a:bodyPr/>
                    <a:lstStyle/>
                    <a:p>
                      <a:pPr algn="r" fontAlgn="b"/>
                      <a:endParaRPr lang="en-GB" sz="800" b="0" i="0" u="sng" strike="noStrike" dirty="0">
                        <a:solidFill>
                          <a:schemeClr val="bg1"/>
                        </a:solidFill>
                        <a:effectLst/>
                        <a:latin typeface="+mj-lt"/>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solidFill>
                  </a:tcPr>
                </a:tc>
                <a:tc>
                  <a:txBody>
                    <a:bodyPr/>
                    <a:lstStyle/>
                    <a:p>
                      <a:pPr algn="ctr" fontAlgn="b"/>
                      <a:r>
                        <a:rPr lang="en-GB" sz="800" u="sng" strike="noStrike" dirty="0">
                          <a:solidFill>
                            <a:schemeClr val="bg1"/>
                          </a:solidFill>
                          <a:effectLst/>
                        </a:rPr>
                        <a:t>13/14</a:t>
                      </a:r>
                      <a:endParaRPr lang="en-GB" sz="800" b="0" i="0" u="sng" strike="noStrike" dirty="0">
                        <a:solidFill>
                          <a:schemeClr val="bg1"/>
                        </a:solidFill>
                        <a:effectLst/>
                        <a:latin typeface="+mj-lt"/>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u="sng" strike="noStrike" dirty="0">
                          <a:solidFill>
                            <a:schemeClr val="bg1"/>
                          </a:solidFill>
                          <a:effectLst/>
                        </a:rPr>
                        <a:t>14/15</a:t>
                      </a:r>
                      <a:endParaRPr lang="en-GB" sz="800" b="0" i="0" u="sng" strike="noStrike" dirty="0">
                        <a:solidFill>
                          <a:schemeClr val="bg1"/>
                        </a:solidFill>
                        <a:effectLst/>
                        <a:latin typeface="+mj-lt"/>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u="sng" strike="noStrike" dirty="0">
                          <a:solidFill>
                            <a:schemeClr val="bg1"/>
                          </a:solidFill>
                          <a:effectLst/>
                        </a:rPr>
                        <a:t>15/16</a:t>
                      </a:r>
                      <a:endParaRPr lang="en-GB" sz="800" b="0" i="0" u="sng" strike="noStrike" dirty="0">
                        <a:solidFill>
                          <a:schemeClr val="bg1"/>
                        </a:solidFill>
                        <a:effectLst/>
                        <a:latin typeface="+mj-lt"/>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u="sng" strike="noStrike" dirty="0">
                          <a:solidFill>
                            <a:schemeClr val="bg1"/>
                          </a:solidFill>
                          <a:effectLst/>
                        </a:rPr>
                        <a:t>16/17</a:t>
                      </a:r>
                      <a:endParaRPr lang="en-GB" sz="800" b="0" i="0" u="sng" strike="noStrike" dirty="0">
                        <a:solidFill>
                          <a:schemeClr val="bg1"/>
                        </a:solidFill>
                        <a:effectLst/>
                        <a:latin typeface="+mj-lt"/>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sng" strike="noStrike" dirty="0">
                          <a:solidFill>
                            <a:schemeClr val="bg1"/>
                          </a:solidFill>
                          <a:effectLst/>
                        </a:rPr>
                        <a:t>17/18</a:t>
                      </a:r>
                      <a:endParaRPr lang="en-GB" sz="800" b="0" i="0" u="sng" strike="noStrike" dirty="0">
                        <a:solidFill>
                          <a:schemeClr val="bg1"/>
                        </a:solidFill>
                        <a:effectLst/>
                        <a:latin typeface="+mj-lt"/>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en-GB" sz="800" u="sng" strike="noStrike" dirty="0">
                          <a:solidFill>
                            <a:schemeClr val="bg1"/>
                          </a:solidFill>
                          <a:effectLst/>
                        </a:rPr>
                        <a:t>18/19</a:t>
                      </a:r>
                      <a:endParaRPr lang="en-GB" sz="800" b="0" i="0" u="sng" strike="noStrike" dirty="0">
                        <a:solidFill>
                          <a:schemeClr val="bg1"/>
                        </a:solidFill>
                        <a:effectLst/>
                        <a:latin typeface="+mj-lt"/>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111262">
                <a:tc>
                  <a:txBody>
                    <a:bodyPr/>
                    <a:lstStyle/>
                    <a:p>
                      <a:pPr algn="l" fontAlgn="b"/>
                      <a:r>
                        <a:rPr lang="en-GB" sz="800" u="none" strike="noStrike" dirty="0">
                          <a:solidFill>
                            <a:schemeClr val="bg1"/>
                          </a:solidFill>
                          <a:effectLst/>
                        </a:rPr>
                        <a:t>Phasing</a:t>
                      </a:r>
                      <a:endParaRPr lang="en-GB" sz="800" b="0" i="0" u="none" strike="noStrike" dirty="0">
                        <a:solidFill>
                          <a:schemeClr val="bg1"/>
                        </a:solidFill>
                        <a:effectLst/>
                        <a:latin typeface="+mj-lt"/>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5"/>
                    </a:solidFill>
                  </a:tcPr>
                </a:tc>
                <a:tc>
                  <a:txBody>
                    <a:bodyPr/>
                    <a:lstStyle/>
                    <a:p>
                      <a:pPr algn="ctr" fontAlgn="b"/>
                      <a:r>
                        <a:rPr lang="en-GB" sz="800" u="none" strike="noStrike" dirty="0">
                          <a:effectLst/>
                        </a:rPr>
                        <a:t> </a:t>
                      </a:r>
                      <a:r>
                        <a:rPr lang="en-GB" sz="800" u="none" strike="noStrike" dirty="0" smtClean="0">
                          <a:effectLst/>
                        </a:rPr>
                        <a:t>-</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mj-lt"/>
                        </a:rPr>
                        <a:t>-</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solidFill>
                            <a:schemeClr val="tx1"/>
                          </a:solidFill>
                          <a:effectLst/>
                        </a:rPr>
                        <a:t>25%</a:t>
                      </a:r>
                      <a:endParaRPr lang="en-GB" sz="800" b="0" i="0" u="none" strike="noStrike" dirty="0">
                        <a:solidFill>
                          <a:schemeClr val="tx1"/>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smtClean="0">
                          <a:solidFill>
                            <a:schemeClr val="bg1"/>
                          </a:solidFill>
                          <a:effectLst/>
                        </a:rPr>
                        <a:t>50%</a:t>
                      </a:r>
                      <a:endParaRPr lang="en-GB" sz="800" b="0" i="0" u="none" strike="noStrike" dirty="0">
                        <a:solidFill>
                          <a:schemeClr val="bg1"/>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smtClean="0">
                          <a:effectLst/>
                        </a:rPr>
                        <a:t>75%</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u="none" strike="noStrike" dirty="0">
                          <a:effectLst/>
                        </a:rPr>
                        <a:t>100%</a:t>
                      </a:r>
                      <a:endParaRPr lang="en-GB" sz="800" b="0" i="0" u="none" strike="noStrike" dirty="0">
                        <a:solidFill>
                          <a:srgbClr val="000000"/>
                        </a:solidFill>
                        <a:effectLst/>
                        <a:latin typeface="+mj-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sp>
        <p:nvSpPr>
          <p:cNvPr id="38" name="Down Arrow 37"/>
          <p:cNvSpPr/>
          <p:nvPr/>
        </p:nvSpPr>
        <p:spPr>
          <a:xfrm rot="16200000">
            <a:off x="3968578" y="3563528"/>
            <a:ext cx="611409" cy="182880"/>
          </a:xfrm>
          <a:prstGeom prst="downArrow">
            <a:avLst/>
          </a:prstGeom>
          <a:solidFill>
            <a:schemeClr val="accent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sz="900" dirty="0"/>
          </a:p>
        </p:txBody>
      </p:sp>
      <p:graphicFrame>
        <p:nvGraphicFramePr>
          <p:cNvPr id="39" name="Table 38"/>
          <p:cNvGraphicFramePr>
            <a:graphicFrameLocks noGrp="1"/>
          </p:cNvGraphicFramePr>
          <p:nvPr>
            <p:extLst>
              <p:ext uri="{D42A27DB-BD31-4B8C-83A1-F6EECF244321}">
                <p14:modId xmlns:p14="http://schemas.microsoft.com/office/powerpoint/2010/main" val="820183916"/>
              </p:ext>
            </p:extLst>
          </p:nvPr>
        </p:nvGraphicFramePr>
        <p:xfrm>
          <a:off x="355907" y="3028497"/>
          <a:ext cx="3681349" cy="461255"/>
        </p:xfrm>
        <a:graphic>
          <a:graphicData uri="http://schemas.openxmlformats.org/drawingml/2006/table">
            <a:tbl>
              <a:tblPr>
                <a:tableStyleId>{35758FB7-9AC5-4552-8A53-C91805E547FA}</a:tableStyleId>
              </a:tblPr>
              <a:tblGrid>
                <a:gridCol w="525907"/>
                <a:gridCol w="525907"/>
                <a:gridCol w="525907"/>
                <a:gridCol w="525907"/>
                <a:gridCol w="525907"/>
                <a:gridCol w="525907"/>
                <a:gridCol w="525907"/>
              </a:tblGrid>
              <a:tr h="217415">
                <a:tc gridSpan="7">
                  <a:txBody>
                    <a:bodyPr/>
                    <a:lstStyle/>
                    <a:p>
                      <a:pPr algn="l" fontAlgn="b"/>
                      <a:r>
                        <a:rPr lang="en-GB" sz="800" b="1" u="none" strike="noStrike" dirty="0" smtClean="0">
                          <a:solidFill>
                            <a:schemeClr val="bg1"/>
                          </a:solidFill>
                          <a:effectLst/>
                        </a:rPr>
                        <a:t>Intervention 3</a:t>
                      </a:r>
                      <a:r>
                        <a:rPr lang="en-GB" sz="800" b="1" u="none" strike="noStrike" baseline="0" dirty="0" smtClean="0">
                          <a:solidFill>
                            <a:schemeClr val="bg1"/>
                          </a:solidFill>
                          <a:effectLst/>
                        </a:rPr>
                        <a:t> – Effect in 2016/17</a:t>
                      </a:r>
                      <a:endParaRPr lang="en-GB" sz="800" b="1" i="0" u="none" strike="noStrike" dirty="0">
                        <a:solidFill>
                          <a:schemeClr val="bg1"/>
                        </a:solidFill>
                        <a:effectLst/>
                        <a:latin typeface="+mn-lt"/>
                      </a:endParaRPr>
                    </a:p>
                  </a:txBody>
                  <a:tcPr marL="0" marR="0" marT="0" marB="0">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pPr algn="l" fontAlgn="b"/>
                      <a:endParaRPr lang="en-GB" sz="7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r>
              <a:tr h="116684">
                <a:tc>
                  <a:txBody>
                    <a:bodyPr/>
                    <a:lstStyle/>
                    <a:p>
                      <a:pPr algn="l" fontAlgn="b"/>
                      <a:endParaRPr lang="en-GB" sz="800" b="1"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POD1</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POD2</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POD3</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POD4</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POD5</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fontAlgn="b"/>
                      <a:r>
                        <a:rPr lang="en-GB" sz="800" u="none" strike="noStrike" dirty="0">
                          <a:solidFill>
                            <a:schemeClr val="bg1"/>
                          </a:solidFill>
                          <a:effectLst/>
                        </a:rPr>
                        <a:t>POD6</a:t>
                      </a:r>
                      <a:endParaRPr lang="en-GB" sz="800" b="0" i="0" u="none" strike="noStrike" dirty="0">
                        <a:solidFill>
                          <a:schemeClr val="bg1"/>
                        </a:solidFill>
                        <a:effectLst/>
                        <a:latin typeface="Arial"/>
                      </a:endParaRPr>
                    </a:p>
                  </a:txBody>
                  <a:tcPr marL="0" marR="0" marT="0" marB="0" anchor="b">
                    <a:lnL w="9525" cap="flat" cmpd="sng" algn="ctr">
                      <a:noFill/>
                      <a:prstDash val="solid"/>
                    </a:lnL>
                    <a:lnR w="9525" cap="flat" cmpd="sng" algn="ctr">
                      <a:noFill/>
                      <a:prstDash val="solid"/>
                    </a:lnR>
                    <a:lnT w="9525" cap="flat" cmpd="sng" algn="ctr">
                      <a:noFill/>
                      <a:prstDash val="soli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116684">
                <a:tc>
                  <a:txBody>
                    <a:bodyPr/>
                    <a:lstStyle/>
                    <a:p>
                      <a:pPr algn="l" fontAlgn="b"/>
                      <a:r>
                        <a:rPr lang="en-GB" sz="800" b="1" u="none" strike="noStrike" dirty="0" smtClean="0">
                          <a:solidFill>
                            <a:schemeClr val="bg1"/>
                          </a:solidFill>
                          <a:effectLst/>
                        </a:rPr>
                        <a:t>LTC-A</a:t>
                      </a:r>
                      <a:endParaRPr lang="en-GB" sz="800" b="1" i="0" u="none" strike="noStrike" dirty="0">
                        <a:solidFill>
                          <a:schemeClr val="bg1"/>
                        </a:solidFill>
                        <a:effectLst/>
                        <a:latin typeface="Arial"/>
                      </a:endParaRPr>
                    </a:p>
                  </a:txBody>
                  <a:tcPr marL="0" marR="0" marT="0" marB="0" anchor="b">
                    <a:lnL w="9525" cap="flat" cmpd="sng" algn="ctr">
                      <a:noFill/>
                      <a:prstDash val="solid"/>
                    </a:lnL>
                    <a:lnR w="3175"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a:txBody>
                    <a:bodyPr/>
                    <a:lstStyle/>
                    <a:p>
                      <a:pPr algn="ctr" fontAlgn="b"/>
                      <a:r>
                        <a:rPr lang="en-GB" sz="800" b="0" i="0" u="none" strike="noStrike" dirty="0" smtClean="0">
                          <a:solidFill>
                            <a:srgbClr val="000000"/>
                          </a:solidFill>
                          <a:effectLst/>
                          <a:latin typeface="Arial"/>
                        </a:rPr>
                        <a:t>-</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mn-lt"/>
                        </a:rPr>
                        <a:t>-4.65%</a:t>
                      </a:r>
                      <a:endParaRPr lang="en-GB" sz="800" b="0" i="0" u="none" strike="noStrike" dirty="0">
                        <a:solidFill>
                          <a:srgbClr val="000000"/>
                        </a:solidFill>
                        <a:effectLst/>
                        <a:latin typeface="+mn-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mn-lt"/>
                        </a:rPr>
                        <a:t>-4.65%</a:t>
                      </a:r>
                      <a:endParaRPr lang="en-GB" sz="800" b="0" i="0" u="none" strike="noStrike" dirty="0">
                        <a:solidFill>
                          <a:srgbClr val="000000"/>
                        </a:solidFill>
                        <a:effectLst/>
                        <a:latin typeface="+mn-lt"/>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Arial"/>
                        </a:rPr>
                        <a:t>-</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mn-lt"/>
                        </a:rPr>
                        <a:t>-37.28%</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GB" sz="800" b="0" i="0" u="none" strike="noStrike" dirty="0" smtClean="0">
                          <a:solidFill>
                            <a:srgbClr val="000000"/>
                          </a:solidFill>
                          <a:effectLst/>
                          <a:latin typeface="Arial"/>
                        </a:rPr>
                        <a:t>-</a:t>
                      </a:r>
                      <a:endParaRPr lang="en-GB" sz="800" b="0" i="0" u="none" strike="noStrike" dirty="0">
                        <a:solidFill>
                          <a:srgbClr val="000000"/>
                        </a:solidFill>
                        <a:effectLst/>
                        <a:latin typeface="Arial"/>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bl>
          </a:graphicData>
        </a:graphic>
      </p:graphicFrame>
      <p:sp>
        <p:nvSpPr>
          <p:cNvPr id="21" name="Rectangle 20"/>
          <p:cNvSpPr/>
          <p:nvPr/>
        </p:nvSpPr>
        <p:spPr>
          <a:xfrm rot="20871497">
            <a:off x="6937724" y="3858596"/>
            <a:ext cx="916878" cy="204154"/>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smtClean="0">
                <a:solidFill>
                  <a:srgbClr val="FF0000"/>
                </a:solidFill>
              </a:rPr>
              <a:t>ILLUSTRATIVE</a:t>
            </a:r>
            <a:endParaRPr lang="en-GB" sz="900" dirty="0">
              <a:solidFill>
                <a:srgbClr val="FF0000"/>
              </a:solidFill>
            </a:endParaRPr>
          </a:p>
        </p:txBody>
      </p:sp>
    </p:spTree>
    <p:extLst>
      <p:ext uri="{BB962C8B-B14F-4D97-AF65-F5344CB8AC3E}">
        <p14:creationId xmlns:p14="http://schemas.microsoft.com/office/powerpoint/2010/main" val="1282201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902" y="1956761"/>
            <a:ext cx="7739804" cy="772630"/>
          </a:xfrm>
        </p:spPr>
        <p:txBody>
          <a:bodyPr/>
          <a:lstStyle/>
          <a:p>
            <a:pPr>
              <a:lnSpc>
                <a:spcPct val="120000"/>
              </a:lnSpc>
            </a:pPr>
            <a:r>
              <a:rPr lang="en-GB" dirty="0" smtClean="0">
                <a:latin typeface="+mn-lt"/>
              </a:rPr>
              <a:t>Introduction: overview of Any town health system</a:t>
            </a:r>
            <a:endParaRPr lang="en-GB" dirty="0">
              <a:latin typeface="+mn-lt"/>
            </a:endParaRPr>
          </a:p>
        </p:txBody>
      </p:sp>
    </p:spTree>
    <p:extLst>
      <p:ext uri="{BB962C8B-B14F-4D97-AF65-F5344CB8AC3E}">
        <p14:creationId xmlns:p14="http://schemas.microsoft.com/office/powerpoint/2010/main" val="2946873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4991600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7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Arial"/>
            </a:endParaRPr>
          </a:p>
        </p:txBody>
      </p:sp>
      <p:sp>
        <p:nvSpPr>
          <p:cNvPr id="15" name="Title 1"/>
          <p:cNvSpPr>
            <a:spLocks noGrp="1"/>
          </p:cNvSpPr>
          <p:nvPr>
            <p:ph type="title"/>
          </p:nvPr>
        </p:nvSpPr>
        <p:spPr>
          <a:solidFill>
            <a:schemeClr val="accent1"/>
          </a:solidFill>
        </p:spPr>
        <p:txBody>
          <a:bodyPr vert="horz" lIns="216000" tIns="0" rIns="0" bIns="0" rtlCol="0" anchor="ctr" anchorCtr="0">
            <a:noAutofit/>
          </a:bodyPr>
          <a:lstStyle/>
          <a:p>
            <a:r>
              <a:rPr lang="en-GB" sz="2000" dirty="0"/>
              <a:t>Modelling the impact of the </a:t>
            </a:r>
            <a:r>
              <a:rPr lang="en-GB" sz="2000" dirty="0" smtClean="0"/>
              <a:t>interventions - capping</a:t>
            </a:r>
            <a:endParaRPr lang="en-GB" sz="1400" dirty="0"/>
          </a:p>
        </p:txBody>
      </p:sp>
      <p:sp>
        <p:nvSpPr>
          <p:cNvPr id="9"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30</a:t>
            </a:fld>
            <a:endParaRPr lang="en-GB" dirty="0">
              <a:solidFill>
                <a:prstClr val="black"/>
              </a:solidFill>
            </a:endParaRPr>
          </a:p>
        </p:txBody>
      </p:sp>
      <p:sp>
        <p:nvSpPr>
          <p:cNvPr id="22" name="TextBox 21"/>
          <p:cNvSpPr txBox="1"/>
          <p:nvPr/>
        </p:nvSpPr>
        <p:spPr>
          <a:xfrm>
            <a:off x="358775" y="1378056"/>
            <a:ext cx="7584945" cy="1923604"/>
          </a:xfrm>
          <a:prstGeom prst="rect">
            <a:avLst/>
          </a:prstGeom>
          <a:noFill/>
        </p:spPr>
        <p:txBody>
          <a:bodyPr wrap="square" lIns="0" tIns="0" rIns="0" bIns="0" rtlCol="0">
            <a:spAutoFit/>
          </a:bodyPr>
          <a:lstStyle/>
          <a:p>
            <a:pPr marL="171450" lvl="1" indent="-171450" algn="just">
              <a:spcAft>
                <a:spcPts val="600"/>
              </a:spcAft>
              <a:buClr>
                <a:srgbClr val="00ADC6"/>
              </a:buClr>
              <a:buFont typeface="Arial" panose="020B0604020202020204" pitchFamily="34" charset="0"/>
              <a:buChar char="•"/>
            </a:pPr>
            <a:r>
              <a:rPr lang="en-GB" sz="1100" dirty="0" smtClean="0">
                <a:solidFill>
                  <a:prstClr val="black"/>
                </a:solidFill>
                <a:cs typeface="Arial" pitchFamily="34" charset="0"/>
              </a:rPr>
              <a:t>In certain cases, multiple interventions affect </a:t>
            </a:r>
            <a:r>
              <a:rPr lang="en-GB" sz="1100" dirty="0">
                <a:solidFill>
                  <a:prstClr val="black"/>
                </a:solidFill>
                <a:cs typeface="Arial" pitchFamily="34" charset="0"/>
              </a:rPr>
              <a:t>the same point of </a:t>
            </a:r>
            <a:r>
              <a:rPr lang="en-GB" sz="1100" dirty="0" smtClean="0">
                <a:solidFill>
                  <a:prstClr val="black"/>
                </a:solidFill>
                <a:cs typeface="Arial" pitchFamily="34" charset="0"/>
              </a:rPr>
              <a:t>delivery. When </a:t>
            </a:r>
            <a:r>
              <a:rPr lang="en-GB" sz="1100" dirty="0">
                <a:solidFill>
                  <a:prstClr val="black"/>
                </a:solidFill>
                <a:cs typeface="Arial" pitchFamily="34" charset="0"/>
              </a:rPr>
              <a:t>taken together, the interventions </a:t>
            </a:r>
            <a:r>
              <a:rPr lang="en-GB" sz="1100" dirty="0" smtClean="0">
                <a:solidFill>
                  <a:prstClr val="black"/>
                </a:solidFill>
                <a:cs typeface="Arial" pitchFamily="34" charset="0"/>
              </a:rPr>
              <a:t>reduce activity levels for certain points of delivery substantially.</a:t>
            </a:r>
          </a:p>
          <a:p>
            <a:pPr marL="171450" lvl="1" indent="-171450" algn="just">
              <a:spcAft>
                <a:spcPts val="600"/>
              </a:spcAft>
              <a:buClr>
                <a:srgbClr val="00ADC6"/>
              </a:buClr>
              <a:buFont typeface="Arial" panose="020B0604020202020204" pitchFamily="34" charset="0"/>
              <a:buChar char="•"/>
            </a:pPr>
            <a:r>
              <a:rPr lang="en-GB" sz="1100" dirty="0" smtClean="0">
                <a:solidFill>
                  <a:prstClr val="black"/>
                </a:solidFill>
                <a:cs typeface="Arial" pitchFamily="34" charset="0"/>
              </a:rPr>
              <a:t>To ensure that the aggregate impact of all interventions does not produce unreasonable activity reductions within a certain point of delivery, a </a:t>
            </a:r>
            <a:r>
              <a:rPr lang="en-GB" sz="1100" dirty="0">
                <a:solidFill>
                  <a:prstClr val="black"/>
                </a:solidFill>
                <a:cs typeface="Arial" pitchFamily="34" charset="0"/>
              </a:rPr>
              <a:t>cap on the reduction of activity </a:t>
            </a:r>
            <a:r>
              <a:rPr lang="en-GB" sz="1100" dirty="0" smtClean="0">
                <a:solidFill>
                  <a:prstClr val="black"/>
                </a:solidFill>
                <a:cs typeface="Arial" pitchFamily="34" charset="0"/>
              </a:rPr>
              <a:t>has been set for the urban, rural and suburban health systems.</a:t>
            </a:r>
          </a:p>
          <a:p>
            <a:pPr marL="171450" lvl="1" indent="-171450" algn="just">
              <a:spcAft>
                <a:spcPts val="600"/>
              </a:spcAft>
              <a:buClr>
                <a:srgbClr val="00ADC6"/>
              </a:buClr>
              <a:buFont typeface="Arial" panose="020B0604020202020204" pitchFamily="34" charset="0"/>
              <a:buChar char="•"/>
            </a:pPr>
            <a:r>
              <a:rPr lang="en-GB" sz="1100" dirty="0">
                <a:solidFill>
                  <a:prstClr val="black"/>
                </a:solidFill>
                <a:cs typeface="Arial" pitchFamily="34" charset="0"/>
              </a:rPr>
              <a:t>The caps are activated when, as a result of all interventions being implemented together, the reductions in activity in a certain point of delivery imply an unreasonable post-intervention level of activity per population.</a:t>
            </a:r>
          </a:p>
          <a:p>
            <a:pPr marL="171450" lvl="1" indent="-171450" algn="just">
              <a:spcAft>
                <a:spcPts val="600"/>
              </a:spcAft>
              <a:buClr>
                <a:srgbClr val="00ADC6"/>
              </a:buClr>
              <a:buFont typeface="Arial" panose="020B0604020202020204" pitchFamily="34" charset="0"/>
              <a:buChar char="•"/>
            </a:pPr>
            <a:r>
              <a:rPr lang="en-GB" sz="1100" dirty="0" smtClean="0">
                <a:solidFill>
                  <a:prstClr val="black"/>
                </a:solidFill>
                <a:cs typeface="Arial" pitchFamily="34" charset="0"/>
              </a:rPr>
              <a:t>For each point of delivery, the capping does not allow activity per capita in the urban (rural/suburban) health system to drop more than to a level that is 5% lower than the lowest level of activity per capita amongst all urban (rural/suburban) CCGs.</a:t>
            </a:r>
          </a:p>
        </p:txBody>
      </p:sp>
    </p:spTree>
    <p:extLst>
      <p:ext uri="{BB962C8B-B14F-4D97-AF65-F5344CB8AC3E}">
        <p14:creationId xmlns:p14="http://schemas.microsoft.com/office/powerpoint/2010/main" val="2337268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902" y="1956761"/>
            <a:ext cx="6544420" cy="1296876"/>
          </a:xfrm>
        </p:spPr>
        <p:txBody>
          <a:bodyPr/>
          <a:lstStyle/>
          <a:p>
            <a:pPr>
              <a:lnSpc>
                <a:spcPct val="120000"/>
              </a:lnSpc>
            </a:pPr>
            <a:r>
              <a:rPr lang="en-GB" dirty="0" smtClean="0"/>
              <a:t>Technical Appendix: </a:t>
            </a:r>
            <a:r>
              <a:rPr lang="en-GB" dirty="0" smtClean="0"/>
              <a:t>finance modelling </a:t>
            </a:r>
            <a:r>
              <a:rPr lang="en-GB" dirty="0"/>
              <a:t>i</a:t>
            </a:r>
            <a:r>
              <a:rPr lang="en-GB" dirty="0" smtClean="0"/>
              <a:t>nput </a:t>
            </a:r>
            <a:r>
              <a:rPr lang="en-GB" dirty="0"/>
              <a:t>d</a:t>
            </a:r>
            <a:r>
              <a:rPr lang="en-GB" dirty="0" smtClean="0"/>
              <a:t>ata </a:t>
            </a:r>
            <a:r>
              <a:rPr lang="en-GB" dirty="0" smtClean="0"/>
              <a:t>and </a:t>
            </a:r>
            <a:r>
              <a:rPr lang="en-GB" dirty="0" smtClean="0"/>
              <a:t>assumptions</a:t>
            </a:r>
            <a:endParaRPr lang="en-GB" dirty="0"/>
          </a:p>
        </p:txBody>
      </p:sp>
    </p:spTree>
    <p:extLst>
      <p:ext uri="{BB962C8B-B14F-4D97-AF65-F5344CB8AC3E}">
        <p14:creationId xmlns:p14="http://schemas.microsoft.com/office/powerpoint/2010/main" val="3913948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788529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160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srgbClr val="FFFFFF"/>
              </a:solidFill>
              <a:sym typeface="Arial"/>
            </a:endParaRP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srgbClr val="000000"/>
                </a:solidFill>
              </a:rPr>
              <a:pPr/>
              <a:t>32</a:t>
            </a:fld>
            <a:endParaRPr lang="en-GB" dirty="0">
              <a:solidFill>
                <a:srgbClr val="000000"/>
              </a:solidFill>
            </a:endParaRPr>
          </a:p>
        </p:txBody>
      </p:sp>
      <p:sp>
        <p:nvSpPr>
          <p:cNvPr id="15" name="Title 1"/>
          <p:cNvSpPr>
            <a:spLocks noGrp="1"/>
          </p:cNvSpPr>
          <p:nvPr>
            <p:ph type="title"/>
          </p:nvPr>
        </p:nvSpPr>
        <p:spPr>
          <a:xfrm>
            <a:off x="358775" y="518870"/>
            <a:ext cx="6768000" cy="406800"/>
          </a:xfrm>
          <a:solidFill>
            <a:schemeClr val="accent1"/>
          </a:solidFill>
        </p:spPr>
        <p:txBody>
          <a:bodyPr vert="horz" lIns="216000" tIns="0" rIns="0" bIns="0" rtlCol="0" anchor="ctr" anchorCtr="0">
            <a:noAutofit/>
          </a:bodyPr>
          <a:lstStyle/>
          <a:p>
            <a:r>
              <a:rPr lang="en-GB" sz="2000" dirty="0" smtClean="0"/>
              <a:t>Input data: baseline</a:t>
            </a:r>
            <a:endParaRPr lang="en-GB" sz="2000" dirty="0"/>
          </a:p>
        </p:txBody>
      </p:sp>
      <p:sp>
        <p:nvSpPr>
          <p:cNvPr id="13" name="Content Placeholder 3"/>
          <p:cNvSpPr>
            <a:spLocks noGrp="1"/>
          </p:cNvSpPr>
          <p:nvPr>
            <p:ph idx="4294967295"/>
          </p:nvPr>
        </p:nvSpPr>
        <p:spPr>
          <a:xfrm>
            <a:off x="361608" y="1209374"/>
            <a:ext cx="7378894" cy="417410"/>
          </a:xfrm>
          <a:prstGeom prst="rect">
            <a:avLst/>
          </a:prstGeom>
        </p:spPr>
        <p:txBody>
          <a:bodyPr/>
          <a:lstStyle/>
          <a:p>
            <a:pPr marL="0" lvl="1" indent="0" defTabSz="914400">
              <a:lnSpc>
                <a:spcPct val="100000"/>
              </a:lnSpc>
              <a:spcAft>
                <a:spcPts val="1200"/>
              </a:spcAft>
              <a:buNone/>
            </a:pPr>
            <a:r>
              <a:rPr lang="en-GB" sz="1200" b="1" dirty="0"/>
              <a:t>The </a:t>
            </a:r>
            <a:r>
              <a:rPr lang="en-GB" sz="1200" b="1" dirty="0" smtClean="0"/>
              <a:t>model’s </a:t>
            </a:r>
            <a:r>
              <a:rPr lang="en-GB" sz="1200" b="1" dirty="0"/>
              <a:t>baseline year (</a:t>
            </a:r>
            <a:r>
              <a:rPr lang="en-GB" sz="1200" b="1" dirty="0" smtClean="0"/>
              <a:t>2013/14</a:t>
            </a:r>
            <a:r>
              <a:rPr lang="en-GB" sz="1200" b="1" dirty="0"/>
              <a:t>) uses </a:t>
            </a:r>
            <a:r>
              <a:rPr lang="en-GB" sz="1200" b="1" dirty="0" smtClean="0"/>
              <a:t>a combination of data  </a:t>
            </a:r>
            <a:r>
              <a:rPr lang="en-GB" sz="1200" b="1" dirty="0"/>
              <a:t>sourced from the </a:t>
            </a:r>
            <a:r>
              <a:rPr lang="en-GB" sz="1200" b="1" dirty="0" smtClean="0"/>
              <a:t>NHS England </a:t>
            </a:r>
            <a:r>
              <a:rPr lang="en-GB" sz="1200" b="1" dirty="0"/>
              <a:t>earlier study (A Call to Action), and </a:t>
            </a:r>
            <a:r>
              <a:rPr lang="en-GB" sz="1200" b="1" dirty="0" smtClean="0"/>
              <a:t>secondary </a:t>
            </a:r>
            <a:r>
              <a:rPr lang="en-GB" sz="1200" b="1" dirty="0"/>
              <a:t>care and disease data on the Any town </a:t>
            </a:r>
            <a:r>
              <a:rPr lang="en-GB" sz="1200" b="1" dirty="0" smtClean="0"/>
              <a:t>health system.</a:t>
            </a:r>
            <a:endParaRPr lang="en-GB" sz="1200" b="1" dirty="0"/>
          </a:p>
        </p:txBody>
      </p:sp>
      <p:sp>
        <p:nvSpPr>
          <p:cNvPr id="16" name="TextBox 15"/>
          <p:cNvSpPr txBox="1"/>
          <p:nvPr/>
        </p:nvSpPr>
        <p:spPr>
          <a:xfrm>
            <a:off x="361609" y="1792971"/>
            <a:ext cx="7378894" cy="4139595"/>
          </a:xfrm>
          <a:prstGeom prst="rect">
            <a:avLst/>
          </a:prstGeom>
          <a:noFill/>
        </p:spPr>
        <p:txBody>
          <a:bodyPr wrap="square" lIns="0" tIns="0" rIns="0" bIns="0" rtlCol="0">
            <a:spAutoFit/>
          </a:bodyPr>
          <a:lstStyle/>
          <a:p>
            <a:pPr marL="0" lvl="1">
              <a:spcAft>
                <a:spcPts val="600"/>
              </a:spcAft>
              <a:buClr>
                <a:srgbClr val="00A1DE"/>
              </a:buClr>
            </a:pPr>
            <a:r>
              <a:rPr lang="en-GB" sz="1100" b="1" dirty="0">
                <a:solidFill>
                  <a:srgbClr val="000000"/>
                </a:solidFill>
                <a:cs typeface="Arial" pitchFamily="34" charset="0"/>
              </a:rPr>
              <a:t>Patient population data</a:t>
            </a:r>
          </a:p>
          <a:p>
            <a:pPr marL="171450" lvl="1" indent="-171450">
              <a:spcAft>
                <a:spcPts val="1200"/>
              </a:spcAft>
              <a:buClr>
                <a:srgbClr val="00A1DE"/>
              </a:buClr>
              <a:buFont typeface="Arial" panose="020B0604020202020204" pitchFamily="34" charset="0"/>
              <a:buChar char="•"/>
            </a:pPr>
            <a:r>
              <a:rPr lang="en-GB" sz="1100" dirty="0">
                <a:solidFill>
                  <a:srgbClr val="000000"/>
                </a:solidFill>
              </a:rPr>
              <a:t>Subgroup population sizes for 2013/14 are based on secondary care and disease data on the Any town </a:t>
            </a:r>
            <a:r>
              <a:rPr lang="en-GB" sz="1100" dirty="0" smtClean="0">
                <a:solidFill>
                  <a:srgbClr val="000000"/>
                </a:solidFill>
              </a:rPr>
              <a:t>health system.</a:t>
            </a:r>
            <a:endParaRPr lang="en-GB" sz="1100" dirty="0">
              <a:solidFill>
                <a:srgbClr val="FF0000"/>
              </a:solidFill>
            </a:endParaRPr>
          </a:p>
          <a:p>
            <a:pPr marL="0" lvl="1">
              <a:spcAft>
                <a:spcPts val="600"/>
              </a:spcAft>
              <a:buClr>
                <a:srgbClr val="00A1DE"/>
              </a:buClr>
            </a:pPr>
            <a:r>
              <a:rPr lang="en-GB" sz="1100" b="1" dirty="0" smtClean="0">
                <a:solidFill>
                  <a:srgbClr val="000000"/>
                </a:solidFill>
                <a:cs typeface="Arial" pitchFamily="34" charset="0"/>
              </a:rPr>
              <a:t>Budget </a:t>
            </a:r>
            <a:r>
              <a:rPr lang="en-GB" sz="1100" b="1" dirty="0">
                <a:solidFill>
                  <a:srgbClr val="000000"/>
                </a:solidFill>
                <a:cs typeface="Arial" pitchFamily="34" charset="0"/>
              </a:rPr>
              <a:t>data</a:t>
            </a:r>
          </a:p>
          <a:p>
            <a:pPr marL="171450" lvl="1" indent="-171450">
              <a:spcAft>
                <a:spcPts val="600"/>
              </a:spcAft>
              <a:buClr>
                <a:srgbClr val="00A1DE"/>
              </a:buClr>
              <a:buFont typeface="Arial" panose="020B0604020202020204" pitchFamily="34" charset="0"/>
              <a:buChar char="•"/>
            </a:pPr>
            <a:r>
              <a:rPr lang="en-GB" sz="1100" dirty="0">
                <a:solidFill>
                  <a:srgbClr val="000000"/>
                </a:solidFill>
              </a:rPr>
              <a:t>The </a:t>
            </a:r>
            <a:r>
              <a:rPr lang="en-GB" sz="1100" dirty="0" smtClean="0">
                <a:solidFill>
                  <a:srgbClr val="000000"/>
                </a:solidFill>
              </a:rPr>
              <a:t>Any town health system </a:t>
            </a:r>
            <a:r>
              <a:rPr lang="en-GB" sz="1100" dirty="0">
                <a:solidFill>
                  <a:srgbClr val="000000"/>
                </a:solidFill>
              </a:rPr>
              <a:t>budget data for 2013/14 (split by setting of care) is based on 2013/14 budget data provided by </a:t>
            </a:r>
            <a:r>
              <a:rPr lang="en-GB" sz="1100" dirty="0" smtClean="0">
                <a:solidFill>
                  <a:srgbClr val="000000"/>
                </a:solidFill>
              </a:rPr>
              <a:t>health systems </a:t>
            </a:r>
            <a:r>
              <a:rPr lang="en-GB" sz="1100" dirty="0">
                <a:solidFill>
                  <a:srgbClr val="000000"/>
                </a:solidFill>
              </a:rPr>
              <a:t>to NHS </a:t>
            </a:r>
            <a:r>
              <a:rPr lang="en-GB" sz="1100" dirty="0" smtClean="0">
                <a:solidFill>
                  <a:srgbClr val="000000"/>
                </a:solidFill>
              </a:rPr>
              <a:t>England.</a:t>
            </a:r>
            <a:endParaRPr lang="en-GB" sz="1100" dirty="0">
              <a:solidFill>
                <a:srgbClr val="000000"/>
              </a:solidFill>
            </a:endParaRPr>
          </a:p>
          <a:p>
            <a:pPr marL="171450" lvl="1" indent="-171450">
              <a:spcAft>
                <a:spcPts val="1200"/>
              </a:spcAft>
              <a:buClr>
                <a:srgbClr val="00A1DE"/>
              </a:buClr>
              <a:buFont typeface="Arial" panose="020B0604020202020204" pitchFamily="34" charset="0"/>
              <a:buChar char="•"/>
            </a:pPr>
            <a:r>
              <a:rPr lang="en-GB" sz="1100" dirty="0">
                <a:solidFill>
                  <a:srgbClr val="000000"/>
                </a:solidFill>
              </a:rPr>
              <a:t>Projected </a:t>
            </a:r>
            <a:r>
              <a:rPr lang="en-GB" sz="1100" dirty="0" smtClean="0">
                <a:solidFill>
                  <a:srgbClr val="000000"/>
                </a:solidFill>
              </a:rPr>
              <a:t>health system </a:t>
            </a:r>
            <a:r>
              <a:rPr lang="en-GB" sz="1100" dirty="0">
                <a:solidFill>
                  <a:srgbClr val="000000"/>
                </a:solidFill>
              </a:rPr>
              <a:t>expenditure is based on an assumption that </a:t>
            </a:r>
            <a:r>
              <a:rPr lang="en-GB" sz="1100" dirty="0" smtClean="0">
                <a:solidFill>
                  <a:srgbClr val="000000"/>
                </a:solidFill>
              </a:rPr>
              <a:t>health system </a:t>
            </a:r>
            <a:r>
              <a:rPr lang="en-GB" sz="1100" dirty="0">
                <a:solidFill>
                  <a:srgbClr val="000000"/>
                </a:solidFill>
              </a:rPr>
              <a:t>budget is flat in real terms and </a:t>
            </a:r>
            <a:r>
              <a:rPr lang="en-GB" sz="1100" dirty="0" smtClean="0">
                <a:solidFill>
                  <a:srgbClr val="000000"/>
                </a:solidFill>
              </a:rPr>
              <a:t>hence, </a:t>
            </a:r>
            <a:r>
              <a:rPr lang="en-GB" sz="1100" dirty="0">
                <a:solidFill>
                  <a:srgbClr val="000000"/>
                </a:solidFill>
              </a:rPr>
              <a:t>in nominal terms, the base year </a:t>
            </a:r>
            <a:r>
              <a:rPr lang="en-GB" sz="1100" dirty="0" smtClean="0">
                <a:solidFill>
                  <a:srgbClr val="000000"/>
                </a:solidFill>
              </a:rPr>
              <a:t>health system </a:t>
            </a:r>
            <a:r>
              <a:rPr lang="en-GB" sz="1100" dirty="0">
                <a:solidFill>
                  <a:srgbClr val="000000"/>
                </a:solidFill>
              </a:rPr>
              <a:t>expenditure is set to grow at the global inflation </a:t>
            </a:r>
            <a:r>
              <a:rPr lang="en-GB" sz="1100" dirty="0" smtClean="0">
                <a:solidFill>
                  <a:srgbClr val="000000"/>
                </a:solidFill>
              </a:rPr>
              <a:t>assumption.</a:t>
            </a:r>
          </a:p>
          <a:p>
            <a:pPr marL="0" lvl="1">
              <a:spcAft>
                <a:spcPts val="600"/>
              </a:spcAft>
              <a:buClr>
                <a:srgbClr val="00A1DE"/>
              </a:buClr>
            </a:pPr>
            <a:r>
              <a:rPr lang="en-GB" sz="1100" b="1" dirty="0">
                <a:solidFill>
                  <a:srgbClr val="000000"/>
                </a:solidFill>
                <a:cs typeface="Arial" pitchFamily="34" charset="0"/>
              </a:rPr>
              <a:t>H</a:t>
            </a:r>
            <a:r>
              <a:rPr lang="en-GB" sz="1100" b="1" dirty="0" smtClean="0">
                <a:solidFill>
                  <a:srgbClr val="000000"/>
                </a:solidFill>
                <a:cs typeface="Arial" pitchFamily="34" charset="0"/>
              </a:rPr>
              <a:t>ealth system </a:t>
            </a:r>
            <a:r>
              <a:rPr lang="en-GB" sz="1100" b="1" dirty="0">
                <a:solidFill>
                  <a:srgbClr val="000000"/>
                </a:solidFill>
                <a:cs typeface="Arial" pitchFamily="34" charset="0"/>
              </a:rPr>
              <a:t>expenditure data</a:t>
            </a:r>
          </a:p>
          <a:p>
            <a:pPr marL="171450" lvl="1" indent="-171450">
              <a:spcAft>
                <a:spcPts val="300"/>
              </a:spcAft>
              <a:buClr>
                <a:srgbClr val="00A1DE"/>
              </a:buClr>
              <a:buFont typeface="Arial" panose="020B0604020202020204" pitchFamily="34" charset="0"/>
              <a:buChar char="•"/>
              <a:tabLst>
                <a:tab pos="177800" algn="l"/>
              </a:tabLst>
            </a:pPr>
            <a:r>
              <a:rPr lang="en-GB" sz="1100" dirty="0" smtClean="0">
                <a:solidFill>
                  <a:srgbClr val="000000"/>
                </a:solidFill>
              </a:rPr>
              <a:t>Health systems’ expenditures </a:t>
            </a:r>
            <a:r>
              <a:rPr lang="en-GB" sz="1100" dirty="0">
                <a:solidFill>
                  <a:srgbClr val="000000"/>
                </a:solidFill>
              </a:rPr>
              <a:t>across the different settings of care are </a:t>
            </a:r>
            <a:r>
              <a:rPr lang="en-GB" sz="1100" dirty="0">
                <a:solidFill>
                  <a:prstClr val="black"/>
                </a:solidFill>
              </a:rPr>
              <a:t>based on 2013/14 budgets, as provided by the Any town </a:t>
            </a:r>
            <a:r>
              <a:rPr lang="en-GB" sz="1100" dirty="0" smtClean="0">
                <a:solidFill>
                  <a:prstClr val="black"/>
                </a:solidFill>
              </a:rPr>
              <a:t>health system </a:t>
            </a:r>
            <a:r>
              <a:rPr lang="en-GB" sz="1100" dirty="0">
                <a:solidFill>
                  <a:prstClr val="black"/>
                </a:solidFill>
              </a:rPr>
              <a:t>to NHS </a:t>
            </a:r>
            <a:r>
              <a:rPr lang="en-GB" sz="1100" dirty="0" smtClean="0">
                <a:solidFill>
                  <a:prstClr val="black"/>
                </a:solidFill>
              </a:rPr>
              <a:t>England.</a:t>
            </a:r>
            <a:endParaRPr lang="en-GB" sz="1100" dirty="0">
              <a:solidFill>
                <a:prstClr val="black"/>
              </a:solidFill>
            </a:endParaRPr>
          </a:p>
          <a:p>
            <a:pPr marL="171450" lvl="1" indent="-171450">
              <a:spcAft>
                <a:spcPts val="300"/>
              </a:spcAft>
              <a:buClr>
                <a:srgbClr val="00A1DE"/>
              </a:buClr>
              <a:buFont typeface="Arial" panose="020B0604020202020204" pitchFamily="34" charset="0"/>
              <a:buChar char="•"/>
              <a:tabLst>
                <a:tab pos="177800" algn="l"/>
              </a:tabLst>
            </a:pPr>
            <a:r>
              <a:rPr lang="en-GB" sz="1100" dirty="0" smtClean="0">
                <a:solidFill>
                  <a:srgbClr val="000000"/>
                </a:solidFill>
              </a:rPr>
              <a:t>Health system expenditure </a:t>
            </a:r>
            <a:r>
              <a:rPr lang="en-GB" sz="1100" dirty="0">
                <a:solidFill>
                  <a:srgbClr val="000000"/>
                </a:solidFill>
              </a:rPr>
              <a:t>is split across population subgroups and points of delivery based on secondary care and disease data on the Any town </a:t>
            </a:r>
            <a:r>
              <a:rPr lang="en-GB" sz="1100" dirty="0" smtClean="0">
                <a:solidFill>
                  <a:srgbClr val="000000"/>
                </a:solidFill>
              </a:rPr>
              <a:t>health system.</a:t>
            </a:r>
            <a:endParaRPr lang="en-GB" sz="1100" dirty="0">
              <a:solidFill>
                <a:srgbClr val="000000"/>
              </a:solidFill>
            </a:endParaRPr>
          </a:p>
          <a:p>
            <a:pPr marL="171450" lvl="1" indent="-171450">
              <a:spcAft>
                <a:spcPts val="1200"/>
              </a:spcAft>
              <a:buClr>
                <a:srgbClr val="00A1DE"/>
              </a:buClr>
              <a:buFont typeface="Arial" panose="020B0604020202020204" pitchFamily="34" charset="0"/>
              <a:buChar char="•"/>
            </a:pPr>
            <a:r>
              <a:rPr lang="en-GB" sz="1100" dirty="0">
                <a:solidFill>
                  <a:prstClr val="black"/>
                </a:solidFill>
              </a:rPr>
              <a:t>Projected </a:t>
            </a:r>
            <a:r>
              <a:rPr lang="en-GB" sz="1100" dirty="0" smtClean="0">
                <a:solidFill>
                  <a:prstClr val="black"/>
                </a:solidFill>
              </a:rPr>
              <a:t>health system costs </a:t>
            </a:r>
            <a:r>
              <a:rPr lang="en-GB" sz="1100" dirty="0">
                <a:solidFill>
                  <a:prstClr val="black"/>
                </a:solidFill>
              </a:rPr>
              <a:t>are calculated by applying the assumed inflation growth rates to the 2013/14 prices and the assumed demographic and non demographic growth rates to activity numbers (more details on this are contained in the remainder of this Appendix</a:t>
            </a:r>
            <a:r>
              <a:rPr lang="en-GB" sz="1100" dirty="0" smtClean="0">
                <a:solidFill>
                  <a:prstClr val="black"/>
                </a:solidFill>
              </a:rPr>
              <a:t>).</a:t>
            </a:r>
          </a:p>
          <a:p>
            <a:pPr marL="0" lvl="1">
              <a:spcAft>
                <a:spcPts val="600"/>
              </a:spcAft>
              <a:buClr>
                <a:srgbClr val="00A1DE"/>
              </a:buClr>
            </a:pPr>
            <a:r>
              <a:rPr lang="en-GB" sz="1100" b="1" dirty="0">
                <a:solidFill>
                  <a:srgbClr val="000000"/>
                </a:solidFill>
                <a:cs typeface="Arial" pitchFamily="34" charset="0"/>
              </a:rPr>
              <a:t>Activity data</a:t>
            </a:r>
          </a:p>
          <a:p>
            <a:pPr marL="171450" lvl="1" indent="-171450">
              <a:spcAft>
                <a:spcPts val="600"/>
              </a:spcAft>
              <a:buClr>
                <a:srgbClr val="00A1DE"/>
              </a:buClr>
              <a:buFont typeface="Arial" panose="020B0604020202020204" pitchFamily="34" charset="0"/>
              <a:buChar char="•"/>
              <a:tabLst>
                <a:tab pos="177800" algn="l"/>
              </a:tabLst>
            </a:pPr>
            <a:r>
              <a:rPr lang="en-GB" sz="1100" dirty="0">
                <a:solidFill>
                  <a:srgbClr val="000000"/>
                </a:solidFill>
              </a:rPr>
              <a:t>Activity data for the different population subgroups and points of delivery is based on secondary care and disease data on the Any town health system (more details on this are contained in the remainder of this Appendix) </a:t>
            </a:r>
            <a:r>
              <a:rPr lang="en-GB" sz="1100" dirty="0" smtClean="0">
                <a:solidFill>
                  <a:srgbClr val="000000"/>
                </a:solidFill>
              </a:rPr>
              <a:t>.</a:t>
            </a:r>
            <a:endParaRPr lang="en-GB" sz="1100" dirty="0">
              <a:solidFill>
                <a:srgbClr val="000000"/>
              </a:solidFill>
            </a:endParaRPr>
          </a:p>
        </p:txBody>
      </p:sp>
    </p:spTree>
    <p:extLst>
      <p:ext uri="{BB962C8B-B14F-4D97-AF65-F5344CB8AC3E}">
        <p14:creationId xmlns:p14="http://schemas.microsoft.com/office/powerpoint/2010/main" val="2916877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5063741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262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srgbClr val="FFFFFF"/>
              </a:solidFill>
              <a:sym typeface="Arial"/>
            </a:endParaRP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srgbClr val="000000"/>
                </a:solidFill>
              </a:rPr>
              <a:pPr/>
              <a:t>33</a:t>
            </a:fld>
            <a:endParaRPr lang="en-GB" dirty="0">
              <a:solidFill>
                <a:srgbClr val="000000"/>
              </a:solidFill>
            </a:endParaRPr>
          </a:p>
        </p:txBody>
      </p:sp>
      <p:sp>
        <p:nvSpPr>
          <p:cNvPr id="15" name="Title 1"/>
          <p:cNvSpPr>
            <a:spLocks noGrp="1"/>
          </p:cNvSpPr>
          <p:nvPr>
            <p:ph type="title"/>
          </p:nvPr>
        </p:nvSpPr>
        <p:spPr>
          <a:xfrm>
            <a:off x="358776" y="518870"/>
            <a:ext cx="6768000" cy="406800"/>
          </a:xfrm>
          <a:solidFill>
            <a:schemeClr val="accent1"/>
          </a:solidFill>
        </p:spPr>
        <p:txBody>
          <a:bodyPr vert="horz" lIns="216000" tIns="0" rIns="0" bIns="0" rtlCol="0" anchor="ctr" anchorCtr="0">
            <a:noAutofit/>
          </a:bodyPr>
          <a:lstStyle/>
          <a:p>
            <a:r>
              <a:rPr lang="en-GB" sz="2000" dirty="0" smtClean="0"/>
              <a:t>Input data: budget upward pressure</a:t>
            </a:r>
            <a:endParaRPr lang="en-GB" sz="2000" dirty="0"/>
          </a:p>
        </p:txBody>
      </p:sp>
      <p:sp>
        <p:nvSpPr>
          <p:cNvPr id="10" name="TextBox 9"/>
          <p:cNvSpPr txBox="1"/>
          <p:nvPr/>
        </p:nvSpPr>
        <p:spPr>
          <a:xfrm>
            <a:off x="354024" y="1738712"/>
            <a:ext cx="7085001" cy="1431161"/>
          </a:xfrm>
          <a:prstGeom prst="rect">
            <a:avLst/>
          </a:prstGeom>
          <a:noFill/>
        </p:spPr>
        <p:txBody>
          <a:bodyPr wrap="square" lIns="0" tIns="0" rIns="0" bIns="0" rtlCol="0">
            <a:spAutoFit/>
          </a:bodyPr>
          <a:lstStyle/>
          <a:p>
            <a:pPr marL="171450" lvl="1" indent="-171450">
              <a:spcAft>
                <a:spcPts val="300"/>
              </a:spcAft>
              <a:buClr>
                <a:srgbClr val="00A1DE"/>
              </a:buClr>
              <a:buFont typeface="Arial" panose="020B0604020202020204" pitchFamily="34" charset="0"/>
              <a:buChar char="•"/>
            </a:pPr>
            <a:r>
              <a:rPr lang="en-GB" sz="1100" dirty="0">
                <a:solidFill>
                  <a:srgbClr val="000000"/>
                </a:solidFill>
              </a:rPr>
              <a:t>The </a:t>
            </a:r>
            <a:r>
              <a:rPr lang="en-GB" sz="1100" dirty="0" smtClean="0">
                <a:solidFill>
                  <a:srgbClr val="000000"/>
                </a:solidFill>
              </a:rPr>
              <a:t>Any town health system </a:t>
            </a:r>
            <a:r>
              <a:rPr lang="en-GB" sz="1100" dirty="0">
                <a:solidFill>
                  <a:srgbClr val="000000"/>
                </a:solidFill>
              </a:rPr>
              <a:t>budget data for 2013/14 </a:t>
            </a:r>
            <a:r>
              <a:rPr lang="en-GB" sz="1100" dirty="0">
                <a:solidFill>
                  <a:prstClr val="black"/>
                </a:solidFill>
              </a:rPr>
              <a:t>(split by setting of care) is based on 2013/14 budget data provided by </a:t>
            </a:r>
            <a:r>
              <a:rPr lang="en-GB" sz="1100" dirty="0" smtClean="0">
                <a:solidFill>
                  <a:prstClr val="black"/>
                </a:solidFill>
              </a:rPr>
              <a:t>health systems </a:t>
            </a:r>
            <a:r>
              <a:rPr lang="en-GB" sz="1100" dirty="0">
                <a:solidFill>
                  <a:prstClr val="black"/>
                </a:solidFill>
              </a:rPr>
              <a:t>to NHS </a:t>
            </a:r>
            <a:r>
              <a:rPr lang="en-GB" sz="1100" dirty="0" smtClean="0">
                <a:solidFill>
                  <a:prstClr val="black"/>
                </a:solidFill>
              </a:rPr>
              <a:t>England.</a:t>
            </a:r>
            <a:endParaRPr lang="en-GB" sz="1100" dirty="0">
              <a:solidFill>
                <a:prstClr val="black"/>
              </a:solidFill>
            </a:endParaRPr>
          </a:p>
          <a:p>
            <a:pPr marL="171450" lvl="1" indent="-171450">
              <a:spcAft>
                <a:spcPts val="300"/>
              </a:spcAft>
              <a:buClr>
                <a:srgbClr val="00A1DE"/>
              </a:buClr>
              <a:buFont typeface="Arial" panose="020B0604020202020204" pitchFamily="34" charset="0"/>
              <a:buChar char="•"/>
            </a:pPr>
            <a:r>
              <a:rPr lang="en-GB" sz="1100" dirty="0" smtClean="0">
                <a:solidFill>
                  <a:srgbClr val="000000"/>
                </a:solidFill>
              </a:rPr>
              <a:t>Projected health system expenditure is based on an assumption that health system budget is flat in </a:t>
            </a:r>
            <a:r>
              <a:rPr lang="en-GB" sz="1100" dirty="0">
                <a:solidFill>
                  <a:srgbClr val="000000"/>
                </a:solidFill>
              </a:rPr>
              <a:t>real terms and </a:t>
            </a:r>
            <a:r>
              <a:rPr lang="en-GB" sz="1100" dirty="0" smtClean="0">
                <a:solidFill>
                  <a:srgbClr val="000000"/>
                </a:solidFill>
              </a:rPr>
              <a:t>hence</a:t>
            </a:r>
            <a:r>
              <a:rPr lang="en-GB" sz="1100" dirty="0">
                <a:solidFill>
                  <a:srgbClr val="000000"/>
                </a:solidFill>
              </a:rPr>
              <a:t> , in nominal terms,</a:t>
            </a:r>
            <a:r>
              <a:rPr lang="en-GB" sz="1100" dirty="0" smtClean="0">
                <a:solidFill>
                  <a:srgbClr val="000000"/>
                </a:solidFill>
              </a:rPr>
              <a:t> </a:t>
            </a:r>
            <a:r>
              <a:rPr lang="en-GB" sz="1100" dirty="0">
                <a:solidFill>
                  <a:srgbClr val="000000"/>
                </a:solidFill>
              </a:rPr>
              <a:t>the base year </a:t>
            </a:r>
            <a:r>
              <a:rPr lang="en-GB" sz="1100" dirty="0" smtClean="0">
                <a:solidFill>
                  <a:srgbClr val="000000"/>
                </a:solidFill>
              </a:rPr>
              <a:t>health system expenditure </a:t>
            </a:r>
            <a:r>
              <a:rPr lang="en-GB" sz="1100" dirty="0">
                <a:solidFill>
                  <a:srgbClr val="000000"/>
                </a:solidFill>
              </a:rPr>
              <a:t>is </a:t>
            </a:r>
            <a:r>
              <a:rPr lang="en-GB" sz="1100" dirty="0">
                <a:solidFill>
                  <a:prstClr val="black"/>
                </a:solidFill>
              </a:rPr>
              <a:t>set to </a:t>
            </a:r>
            <a:r>
              <a:rPr lang="en-GB" sz="1100" dirty="0" smtClean="0">
                <a:solidFill>
                  <a:prstClr val="black"/>
                </a:solidFill>
              </a:rPr>
              <a:t>grow at </a:t>
            </a:r>
            <a:r>
              <a:rPr lang="en-GB" sz="1100" dirty="0">
                <a:solidFill>
                  <a:prstClr val="black"/>
                </a:solidFill>
              </a:rPr>
              <a:t>the global inflation </a:t>
            </a:r>
            <a:r>
              <a:rPr lang="en-GB" sz="1100" dirty="0" smtClean="0">
                <a:solidFill>
                  <a:prstClr val="black"/>
                </a:solidFill>
              </a:rPr>
              <a:t>assumption. </a:t>
            </a:r>
            <a:r>
              <a:rPr lang="en-GB" sz="1100" dirty="0"/>
              <a:t>This means that budget for the Any town urban, suburban and rural </a:t>
            </a:r>
            <a:r>
              <a:rPr lang="en-GB" sz="1100" dirty="0" smtClean="0"/>
              <a:t>health system will </a:t>
            </a:r>
            <a:r>
              <a:rPr lang="en-GB" sz="1100" dirty="0"/>
              <a:t>be subject to the same growth rate </a:t>
            </a:r>
            <a:r>
              <a:rPr lang="en-GB" sz="1100" dirty="0" smtClean="0"/>
              <a:t>assumptions.</a:t>
            </a:r>
          </a:p>
          <a:p>
            <a:pPr marL="171450" lvl="1" indent="-171450">
              <a:spcAft>
                <a:spcPts val="300"/>
              </a:spcAft>
              <a:buClr>
                <a:srgbClr val="00A1DE"/>
              </a:buClr>
              <a:buFont typeface="Arial" panose="020B0604020202020204" pitchFamily="34" charset="0"/>
              <a:buChar char="•"/>
            </a:pPr>
            <a:r>
              <a:rPr lang="en-GB" sz="1100" dirty="0" smtClean="0"/>
              <a:t>Global </a:t>
            </a:r>
            <a:r>
              <a:rPr lang="en-GB" sz="1100" dirty="0"/>
              <a:t>inflation assumption </a:t>
            </a:r>
            <a:r>
              <a:rPr lang="en-GB" sz="1100" dirty="0" smtClean="0"/>
              <a:t>is extracted from </a:t>
            </a:r>
            <a:r>
              <a:rPr lang="en-GB" sz="1100" dirty="0"/>
              <a:t>the Office for Budget Responsibility forecast of GDP deflator as at </a:t>
            </a:r>
            <a:r>
              <a:rPr lang="en-GB" sz="1100" dirty="0" smtClean="0"/>
              <a:t>December 2013.</a:t>
            </a:r>
          </a:p>
        </p:txBody>
      </p:sp>
      <p:sp>
        <p:nvSpPr>
          <p:cNvPr id="8" name="Content Placeholder 3"/>
          <p:cNvSpPr>
            <a:spLocks noGrp="1"/>
          </p:cNvSpPr>
          <p:nvPr>
            <p:ph idx="4294967295"/>
          </p:nvPr>
        </p:nvSpPr>
        <p:spPr>
          <a:xfrm>
            <a:off x="361609" y="1209374"/>
            <a:ext cx="7077416" cy="417410"/>
          </a:xfrm>
          <a:prstGeom prst="rect">
            <a:avLst/>
          </a:prstGeom>
        </p:spPr>
        <p:txBody>
          <a:bodyPr/>
          <a:lstStyle/>
          <a:p>
            <a:pPr marL="0" lvl="1" indent="0" defTabSz="914400">
              <a:lnSpc>
                <a:spcPct val="100000"/>
              </a:lnSpc>
              <a:spcAft>
                <a:spcPts val="1200"/>
              </a:spcAft>
              <a:buNone/>
            </a:pPr>
            <a:r>
              <a:rPr lang="en-GB" sz="1200" b="1" dirty="0" smtClean="0"/>
              <a:t>We have used a combination of 2013/14 budget data and projection assumptions to model up to 2018/19.</a:t>
            </a:r>
            <a:endParaRPr lang="en-GB" sz="1200" b="1" dirty="0"/>
          </a:p>
        </p:txBody>
      </p:sp>
    </p:spTree>
    <p:extLst>
      <p:ext uri="{BB962C8B-B14F-4D97-AF65-F5344CB8AC3E}">
        <p14:creationId xmlns:p14="http://schemas.microsoft.com/office/powerpoint/2010/main" val="4236651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6958067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365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srgbClr val="FFFFFF"/>
              </a:solidFill>
              <a:sym typeface="Arial"/>
            </a:endParaRP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srgbClr val="000000"/>
                </a:solidFill>
              </a:rPr>
              <a:pPr/>
              <a:t>34</a:t>
            </a:fld>
            <a:endParaRPr lang="en-GB" dirty="0">
              <a:solidFill>
                <a:srgbClr val="000000"/>
              </a:solidFill>
            </a:endParaRPr>
          </a:p>
        </p:txBody>
      </p:sp>
      <p:sp>
        <p:nvSpPr>
          <p:cNvPr id="15" name="Title 1"/>
          <p:cNvSpPr>
            <a:spLocks noGrp="1"/>
          </p:cNvSpPr>
          <p:nvPr>
            <p:ph type="title"/>
          </p:nvPr>
        </p:nvSpPr>
        <p:spPr>
          <a:xfrm>
            <a:off x="358776" y="518870"/>
            <a:ext cx="6768000" cy="406800"/>
          </a:xfrm>
          <a:solidFill>
            <a:schemeClr val="accent1"/>
          </a:solidFill>
        </p:spPr>
        <p:txBody>
          <a:bodyPr vert="horz" lIns="216000" tIns="0" rIns="0" bIns="0" rtlCol="0" anchor="ctr" anchorCtr="0">
            <a:noAutofit/>
          </a:bodyPr>
          <a:lstStyle/>
          <a:p>
            <a:r>
              <a:rPr lang="en-GB" sz="2000" dirty="0" smtClean="0"/>
              <a:t>Input data: Health system expenditure upward pressure</a:t>
            </a:r>
            <a:endParaRPr lang="en-GB" sz="2000" dirty="0"/>
          </a:p>
        </p:txBody>
      </p:sp>
      <p:sp>
        <p:nvSpPr>
          <p:cNvPr id="23" name="TextBox 22"/>
          <p:cNvSpPr txBox="1"/>
          <p:nvPr/>
        </p:nvSpPr>
        <p:spPr>
          <a:xfrm>
            <a:off x="354023" y="1666117"/>
            <a:ext cx="7707278" cy="1131079"/>
          </a:xfrm>
          <a:prstGeom prst="rect">
            <a:avLst/>
          </a:prstGeom>
          <a:noFill/>
        </p:spPr>
        <p:txBody>
          <a:bodyPr wrap="square" lIns="0" tIns="0" rIns="0" bIns="0" rtlCol="0">
            <a:spAutoFit/>
          </a:bodyPr>
          <a:lstStyle/>
          <a:p>
            <a:pPr marL="266700" lvl="1" indent="-171450">
              <a:spcAft>
                <a:spcPts val="300"/>
              </a:spcAft>
              <a:buClr>
                <a:srgbClr val="00A1DE"/>
              </a:buClr>
              <a:buFont typeface="Arial" panose="020B0604020202020204" pitchFamily="34" charset="0"/>
              <a:buChar char="•"/>
              <a:tabLst>
                <a:tab pos="177800" algn="l"/>
              </a:tabLst>
            </a:pPr>
            <a:r>
              <a:rPr lang="en-GB" sz="1100" dirty="0" smtClean="0">
                <a:solidFill>
                  <a:prstClr val="black"/>
                </a:solidFill>
                <a:cs typeface="Arial" pitchFamily="34" charset="0"/>
              </a:rPr>
              <a:t>Health systems’ </a:t>
            </a:r>
            <a:r>
              <a:rPr lang="en-GB" sz="1100" dirty="0">
                <a:solidFill>
                  <a:prstClr val="black"/>
                </a:solidFill>
                <a:cs typeface="Arial" pitchFamily="34" charset="0"/>
              </a:rPr>
              <a:t>expenditures across the different settings of care are based </a:t>
            </a:r>
            <a:r>
              <a:rPr lang="en-GB" sz="1100" dirty="0" smtClean="0">
                <a:solidFill>
                  <a:prstClr val="black"/>
                </a:solidFill>
                <a:cs typeface="Arial" pitchFamily="34" charset="0"/>
              </a:rPr>
              <a:t>on </a:t>
            </a:r>
            <a:r>
              <a:rPr lang="en-GB" sz="1100" dirty="0" smtClean="0">
                <a:solidFill>
                  <a:prstClr val="black"/>
                </a:solidFill>
              </a:rPr>
              <a:t>2013/14 </a:t>
            </a:r>
            <a:r>
              <a:rPr lang="en-GB" sz="1100" dirty="0">
                <a:solidFill>
                  <a:prstClr val="black"/>
                </a:solidFill>
              </a:rPr>
              <a:t>budgets, as provided by the Any town </a:t>
            </a:r>
            <a:r>
              <a:rPr lang="en-GB" sz="1100" dirty="0" smtClean="0">
                <a:solidFill>
                  <a:prstClr val="black"/>
                </a:solidFill>
              </a:rPr>
              <a:t>health system </a:t>
            </a:r>
            <a:r>
              <a:rPr lang="en-GB" sz="1100" dirty="0">
                <a:solidFill>
                  <a:prstClr val="black"/>
                </a:solidFill>
              </a:rPr>
              <a:t>to NHS </a:t>
            </a:r>
            <a:r>
              <a:rPr lang="en-GB" sz="1100" dirty="0" smtClean="0">
                <a:solidFill>
                  <a:prstClr val="black"/>
                </a:solidFill>
              </a:rPr>
              <a:t>England.</a:t>
            </a:r>
            <a:r>
              <a:rPr lang="en-GB" sz="1100" dirty="0" smtClean="0">
                <a:solidFill>
                  <a:prstClr val="black"/>
                </a:solidFill>
                <a:cs typeface="Arial" pitchFamily="34" charset="0"/>
              </a:rPr>
              <a:t> Expenditures by setting of care are also </a:t>
            </a:r>
            <a:r>
              <a:rPr lang="en-GB" sz="1100" dirty="0">
                <a:solidFill>
                  <a:prstClr val="black"/>
                </a:solidFill>
                <a:cs typeface="Arial" pitchFamily="34" charset="0"/>
              </a:rPr>
              <a:t>split across population subgroups </a:t>
            </a:r>
            <a:r>
              <a:rPr lang="en-GB" sz="1100" dirty="0" smtClean="0">
                <a:solidFill>
                  <a:prstClr val="black"/>
                </a:solidFill>
                <a:cs typeface="Arial" pitchFamily="34" charset="0"/>
              </a:rPr>
              <a:t>based </a:t>
            </a:r>
            <a:r>
              <a:rPr lang="en-GB" sz="1100" dirty="0">
                <a:solidFill>
                  <a:prstClr val="black"/>
                </a:solidFill>
                <a:cs typeface="Arial" pitchFamily="34" charset="0"/>
              </a:rPr>
              <a:t>on secondary care and disease data on the Any town </a:t>
            </a:r>
            <a:r>
              <a:rPr lang="en-GB" sz="1100" dirty="0" smtClean="0">
                <a:solidFill>
                  <a:prstClr val="black"/>
                </a:solidFill>
                <a:cs typeface="Arial" pitchFamily="34" charset="0"/>
              </a:rPr>
              <a:t>health system.</a:t>
            </a:r>
            <a:endParaRPr lang="en-GB" sz="1100" dirty="0">
              <a:solidFill>
                <a:prstClr val="black"/>
              </a:solidFill>
              <a:cs typeface="Arial" pitchFamily="34" charset="0"/>
            </a:endParaRPr>
          </a:p>
          <a:p>
            <a:pPr marL="266700" lvl="1" indent="-171450">
              <a:spcAft>
                <a:spcPts val="600"/>
              </a:spcAft>
              <a:buClr>
                <a:srgbClr val="00A1DE"/>
              </a:buClr>
              <a:buFont typeface="Arial" panose="020B0604020202020204" pitchFamily="34" charset="0"/>
              <a:buChar char="•"/>
            </a:pPr>
            <a:r>
              <a:rPr lang="en-GB" sz="1100" dirty="0" smtClean="0">
                <a:solidFill>
                  <a:prstClr val="black"/>
                </a:solidFill>
                <a:cs typeface="Arial" pitchFamily="34" charset="0"/>
              </a:rPr>
              <a:t>For each setting of care, </a:t>
            </a:r>
            <a:r>
              <a:rPr lang="en-GB" sz="1100" dirty="0">
                <a:solidFill>
                  <a:prstClr val="black"/>
                </a:solidFill>
                <a:cs typeface="Arial" pitchFamily="34" charset="0"/>
              </a:rPr>
              <a:t>the upward pressure on expenditure is based on a weighted average of </a:t>
            </a:r>
            <a:r>
              <a:rPr lang="en-GB" sz="1100" dirty="0" smtClean="0">
                <a:solidFill>
                  <a:prstClr val="black"/>
                </a:solidFill>
                <a:cs typeface="Arial" pitchFamily="34" charset="0"/>
              </a:rPr>
              <a:t>a number cost components </a:t>
            </a:r>
            <a:r>
              <a:rPr lang="en-GB" sz="1100" dirty="0" smtClean="0">
                <a:solidFill>
                  <a:prstClr val="black"/>
                </a:solidFill>
              </a:rPr>
              <a:t>(e.g. staff</a:t>
            </a:r>
            <a:r>
              <a:rPr lang="en-GB" sz="1100" dirty="0">
                <a:solidFill>
                  <a:prstClr val="black"/>
                </a:solidFill>
              </a:rPr>
              <a:t>, drug, </a:t>
            </a:r>
            <a:r>
              <a:rPr lang="en-GB" sz="1100" dirty="0" smtClean="0">
                <a:solidFill>
                  <a:prstClr val="black"/>
                </a:solidFill>
              </a:rPr>
              <a:t>and </a:t>
            </a:r>
            <a:r>
              <a:rPr lang="en-GB" sz="1100" dirty="0">
                <a:solidFill>
                  <a:prstClr val="black"/>
                </a:solidFill>
              </a:rPr>
              <a:t>other inflation pressures), </a:t>
            </a:r>
            <a:r>
              <a:rPr lang="en-GB" sz="1100" dirty="0" smtClean="0">
                <a:solidFill>
                  <a:prstClr val="black"/>
                </a:solidFill>
              </a:rPr>
              <a:t>as</a:t>
            </a:r>
            <a:r>
              <a:rPr lang="en-GB" sz="1100" dirty="0" smtClean="0">
                <a:solidFill>
                  <a:prstClr val="black"/>
                </a:solidFill>
                <a:cs typeface="Arial" pitchFamily="34" charset="0"/>
              </a:rPr>
              <a:t> </a:t>
            </a:r>
            <a:r>
              <a:rPr lang="en-GB" sz="1100" dirty="0">
                <a:solidFill>
                  <a:prstClr val="black"/>
                </a:solidFill>
                <a:cs typeface="Arial" pitchFamily="34" charset="0"/>
              </a:rPr>
              <a:t>outlined </a:t>
            </a:r>
            <a:r>
              <a:rPr lang="en-GB" sz="1100" dirty="0" smtClean="0">
                <a:solidFill>
                  <a:prstClr val="black"/>
                </a:solidFill>
                <a:cs typeface="Arial" pitchFamily="34" charset="0"/>
              </a:rPr>
              <a:t>below.</a:t>
            </a:r>
          </a:p>
          <a:p>
            <a:pPr marL="266700" lvl="1" indent="-171450">
              <a:spcAft>
                <a:spcPts val="600"/>
              </a:spcAft>
              <a:buClr>
                <a:srgbClr val="00A1DE"/>
              </a:buClr>
              <a:buFont typeface="Arial" panose="020B0604020202020204" pitchFamily="34" charset="0"/>
              <a:buChar char="•"/>
            </a:pPr>
            <a:r>
              <a:rPr lang="en-GB" sz="1100" dirty="0">
                <a:latin typeface="Arial" pitchFamily="34" charset="0"/>
                <a:cs typeface="Arial" pitchFamily="34" charset="0"/>
              </a:rPr>
              <a:t>The weightings vary by setting of car</a:t>
            </a:r>
            <a:r>
              <a:rPr lang="en-GB" sz="1100" dirty="0"/>
              <a:t>e and are defined based on the base year (2013/14) health cost </a:t>
            </a:r>
            <a:r>
              <a:rPr lang="en-GB" sz="1100" dirty="0" smtClean="0"/>
              <a:t>composition.</a:t>
            </a:r>
            <a:endParaRPr lang="en-GB" sz="1100" dirty="0"/>
          </a:p>
        </p:txBody>
      </p:sp>
      <p:sp>
        <p:nvSpPr>
          <p:cNvPr id="16" name="Content Placeholder 3"/>
          <p:cNvSpPr>
            <a:spLocks noGrp="1"/>
          </p:cNvSpPr>
          <p:nvPr>
            <p:ph idx="4294967295"/>
          </p:nvPr>
        </p:nvSpPr>
        <p:spPr>
          <a:xfrm>
            <a:off x="361608" y="1209374"/>
            <a:ext cx="8048691" cy="417410"/>
          </a:xfrm>
          <a:prstGeom prst="rect">
            <a:avLst/>
          </a:prstGeom>
        </p:spPr>
        <p:txBody>
          <a:bodyPr/>
          <a:lstStyle/>
          <a:p>
            <a:pPr marL="0" lvl="1" indent="0" defTabSz="914400">
              <a:lnSpc>
                <a:spcPct val="100000"/>
              </a:lnSpc>
              <a:spcAft>
                <a:spcPts val="1200"/>
              </a:spcAft>
              <a:buNone/>
            </a:pPr>
            <a:r>
              <a:rPr lang="en-GB" sz="1200" b="1" dirty="0" smtClean="0"/>
              <a:t>The upward pressure on expenditure is based on a weighted average of a number of cost components, which vary by settings of care.</a:t>
            </a:r>
            <a:endParaRPr lang="en-GB" sz="1200" b="1" dirty="0"/>
          </a:p>
        </p:txBody>
      </p:sp>
      <p:graphicFrame>
        <p:nvGraphicFramePr>
          <p:cNvPr id="17" name="Table 16"/>
          <p:cNvGraphicFramePr>
            <a:graphicFrameLocks noGrp="1"/>
          </p:cNvGraphicFramePr>
          <p:nvPr>
            <p:extLst>
              <p:ext uri="{D42A27DB-BD31-4B8C-83A1-F6EECF244321}">
                <p14:modId xmlns:p14="http://schemas.microsoft.com/office/powerpoint/2010/main" val="996512574"/>
              </p:ext>
            </p:extLst>
          </p:nvPr>
        </p:nvGraphicFramePr>
        <p:xfrm>
          <a:off x="611192" y="3140968"/>
          <a:ext cx="7451740" cy="1246422"/>
        </p:xfrm>
        <a:graphic>
          <a:graphicData uri="http://schemas.openxmlformats.org/drawingml/2006/table">
            <a:tbl>
              <a:tblPr firstRow="1" firstCol="1" bandRow="1">
                <a:tableStyleId>{5C22544A-7EE6-4342-B048-85BDC9FD1C3A}</a:tableStyleId>
              </a:tblPr>
              <a:tblGrid>
                <a:gridCol w="1112631"/>
                <a:gridCol w="6339109"/>
              </a:tblGrid>
              <a:tr h="205739">
                <a:tc>
                  <a:txBody>
                    <a:bodyPr/>
                    <a:lstStyle/>
                    <a:p>
                      <a:pPr>
                        <a:lnSpc>
                          <a:spcPct val="115000"/>
                        </a:lnSpc>
                      </a:pPr>
                      <a:endParaRPr lang="en-GB" sz="800" dirty="0">
                        <a:effectLst/>
                        <a:latin typeface="Arial"/>
                        <a:cs typeface="Times New Roman"/>
                      </a:endParaRPr>
                    </a:p>
                  </a:txBody>
                  <a:tcPr marL="68580" marR="68580" marT="0" marB="0" anchor="b"/>
                </a:tc>
                <a:tc>
                  <a:txBody>
                    <a:bodyPr/>
                    <a:lstStyle/>
                    <a:p>
                      <a:pPr algn="ctr">
                        <a:lnSpc>
                          <a:spcPct val="115000"/>
                        </a:lnSpc>
                        <a:spcAft>
                          <a:spcPts val="0"/>
                        </a:spcAft>
                      </a:pPr>
                      <a:r>
                        <a:rPr lang="en-GB" sz="900" dirty="0" smtClean="0">
                          <a:effectLst/>
                          <a:latin typeface="Arial"/>
                          <a:ea typeface="Arial"/>
                          <a:cs typeface="Times New Roman"/>
                        </a:rPr>
                        <a:t>Source/Comments</a:t>
                      </a:r>
                      <a:endParaRPr lang="en-GB" sz="900" dirty="0">
                        <a:effectLst/>
                        <a:latin typeface="Arial"/>
                        <a:ea typeface="Arial"/>
                        <a:cs typeface="Times New Roman"/>
                      </a:endParaRPr>
                    </a:p>
                  </a:txBody>
                  <a:tcPr marL="68580" marR="68580" marT="0" marB="0" anchor="ctr"/>
                </a:tc>
              </a:tr>
              <a:tr h="204567">
                <a:tc>
                  <a:txBody>
                    <a:bodyPr/>
                    <a:lstStyle/>
                    <a:p>
                      <a:pPr>
                        <a:lnSpc>
                          <a:spcPct val="115000"/>
                        </a:lnSpc>
                        <a:spcAft>
                          <a:spcPts val="0"/>
                        </a:spcAft>
                      </a:pPr>
                      <a:r>
                        <a:rPr lang="en-GB" sz="800" dirty="0">
                          <a:effectLst/>
                        </a:rPr>
                        <a:t>Pay</a:t>
                      </a:r>
                      <a:endParaRPr lang="en-GB" sz="800" dirty="0">
                        <a:effectLst/>
                        <a:latin typeface="Arial"/>
                        <a:ea typeface="Arial"/>
                        <a:cs typeface="Times New Roman"/>
                      </a:endParaRPr>
                    </a:p>
                  </a:txBody>
                  <a:tcPr marL="68580" marR="68580" marT="0" marB="0" anchor="ctr"/>
                </a:tc>
                <a:tc>
                  <a:txBody>
                    <a:bodyPr/>
                    <a:lstStyle/>
                    <a:p>
                      <a:pPr marL="0" marR="0" lvl="2" indent="0" algn="l" defTabSz="914400" rtl="0" eaLnBrk="1" fontAlgn="auto" latinLnBrk="0" hangingPunct="1">
                        <a:lnSpc>
                          <a:spcPct val="115000"/>
                        </a:lnSpc>
                        <a:spcBef>
                          <a:spcPts val="0"/>
                        </a:spcBef>
                        <a:spcAft>
                          <a:spcPts val="0"/>
                        </a:spcAft>
                        <a:buClrTx/>
                        <a:buSzTx/>
                        <a:buFontTx/>
                        <a:buNone/>
                        <a:tabLst/>
                        <a:defRPr/>
                      </a:pPr>
                      <a:r>
                        <a:rPr lang="en-GB" sz="800" dirty="0" smtClean="0"/>
                        <a:t>Historical </a:t>
                      </a:r>
                      <a:r>
                        <a:rPr lang="en-GB" sz="800" dirty="0" smtClean="0">
                          <a:solidFill>
                            <a:srgbClr val="000000"/>
                          </a:solidFill>
                        </a:rPr>
                        <a:t>cost weighted activity growth of Hospital and Community Health Services (HCHS) </a:t>
                      </a:r>
                      <a:r>
                        <a:rPr lang="en-GB" sz="800" dirty="0" smtClean="0"/>
                        <a:t>+ inflation assumption</a:t>
                      </a:r>
                    </a:p>
                  </a:txBody>
                  <a:tcPr marL="68580" marR="68580" marT="0" marB="0" anchor="ctr"/>
                </a:tc>
              </a:tr>
              <a:tr h="28696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smtClean="0">
                          <a:effectLst/>
                        </a:rPr>
                        <a:t>Drugs</a:t>
                      </a:r>
                      <a:endParaRPr lang="en-GB" sz="800" dirty="0" smtClean="0">
                        <a:effectLst/>
                        <a:latin typeface="+mn-lt"/>
                        <a:ea typeface="Arial"/>
                        <a:cs typeface="Times New Roman"/>
                      </a:endParaRPr>
                    </a:p>
                  </a:txBody>
                  <a:tcPr marL="68580" marR="68580" marT="0" marB="0" anchor="ctr"/>
                </a:tc>
                <a:tc>
                  <a:txBody>
                    <a:bodyPr/>
                    <a:lstStyle/>
                    <a:p>
                      <a:pPr algn="l"/>
                      <a:r>
                        <a:rPr lang="en-GB" sz="800" dirty="0" smtClean="0"/>
                        <a:t>Trust and Foundation Trust (2000-2011) historical trend stripping out high cost drugs and activity growth</a:t>
                      </a:r>
                      <a:endParaRPr lang="en-GB" sz="800" dirty="0"/>
                    </a:p>
                  </a:txBody>
                  <a:tcPr marL="68580" marR="68580" marT="0" marB="0" anchor="ctr"/>
                </a:tc>
              </a:tr>
              <a:tr h="157500">
                <a:tc>
                  <a:txBody>
                    <a:bodyPr/>
                    <a:lstStyle/>
                    <a:p>
                      <a:pPr>
                        <a:lnSpc>
                          <a:spcPct val="115000"/>
                        </a:lnSpc>
                        <a:spcAft>
                          <a:spcPts val="0"/>
                        </a:spcAft>
                      </a:pPr>
                      <a:r>
                        <a:rPr lang="en-GB" sz="800" dirty="0">
                          <a:effectLst/>
                        </a:rPr>
                        <a:t>High </a:t>
                      </a:r>
                      <a:r>
                        <a:rPr lang="en-GB" sz="800" dirty="0" smtClean="0">
                          <a:effectLst/>
                        </a:rPr>
                        <a:t>cost drugs</a:t>
                      </a:r>
                      <a:endParaRPr lang="en-GB" sz="800" dirty="0">
                        <a:effectLst/>
                        <a:latin typeface="Arial"/>
                        <a:ea typeface="Arial"/>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smtClean="0">
                          <a:solidFill>
                            <a:schemeClr val="dk1"/>
                          </a:solidFill>
                          <a:latin typeface="+mn-lt"/>
                          <a:ea typeface="+mn-ea"/>
                          <a:cs typeface="+mn-cs"/>
                        </a:rPr>
                        <a:t>Historical cost  weighted growth for specific component parts including non-pay and capital costs</a:t>
                      </a:r>
                    </a:p>
                  </a:txBody>
                  <a:tcPr marL="68580" marR="68580" marT="0" marB="0" anchor="ctr"/>
                </a:tc>
              </a:tr>
              <a:tr h="251444">
                <a:tc>
                  <a:txBody>
                    <a:bodyPr/>
                    <a:lstStyle/>
                    <a:p>
                      <a:pPr>
                        <a:lnSpc>
                          <a:spcPct val="115000"/>
                        </a:lnSpc>
                        <a:spcAft>
                          <a:spcPts val="0"/>
                        </a:spcAft>
                      </a:pPr>
                      <a:r>
                        <a:rPr lang="en-GB" sz="800" dirty="0" smtClean="0">
                          <a:effectLst/>
                        </a:rPr>
                        <a:t>Non pay, Non drugs</a:t>
                      </a:r>
                      <a:endParaRPr lang="en-GB" sz="800" dirty="0">
                        <a:effectLst/>
                        <a:latin typeface="Arial"/>
                        <a:ea typeface="Arial"/>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smtClean="0"/>
                        <a:t>Historical cost  weighted growth for specific component parts including non-pay, CNST and capital costs</a:t>
                      </a:r>
                    </a:p>
                  </a:txBody>
                  <a:tcPr marL="68580" marR="68580" marT="0" marB="0" anchor="ctr"/>
                </a:tc>
              </a:tr>
              <a:tr h="137102">
                <a:tc>
                  <a:txBody>
                    <a:bodyPr/>
                    <a:lstStyle/>
                    <a:p>
                      <a:pPr>
                        <a:lnSpc>
                          <a:spcPct val="115000"/>
                        </a:lnSpc>
                        <a:spcAft>
                          <a:spcPts val="0"/>
                        </a:spcAft>
                      </a:pPr>
                      <a:r>
                        <a:rPr lang="en-GB" sz="800" dirty="0" smtClean="0">
                          <a:effectLst/>
                          <a:latin typeface="Arial"/>
                          <a:ea typeface="Arial"/>
                          <a:cs typeface="Times New Roman"/>
                        </a:rPr>
                        <a:t>Other</a:t>
                      </a:r>
                      <a:endParaRPr lang="en-GB" sz="800" dirty="0">
                        <a:effectLst/>
                        <a:latin typeface="Arial"/>
                        <a:ea typeface="Arial"/>
                        <a:cs typeface="Times New Roman"/>
                      </a:endParaRPr>
                    </a:p>
                  </a:txBody>
                  <a:tcPr marL="68580" marR="68580" marT="0" marB="0" anchor="ctr"/>
                </a:tc>
                <a:tc>
                  <a:txBody>
                    <a:bodyPr/>
                    <a:lstStyle/>
                    <a:p>
                      <a:pPr algn="l">
                        <a:lnSpc>
                          <a:spcPct val="115000"/>
                        </a:lnSpc>
                        <a:spcAft>
                          <a:spcPts val="0"/>
                        </a:spcAft>
                      </a:pPr>
                      <a:r>
                        <a:rPr lang="en-GB" sz="800" kern="1200" dirty="0" smtClean="0">
                          <a:solidFill>
                            <a:schemeClr val="dk1"/>
                          </a:solidFill>
                          <a:effectLst/>
                          <a:latin typeface="+mn-lt"/>
                          <a:ea typeface="Arial"/>
                          <a:cs typeface="Times New Roman"/>
                        </a:rPr>
                        <a:t>GDP deflator</a:t>
                      </a:r>
                      <a:r>
                        <a:rPr lang="en-GB" sz="800" kern="1200" baseline="0" dirty="0" smtClean="0">
                          <a:solidFill>
                            <a:schemeClr val="dk1"/>
                          </a:solidFill>
                          <a:effectLst/>
                          <a:latin typeface="+mn-lt"/>
                          <a:ea typeface="Arial"/>
                          <a:cs typeface="Times New Roman"/>
                        </a:rPr>
                        <a:t> as at December 2013</a:t>
                      </a:r>
                    </a:p>
                  </a:txBody>
                  <a:tcPr marL="68580" marR="68580" marT="0" marB="0" anchor="ctr"/>
                </a:tc>
              </a:tr>
            </a:tbl>
          </a:graphicData>
        </a:graphic>
      </p:graphicFrame>
    </p:spTree>
    <p:extLst>
      <p:ext uri="{BB962C8B-B14F-4D97-AF65-F5344CB8AC3E}">
        <p14:creationId xmlns:p14="http://schemas.microsoft.com/office/powerpoint/2010/main" val="3329580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5142798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467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srgbClr val="FFFFFF"/>
              </a:solidFill>
              <a:sym typeface="Arial"/>
            </a:endParaRP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srgbClr val="000000"/>
                </a:solidFill>
              </a:rPr>
              <a:pPr/>
              <a:t>35</a:t>
            </a:fld>
            <a:endParaRPr lang="en-GB" dirty="0">
              <a:solidFill>
                <a:srgbClr val="000000"/>
              </a:solidFill>
            </a:endParaRPr>
          </a:p>
        </p:txBody>
      </p:sp>
      <p:sp>
        <p:nvSpPr>
          <p:cNvPr id="15" name="Title 1"/>
          <p:cNvSpPr>
            <a:spLocks noGrp="1"/>
          </p:cNvSpPr>
          <p:nvPr>
            <p:ph type="title"/>
          </p:nvPr>
        </p:nvSpPr>
        <p:spPr>
          <a:xfrm>
            <a:off x="358776" y="518870"/>
            <a:ext cx="6768000" cy="406800"/>
          </a:xfrm>
          <a:solidFill>
            <a:schemeClr val="accent1"/>
          </a:solidFill>
        </p:spPr>
        <p:txBody>
          <a:bodyPr vert="horz" lIns="216000" tIns="0" rIns="0" bIns="0" rtlCol="0" anchor="ctr" anchorCtr="0">
            <a:noAutofit/>
          </a:bodyPr>
          <a:lstStyle/>
          <a:p>
            <a:r>
              <a:rPr lang="en-GB" sz="2000" dirty="0"/>
              <a:t>Input data: activity upward </a:t>
            </a:r>
            <a:r>
              <a:rPr lang="en-GB" sz="2000" dirty="0" smtClean="0"/>
              <a:t>pressure</a:t>
            </a:r>
            <a:endParaRPr lang="en-GB" sz="2000" dirty="0"/>
          </a:p>
        </p:txBody>
      </p:sp>
      <p:sp>
        <p:nvSpPr>
          <p:cNvPr id="11" name="TextBox 10"/>
          <p:cNvSpPr txBox="1"/>
          <p:nvPr/>
        </p:nvSpPr>
        <p:spPr>
          <a:xfrm>
            <a:off x="354023" y="1268760"/>
            <a:ext cx="7818377" cy="2800767"/>
          </a:xfrm>
          <a:prstGeom prst="rect">
            <a:avLst/>
          </a:prstGeom>
          <a:noFill/>
        </p:spPr>
        <p:txBody>
          <a:bodyPr wrap="square" lIns="0" tIns="0" rIns="0" bIns="0" rtlCol="0">
            <a:spAutoFit/>
          </a:bodyPr>
          <a:lstStyle/>
          <a:p>
            <a:pPr marL="171450" lvl="1" indent="-171450">
              <a:spcAft>
                <a:spcPts val="1200"/>
              </a:spcAft>
              <a:buClr>
                <a:srgbClr val="00ADC6"/>
              </a:buClr>
              <a:buFont typeface="Arial" panose="020B0604020202020204" pitchFamily="34" charset="0"/>
              <a:buChar char="•"/>
              <a:tabLst>
                <a:tab pos="177800" algn="l"/>
              </a:tabLst>
            </a:pPr>
            <a:r>
              <a:rPr lang="en-GB" sz="1100" dirty="0">
                <a:solidFill>
                  <a:prstClr val="black"/>
                </a:solidFill>
              </a:rPr>
              <a:t>This </a:t>
            </a:r>
            <a:r>
              <a:rPr lang="en-GB" sz="1100" dirty="0" smtClean="0">
                <a:solidFill>
                  <a:prstClr val="black"/>
                </a:solidFill>
              </a:rPr>
              <a:t>upward </a:t>
            </a:r>
            <a:r>
              <a:rPr lang="en-GB" sz="1100" dirty="0">
                <a:solidFill>
                  <a:prstClr val="black"/>
                </a:solidFill>
              </a:rPr>
              <a:t>pressure is made of two components, demographic growth and non-demographic </a:t>
            </a:r>
            <a:r>
              <a:rPr lang="en-GB" sz="1100" dirty="0" smtClean="0">
                <a:solidFill>
                  <a:prstClr val="black"/>
                </a:solidFill>
              </a:rPr>
              <a:t>growth</a:t>
            </a:r>
            <a:endParaRPr lang="en-GB" sz="1100" dirty="0">
              <a:solidFill>
                <a:prstClr val="black"/>
              </a:solidFill>
            </a:endParaRPr>
          </a:p>
          <a:p>
            <a:pPr marL="628650" lvl="2" indent="-177800">
              <a:spcAft>
                <a:spcPts val="1200"/>
              </a:spcAft>
              <a:buClr>
                <a:srgbClr val="00ADC6"/>
              </a:buClr>
              <a:buFont typeface="Arial" panose="020B0604020202020204" pitchFamily="34" charset="0"/>
              <a:buChar char="•"/>
              <a:tabLst>
                <a:tab pos="177800" algn="l"/>
              </a:tabLst>
            </a:pPr>
            <a:r>
              <a:rPr lang="en-GB" sz="1100" dirty="0">
                <a:solidFill>
                  <a:prstClr val="black"/>
                </a:solidFill>
              </a:rPr>
              <a:t>Demographic growth represents the expected population expansion and demographic change in the age structure. As a population grows the need for healthcare will rise; in addition, an increasing number of elder people will create further upward demand pressure for </a:t>
            </a:r>
            <a:r>
              <a:rPr lang="en-GB" sz="1100" dirty="0" smtClean="0">
                <a:solidFill>
                  <a:prstClr val="black"/>
                </a:solidFill>
              </a:rPr>
              <a:t>healthcare.</a:t>
            </a:r>
            <a:endParaRPr lang="en-GB" sz="1100" dirty="0">
              <a:solidFill>
                <a:prstClr val="black"/>
              </a:solidFill>
            </a:endParaRPr>
          </a:p>
          <a:p>
            <a:pPr marL="628650" lvl="2" indent="-177800">
              <a:spcAft>
                <a:spcPts val="1200"/>
              </a:spcAft>
              <a:buClr>
                <a:srgbClr val="00ADC6"/>
              </a:buClr>
              <a:buFont typeface="Arial" panose="020B0604020202020204" pitchFamily="34" charset="0"/>
              <a:buChar char="•"/>
              <a:tabLst>
                <a:tab pos="177800" algn="l"/>
              </a:tabLst>
            </a:pPr>
            <a:r>
              <a:rPr lang="en-GB" sz="1100" dirty="0">
                <a:solidFill>
                  <a:prstClr val="black"/>
                </a:solidFill>
              </a:rPr>
              <a:t>Non-demographic growth captures the part of the growth exceeding demographic expansion. This includes: Increasing expectation and demand for healthcare services; Improving access to care; Changes in healthcare technology; Changes in medical practice; Changes in disease profile; Government policy e.g. waiting list </a:t>
            </a:r>
            <a:r>
              <a:rPr lang="en-GB" sz="1100" dirty="0" smtClean="0">
                <a:solidFill>
                  <a:prstClr val="black"/>
                </a:solidFill>
              </a:rPr>
              <a:t>targets.</a:t>
            </a:r>
            <a:endParaRPr lang="en-GB" sz="1100" dirty="0">
              <a:solidFill>
                <a:prstClr val="black"/>
              </a:solidFill>
            </a:endParaRPr>
          </a:p>
          <a:p>
            <a:pPr marL="171450" lvl="1" indent="-171450">
              <a:spcAft>
                <a:spcPts val="1200"/>
              </a:spcAft>
              <a:buClr>
                <a:srgbClr val="00ADC6"/>
              </a:buClr>
              <a:buFont typeface="Arial" panose="020B0604020202020204" pitchFamily="34" charset="0"/>
              <a:buChar char="•"/>
              <a:tabLst>
                <a:tab pos="177800" algn="l"/>
              </a:tabLst>
            </a:pPr>
            <a:r>
              <a:rPr lang="en-GB" sz="1100" dirty="0">
                <a:solidFill>
                  <a:prstClr val="black"/>
                </a:solidFill>
              </a:rPr>
              <a:t>Activity upward pressure in the model varies by population </a:t>
            </a:r>
            <a:r>
              <a:rPr lang="en-GB" sz="1100" dirty="0" smtClean="0">
                <a:solidFill>
                  <a:prstClr val="black"/>
                </a:solidFill>
              </a:rPr>
              <a:t>subgroups.</a:t>
            </a:r>
            <a:endParaRPr lang="en-GB" sz="1100" dirty="0">
              <a:solidFill>
                <a:prstClr val="black"/>
              </a:solidFill>
            </a:endParaRPr>
          </a:p>
          <a:p>
            <a:pPr marL="171450" lvl="1" indent="-171450">
              <a:spcAft>
                <a:spcPts val="1200"/>
              </a:spcAft>
              <a:buClr>
                <a:srgbClr val="00ADC6"/>
              </a:buClr>
              <a:buFont typeface="Arial" panose="020B0604020202020204" pitchFamily="34" charset="0"/>
              <a:buChar char="•"/>
              <a:tabLst>
                <a:tab pos="177800" algn="l"/>
              </a:tabLst>
            </a:pPr>
            <a:r>
              <a:rPr lang="en-GB" sz="1100" dirty="0">
                <a:solidFill>
                  <a:prstClr val="black"/>
                </a:solidFill>
              </a:rPr>
              <a:t>The starting point are demographic and non-demographic growth rate assumptions by setting of care, as detailed in the table below.</a:t>
            </a:r>
          </a:p>
          <a:p>
            <a:pPr marL="171450" lvl="1" indent="-171450">
              <a:spcAft>
                <a:spcPts val="1200"/>
              </a:spcAft>
              <a:buClr>
                <a:srgbClr val="00ADC6"/>
              </a:buClr>
              <a:buFont typeface="Arial" panose="020B0604020202020204" pitchFamily="34" charset="0"/>
              <a:buChar char="•"/>
              <a:tabLst>
                <a:tab pos="177800" algn="l"/>
              </a:tabLst>
            </a:pPr>
            <a:r>
              <a:rPr lang="en-GB" sz="1100" dirty="0">
                <a:solidFill>
                  <a:prstClr val="black"/>
                </a:solidFill>
              </a:rPr>
              <a:t>Different demographic and non-demographic growth assumptions are then attributed to the different population subgroups as explained in the next slide.</a:t>
            </a:r>
          </a:p>
        </p:txBody>
      </p:sp>
      <p:graphicFrame>
        <p:nvGraphicFramePr>
          <p:cNvPr id="12" name="Table 11"/>
          <p:cNvGraphicFramePr>
            <a:graphicFrameLocks noGrp="1"/>
          </p:cNvGraphicFramePr>
          <p:nvPr>
            <p:extLst>
              <p:ext uri="{D42A27DB-BD31-4B8C-83A1-F6EECF244321}">
                <p14:modId xmlns:p14="http://schemas.microsoft.com/office/powerpoint/2010/main" val="2316558400"/>
              </p:ext>
            </p:extLst>
          </p:nvPr>
        </p:nvGraphicFramePr>
        <p:xfrm>
          <a:off x="936684" y="4221088"/>
          <a:ext cx="7451740" cy="2098273"/>
        </p:xfrm>
        <a:graphic>
          <a:graphicData uri="http://schemas.openxmlformats.org/drawingml/2006/table">
            <a:tbl>
              <a:tblPr firstRow="1" firstCol="1" bandRow="1">
                <a:tableStyleId>{5C22544A-7EE6-4342-B048-85BDC9FD1C3A}</a:tableStyleId>
              </a:tblPr>
              <a:tblGrid>
                <a:gridCol w="1390628"/>
                <a:gridCol w="6061112"/>
              </a:tblGrid>
              <a:tr h="201623">
                <a:tc>
                  <a:txBody>
                    <a:bodyPr/>
                    <a:lstStyle/>
                    <a:p>
                      <a:pPr algn="ctr">
                        <a:lnSpc>
                          <a:spcPct val="115000"/>
                        </a:lnSpc>
                        <a:spcAft>
                          <a:spcPts val="0"/>
                        </a:spcAft>
                      </a:pPr>
                      <a:endParaRPr lang="en-GB" sz="900" dirty="0">
                        <a:effectLst/>
                        <a:latin typeface="Arial"/>
                        <a:ea typeface="Arial"/>
                        <a:cs typeface="Times New Roman"/>
                      </a:endParaRPr>
                    </a:p>
                  </a:txBody>
                  <a:tcPr marL="68580" marR="68580" marT="0" marB="0" anchor="b"/>
                </a:tc>
                <a:tc>
                  <a:txBody>
                    <a:bodyPr/>
                    <a:lstStyle/>
                    <a:p>
                      <a:pPr algn="ctr">
                        <a:lnSpc>
                          <a:spcPct val="115000"/>
                        </a:lnSpc>
                        <a:spcAft>
                          <a:spcPts val="0"/>
                        </a:spcAft>
                      </a:pPr>
                      <a:r>
                        <a:rPr lang="en-GB" sz="900" dirty="0" smtClean="0">
                          <a:effectLst/>
                          <a:latin typeface="Arial"/>
                          <a:ea typeface="Arial"/>
                          <a:cs typeface="Times New Roman"/>
                        </a:rPr>
                        <a:t>Source/Comments</a:t>
                      </a:r>
                      <a:endParaRPr lang="en-GB" sz="900" dirty="0">
                        <a:effectLst/>
                        <a:latin typeface="Arial"/>
                        <a:ea typeface="Arial"/>
                        <a:cs typeface="Times New Roman"/>
                      </a:endParaRPr>
                    </a:p>
                  </a:txBody>
                  <a:tcPr marL="68580" marR="68580" marT="0" marB="0" anchor="ctr"/>
                </a:tc>
              </a:tr>
              <a:tr h="252689">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smtClean="0">
                          <a:effectLst/>
                          <a:latin typeface="10"/>
                          <a:ea typeface="Arial"/>
                          <a:cs typeface="Times New Roman"/>
                        </a:rPr>
                        <a:t>Demographic</a:t>
                      </a:r>
                      <a:r>
                        <a:rPr lang="en-GB" sz="800" baseline="0" dirty="0" smtClean="0">
                          <a:effectLst/>
                          <a:latin typeface="10"/>
                          <a:ea typeface="Arial"/>
                          <a:cs typeface="Times New Roman"/>
                        </a:rPr>
                        <a:t> growth</a:t>
                      </a:r>
                      <a:endParaRPr lang="en-GB" sz="800" dirty="0" smtClean="0">
                        <a:effectLst/>
                        <a:latin typeface="10"/>
                        <a:ea typeface="Arial"/>
                        <a:cs typeface="Times New Roman"/>
                      </a:endParaRPr>
                    </a:p>
                  </a:txBody>
                  <a:tcPr marL="68580" marR="68580" marT="0" marB="0" anchor="ctr">
                    <a:solidFill>
                      <a:schemeClr val="accent6"/>
                    </a:solidFill>
                  </a:tcPr>
                </a:tc>
                <a:tc hMerge="1">
                  <a:txBody>
                    <a:bodyPr/>
                    <a:lstStyle/>
                    <a:p>
                      <a:endParaRPr lang="en-GB"/>
                    </a:p>
                  </a:txBody>
                  <a:tcPr/>
                </a:tc>
              </a:tr>
              <a:tr h="134359">
                <a:tc>
                  <a:txBody>
                    <a:bodyPr/>
                    <a:lstStyle/>
                    <a:p>
                      <a:pPr algn="l">
                        <a:lnSpc>
                          <a:spcPct val="115000"/>
                        </a:lnSpc>
                        <a:spcAft>
                          <a:spcPts val="1000"/>
                        </a:spcAft>
                      </a:pPr>
                      <a:r>
                        <a:rPr lang="en-GB" sz="800" dirty="0" smtClean="0">
                          <a:effectLst/>
                          <a:latin typeface="10"/>
                        </a:rPr>
                        <a:t>Secondary Care</a:t>
                      </a:r>
                      <a:endParaRPr lang="en-GB" sz="800" dirty="0">
                        <a:effectLst/>
                        <a:latin typeface="10"/>
                        <a:ea typeface="Arial"/>
                        <a:cs typeface="Times New Roman"/>
                      </a:endParaRPr>
                    </a:p>
                  </a:txBody>
                  <a:tcPr marL="68580" marR="68580" marT="0" marB="0" anchor="ctr"/>
                </a:tc>
                <a:tc>
                  <a:txBody>
                    <a:bodyPr/>
                    <a:lstStyle/>
                    <a:p>
                      <a:pPr marL="0" marR="0" lvl="2" indent="0" algn="l" defTabSz="914400" rtl="0" eaLnBrk="1" fontAlgn="auto" latinLnBrk="0" hangingPunct="1">
                        <a:lnSpc>
                          <a:spcPct val="115000"/>
                        </a:lnSpc>
                        <a:spcBef>
                          <a:spcPts val="0"/>
                        </a:spcBef>
                        <a:spcAft>
                          <a:spcPts val="1000"/>
                        </a:spcAft>
                        <a:buClrTx/>
                        <a:buSzTx/>
                        <a:buFontTx/>
                        <a:buNone/>
                        <a:tabLst/>
                        <a:defRPr/>
                      </a:pPr>
                      <a:r>
                        <a:rPr lang="en-GB" sz="800" dirty="0" smtClean="0">
                          <a:solidFill>
                            <a:srgbClr val="000000"/>
                          </a:solidFill>
                        </a:rPr>
                        <a:t>Hospital Episode Statistics</a:t>
                      </a:r>
                    </a:p>
                  </a:txBody>
                  <a:tcPr marL="68580" marR="68580" marT="0" marB="0" anchor="ctr"/>
                </a:tc>
              </a:tr>
              <a:tr h="195889">
                <a:tc>
                  <a:txBody>
                    <a:bodyPr/>
                    <a:lstStyle/>
                    <a:p>
                      <a:pPr algn="l">
                        <a:lnSpc>
                          <a:spcPct val="115000"/>
                        </a:lnSpc>
                        <a:spcAft>
                          <a:spcPts val="0"/>
                        </a:spcAft>
                      </a:pPr>
                      <a:r>
                        <a:rPr lang="en-GB" sz="800" dirty="0" smtClean="0">
                          <a:effectLst/>
                          <a:latin typeface="10"/>
                          <a:ea typeface="+mn-ea"/>
                          <a:cs typeface="+mn-cs"/>
                        </a:rPr>
                        <a:t>Mental</a:t>
                      </a:r>
                      <a:r>
                        <a:rPr lang="en-GB" sz="800" baseline="0" dirty="0" smtClean="0">
                          <a:effectLst/>
                          <a:latin typeface="10"/>
                          <a:ea typeface="+mn-ea"/>
                          <a:cs typeface="+mn-cs"/>
                        </a:rPr>
                        <a:t> health</a:t>
                      </a:r>
                      <a:endParaRPr lang="en-GB" sz="800" dirty="0" smtClean="0">
                        <a:effectLst/>
                        <a:latin typeface="10"/>
                        <a:ea typeface="Arial"/>
                        <a:cs typeface="Times New Roman"/>
                      </a:endParaRPr>
                    </a:p>
                  </a:txBody>
                  <a:tcPr marL="68580" marR="68580" marT="0" marB="0" anchor="ctr"/>
                </a:tc>
                <a:tc>
                  <a:txBody>
                    <a:bodyPr/>
                    <a:lstStyle/>
                    <a:p>
                      <a:pPr marL="0" marR="0" lvl="2" indent="0" algn="l" defTabSz="914400" rtl="0" eaLnBrk="1" fontAlgn="auto" latinLnBrk="0" hangingPunct="1">
                        <a:lnSpc>
                          <a:spcPct val="115000"/>
                        </a:lnSpc>
                        <a:spcBef>
                          <a:spcPts val="0"/>
                        </a:spcBef>
                        <a:spcAft>
                          <a:spcPts val="1000"/>
                        </a:spcAft>
                        <a:buClrTx/>
                        <a:buSzTx/>
                        <a:buFontTx/>
                        <a:buNone/>
                        <a:tabLst/>
                        <a:defRPr/>
                      </a:pPr>
                      <a:r>
                        <a:rPr lang="en-GB" sz="800" kern="1200" dirty="0" smtClean="0">
                          <a:solidFill>
                            <a:srgbClr val="000000"/>
                          </a:solidFill>
                          <a:latin typeface="+mn-lt"/>
                          <a:ea typeface="+mn-ea"/>
                          <a:cs typeface="+mn-cs"/>
                        </a:rPr>
                        <a:t>Mental Health Minimum Data Set, excluding care by GPs or Patients with both Mental and Physical Problems</a:t>
                      </a:r>
                    </a:p>
                  </a:txBody>
                  <a:tcPr marL="68580" marR="68580" marT="0" marB="0" anchor="ctr"/>
                </a:tc>
              </a:tr>
              <a:tr h="17465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smtClean="0">
                          <a:effectLst/>
                        </a:rPr>
                        <a:t>Primary care</a:t>
                      </a:r>
                      <a:endParaRPr lang="en-GB" sz="800" dirty="0" smtClean="0">
                        <a:effectLst/>
                        <a:latin typeface="+mn-lt"/>
                        <a:ea typeface="Arial"/>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dk1"/>
                          </a:solidFill>
                          <a:latin typeface="+mn-lt"/>
                          <a:ea typeface="+mn-ea"/>
                          <a:cs typeface="+mn-cs"/>
                        </a:rPr>
                        <a:t>NHS Information Centre – Prescribing Measures Page</a:t>
                      </a:r>
                    </a:p>
                  </a:txBody>
                  <a:tcPr marL="68580" marR="68580" marT="0" marB="0" anchor="ctr"/>
                </a:tc>
              </a:tr>
              <a:tr h="21075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smtClean="0">
                          <a:effectLst/>
                        </a:rPr>
                        <a:t>Community services</a:t>
                      </a:r>
                      <a:endParaRPr lang="en-GB" sz="800" dirty="0" smtClean="0">
                        <a:effectLst/>
                        <a:latin typeface="+mn-lt"/>
                        <a:ea typeface="Arial"/>
                        <a:cs typeface="Times New Roman"/>
                      </a:endParaRPr>
                    </a:p>
                  </a:txBody>
                  <a:tcPr marL="68580" marR="68580" marT="0" marB="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dk1"/>
                          </a:solidFill>
                          <a:latin typeface="+mn-lt"/>
                          <a:ea typeface="+mn-ea"/>
                          <a:cs typeface="+mn-cs"/>
                        </a:rPr>
                        <a:t>NHS internal data</a:t>
                      </a:r>
                    </a:p>
                  </a:txBody>
                  <a:tcPr marL="68580" marR="68580" marT="0" marB="0" anchor="ctr"/>
                </a:tc>
              </a:tr>
              <a:tr h="246414">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smtClean="0">
                          <a:effectLst/>
                          <a:latin typeface="10"/>
                          <a:ea typeface="Arial"/>
                          <a:cs typeface="Times New Roman"/>
                        </a:rPr>
                        <a:t>Non - demographic</a:t>
                      </a:r>
                      <a:r>
                        <a:rPr lang="en-GB" sz="800" baseline="0" dirty="0" smtClean="0">
                          <a:effectLst/>
                          <a:latin typeface="10"/>
                          <a:ea typeface="Arial"/>
                          <a:cs typeface="Times New Roman"/>
                        </a:rPr>
                        <a:t> growth</a:t>
                      </a:r>
                      <a:endParaRPr lang="en-GB" sz="800" dirty="0" smtClean="0">
                        <a:effectLst/>
                        <a:latin typeface="10"/>
                        <a:ea typeface="Arial"/>
                        <a:cs typeface="Times New Roman"/>
                      </a:endParaRPr>
                    </a:p>
                  </a:txBody>
                  <a:tcPr marL="68580" marR="68580" marT="0" marB="0" anchor="ctr">
                    <a:solidFill>
                      <a:schemeClr val="accent6"/>
                    </a:solidFill>
                  </a:tcPr>
                </a:tc>
                <a:tc hMerge="1">
                  <a:txBody>
                    <a:bodyPr/>
                    <a:lstStyle/>
                    <a:p>
                      <a:endParaRPr lang="en-GB"/>
                    </a:p>
                  </a:txBody>
                  <a:tcPr/>
                </a:tc>
              </a:tr>
              <a:tr h="255416">
                <a:tc>
                  <a:txBody>
                    <a:bodyPr/>
                    <a:lstStyle/>
                    <a:p>
                      <a:pPr algn="l">
                        <a:lnSpc>
                          <a:spcPct val="115000"/>
                        </a:lnSpc>
                        <a:spcAft>
                          <a:spcPts val="1000"/>
                        </a:spcAft>
                      </a:pPr>
                      <a:r>
                        <a:rPr lang="en-GB" sz="800" dirty="0" smtClean="0">
                          <a:effectLst/>
                          <a:latin typeface="10"/>
                        </a:rPr>
                        <a:t>Secondary Care</a:t>
                      </a:r>
                      <a:endParaRPr lang="en-GB" sz="800" dirty="0">
                        <a:effectLst/>
                        <a:latin typeface="10"/>
                        <a:ea typeface="Arial"/>
                        <a:cs typeface="Times New Roman"/>
                      </a:endParaRPr>
                    </a:p>
                  </a:txBody>
                  <a:tcPr marL="68580" marR="68580" marT="0" marB="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dk1"/>
                          </a:solidFill>
                          <a:latin typeface="+mn-lt"/>
                          <a:ea typeface="+mn-ea"/>
                          <a:cs typeface="+mn-cs"/>
                        </a:rPr>
                        <a:t>Historical cost from Hospital and Community Health Services (HCHS), discounting for demographic growth and specialised services</a:t>
                      </a:r>
                      <a:endParaRPr lang="en-GB" sz="800" kern="1200" dirty="0">
                        <a:solidFill>
                          <a:schemeClr val="dk1"/>
                        </a:solidFill>
                        <a:latin typeface="+mn-lt"/>
                        <a:ea typeface="+mn-ea"/>
                        <a:cs typeface="+mn-cs"/>
                      </a:endParaRPr>
                    </a:p>
                  </a:txBody>
                  <a:tcPr marL="68580" marR="68580" marT="0" marB="0" anchor="ctr"/>
                </a:tc>
              </a:tr>
              <a:tr h="132360">
                <a:tc>
                  <a:txBody>
                    <a:bodyPr/>
                    <a:lstStyle/>
                    <a:p>
                      <a:pPr>
                        <a:lnSpc>
                          <a:spcPct val="115000"/>
                        </a:lnSpc>
                        <a:spcAft>
                          <a:spcPts val="0"/>
                        </a:spcAft>
                      </a:pPr>
                      <a:r>
                        <a:rPr lang="en-GB" sz="800" dirty="0" smtClean="0">
                          <a:effectLst/>
                          <a:latin typeface="+mn-lt"/>
                          <a:ea typeface="Arial"/>
                          <a:cs typeface="Times New Roman"/>
                        </a:rPr>
                        <a:t>Mental health</a:t>
                      </a:r>
                      <a:endParaRPr lang="en-GB" sz="800" dirty="0">
                        <a:effectLst/>
                        <a:latin typeface="+mn-lt"/>
                        <a:ea typeface="Arial"/>
                        <a:cs typeface="Times New Roman"/>
                      </a:endParaRPr>
                    </a:p>
                  </a:txBody>
                  <a:tcPr marL="68580" marR="68580" marT="0" marB="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dk1"/>
                          </a:solidFill>
                          <a:latin typeface="+mn-lt"/>
                          <a:ea typeface="+mn-ea"/>
                          <a:cs typeface="+mn-cs"/>
                        </a:rPr>
                        <a:t>As above</a:t>
                      </a:r>
                    </a:p>
                  </a:txBody>
                  <a:tcPr marL="68580" marR="68580" marT="0" marB="0" anchor="ctr"/>
                </a:tc>
              </a:tr>
              <a:tr h="134359">
                <a:tc>
                  <a:txBody>
                    <a:bodyPr/>
                    <a:lstStyle/>
                    <a:p>
                      <a:pPr>
                        <a:lnSpc>
                          <a:spcPct val="115000"/>
                        </a:lnSpc>
                        <a:spcAft>
                          <a:spcPts val="0"/>
                        </a:spcAft>
                      </a:pPr>
                      <a:r>
                        <a:rPr lang="en-GB" sz="800" dirty="0" smtClean="0">
                          <a:effectLst/>
                        </a:rPr>
                        <a:t>Primary Care</a:t>
                      </a:r>
                      <a:endParaRPr lang="en-GB" sz="800" dirty="0">
                        <a:effectLst/>
                        <a:latin typeface="+mn-lt"/>
                        <a:ea typeface="Arial"/>
                        <a:cs typeface="Times New Roman"/>
                      </a:endParaRPr>
                    </a:p>
                  </a:txBody>
                  <a:tcPr marL="68580" marR="68580" marT="0" marB="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dk1"/>
                          </a:solidFill>
                          <a:latin typeface="+mn-lt"/>
                          <a:ea typeface="+mn-ea"/>
                          <a:cs typeface="+mn-cs"/>
                        </a:rPr>
                        <a:t>Historical cost weighted volume growth of HCHS, discounting for demographic growth across the sector</a:t>
                      </a:r>
                    </a:p>
                  </a:txBody>
                  <a:tcPr marL="68580" marR="68580" marT="0" marB="0" anchor="ctr"/>
                </a:tc>
              </a:tr>
              <a:tr h="13435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dirty="0" smtClean="0">
                          <a:effectLst/>
                        </a:rPr>
                        <a:t>Community services</a:t>
                      </a:r>
                      <a:endParaRPr lang="en-GB" sz="800" dirty="0" smtClean="0">
                        <a:effectLst/>
                        <a:latin typeface="+mn-lt"/>
                        <a:ea typeface="Arial"/>
                        <a:cs typeface="Times New Roman"/>
                      </a:endParaRPr>
                    </a:p>
                  </a:txBody>
                  <a:tcPr marL="68580" marR="68580" marT="0" marB="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dk1"/>
                          </a:solidFill>
                          <a:latin typeface="+mn-lt"/>
                          <a:ea typeface="+mn-ea"/>
                          <a:cs typeface="+mn-cs"/>
                        </a:rPr>
                        <a:t>NHS internal data</a:t>
                      </a:r>
                    </a:p>
                  </a:txBody>
                  <a:tcPr marL="68580" marR="68580" marT="0" marB="0" anchor="ctr"/>
                </a:tc>
              </a:tr>
            </a:tbl>
          </a:graphicData>
        </a:graphic>
      </p:graphicFrame>
      <p:sp>
        <p:nvSpPr>
          <p:cNvPr id="18" name="Content Placeholder 3"/>
          <p:cNvSpPr txBox="1">
            <a:spLocks/>
          </p:cNvSpPr>
          <p:nvPr/>
        </p:nvSpPr>
        <p:spPr>
          <a:xfrm>
            <a:off x="361608" y="1065358"/>
            <a:ext cx="8048691" cy="275410"/>
          </a:xfrm>
          <a:prstGeom prst="rect">
            <a:avLst/>
          </a:prstGeom>
        </p:spPr>
        <p:txBody>
          <a:bodyPr vert="horz" lIns="0" tIns="0" rIns="0" bIns="0" rtlCol="0" anchor="t" anchorCtr="0">
            <a:noAutofit/>
          </a:bodyPr>
          <a:lst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lnSpc>
                <a:spcPct val="100000"/>
              </a:lnSpc>
              <a:spcAft>
                <a:spcPts val="1200"/>
              </a:spcAft>
              <a:buFont typeface="Arial" pitchFamily="34" charset="0"/>
              <a:buNone/>
            </a:pPr>
            <a:r>
              <a:rPr lang="en-GB" sz="1200" b="1" dirty="0" smtClean="0"/>
              <a:t>Demographic and non-demographic growth drive the upward pressure.</a:t>
            </a:r>
            <a:endParaRPr lang="en-GB" sz="1200" b="1" dirty="0"/>
          </a:p>
        </p:txBody>
      </p:sp>
    </p:spTree>
    <p:extLst>
      <p:ext uri="{BB962C8B-B14F-4D97-AF65-F5344CB8AC3E}">
        <p14:creationId xmlns:p14="http://schemas.microsoft.com/office/powerpoint/2010/main" val="2407618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6821776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569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srgbClr val="FFFFFF"/>
              </a:solidFill>
              <a:sym typeface="Arial"/>
            </a:endParaRPr>
          </a:p>
        </p:txBody>
      </p:sp>
      <p:sp>
        <p:nvSpPr>
          <p:cNvPr id="5" name="Slide Number Placeholder 4"/>
          <p:cNvSpPr>
            <a:spLocks noGrp="1"/>
          </p:cNvSpPr>
          <p:nvPr>
            <p:ph type="sldNum" sz="quarter" idx="12"/>
          </p:nvPr>
        </p:nvSpPr>
        <p:spPr>
          <a:xfrm>
            <a:off x="358776" y="6309700"/>
            <a:ext cx="301175" cy="180000"/>
          </a:xfrm>
        </p:spPr>
        <p:txBody>
          <a:bodyPr/>
          <a:lstStyle/>
          <a:p>
            <a:fld id="{23134A5E-8B9A-4F1B-8A1C-D54727A06F98}" type="slidenum">
              <a:rPr lang="en-GB" smtClean="0">
                <a:solidFill>
                  <a:srgbClr val="000000"/>
                </a:solidFill>
              </a:rPr>
              <a:pPr/>
              <a:t>36</a:t>
            </a:fld>
            <a:endParaRPr lang="en-GB" dirty="0">
              <a:solidFill>
                <a:srgbClr val="000000"/>
              </a:solidFill>
            </a:endParaRPr>
          </a:p>
        </p:txBody>
      </p:sp>
      <p:sp>
        <p:nvSpPr>
          <p:cNvPr id="12" name="TextBox 11"/>
          <p:cNvSpPr txBox="1"/>
          <p:nvPr/>
        </p:nvSpPr>
        <p:spPr>
          <a:xfrm>
            <a:off x="354023" y="1532835"/>
            <a:ext cx="7857648" cy="1608133"/>
          </a:xfrm>
          <a:prstGeom prst="rect">
            <a:avLst/>
          </a:prstGeom>
          <a:noFill/>
        </p:spPr>
        <p:txBody>
          <a:bodyPr wrap="square" lIns="0" tIns="0" rIns="0" bIns="0" rtlCol="0">
            <a:spAutoFit/>
          </a:bodyPr>
          <a:lstStyle/>
          <a:p>
            <a:pPr marL="269875" lvl="1" indent="-179388">
              <a:spcAft>
                <a:spcPts val="600"/>
              </a:spcAft>
              <a:buClr>
                <a:srgbClr val="00ADC6"/>
              </a:buClr>
              <a:buFont typeface="Arial" panose="020B0604020202020204" pitchFamily="34" charset="0"/>
              <a:buChar char="•"/>
            </a:pPr>
            <a:r>
              <a:rPr lang="en-GB" sz="1050" dirty="0" smtClean="0">
                <a:solidFill>
                  <a:prstClr val="black"/>
                </a:solidFill>
                <a:cs typeface="Arial" pitchFamily="34" charset="0"/>
              </a:rPr>
              <a:t>The </a:t>
            </a:r>
            <a:r>
              <a:rPr lang="en-GB" sz="1050" dirty="0">
                <a:solidFill>
                  <a:prstClr val="black"/>
                </a:solidFill>
                <a:cs typeface="Arial" pitchFamily="34" charset="0"/>
              </a:rPr>
              <a:t>weighted average demographic (and non-demographic) growth rate across all settings of care have been calculated, using the total spend for each setting of care as the weights. This gives average demographic (and non-demographic) growth rates across the population and across settings of </a:t>
            </a:r>
            <a:r>
              <a:rPr lang="en-GB" sz="1050" dirty="0" smtClean="0">
                <a:solidFill>
                  <a:prstClr val="black"/>
                </a:solidFill>
                <a:cs typeface="Arial" pitchFamily="34" charset="0"/>
              </a:rPr>
              <a:t>care.</a:t>
            </a:r>
            <a:endParaRPr lang="en-GB" sz="1050" dirty="0">
              <a:solidFill>
                <a:prstClr val="black"/>
              </a:solidFill>
              <a:cs typeface="Arial" pitchFamily="34" charset="0"/>
            </a:endParaRPr>
          </a:p>
          <a:p>
            <a:pPr marL="269875" lvl="1" indent="-179388">
              <a:spcAft>
                <a:spcPts val="600"/>
              </a:spcAft>
              <a:buClr>
                <a:srgbClr val="00ADC6"/>
              </a:buClr>
              <a:buFont typeface="Arial" panose="020B0604020202020204" pitchFamily="34" charset="0"/>
              <a:buChar char="•"/>
            </a:pPr>
            <a:r>
              <a:rPr lang="en-GB" sz="1050" dirty="0">
                <a:solidFill>
                  <a:prstClr val="black"/>
                </a:solidFill>
                <a:cs typeface="Arial" pitchFamily="34" charset="0"/>
              </a:rPr>
              <a:t>By using a number secondary care and disease data sources on the </a:t>
            </a:r>
            <a:r>
              <a:rPr lang="en-GB" sz="1050" dirty="0">
                <a:solidFill>
                  <a:srgbClr val="000000"/>
                </a:solidFill>
              </a:rPr>
              <a:t>Any town health system</a:t>
            </a:r>
            <a:r>
              <a:rPr lang="en-GB" sz="1050" dirty="0" smtClean="0">
                <a:solidFill>
                  <a:prstClr val="black"/>
                </a:solidFill>
                <a:cs typeface="Arial" pitchFamily="34" charset="0"/>
              </a:rPr>
              <a:t>, </a:t>
            </a:r>
            <a:r>
              <a:rPr lang="en-GB" sz="1050" dirty="0">
                <a:solidFill>
                  <a:prstClr val="black"/>
                </a:solidFill>
                <a:cs typeface="Arial" pitchFamily="34" charset="0"/>
              </a:rPr>
              <a:t>differential demographic (and non-demographic) growth rates have been assumed for different by population subgroups. These tell which population subgroups are expected to grow more/less than the average across the population. This information has been used to attribute differential demographic (and non-demographic) growth rate assumptions to the population </a:t>
            </a:r>
            <a:r>
              <a:rPr lang="en-GB" sz="1050" dirty="0" smtClean="0">
                <a:solidFill>
                  <a:prstClr val="black"/>
                </a:solidFill>
                <a:cs typeface="Arial" pitchFamily="34" charset="0"/>
              </a:rPr>
              <a:t>subgroups.</a:t>
            </a:r>
            <a:endParaRPr lang="en-GB" sz="1050" dirty="0">
              <a:solidFill>
                <a:prstClr val="black"/>
              </a:solidFill>
              <a:cs typeface="Arial" pitchFamily="34" charset="0"/>
            </a:endParaRPr>
          </a:p>
          <a:p>
            <a:pPr marL="269875" lvl="1" indent="-179388">
              <a:spcAft>
                <a:spcPts val="600"/>
              </a:spcAft>
              <a:buClr>
                <a:srgbClr val="00ADC6"/>
              </a:buClr>
              <a:buFont typeface="Arial" panose="020B0604020202020204" pitchFamily="34" charset="0"/>
              <a:buChar char="•"/>
            </a:pPr>
            <a:r>
              <a:rPr lang="en-GB" sz="1050" dirty="0">
                <a:solidFill>
                  <a:prstClr val="black"/>
                </a:solidFill>
                <a:cs typeface="Arial" pitchFamily="34" charset="0"/>
              </a:rPr>
              <a:t>These demographic and non-demographic growth assumptions have been applied to the base year activity levels of each population subgroup in order to obtain the projected activity levels for each </a:t>
            </a:r>
            <a:r>
              <a:rPr lang="en-GB" sz="1050" dirty="0" smtClean="0">
                <a:solidFill>
                  <a:prstClr val="black"/>
                </a:solidFill>
                <a:cs typeface="Arial" pitchFamily="34" charset="0"/>
              </a:rPr>
              <a:t>subgroup.</a:t>
            </a:r>
            <a:endParaRPr lang="en-GB" sz="1050" dirty="0">
              <a:solidFill>
                <a:prstClr val="black"/>
              </a:solidFill>
              <a:cs typeface="Arial" pitchFamily="34" charset="0"/>
            </a:endParaRPr>
          </a:p>
        </p:txBody>
      </p:sp>
      <p:sp>
        <p:nvSpPr>
          <p:cNvPr id="10" name="Title 1"/>
          <p:cNvSpPr txBox="1">
            <a:spLocks/>
          </p:cNvSpPr>
          <p:nvPr/>
        </p:nvSpPr>
        <p:spPr>
          <a:xfrm>
            <a:off x="358775" y="518870"/>
            <a:ext cx="6768000" cy="406800"/>
          </a:xfrm>
          <a:prstGeom prst="rect">
            <a:avLst/>
          </a:prstGeom>
          <a:solidFill>
            <a:schemeClr val="accent1"/>
          </a:solidFill>
        </p:spPr>
        <p:txBody>
          <a:bodyPr vert="horz" lIns="21600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r>
              <a:rPr lang="en-GB" sz="2000" dirty="0"/>
              <a:t>Input data: activity upward pressure (cont.)</a:t>
            </a:r>
          </a:p>
        </p:txBody>
      </p:sp>
      <p:sp>
        <p:nvSpPr>
          <p:cNvPr id="8" name="Content Placeholder 3"/>
          <p:cNvSpPr txBox="1">
            <a:spLocks/>
          </p:cNvSpPr>
          <p:nvPr/>
        </p:nvSpPr>
        <p:spPr>
          <a:xfrm>
            <a:off x="361608" y="1209374"/>
            <a:ext cx="8048691" cy="417410"/>
          </a:xfrm>
          <a:prstGeom prst="rect">
            <a:avLst/>
          </a:prstGeom>
        </p:spPr>
        <p:txBody>
          <a:bodyPr vert="horz" lIns="0" tIns="0" rIns="0" bIns="0" rtlCol="0" anchor="t" anchorCtr="0">
            <a:noAutofit/>
          </a:bodyPr>
          <a:lst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lnSpc>
                <a:spcPct val="100000"/>
              </a:lnSpc>
              <a:spcAft>
                <a:spcPts val="1200"/>
              </a:spcAft>
              <a:buFont typeface="Arial" pitchFamily="34" charset="0"/>
              <a:buNone/>
            </a:pPr>
            <a:r>
              <a:rPr lang="en-GB" sz="1200" b="1" dirty="0" smtClean="0"/>
              <a:t>We have calculated the demographic and non-demographic growth by setting and population group .</a:t>
            </a:r>
            <a:endParaRPr lang="en-GB" sz="1200" b="1" dirty="0"/>
          </a:p>
        </p:txBody>
      </p:sp>
    </p:spTree>
    <p:extLst>
      <p:ext uri="{BB962C8B-B14F-4D97-AF65-F5344CB8AC3E}">
        <p14:creationId xmlns:p14="http://schemas.microsoft.com/office/powerpoint/2010/main" val="1990009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019129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672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Arial"/>
            </a:endParaRPr>
          </a:p>
        </p:txBody>
      </p:sp>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37</a:t>
            </a:fld>
            <a:endParaRPr lang="en-GB" dirty="0">
              <a:solidFill>
                <a:prstClr val="black"/>
              </a:solidFill>
            </a:endParaRPr>
          </a:p>
        </p:txBody>
      </p:sp>
      <p:sp>
        <p:nvSpPr>
          <p:cNvPr id="15" name="Title 1"/>
          <p:cNvSpPr>
            <a:spLocks noGrp="1"/>
          </p:cNvSpPr>
          <p:nvPr>
            <p:ph type="title"/>
          </p:nvPr>
        </p:nvSpPr>
        <p:spPr>
          <a:xfrm>
            <a:off x="358776" y="518870"/>
            <a:ext cx="6768000" cy="406800"/>
          </a:xfrm>
          <a:solidFill>
            <a:schemeClr val="accent1"/>
          </a:solidFill>
        </p:spPr>
        <p:txBody>
          <a:bodyPr vert="horz" lIns="216000" tIns="0" rIns="0" bIns="0" rtlCol="0" anchor="ctr" anchorCtr="0">
            <a:noAutofit/>
          </a:bodyPr>
          <a:lstStyle/>
          <a:p>
            <a:r>
              <a:rPr lang="en-GB" sz="2000" dirty="0" smtClean="0"/>
              <a:t>Input data: normalisation</a:t>
            </a:r>
            <a:endParaRPr lang="en-GB" sz="2000" dirty="0"/>
          </a:p>
        </p:txBody>
      </p:sp>
      <p:sp>
        <p:nvSpPr>
          <p:cNvPr id="8" name="TextBox 7"/>
          <p:cNvSpPr txBox="1"/>
          <p:nvPr/>
        </p:nvSpPr>
        <p:spPr>
          <a:xfrm>
            <a:off x="458013" y="1785072"/>
            <a:ext cx="8094125" cy="3308598"/>
          </a:xfrm>
          <a:prstGeom prst="rect">
            <a:avLst/>
          </a:prstGeom>
          <a:noFill/>
        </p:spPr>
        <p:txBody>
          <a:bodyPr wrap="square" lIns="0" tIns="0" rIns="0" bIns="0" rtlCol="0">
            <a:spAutoFit/>
          </a:bodyPr>
          <a:lstStyle/>
          <a:p>
            <a:pPr marL="171450" lvl="1" indent="-171450">
              <a:spcAft>
                <a:spcPts val="1200"/>
              </a:spcAft>
              <a:buClr>
                <a:srgbClr val="00ADC6"/>
              </a:buClr>
              <a:buFont typeface="Arial" panose="020B0604020202020204" pitchFamily="34" charset="0"/>
              <a:buChar char="•"/>
              <a:tabLst>
                <a:tab pos="177800" algn="l"/>
              </a:tabLst>
            </a:pPr>
            <a:r>
              <a:rPr lang="en-GB" sz="1100" dirty="0">
                <a:solidFill>
                  <a:prstClr val="black"/>
                </a:solidFill>
              </a:rPr>
              <a:t>Three representative health systems belonging to different geographic areas (urban, suburban, rural) have been modelled. An England wide average health system has not been </a:t>
            </a:r>
            <a:r>
              <a:rPr lang="en-GB" sz="1100" dirty="0" smtClean="0">
                <a:solidFill>
                  <a:prstClr val="black"/>
                </a:solidFill>
              </a:rPr>
              <a:t>modelled.</a:t>
            </a:r>
          </a:p>
          <a:p>
            <a:pPr marL="171450" lvl="1" indent="-171450">
              <a:spcAft>
                <a:spcPts val="1200"/>
              </a:spcAft>
              <a:buClr>
                <a:srgbClr val="00ADC6"/>
              </a:buClr>
              <a:buFont typeface="Arial" panose="020B0604020202020204" pitchFamily="34" charset="0"/>
              <a:buChar char="•"/>
              <a:tabLst>
                <a:tab pos="177800" algn="l"/>
              </a:tabLst>
            </a:pPr>
            <a:r>
              <a:rPr lang="en-GB" sz="1100" dirty="0" smtClean="0">
                <a:solidFill>
                  <a:prstClr val="black"/>
                </a:solidFill>
              </a:rPr>
              <a:t>For each of the three cases considered (urban, suburban, rural), the analysis focuses on one representative health system. Hence, the relating population, activity and financial data is divided by the number of CCGs that compose the health system. For </a:t>
            </a:r>
            <a:r>
              <a:rPr lang="en-GB" sz="1100" dirty="0">
                <a:solidFill>
                  <a:prstClr val="black"/>
                </a:solidFill>
              </a:rPr>
              <a:t>instance, if the urban health </a:t>
            </a:r>
            <a:r>
              <a:rPr lang="en-GB" sz="1100" dirty="0" smtClean="0">
                <a:solidFill>
                  <a:prstClr val="black"/>
                </a:solidFill>
              </a:rPr>
              <a:t>system considered </a:t>
            </a:r>
            <a:r>
              <a:rPr lang="en-GB" sz="1100" dirty="0">
                <a:solidFill>
                  <a:prstClr val="black"/>
                </a:solidFill>
              </a:rPr>
              <a:t>comprises two CCGs, the relating population, activity and financial data would be divided by two</a:t>
            </a:r>
            <a:r>
              <a:rPr lang="en-GB" sz="1100" dirty="0" smtClean="0">
                <a:solidFill>
                  <a:prstClr val="black"/>
                </a:solidFill>
              </a:rPr>
              <a:t>.</a:t>
            </a:r>
          </a:p>
          <a:p>
            <a:pPr marL="171450" lvl="1" indent="-171450">
              <a:spcAft>
                <a:spcPts val="1200"/>
              </a:spcAft>
              <a:buClr>
                <a:srgbClr val="00ADC6"/>
              </a:buClr>
              <a:buFont typeface="Arial" panose="020B0604020202020204" pitchFamily="34" charset="0"/>
              <a:buChar char="•"/>
              <a:tabLst>
                <a:tab pos="177800" algn="l"/>
              </a:tabLst>
            </a:pPr>
            <a:r>
              <a:rPr lang="en-GB" sz="1100" dirty="0" smtClean="0">
                <a:solidFill>
                  <a:prstClr val="black"/>
                </a:solidFill>
              </a:rPr>
              <a:t>The health system </a:t>
            </a:r>
            <a:r>
              <a:rPr lang="en-GB" sz="1100" dirty="0">
                <a:solidFill>
                  <a:prstClr val="black"/>
                </a:solidFill>
              </a:rPr>
              <a:t>data resulting from the above adjustment </a:t>
            </a:r>
            <a:r>
              <a:rPr lang="en-GB" sz="1100" dirty="0" smtClean="0">
                <a:solidFill>
                  <a:prstClr val="black"/>
                </a:solidFill>
              </a:rPr>
              <a:t>is </a:t>
            </a:r>
            <a:r>
              <a:rPr lang="en-GB" sz="1100" dirty="0">
                <a:solidFill>
                  <a:prstClr val="black"/>
                </a:solidFill>
              </a:rPr>
              <a:t>then </a:t>
            </a:r>
            <a:r>
              <a:rPr lang="en-GB" sz="1100" dirty="0" smtClean="0">
                <a:solidFill>
                  <a:prstClr val="black"/>
                </a:solidFill>
              </a:rPr>
              <a:t>normalised </a:t>
            </a:r>
            <a:r>
              <a:rPr lang="en-GB" sz="1100" dirty="0">
                <a:solidFill>
                  <a:prstClr val="black"/>
                </a:solidFill>
              </a:rPr>
              <a:t>to the size of the average </a:t>
            </a:r>
            <a:r>
              <a:rPr lang="en-GB" sz="1100" dirty="0" smtClean="0">
                <a:solidFill>
                  <a:prstClr val="black"/>
                </a:solidFill>
              </a:rPr>
              <a:t>health system </a:t>
            </a:r>
            <a:r>
              <a:rPr lang="en-GB" sz="1100" dirty="0">
                <a:solidFill>
                  <a:prstClr val="black"/>
                </a:solidFill>
              </a:rPr>
              <a:t>nationally. This </a:t>
            </a:r>
            <a:r>
              <a:rPr lang="en-GB" sz="1100" dirty="0" smtClean="0">
                <a:solidFill>
                  <a:prstClr val="black"/>
                </a:solidFill>
              </a:rPr>
              <a:t>is </a:t>
            </a:r>
            <a:r>
              <a:rPr lang="en-GB" sz="1100" dirty="0">
                <a:solidFill>
                  <a:prstClr val="black"/>
                </a:solidFill>
              </a:rPr>
              <a:t>based on the </a:t>
            </a:r>
            <a:r>
              <a:rPr lang="en-GB" sz="1100" dirty="0" smtClean="0">
                <a:solidFill>
                  <a:prstClr val="black"/>
                </a:solidFill>
              </a:rPr>
              <a:t>ratio </a:t>
            </a:r>
            <a:r>
              <a:rPr lang="en-GB" sz="1100" dirty="0">
                <a:solidFill>
                  <a:prstClr val="black"/>
                </a:solidFill>
              </a:rPr>
              <a:t>of the representative </a:t>
            </a:r>
            <a:r>
              <a:rPr lang="en-GB" sz="1100" dirty="0" smtClean="0">
                <a:solidFill>
                  <a:prstClr val="black"/>
                </a:solidFill>
              </a:rPr>
              <a:t>health system </a:t>
            </a:r>
            <a:r>
              <a:rPr lang="en-GB" sz="1100" dirty="0">
                <a:solidFill>
                  <a:prstClr val="black"/>
                </a:solidFill>
              </a:rPr>
              <a:t>budget and the average budget across all </a:t>
            </a:r>
            <a:r>
              <a:rPr lang="en-GB" sz="1100" dirty="0" smtClean="0">
                <a:solidFill>
                  <a:prstClr val="black"/>
                </a:solidFill>
              </a:rPr>
              <a:t>health systems </a:t>
            </a:r>
            <a:r>
              <a:rPr lang="en-GB" sz="1100" dirty="0">
                <a:solidFill>
                  <a:prstClr val="black"/>
                </a:solidFill>
              </a:rPr>
              <a:t>nationally</a:t>
            </a:r>
            <a:r>
              <a:rPr lang="en-GB" sz="1100" dirty="0" smtClean="0">
                <a:solidFill>
                  <a:prstClr val="black"/>
                </a:solidFill>
              </a:rPr>
              <a:t>.</a:t>
            </a:r>
          </a:p>
          <a:p>
            <a:pPr marL="171450" lvl="1" indent="-171450">
              <a:spcAft>
                <a:spcPts val="1200"/>
              </a:spcAft>
              <a:buClr>
                <a:srgbClr val="00ADC6"/>
              </a:buClr>
              <a:buFont typeface="Arial" panose="020B0604020202020204" pitchFamily="34" charset="0"/>
              <a:buChar char="•"/>
              <a:tabLst>
                <a:tab pos="177800" algn="l"/>
              </a:tabLst>
            </a:pPr>
            <a:r>
              <a:rPr lang="en-GB" sz="1100" dirty="0">
                <a:solidFill>
                  <a:prstClr val="black"/>
                </a:solidFill>
              </a:rPr>
              <a:t>For example, if the representative </a:t>
            </a:r>
            <a:r>
              <a:rPr lang="en-GB" sz="1100" dirty="0" smtClean="0">
                <a:solidFill>
                  <a:prstClr val="black"/>
                </a:solidFill>
              </a:rPr>
              <a:t>Any town health system </a:t>
            </a:r>
            <a:r>
              <a:rPr lang="en-GB" sz="1100" dirty="0">
                <a:solidFill>
                  <a:prstClr val="black"/>
                </a:solidFill>
              </a:rPr>
              <a:t>budget is £250m and the average national </a:t>
            </a:r>
            <a:r>
              <a:rPr lang="en-GB" sz="1100" dirty="0" smtClean="0">
                <a:solidFill>
                  <a:prstClr val="black"/>
                </a:solidFill>
              </a:rPr>
              <a:t>health system </a:t>
            </a:r>
            <a:r>
              <a:rPr lang="en-GB" sz="1100" dirty="0">
                <a:solidFill>
                  <a:prstClr val="black"/>
                </a:solidFill>
              </a:rPr>
              <a:t>budget is £200m, then all data relating to the representative </a:t>
            </a:r>
            <a:r>
              <a:rPr lang="en-GB" sz="1100" dirty="0" smtClean="0">
                <a:solidFill>
                  <a:prstClr val="black"/>
                </a:solidFill>
              </a:rPr>
              <a:t>Any town health system </a:t>
            </a:r>
            <a:r>
              <a:rPr lang="en-GB" sz="1100" dirty="0">
                <a:solidFill>
                  <a:prstClr val="black"/>
                </a:solidFill>
              </a:rPr>
              <a:t>would be multiplied by a scaling factor equal to 0.8 </a:t>
            </a:r>
            <a:r>
              <a:rPr lang="en-GB" sz="1100" dirty="0" smtClean="0">
                <a:solidFill>
                  <a:prstClr val="black"/>
                </a:solidFill>
              </a:rPr>
              <a:t>(£200m</a:t>
            </a:r>
            <a:r>
              <a:rPr lang="en-GB" sz="1100" dirty="0">
                <a:solidFill>
                  <a:prstClr val="black"/>
                </a:solidFill>
              </a:rPr>
              <a:t>/£250m).</a:t>
            </a:r>
          </a:p>
          <a:p>
            <a:pPr marL="171450" lvl="1" indent="-171450">
              <a:spcAft>
                <a:spcPts val="1200"/>
              </a:spcAft>
              <a:buClr>
                <a:srgbClr val="00ADC6"/>
              </a:buClr>
              <a:buFont typeface="Arial" panose="020B0604020202020204" pitchFamily="34" charset="0"/>
              <a:buChar char="•"/>
              <a:tabLst>
                <a:tab pos="177800" algn="l"/>
              </a:tabLst>
            </a:pPr>
            <a:r>
              <a:rPr lang="en-GB" sz="1100" dirty="0" smtClean="0">
                <a:solidFill>
                  <a:prstClr val="black"/>
                </a:solidFill>
              </a:rPr>
              <a:t>The </a:t>
            </a:r>
            <a:r>
              <a:rPr lang="en-GB" sz="1100" dirty="0">
                <a:solidFill>
                  <a:prstClr val="black"/>
                </a:solidFill>
              </a:rPr>
              <a:t>average national </a:t>
            </a:r>
            <a:r>
              <a:rPr lang="en-GB" sz="1100" dirty="0" smtClean="0">
                <a:solidFill>
                  <a:prstClr val="black"/>
                </a:solidFill>
              </a:rPr>
              <a:t>health system </a:t>
            </a:r>
            <a:r>
              <a:rPr lang="en-GB" sz="1100" dirty="0">
                <a:solidFill>
                  <a:prstClr val="black"/>
                </a:solidFill>
              </a:rPr>
              <a:t>budget for the baseline year (2013/14) is based on a mandate (the “Mandate”) from the Government to the NHS Board: April 2013 to March 2015 by the Department of Health (2012</a:t>
            </a:r>
            <a:r>
              <a:rPr lang="en-GB" sz="1100" dirty="0" smtClean="0">
                <a:solidFill>
                  <a:prstClr val="black"/>
                </a:solidFill>
              </a:rPr>
              <a:t>).</a:t>
            </a:r>
            <a:endParaRPr lang="en-GB" sz="1100" dirty="0">
              <a:solidFill>
                <a:prstClr val="black"/>
              </a:solidFill>
            </a:endParaRPr>
          </a:p>
          <a:p>
            <a:pPr marL="171450" lvl="1" indent="-171450">
              <a:spcAft>
                <a:spcPts val="1200"/>
              </a:spcAft>
              <a:buClr>
                <a:srgbClr val="00ADC6"/>
              </a:buClr>
              <a:buFont typeface="Arial" panose="020B0604020202020204" pitchFamily="34" charset="0"/>
              <a:buChar char="•"/>
              <a:tabLst>
                <a:tab pos="177800" algn="l"/>
              </a:tabLst>
            </a:pPr>
            <a:r>
              <a:rPr lang="en-GB" sz="1100" dirty="0" smtClean="0">
                <a:solidFill>
                  <a:prstClr val="black"/>
                </a:solidFill>
              </a:rPr>
              <a:t>Any </a:t>
            </a:r>
            <a:r>
              <a:rPr lang="en-GB" sz="1100" dirty="0">
                <a:solidFill>
                  <a:prstClr val="black"/>
                </a:solidFill>
              </a:rPr>
              <a:t>monetary amount in the model is expressed in nominal </a:t>
            </a:r>
            <a:r>
              <a:rPr lang="en-GB" sz="1100" dirty="0" smtClean="0">
                <a:solidFill>
                  <a:prstClr val="black"/>
                </a:solidFill>
              </a:rPr>
              <a:t>terms.</a:t>
            </a:r>
            <a:endParaRPr lang="en-GB" sz="1100" dirty="0">
              <a:solidFill>
                <a:prstClr val="black"/>
              </a:solidFill>
            </a:endParaRPr>
          </a:p>
        </p:txBody>
      </p:sp>
      <p:sp>
        <p:nvSpPr>
          <p:cNvPr id="7" name="Content Placeholder 3"/>
          <p:cNvSpPr txBox="1">
            <a:spLocks/>
          </p:cNvSpPr>
          <p:nvPr/>
        </p:nvSpPr>
        <p:spPr>
          <a:xfrm>
            <a:off x="361608" y="1209374"/>
            <a:ext cx="8048691" cy="417410"/>
          </a:xfrm>
          <a:prstGeom prst="rect">
            <a:avLst/>
          </a:prstGeom>
        </p:spPr>
        <p:txBody>
          <a:bodyPr vert="horz" lIns="0" tIns="0" rIns="0" bIns="0" rtlCol="0" anchor="t" anchorCtr="0">
            <a:noAutofit/>
          </a:bodyPr>
          <a:lst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a:lnSpc>
                <a:spcPct val="100000"/>
              </a:lnSpc>
              <a:spcAft>
                <a:spcPts val="1200"/>
              </a:spcAft>
              <a:buFont typeface="Arial" pitchFamily="34" charset="0"/>
              <a:buNone/>
            </a:pPr>
            <a:r>
              <a:rPr lang="en-GB" sz="1200" b="1" dirty="0" smtClean="0"/>
              <a:t>We have normalised the Any town urban, suburban and rural health systems to the size of the average health system nationally.</a:t>
            </a:r>
            <a:endParaRPr lang="en-GB" sz="1200" b="1" dirty="0"/>
          </a:p>
        </p:txBody>
      </p:sp>
    </p:spTree>
    <p:extLst>
      <p:ext uri="{BB962C8B-B14F-4D97-AF65-F5344CB8AC3E}">
        <p14:creationId xmlns:p14="http://schemas.microsoft.com/office/powerpoint/2010/main" val="2474704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774" y="1494000"/>
            <a:ext cx="6992052" cy="1587600"/>
          </a:xfrm>
        </p:spPr>
        <p:txBody>
          <a:bodyPr/>
          <a:lstStyle/>
          <a:p>
            <a:pPr>
              <a:lnSpc>
                <a:spcPts val="4000"/>
              </a:lnSpc>
            </a:pPr>
            <a:r>
              <a:rPr lang="en-GB" sz="1600" dirty="0" smtClean="0"/>
              <a:t> </a:t>
            </a:r>
            <a:endParaRPr lang="en-GB" sz="1600" dirty="0"/>
          </a:p>
        </p:txBody>
      </p:sp>
    </p:spTree>
    <p:extLst>
      <p:ext uri="{BB962C8B-B14F-4D97-AF65-F5344CB8AC3E}">
        <p14:creationId xmlns:p14="http://schemas.microsoft.com/office/powerpoint/2010/main" val="3999431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95015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565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a:xfrm>
            <a:off x="354024" y="6534984"/>
            <a:ext cx="301175" cy="180000"/>
          </a:xfrm>
        </p:spPr>
        <p:txBody>
          <a:bodyPr/>
          <a:lstStyle/>
          <a:p>
            <a:fld id="{23134A5E-8B9A-4F1B-8A1C-D54727A06F98}" type="slidenum">
              <a:rPr lang="en-GB" smtClean="0">
                <a:solidFill>
                  <a:prstClr val="black"/>
                </a:solidFill>
              </a:rPr>
              <a:pPr/>
              <a:t>4</a:t>
            </a:fld>
            <a:endParaRPr lang="en-GB" dirty="0">
              <a:solidFill>
                <a:prstClr val="black"/>
              </a:solidFill>
            </a:endParaRPr>
          </a:p>
        </p:txBody>
      </p:sp>
      <p:sp>
        <p:nvSpPr>
          <p:cNvPr id="15" name="Title 1"/>
          <p:cNvSpPr>
            <a:spLocks noGrp="1"/>
          </p:cNvSpPr>
          <p:nvPr>
            <p:ph type="title"/>
          </p:nvPr>
        </p:nvSpPr>
        <p:spPr>
          <a:xfrm>
            <a:off x="358776" y="518870"/>
            <a:ext cx="6768000" cy="406800"/>
          </a:xfrm>
          <a:solidFill>
            <a:schemeClr val="accent1"/>
          </a:solidFill>
        </p:spPr>
        <p:txBody>
          <a:bodyPr vert="horz" lIns="216000" tIns="0" rIns="0" bIns="0" rtlCol="0" anchor="ctr" anchorCtr="0">
            <a:noAutofit/>
          </a:bodyPr>
          <a:lstStyle/>
          <a:p>
            <a:r>
              <a:rPr lang="en-GB" sz="2000" dirty="0" smtClean="0"/>
              <a:t>What this pack contains</a:t>
            </a:r>
            <a:endParaRPr lang="en-GB" sz="2000" dirty="0"/>
          </a:p>
        </p:txBody>
      </p:sp>
      <p:sp>
        <p:nvSpPr>
          <p:cNvPr id="12" name="Rectangle 11"/>
          <p:cNvSpPr/>
          <p:nvPr/>
        </p:nvSpPr>
        <p:spPr>
          <a:xfrm>
            <a:off x="354024" y="1172354"/>
            <a:ext cx="8498622" cy="461665"/>
          </a:xfrm>
          <a:prstGeom prst="rect">
            <a:avLst/>
          </a:prstGeom>
        </p:spPr>
        <p:txBody>
          <a:bodyPr wrap="square">
            <a:spAutoFit/>
          </a:bodyPr>
          <a:lstStyle/>
          <a:p>
            <a:r>
              <a:rPr lang="en-GB" sz="1200" b="1" dirty="0" smtClean="0">
                <a:solidFill>
                  <a:prstClr val="black"/>
                </a:solidFill>
              </a:rPr>
              <a:t>This pack has been created to provide an overview of the methodologies used to create the Any town health system report</a:t>
            </a:r>
            <a:endParaRPr lang="en-GB" sz="1200" b="1" dirty="0">
              <a:solidFill>
                <a:prstClr val="black"/>
              </a:solidFill>
            </a:endParaRPr>
          </a:p>
        </p:txBody>
      </p:sp>
      <p:sp>
        <p:nvSpPr>
          <p:cNvPr id="3" name="AutoShape 17" descr="data:image/jpeg;base64,/9j/4AAQSkZJRgABAQAAAQABAAD/2wCEAAkGBhQQERUUEBQUFBUVFxYXFRcWGBcYGBgUGBcWFxQXGBkYHSceGBkjGhgUHy8gIycpLiwsHR8xNTAqNSYsLCkBCQoKDgwOGg8PGi0jHyQrKi8wKiwqLCkwLzAsKi0tNCwsNDAsNSwpLCwsLCosLCwsLCwsNCwqLCwpLCwsLCwsLP/AABEIAJEBXAMBIgACEQEDEQH/xAAcAAEAAgIDAQAAAAAAAAAAAAAABgcDBQECBAj/xABJEAACAQIDBQUDCQYEAwgDAAABAgMAEQQSIQUGBzFRE0FhcYEikaEUMkJScpKxssEjM2JzgqJTY8LRFTTSJDVDRIOTs/AWFyX/xAAaAQEAAwEBAQAAAAAAAAAAAAAAAQIDBAUG/8QAMxEAAgIBAwIEBAUDBQEAAAAAAAECAxEEEiExQQUTImEUUaGxcYGRwfAjMmI0QnLh8RX/2gAMAwEAAhEDEQA/ALxpSlAKUpQClKUApSsHy2PNkzpm+rmGb3XvQjKRnpSlCRSlKAUpSgFKUoBSlKAUrBicdHELyOiDqzBfxNdMLtSGU2iljc9EdWPwNRkruWcZPVSlKksKVibFIObqPMiu0cobVSD5G9CMo70pShIpSlAKUpQClKUApSlAKUpQClKUApSlAKUpQClKUApSlAR7f3GvDgZWjYq3sLmBsQGdQbHu0uKqGDeHExsGWeUEaj22I9QTYjwNWvxJ/wC75PtR/nWqYNcd7e4+c8UnJXLD7L7s+gZ9qLFh+3lNlVA7W8QNB4kmwqAw8W37UZ4VEN9bElwvW/InwsK9XEnaOXBYeIH95lY/ZRR/qZT6VWdWssaeEaa7W2QsUIPGMZLs302mU2fJJC1iwQKwP0XZRcH7JOtUorEG40N73HO/W/Wp7LtDtNgWJuUdY/uyAr/aVqA1S2W5p+xy+I2+ZOEv8Uy194N5ZI9kxSBiJZljXMNCCVu7DobKfK9VY2IYm5ZiepJvUx32YrgNnJ/lZj9yO35jUV2R2fbxdv8Aus69pe/zLjNy15dKixtvBXWzlO1Rb6JfVHEG1JozdJZV+y7D8DVwbgY2ebBh8SSxLNkYjUxi1ieuubXpatFFtfYqsLRp5mGQj3EfpU8wsyuitGQUYAqRyKkaW9K2qjh9T09BRsk35ifsmZag/FDbrwRRxRMUaUksVNjkUcrjUXJHuNTiqc4m43tMcy90SInqRnP5vhV7XiJ0eI2uuh478EXadjzZj5k1lw20ZI2DI7qVIIsx5jlXv3X2P8qmKWvaKVvUIQn95StRXFz1Pl8SilP5/sfQuzcaJ4Y5V5Oit7wDao1v7vgcGgjht20guCdcics1u8k3A8j0154ZY7tMCFPOJ2T0+evwa3pVb747QM+Nma+gcov2U9kfgT611zs9Ca7n0Wq1bjpoyj1l/GarE4lpWLyMzsebMSSfU0aN4yCQyNzFwVPgR3+tSTh9gY2xJlnKrHAue7kBc5Nkvfp7R8wK9PETemLGNGkHtLGWJe1rk2Flvrl059/przbfTubPEVK8l2ylz2XzJTw53qfFI0U5zSRgEMebIdNepBsL99xVfb1bWebFTEuxUSOFGY2CqSosOQ0FSbhNs5u0lnIIQJ2YPViysbeQUe8VApXzMSe8k+83q85NwWTp1F05aatS75+h1tXp2djpIJFeBmVwRbL3npYfOB5W76km6GO2fHEwxyBpM5KkozexlW3LxzVOt3Mfs6WTLg1iEgBOkRRrDmQSo69aiFee5XT6RWYasSfy7kljJIBIsbC46Gu1KV3H1QpSlAKUpQClKUApSlAKUpQClKUApSlAKUpQClKUApSlARziFDm2fNbuyN7pFJ+F6pSvobaODE0UkbcnRlP9QIvXz/jcI0MjRyCzISrDxH6VyXrlM+e8Xg98Z+2Da7z7fGL+T2BHZQojX/xPpkeGi14cfstoY4XblMhceFnZbeOgU/1V5sNhmkdUQXZiFUdSTYVZPEXYITAwFNfk+VCf4GUKT95U99ZpOScjijXK+Nlr7Jfz9CGw7RA2bJDcXOIjYDvymNrm3S6L7600cZYhRqSQB5nQV1qT8PNiHEYtWI9iG0jHuzD92PMtr5A1VeppGMFK+cYfkbPinHkOFjHJImA9Co/01CIYS7BUBLMQqgcySbAe+pxxb/5iH+WfzmoThMSYpEkW2ZGVhfldSCL+FxVrP72ba3HxEs9OPsbvC7g42Q27Ar4uVUD439wNXDsXZ/yfDxRXv2aKpPUgan31VCcTMaGvmjI6GMW+GvxqwNy97vl6PmTJJHlzAaqQ17EX1HI6VtU4J8Hp+Hy00ZuNbeX8ySVQW8eJ7TFzv1le3kGIHwAq/Ca+c3e5J6m/v1pf2I8Yl6YL8TYbE29Lg3LwZQzLlJZc2lwfxArXsbknrVnbg7nwyYQSYmJXaRiy5hqEFgvvIJ9RUU3+2IuFxZEahY3VXQDkPosB6gn1rJwaimedbpbYURsk+Pl8skg4RYv2p4+oRx6Eq34rVfTvmZj1JPvN6lvCyW2OI+tE49xQ/pUTxCZXYdGI9xIqG/QvzItk3p6/Zy/Yx16tmNEJVOIDtFf2whAa3hf8NPMVI929zxjsFIyELMkhCE8mGRTkPTXke6ovisK8TlJFKspsVIsQarhrkwlVOtRm1wy+djvA0CfJcvZWsuXkOotzBvzvrfnVBMLG3Spfwxx0q4sRoSY3VjIO4ZR7LeBvlHrWo3v2ScNi5UIsrMXTxRySLeWo9K1m90Uzv1dnxFELEsYbX2Omx91cRi1LQIGUHKTmRbGwPJiDyIqwNw9x5MJI02IK5ipVVU3tcgkk8r6WsL99QHd7eqbAluxKlWtmVhdSRyOhBB8jUjXi5NbWCI+RYf71EHBcvqRo56WvE553L9C06V0ifMoPUA++u9dp9OKUpQClKUApSlAKUpQClKUApSlAKUpQClKUApSlAKUpQCo9vJuRBjTnfMklrZ0tcjuDAix/Hxr17x7yR4GLPJqToiDmzfoB3nu9wqvzxaxGa4ihy/V9u9vtZufpWU5xXEjh1Wo08f6dvPsTLdzcODBN2ilpJOQZ7ezfnlAGh8dTW82hgVnieKQXV1KnyPePEc6jcHEjDHDGZrqwOUxaFy9rgL1X+LT36VDdocUMW7fsskS9wChjbxLc/QCo3wisIylqtLRBRj0fZfz7nvj4RyZzmnQJfQhSWI8jYA+pqf7E2HFg4hHCLDmSdWZu9mPeagu7PE9zII8ZlysbCQDLlJ5Zhyt4i1vGrKpWodYltFDTNOdK5+prts7AhxiZZ0zW+aeTKf4SNR+FQ7F8IkJ/ZYhlHR0DfEFfwrd7872NgI07MK0kjGwa5AVR7RsCO8qPWoWvFbF96wH+hv8ArqJuGcSMtXZpN+21ZZsY+EDX9rEi3hGb/Fqmu727cWBjKQ3JY3dm1Zj3X6AdwFQzZnFolgMRCoUkAshPsjrla9x61Y4N+VTWodYmujhpXmVK5/P9zmoavCzC9pmLSlb37O4y/ZuBmt638aku1dsw4VM87hB3X5k9FA1J8qic3FrDg2WKZh19gfC9Wm4f7jXUy0+UrscE3jjCgKoAAAAA0AA0AHhWo3m3Wjx8YWQlWUko62uL8xrzB008BXg2RxFwmIYLmaJjoBIAAT0DAke+1SiremSNVKq+GFhojW6u40eBZnDtJIRlzEAALcEgAdbDW9a/bXC+GeVpI5GiLksy2DLmOpI1BFzra9b7ePeWLAx55NSdEQc2Pf5Ad5qCLxcmzXMMWTpds1vtcvhWUvLj6WcV70dSVU1+XJOd1t21wEJjVy+Zy5JAGpCiwA7rKKybc3ZgxgtOlyPmuNHHkengbiu2wd4IsZD2sZt3Mp5ow5g/jfpWq2jxHwcLZc7SEc+zXMPvEgH0JrTMVH2Oly08akm1t7Hs3b3QhwGYxZmZ+bPYnKOSiwAA7/H3Vn2/u3DjUCzLqPmuujLfnY9PA6Vi2Fvfh8YSsLnOBfIwytbqO4+hNerbm3I8HF2sxNrgAAXLMb2AHWwPuotu32LRVHlYWNn0IJieELX/AGeIUj+NCD7wdfdXfA8IzmBnnBUHVUU3I6ZidPca9sfFuAtZoZQvX2D62vUq2xtxMNh2na7KACAvNsxAUC/W4rJRrfKOGGn0U8yj268s2CrYWHdXNV/g+LSNIqyQMikgZg4a19LkZRp61YFbRkpdD0KdRXcn5bzgUrgm1QpuLGFvpHOfHKn/AF0clHqTbfXVje8ZJtStVu9vJFjo2eEOArZSHABvYHuJFtetbWpTzyjSE1NbovgUpVebw8U8kjJhERgpsZHuQT35VBFx4316VEpKPUyu1FdCzNlh0qnP/wBnY2980flkFvxv8asjc/eA47DCVgFcMyOFvbMLG4vyuCpqsbFJ4RjRrqr5bY5ybulcM1hc6WqHycUsIJClpSoNu0CjL5gXzEenpVnJLqdFl1dWN7xkmNKw4TFpMivGwZGF1YciKj2+2+PyBUCKHkkvbNfKqi12NtTqbAefSpcklliy2FcN8nwSelVZsnipP2qjELGYyQGyqVKg6Zhqb252q0garGal0M9Pqa703Dsc0pSrnSKUpQClKxYqfIjOfoqW9wJoQ3gpnf7bBxGMfX2Ij2aDu9n559Wv6WqOVy7liSeZ1PmdTUk3K3VXHtMHJUIns2/xGuEv4Cx0rz+ZyPjcT1Nrx1bI1SuWWxseY5+dSrh1sNMVPIJlDIsR0P1mIUHzAzEeNRFZeDOqp2zUF1ZFKu3cPaZnwMRY3ZLxt5poP7ctUtiYCjsh5qxU+YJB/CrK4T4u2HnU8kcP5Apr+StKXiR6Hhc3C/b80yN8StpdrjmUHSJVQefzm+LW9Kj+z9lyYguIlzFEaRvsLa58TqNK6Y/FmWV5Dzd2c/1En9amHDfa2GwwmbESKjPlVQQT7IuW5DvJHuqv90uTnW3Uah73hNvkhFXdu7tlRs2OeQ6JF7R7/wBndT6nL8apTEKA7BTdQxCnqtzY+6plFjj/AMBZR/j5D5FhJVqpbW/wNdBb5Upv/F/QjW3dtyYyZpZTz+avci9yj/7qda19KtXdbh3hxAkmIXtJHUMQSQq5hcAAEX0OpN6rGLmzCmizVTeHz3bKqq39w9tsdnGScm0OcZjzMaAMPO1yvpW0TcrBA3+TReov+Na/iDIINnOkYChiiAKAAAWBIAGg0BraMHXmR61GknpN1rl0T4Kr23tmTFzNLKdTyHcq9yjwFeClb7eLAdnh8CwGjwN97OWb84rn5eWeJiVm6b7c/U1EGPkRHRHZVksHANgwF7A+81gpUix257RYCPFl9XK+xbkjXym9+fLu7/CiTZEYTsTxzhfQ0uzce0EqSobMjBh425jyIuPWrO4oyB8DGy8jKjDyMclv0qqasbe6TNsbCE/5HwicfpWkH6ZI7dLN+TbH2yVzVm744nNsbDn6ww9/uEn4iqyqf7xyX2JhPtRj3LKP0qIdH+BXSPFdq/xK/r6H2fNnijb6yKfeoNfPNX5u0+bB4c9YYvyLWlHVnZ4O/VJeyPbiWsjHop/A186ivoXajWhlPSN/ymvnoUv7E+MdYfn+xaPCM/sJv5i/kFT6q/4RH9lP9tfymrArar+xHpaD/Tx/nci/ETbZw2EYKbPKezXqARdz93T1FUzU24rbQz4pIgdIkv8A1Obn+0JUX2Hh1kxMKuQFMiZiSAMtwWuT4Xrmte6WDw9fY7dRtXbgwY3BtDI0bizKbEeNT/hFjf38RP1JAPerf6KjvEJF+XO8bKyyKj3Uhhe2Ui477rf1rvw4x3ZY+ME2EgaM+ozL/coqI+mZXT/0dWl2zj9iwuIe0TDgZMpsZLRj+o+1/aGqlqtLi5LbDwr1lJ9yN/1VVtTc/UX8Uk3fj5JE64Ybx9lIcNIfZkN4790neP6h8QOtduLn7+H+W35qgiOVIKkggggjmCNQR41vN6d5PlwgZhaRIysnQtm+cPAjXwqN/o2sotTu0zpl1WMfqaGvoLYs2fDwsebRRk+ZQGvn6r83bH/Y8P8AyYvyLWlHVnV4Q/XL8EbKlKV1H0IpSlAK1+8H/K4i3+DL+Rq2FYcZh+0jdD9JWX7wI/WofQrNZi0fO9WTwgX2cSfGIe4Sf71XmIwTxsyOrBlJBBB0I51ZvCbBssErsCA8gAuLXCrqR4XNcdS9Z8v4dF/Er2z9iD75bHOGxcqkWVmLxnuKMb6eRJHpUw4RYUhJ5LaFkQH7IYn8wqeYvARzC0saSAcg6hgD6iu8GHWNQqKqqOQUAAeQGlbxqxLJ61Xh6rv81Pjnj8SiN6I8uMxA/wA6T4sT+tb/AHKxHZ4HaLf5aAebCVf1FeTf3ZTrj5LIxEhV0sCb3UA2tz9oEVKd39zpE2ZiEcZZcQCQp0Iyj9mp6Em/lesIxe549zzKaZ/ETwum77PBV9b/AGHuTiMZF2sPZ5cxX2mINxa/cdNa052fIHydm+e9suVs1+lrXq7t0NknC4OKNxZ7FnHRmJYj0vb0qK4bnyZ6HSq+bU08IpLaOAaCV4pLZkOU21F/DwqUbEwxl2Ri1GpjlWQeQCZv7Q1ZuKOxWjxPbgHJKBc9wkUZbHpdQp99b/hXgCMJKzj2ZXIAPJlChT5i5Yehq0YetxNaNM1qZVdsP9MFVVbu5+/MEkCRzSLFKihTnIUNlFgysdNR3c73qD74bmSYJyyAtATdWGuW/wBF+hHXv89KjVVjJ1s56rbdFY01+RfU+9GFQXbEQjydSfcCTUU4gbYixWAzYeQOFmQNa+mj2uCARzFVhVjbublyNs3EK4yvPlaNW0I7PVL35ZiSPKtPMlPKwd8dZbq1KtR4wyuaspNhHH7GgEdjLEGKeOVmVkv3XAHqBVbzRFGKuCrKbEHQgjmCO6rp4fYNosBEHBBOdgDzCsxK+8WPrVKlltM5vDa/MnKEujX7oqCDY0zyiJYn7Qm2UqQQfG40A6mrP4gYURbLEY5IYVHktgPwqZ1F+JOHZ8A+UE5WRjb6obU+nOtfL2RZ6K0S09NmHnKKZqxN71y7GwY/k/8Awuf1qvsPAZGCILsxCgDvJNhVrcSNmkbOQJqIWjJ+yFMd/itYwXpkzzNJBuq1r5FTVO9s67Cw38wfjMKglWJtLBMdhQgKxIKPYAk5Szm/lZhUQ7/gZ6RNxs/4v7orup7sfigMPBHEYC3ZoFzdoBewte2XSoERXZIyxsoJPQC5+FVjJx6GFN9lLzW8FoYHiGuN7SDsWjZopcpzBhcIxsdBbQGqsFWFw83PlEhnnQxrkZUDCzEuLFrHUALfnzvUI2lsyTDSGOZSrKbaiwNu8HvB6irz3NJyOrVO6dcJ2+/b8CacMNuQwLMs8iRlijLnNgQAQbE6X5VYGE2/h5myxTxO3cqupJ8hfWqBrYbAzfKoMly3ax2++KtC1pJGul8RlXGNe3K/7PXvriM+PxBPc+X7gC/pWkAvUp3z3ZnTFysIndJHLqyKWHtG5BtyINxY1u+GW7UsczTzRsihCqZwVJZiLkA62AHPxquxylgw+Gst1Di1jLfOCuytu6s2CxRikSReaMrDzUgj8Kubfnd84zClYxeRCHQdSLgrfxBPraqf/wCDz5snYy5uWXI97+VqicHBkanST080lz74J3xTxIlgwrobq5ZlPgUUj4Gq4qxdqbtYiTZMKtGRLAxOQasYjfuH0rEG3ge+oAmCkY5VRyegVifdapsznJbXqcrd7XVL7Hp2tsV8N2ecezLGkiN3EMoJHmCbEeXWvBV5Nu9HicFFDiFItHH4MjhALjoRyquNrcNsVCx7JRMncyEBreKk3B8r1M6muUX1Ph9lfqgsp/QiqoWIA1J0A8Tyq/JwcPhGCmxihNj4pHofhUA3J3BlE6zYpOzSMhlVrZmcfN0HJQddegqysXhxJG6Hk6sp8mBB/GtaYNJs9Dw3TzhCUpLDfQoM7anJzGaa55ntHv8AjU94XbcnlkljlkaRQgYZyWIOYDQnW1jyqFbX3ZxGFYiWNrDk4BKEdQw09DrU24TbLdRNM6kBsqJcWva5Yi/d83Xz6VlXnecGiVq1Ki8+5YlKUrtPqBSlKA4tSo3vtvd8hjAQBpZL5AeQA5s3XoB3+lVbLvBjMS/76d2PJULD3Kmg91ZTtUXg8/Ua+FMtmMsvelQjhzPjD2i4sTZAFKGYMGzXNwC2pFvd615eJe9EkLRwQOyNbO5U2Njoi3H9RPpU+Ytu40eriqfOkmvYsCuaqbcze/EDGRx4iV3ST2bOb2LC8ZF9dTl9DVh707YOEwskygFlyhQeV2YKL+V70jYpLJNOrhbW7OmOpta5qo92+Ic6Tr8qkMkTmz5gPYv9IWAsB3jpepbxOxrx4IdmxXPIqsVNrrlc2uO4kCoVicW0Uhrq51Ssj27EtZQRYi46GuVUDQaCqu4UYpziJVLMV7LNYk2zB0ANutia43p4kSvI0eDOSMHLnABZzyuL/NXpbX8KjzVt3MovEK/KVsljPbqWkQDzrS4rczByG7YeO/8ACCn5CKguxdl7VkmjZ3xCLmUs0khAy3BN1La6d1q5323vxKY2SOCVkVMqgLbVsoJOo1Nzb0qHYsZkik9ZB177a3jOOUT/AAG6+FgOaKCNWHJrXYeRa5FbWqkXEbZJ/wDM+qqPxFSLfDeifB4WCMkDEyIO0YW9mwGcjuuWNr8ufhUqxJdMF69XXGEpbHFL2wS+bZsLuHeONnHJiiltOViRevVVFzbOx0sJxDid4/nZ2YnT61ib28bWqW8NN6ZZJDhpmLjKWjZjdhltdbnUixvrytURtTeMYKU6+MrFBwcc9H8yx64ZgOelCao3bu3p9oT2uxDNliiHIXNlFuRY6XNXnPYdGr1a06XGW+iLthiTmgXzUD8RWR1BFiLg8weVqq7cTY2MwuMUPFIkbBhJcexbKSt7aXzWtWgwm0ZP+IBw7hmxAucx5GWxB8LaWqnm4XKOb/6G2MXKGMvGP4vct7/8XwubN8nhuTe+ReY9K2YFDVSbgbambaCh5ZGEgkzBmJBIRmBsdOYq7kotLHU6bboUTjBR/ufb+e5amLxcUYBldEvyLsq3+9TC4uOQfsnRh/Ayn8tU9vW7YvabxlucqwpfUKLhOXS9z61zt/dGfZmSUSKQWyh4yysGsSPgDyNZ+a+cLg5JeITzJxhmMXjOS6KxywqwswDDoQCPcaiOzN+MuzRiZ/adSY7DTtJB83yuNT5HyqDT7z4/GOezebnokGZQL8h7GvXmTV5WpG9uvrglhNtrOC2X3cwrc8PAf/TT/amH2BhoW7SOGKNhf2gqgjSx17tKrLd7fbE4WcR4lndMwWRZbl01tcFvaBHO3I/Gu++u15sbjThoiSiv2aoDYNINGZuutxryA86r5kcZxyYfHU7N8YerOMY5yWlDtWF2ypLGzdFdSfcDevVVN7b4eT4SHti6OFsWCZrrra4uBcA2qYbi72GXCSHEMS2GF2Y6lo7EqT1b2WHoOtWjY84ksG1Osk5+XbHa8ZJpXFUzi96sbj5skLOuYnJFEcthz1IsTYcyTbyrHjptobOde0klQsLreTOrW53FyD3aGq+cvlwZPxOPMlBuK7l11xVV7xbVxmLgw88ImCMjCQQl7dqrsrEhdbEAEXqIz4mdDaR5lPOzM4NvU0ldjsLfE1B8QbXz6H0HSqP2JDjmljMIxF8ym/7QLa41JOmW3Wrwq8J7ux16XU/EJva1gUpStDrFKUoBSlKAUpSgKg4pOTjrHkIky+V2J+N6lXCqFBhGZbZzIwc9+gGUHwtr6mueIe6L4tVlgF5YxlK97pz0v9IG+nfc+FVnBi8RhHIRpYG5MPaQ6dQefrXI3snlnztknpdU7JRyn+5f5NULt/aXyrFySE2V3sD0QeyvLooFSXdnaeOmjxLs8ska4eUAtcjtCBly9WGvL9ajm7GwzjMQkWoU3LsNcqgE36c7D1pZLfhIay96lQjBPl9/0PTvdjIGxKyYN7qEjAOVlytGMo+cB9FUqc757SGI2QJR/wCJ2RPgcwzD0YEelRnfPcNcDEssTu4zZXzAaXHsnQcri3qK67JmfEbJxECAu0MiOANTkZrtYDXQhj61HKbT7orF2VzsrmsOUW8L8P8A0iIQkEgGwtc9L8r1v8dvUZsBHhpAS0cilX7jGFYAHvzC4Hl8dvw22N2z4hZoyY2iCNcEC5YEAH6wtfwtWv29uBicO57NGmjJ9lkGY26Mo1B+FUUZKOUcsabo1eZDpLKZk3HDLFjpE5rhmAPQtc3/ALSa1m58IbHYcHl2in7t2HxAqyNwt2Dh8K4nWzzn21PMJbKqnxsWPrUC25uxiNnTZ0DFFbNHKouBY3XN3Kw8dDV3FpJnRZp51V1Ta4XX9cl1Wqit6JiMfOw5iZrf0tp+FbrZXEbGtKi+xLmYLkyAE3NtCtiDWo3sw7w46ZnUreVnS40ZS2ZSD3jyqbJqa4NNdqY6itOGeGb7ZHETGyTxoVRwzKpUIQbEgGxB0sO+sfFlv+1xjpCvxeSsuH4sYgsA0MTXPJc4Y+A1OvpWDiiS2KibKRmgSwPO+Z7jzF7VDeYPnJW2xT00kpuXK6rBrl38xXYPAzKyuuS5UBlQjKVXLYWtpqDapZwx3aCD5UzqxZSqBTfKLjNm6NoBbu9a2+8+5UOJhdkjVJwt1ZRYlgL2YDQ35X51EuFOPdcS8QuUdCzDuVlIs3hoSPd0qyTjNbuTWFc6dTBXPd8mWsapfe/dGTAyl0BMJa6Ov0NbhWt80juPfp36Vc5qpsbxIn7SdSiPE5ZVSRbFV+aAbHpzB778qvdtxydfiXlOCVjw+zJBuHvycQRh8T+9t7D/AFwNSG/jtrfv17+dd4wmDFue+Odj92Qn9K2G4eAeXHQ5AbIc7Hoqjv8AM2HrW94gbly9s2IgQuj6uqi7K/ebDUqeenI3rF7pQz8jzZO6/TKb5cX9Cw8ZtFRhnmBBQRs4PcVy5gaqPh0P/wChD4CS/wD7TitSu0MR2ZgDy9mT+79q3O/zfPW1TzhrupJE7YidCnslY1YWbW2ZiDqBYWF+pq+52SRr50tZfXtjjby/5+RDtvYoxbRmkW2ZMQzC/K6yXF/C4rLj9t4vajrGR2hBuqRrYAnQsf8AcnStlNu/M+1jeFypxOckqchj7TMSSRYjL/tVswYZUFkVVHRQAPhURrcs8kUaSdzmnJqOeV8ypd9cAcJh8JhibkCSR7cjIxHwHtAeFe7YUWKi2Yr4Bbu8rmQgKz5R7KhQ3MaefxrtxchPawPY5cjLfuzZr287GpRw3QjZ8VxzMhHlnbWpUf6jRpXTnVzgsrEeMduhA9lbpYvGYkPiEkUFg0skgKkgWuADzNhYWGlZN3HC7a9vT9tONfrHtAPibVb1qqviDutLFiGxMKsUchmKXvHIOZNtQCRe/W/hUyr2LKJv0nw8Y2QzJqWWT/euRRgsRm5dk49SpC/Eiqn3bkK4fHW5GAA+ZkAHwLVjm2vjceBCWlmFx7IUcxyLZQL26tU82PuMYdnzxNYzTob25AgExpfvseZ8T0qG3Y8orKctZbvrTSSf2ZVuElkRs0RZWUE3QkEDvNxrat1sbYmI2o5vMrMlr9q7Fgp71FjcX6d/S9Z9wcHmx4jlXmkyup00KEMCO7pWPaezp9kYsMl7A3jc/NdD9Fu69tCPXoayS4y+h59deIKyeXHOGi3Nh7IXCwJChuEHM95JJY+FyTVW8T5s2PI+rHGPxb/VVnbu7bGMw6zKpXNcEHuYaGx+kL99VZxEgY7RksrHMI8tgdf2ajTrqDyre3GxYPX8Ra+Gjs6ZX6YLS3Xa+Cw38mP8graV4NgYcx4WBGFmWKMEHuIQXHvvXvrddD1KuILPyQpSlSaClKUApSlAKUpQCurIDzAPnXalAcAV1jhVb5QBfnYAXrvSgOssQYEMAQeYIuD5g11gwyxiyKqjooAHuFZKUIwuopSlCRSlKAxJhkU3CqD1AAPvrtLCrCzAMOhAI9xrvShGEeeDZ8aG6Rop6qqg/AVklwyuQWVWKm6kgGx6i/KslKDaugrokQW+UAX52AFz413pQkVrNobs4bENmmhjZvrWsx8yLE1s6VDSfUrKMZLElk8mztkxYdcsEaRg88otc+J5n1r10pUkpJLCFKUoSKUpQHV4wwsQCOh1rkC3KuaUApSlAKUpQHQQKGLBRmOhNhcjpfnXLICLEAjxrtSgwcAW5VzalKAUpSgFKUoBSlKAUpSgFKUoBSlKAUpSgFKUoBSlKAUpSgFKUoBSlKAUpSgFKUoBSlKAUpSgFKUoBSlKAUpSgFKUoBSlKAUpSgFKUoBSlKAUpSgFKUoD/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8" name="TextBox 27"/>
          <p:cNvSpPr txBox="1"/>
          <p:nvPr/>
        </p:nvSpPr>
        <p:spPr>
          <a:xfrm>
            <a:off x="464022" y="1798411"/>
            <a:ext cx="8284193" cy="2908489"/>
          </a:xfrm>
          <a:prstGeom prst="rect">
            <a:avLst/>
          </a:prstGeom>
          <a:noFill/>
        </p:spPr>
        <p:txBody>
          <a:bodyPr wrap="square" lIns="0" tIns="0" rIns="0" bIns="0" rtlCol="0">
            <a:spAutoFit/>
          </a:bodyPr>
          <a:lstStyle/>
          <a:p>
            <a:pPr algn="just">
              <a:spcBef>
                <a:spcPts val="600"/>
              </a:spcBef>
            </a:pPr>
            <a:r>
              <a:rPr lang="en-GB" sz="1200" dirty="0" smtClean="0">
                <a:solidFill>
                  <a:prstClr val="black"/>
                </a:solidFill>
                <a:cs typeface="Arial" pitchFamily="34" charset="0"/>
              </a:rPr>
              <a:t>It includes the following content:</a:t>
            </a:r>
          </a:p>
          <a:p>
            <a:pPr marL="228600" indent="-228600" algn="just">
              <a:spcBef>
                <a:spcPts val="600"/>
              </a:spcBef>
              <a:buFont typeface="+mj-lt"/>
              <a:buAutoNum type="arabicPeriod"/>
            </a:pPr>
            <a:r>
              <a:rPr lang="en-GB" sz="1200" dirty="0" smtClean="0">
                <a:solidFill>
                  <a:prstClr val="black"/>
                </a:solidFill>
                <a:cs typeface="Arial" pitchFamily="34" charset="0"/>
              </a:rPr>
              <a:t>An overview of how the interventions were researched and selected.</a:t>
            </a:r>
          </a:p>
          <a:p>
            <a:pPr marL="228600" indent="-228600" algn="just">
              <a:spcBef>
                <a:spcPts val="600"/>
              </a:spcBef>
              <a:buFont typeface="+mj-lt"/>
              <a:buAutoNum type="arabicPeriod"/>
            </a:pPr>
            <a:r>
              <a:rPr lang="en-GB" sz="1200" dirty="0" smtClean="0">
                <a:solidFill>
                  <a:prstClr val="black"/>
                </a:solidFill>
                <a:cs typeface="Arial" pitchFamily="34" charset="0"/>
              </a:rPr>
              <a:t>The national baseline we are working from (demographics, quality and finance), and the financial challenge this presents.</a:t>
            </a:r>
          </a:p>
          <a:p>
            <a:pPr marL="228600" indent="-228600" algn="just">
              <a:spcBef>
                <a:spcPts val="600"/>
              </a:spcBef>
              <a:buFont typeface="+mj-lt"/>
              <a:buAutoNum type="arabicPeriod"/>
            </a:pPr>
            <a:r>
              <a:rPr lang="en-GB" sz="1200" dirty="0" smtClean="0">
                <a:solidFill>
                  <a:prstClr val="black"/>
                </a:solidFill>
                <a:cs typeface="Arial" pitchFamily="34" charset="0"/>
              </a:rPr>
              <a:t>The methodology used to measure the quality impacts of the interventions.</a:t>
            </a:r>
          </a:p>
          <a:p>
            <a:pPr marL="228600" indent="-228600" algn="just">
              <a:spcBef>
                <a:spcPts val="600"/>
              </a:spcBef>
              <a:buFont typeface="+mj-lt"/>
              <a:buAutoNum type="arabicPeriod"/>
            </a:pPr>
            <a:r>
              <a:rPr lang="en-GB" sz="1200" dirty="0" smtClean="0">
                <a:solidFill>
                  <a:prstClr val="black"/>
                </a:solidFill>
                <a:cs typeface="Arial" pitchFamily="34" charset="0"/>
              </a:rPr>
              <a:t>The methodology used to measure the financial impact of the interventions.</a:t>
            </a:r>
          </a:p>
          <a:p>
            <a:pPr marL="228600" indent="-228600" algn="just">
              <a:spcBef>
                <a:spcPts val="600"/>
              </a:spcBef>
              <a:buFont typeface="+mj-lt"/>
              <a:buAutoNum type="arabicPeriod"/>
            </a:pPr>
            <a:r>
              <a:rPr lang="en-GB" sz="1200" dirty="0" smtClean="0">
                <a:solidFill>
                  <a:prstClr val="black"/>
                </a:solidFill>
                <a:cs typeface="Arial" pitchFamily="34" charset="0"/>
              </a:rPr>
              <a:t>Additional details of the input data and assumptions used for the financial modelling.</a:t>
            </a:r>
          </a:p>
          <a:p>
            <a:pPr algn="just">
              <a:spcBef>
                <a:spcPts val="600"/>
              </a:spcBef>
            </a:pPr>
            <a:endParaRPr lang="en-GB" sz="1200" dirty="0">
              <a:solidFill>
                <a:prstClr val="black"/>
              </a:solidFill>
              <a:cs typeface="Arial" pitchFamily="34" charset="0"/>
            </a:endParaRPr>
          </a:p>
          <a:p>
            <a:pPr algn="just">
              <a:spcBef>
                <a:spcPts val="600"/>
              </a:spcBef>
            </a:pPr>
            <a:r>
              <a:rPr lang="en-GB" sz="1200" dirty="0" smtClean="0">
                <a:solidFill>
                  <a:prstClr val="black"/>
                </a:solidFill>
                <a:cs typeface="Arial" pitchFamily="34" charset="0"/>
              </a:rPr>
              <a:t>If </a:t>
            </a:r>
            <a:r>
              <a:rPr lang="en-GB" sz="1200" dirty="0">
                <a:solidFill>
                  <a:prstClr val="black"/>
                </a:solidFill>
                <a:cs typeface="Arial" pitchFamily="34" charset="0"/>
              </a:rPr>
              <a:t>you have additional questions on the process or methodology explained in this pack, </a:t>
            </a:r>
            <a:r>
              <a:rPr lang="en-GB" sz="1200" dirty="0" smtClean="0">
                <a:solidFill>
                  <a:prstClr val="black"/>
                </a:solidFill>
                <a:cs typeface="Arial" pitchFamily="34" charset="0"/>
              </a:rPr>
              <a:t>please contact </a:t>
            </a:r>
            <a:r>
              <a:rPr lang="en-GB" sz="1200" dirty="0" smtClean="0">
                <a:solidFill>
                  <a:prstClr val="black"/>
                </a:solidFill>
                <a:cs typeface="Arial" pitchFamily="34" charset="0"/>
                <a:hlinkClick r:id="rId7"/>
              </a:rPr>
              <a:t>england.calltoaction@nhs.net</a:t>
            </a:r>
            <a:r>
              <a:rPr lang="en-GB" sz="1200" dirty="0">
                <a:solidFill>
                  <a:prstClr val="black"/>
                </a:solidFill>
                <a:cs typeface="Arial" pitchFamily="34" charset="0"/>
              </a:rPr>
              <a:t>.</a:t>
            </a:r>
          </a:p>
          <a:p>
            <a:pPr marL="171450" indent="-171450" algn="just">
              <a:spcBef>
                <a:spcPts val="600"/>
              </a:spcBef>
              <a:buFont typeface="Arial" pitchFamily="34" charset="0"/>
              <a:buChar char="•"/>
            </a:pPr>
            <a:endParaRPr lang="en-GB" sz="1200" dirty="0" smtClean="0">
              <a:solidFill>
                <a:prstClr val="black"/>
              </a:solidFill>
              <a:cs typeface="Arial" pitchFamily="34" charset="0"/>
            </a:endParaRPr>
          </a:p>
          <a:p>
            <a:pPr marL="285750" indent="-285750" algn="just">
              <a:spcBef>
                <a:spcPts val="600"/>
              </a:spcBef>
              <a:buFont typeface="Arial" pitchFamily="34" charset="0"/>
              <a:buChar char="•"/>
            </a:pPr>
            <a:endParaRPr lang="en-GB" sz="1200" dirty="0">
              <a:solidFill>
                <a:prstClr val="black"/>
              </a:solidFill>
              <a:cs typeface="Arial" pitchFamily="34" charset="0"/>
            </a:endParaRPr>
          </a:p>
        </p:txBody>
      </p:sp>
    </p:spTree>
    <p:extLst>
      <p:ext uri="{BB962C8B-B14F-4D97-AF65-F5344CB8AC3E}">
        <p14:creationId xmlns:p14="http://schemas.microsoft.com/office/powerpoint/2010/main" val="1552463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3"/>
            </p:custDataLst>
            <p:extLst>
              <p:ext uri="{D42A27DB-BD31-4B8C-83A1-F6EECF244321}">
                <p14:modId xmlns:p14="http://schemas.microsoft.com/office/powerpoint/2010/main" val="17103491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333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4"/>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GB" sz="1200" dirty="0">
              <a:solidFill>
                <a:prstClr val="white"/>
              </a:solidFill>
              <a:sym typeface="Arial"/>
            </a:endParaRPr>
          </a:p>
        </p:txBody>
      </p:sp>
      <p:sp>
        <p:nvSpPr>
          <p:cNvPr id="15" name="Title 1"/>
          <p:cNvSpPr>
            <a:spLocks noGrp="1"/>
          </p:cNvSpPr>
          <p:nvPr>
            <p:ph type="title"/>
          </p:nvPr>
        </p:nvSpPr>
        <p:spPr>
          <a:xfrm>
            <a:off x="358776" y="518870"/>
            <a:ext cx="6768000" cy="406800"/>
          </a:xfrm>
          <a:solidFill>
            <a:schemeClr val="accent1"/>
          </a:solidFill>
        </p:spPr>
        <p:txBody>
          <a:bodyPr vert="horz" lIns="216000" tIns="0" rIns="0" bIns="0" rtlCol="0" anchor="ctr" anchorCtr="0">
            <a:noAutofit/>
          </a:bodyPr>
          <a:lstStyle/>
          <a:p>
            <a:r>
              <a:rPr lang="en-GB" sz="2000" dirty="0" smtClean="0"/>
              <a:t>The genesis of Any town health system</a:t>
            </a:r>
            <a:endParaRPr lang="en-GB" sz="2000" dirty="0"/>
          </a:p>
        </p:txBody>
      </p:sp>
      <p:sp>
        <p:nvSpPr>
          <p:cNvPr id="9" name="Rectangle 8"/>
          <p:cNvSpPr/>
          <p:nvPr/>
        </p:nvSpPr>
        <p:spPr>
          <a:xfrm>
            <a:off x="395536" y="2059988"/>
            <a:ext cx="4276199" cy="3924000"/>
          </a:xfrm>
          <a:prstGeom prst="rect">
            <a:avLst/>
          </a:prstGeom>
          <a:solidFill>
            <a:schemeClr val="bg1"/>
          </a:solidFill>
          <a:ln>
            <a:solidFill>
              <a:srgbClr val="00ADC6"/>
            </a:solidFill>
          </a:ln>
          <a:effectLst>
            <a:outerShdw blurRad="50800" dist="38100" dir="2700000" algn="tl" rotWithShape="0">
              <a:prstClr val="black">
                <a:alpha val="40000"/>
              </a:prstClr>
            </a:outerShdw>
          </a:effectLst>
        </p:spPr>
        <p:txBody>
          <a:bodyPr vert="horz" lIns="360000" tIns="0" rIns="360000" bIns="0" rtlCol="0" anchor="ctr" anchorCtr="0">
            <a:noAutofit/>
          </a:bodyPr>
          <a:lstStyle/>
          <a:p>
            <a:pPr marL="4763" algn="just" defTabSz="801472">
              <a:spcBef>
                <a:spcPct val="0"/>
              </a:spcBef>
            </a:pPr>
            <a:r>
              <a:rPr lang="en-GB" sz="1400" dirty="0" smtClean="0">
                <a:solidFill>
                  <a:prstClr val="black"/>
                </a:solidFill>
                <a:cs typeface="Arial" pitchFamily="34" charset="0"/>
              </a:rPr>
              <a:t>Any town health system is a high-level </a:t>
            </a:r>
            <a:r>
              <a:rPr lang="en-GB" sz="1400" dirty="0" smtClean="0">
                <a:solidFill>
                  <a:prstClr val="black"/>
                </a:solidFill>
                <a:cs typeface="Arial" pitchFamily="34" charset="0"/>
              </a:rPr>
              <a:t>tool that </a:t>
            </a:r>
            <a:r>
              <a:rPr lang="en-GB" sz="1400" dirty="0" smtClean="0">
                <a:solidFill>
                  <a:prstClr val="black"/>
                </a:solidFill>
                <a:cs typeface="Arial" pitchFamily="34" charset="0"/>
              </a:rPr>
              <a:t>shows what a typical health system’s quality and financial baseline may look like in 2018/19 and how the application of high impact interventions may address this challenge.</a:t>
            </a:r>
          </a:p>
          <a:p>
            <a:pPr marL="4763" algn="just" defTabSz="801472">
              <a:spcBef>
                <a:spcPct val="0"/>
              </a:spcBef>
            </a:pPr>
            <a:endParaRPr lang="en-GB" sz="1400" dirty="0">
              <a:solidFill>
                <a:prstClr val="black"/>
              </a:solidFill>
              <a:cs typeface="Arial" pitchFamily="34" charset="0"/>
            </a:endParaRPr>
          </a:p>
          <a:p>
            <a:pPr marL="4763" algn="just" defTabSz="801472">
              <a:spcBef>
                <a:spcPct val="0"/>
              </a:spcBef>
            </a:pPr>
            <a:r>
              <a:rPr lang="en-GB" sz="1400" dirty="0" smtClean="0">
                <a:solidFill>
                  <a:prstClr val="black"/>
                </a:solidFill>
                <a:cs typeface="Arial" pitchFamily="34" charset="0"/>
              </a:rPr>
              <a:t>Three modules reflect anonymised scenarios across England – an urban health system, a suburban health system and a rural health system.</a:t>
            </a:r>
          </a:p>
          <a:p>
            <a:pPr marL="4763" algn="just" defTabSz="801472">
              <a:spcBef>
                <a:spcPct val="0"/>
              </a:spcBef>
            </a:pPr>
            <a:endParaRPr lang="en-GB" sz="1400" dirty="0">
              <a:solidFill>
                <a:prstClr val="black"/>
              </a:solidFill>
              <a:cs typeface="Arial" pitchFamily="34" charset="0"/>
            </a:endParaRPr>
          </a:p>
          <a:p>
            <a:pPr marL="4763" algn="just" defTabSz="801472">
              <a:spcBef>
                <a:spcPct val="0"/>
              </a:spcBef>
            </a:pPr>
            <a:r>
              <a:rPr lang="en-GB" sz="1400" dirty="0">
                <a:solidFill>
                  <a:prstClr val="black"/>
                </a:solidFill>
                <a:cs typeface="Arial" pitchFamily="34" charset="0"/>
              </a:rPr>
              <a:t>The tool is not intended to consider acute reconfiguration, nor questions around whole system design</a:t>
            </a:r>
            <a:r>
              <a:rPr lang="en-GB" sz="1400" dirty="0" smtClean="0">
                <a:solidFill>
                  <a:prstClr val="black"/>
                </a:solidFill>
                <a:cs typeface="Arial" pitchFamily="34" charset="0"/>
              </a:rPr>
              <a:t>.</a:t>
            </a:r>
            <a:endParaRPr lang="en-GB" sz="1400" dirty="0">
              <a:solidFill>
                <a:prstClr val="black"/>
              </a:solidFill>
              <a:cs typeface="Arial" pitchFamily="34" charset="0"/>
            </a:endParaRPr>
          </a:p>
        </p:txBody>
      </p:sp>
      <p:sp>
        <p:nvSpPr>
          <p:cNvPr id="10" name="Rectangle 9"/>
          <p:cNvSpPr/>
          <p:nvPr/>
        </p:nvSpPr>
        <p:spPr>
          <a:xfrm>
            <a:off x="4860032" y="2045408"/>
            <a:ext cx="364202" cy="307777"/>
          </a:xfrm>
          <a:prstGeom prst="rect">
            <a:avLst/>
          </a:prstGeom>
        </p:spPr>
        <p:txBody>
          <a:bodyPr wrap="none">
            <a:spAutoFit/>
          </a:bodyPr>
          <a:lstStyle/>
          <a:p>
            <a:r>
              <a:rPr lang="en-GB" sz="1400" dirty="0">
                <a:solidFill>
                  <a:srgbClr val="00B050"/>
                </a:solidFill>
              </a:rPr>
              <a:t>✓</a:t>
            </a:r>
          </a:p>
        </p:txBody>
      </p:sp>
      <p:sp>
        <p:nvSpPr>
          <p:cNvPr id="11" name="Rectangle 10"/>
          <p:cNvSpPr/>
          <p:nvPr/>
        </p:nvSpPr>
        <p:spPr>
          <a:xfrm>
            <a:off x="4854344" y="4482460"/>
            <a:ext cx="364202" cy="307777"/>
          </a:xfrm>
          <a:prstGeom prst="rect">
            <a:avLst/>
          </a:prstGeom>
        </p:spPr>
        <p:txBody>
          <a:bodyPr wrap="none">
            <a:spAutoFit/>
          </a:bodyPr>
          <a:lstStyle/>
          <a:p>
            <a:r>
              <a:rPr lang="en-GB" sz="1400" dirty="0">
                <a:solidFill>
                  <a:srgbClr val="C00000"/>
                </a:solidFill>
              </a:rPr>
              <a:t>✗</a:t>
            </a:r>
          </a:p>
        </p:txBody>
      </p:sp>
      <p:sp>
        <p:nvSpPr>
          <p:cNvPr id="12" name="Rectangle 11"/>
          <p:cNvSpPr/>
          <p:nvPr/>
        </p:nvSpPr>
        <p:spPr>
          <a:xfrm>
            <a:off x="5194088" y="1961977"/>
            <a:ext cx="3770400" cy="536194"/>
          </a:xfrm>
          <a:prstGeom prst="rect">
            <a:avLst/>
          </a:prstGeom>
        </p:spPr>
        <p:txBody>
          <a:bodyPr wrap="square" lIns="104287" tIns="52144" rIns="104287" bIns="52144">
            <a:spAutoFit/>
          </a:bodyPr>
          <a:lstStyle/>
          <a:p>
            <a:pPr algn="just" defTabSz="1042872"/>
            <a:r>
              <a:rPr lang="en-GB" sz="1400" dirty="0" smtClean="0">
                <a:solidFill>
                  <a:prstClr val="black"/>
                </a:solidFill>
              </a:rPr>
              <a:t>A tool that you can use to guide local planning.</a:t>
            </a:r>
          </a:p>
        </p:txBody>
      </p:sp>
      <p:sp>
        <p:nvSpPr>
          <p:cNvPr id="13" name="Rectangle 12"/>
          <p:cNvSpPr/>
          <p:nvPr/>
        </p:nvSpPr>
        <p:spPr>
          <a:xfrm>
            <a:off x="5182712" y="4399029"/>
            <a:ext cx="3770400" cy="536194"/>
          </a:xfrm>
          <a:prstGeom prst="rect">
            <a:avLst/>
          </a:prstGeom>
        </p:spPr>
        <p:txBody>
          <a:bodyPr wrap="square" lIns="104287" tIns="52144" rIns="104287" bIns="52144">
            <a:spAutoFit/>
          </a:bodyPr>
          <a:lstStyle/>
          <a:p>
            <a:pPr algn="just" defTabSz="1042872"/>
            <a:r>
              <a:rPr lang="en-GB" sz="1400" dirty="0" smtClean="0">
                <a:solidFill>
                  <a:prstClr val="black"/>
                </a:solidFill>
              </a:rPr>
              <a:t>A collectively exhaustive list of interventions that will fill the financial gap.</a:t>
            </a:r>
          </a:p>
        </p:txBody>
      </p:sp>
      <p:sp>
        <p:nvSpPr>
          <p:cNvPr id="3" name="TextBox 2"/>
          <p:cNvSpPr txBox="1"/>
          <p:nvPr/>
        </p:nvSpPr>
        <p:spPr>
          <a:xfrm>
            <a:off x="4903575" y="1643748"/>
            <a:ext cx="795089" cy="215444"/>
          </a:xfrm>
          <a:prstGeom prst="rect">
            <a:avLst/>
          </a:prstGeom>
          <a:noFill/>
        </p:spPr>
        <p:txBody>
          <a:bodyPr wrap="none" lIns="0" tIns="0" rIns="0" bIns="0" rtlCol="0">
            <a:spAutoFit/>
          </a:bodyPr>
          <a:lstStyle/>
          <a:p>
            <a:r>
              <a:rPr lang="en-GB" sz="1400" b="1" dirty="0" smtClean="0">
                <a:solidFill>
                  <a:prstClr val="black"/>
                </a:solidFill>
                <a:cs typeface="Arial" pitchFamily="34" charset="0"/>
              </a:rPr>
              <a:t>What it is</a:t>
            </a:r>
            <a:endParaRPr lang="en-GB" sz="1400" b="1" dirty="0">
              <a:solidFill>
                <a:prstClr val="black"/>
              </a:solidFill>
              <a:cs typeface="Arial" pitchFamily="34" charset="0"/>
            </a:endParaRPr>
          </a:p>
        </p:txBody>
      </p:sp>
      <p:sp>
        <p:nvSpPr>
          <p:cNvPr id="16" name="Rectangle 15"/>
          <p:cNvSpPr/>
          <p:nvPr/>
        </p:nvSpPr>
        <p:spPr>
          <a:xfrm>
            <a:off x="5194088" y="2547215"/>
            <a:ext cx="3770400" cy="536194"/>
          </a:xfrm>
          <a:prstGeom prst="rect">
            <a:avLst/>
          </a:prstGeom>
        </p:spPr>
        <p:txBody>
          <a:bodyPr wrap="square" lIns="104287" tIns="52144" rIns="104287" bIns="52144">
            <a:spAutoFit/>
          </a:bodyPr>
          <a:lstStyle/>
          <a:p>
            <a:pPr algn="just" defTabSz="1042872"/>
            <a:r>
              <a:rPr lang="en-GB" sz="1400" dirty="0" smtClean="0">
                <a:solidFill>
                  <a:prstClr val="black"/>
                </a:solidFill>
              </a:rPr>
              <a:t>A set of evidence-based interventions that could be applied in a local health economy.</a:t>
            </a:r>
          </a:p>
        </p:txBody>
      </p:sp>
      <p:sp>
        <p:nvSpPr>
          <p:cNvPr id="17" name="Rectangle 16"/>
          <p:cNvSpPr/>
          <p:nvPr/>
        </p:nvSpPr>
        <p:spPr>
          <a:xfrm>
            <a:off x="4860032" y="2630646"/>
            <a:ext cx="364202" cy="307777"/>
          </a:xfrm>
          <a:prstGeom prst="rect">
            <a:avLst/>
          </a:prstGeom>
        </p:spPr>
        <p:txBody>
          <a:bodyPr wrap="none">
            <a:spAutoFit/>
          </a:bodyPr>
          <a:lstStyle/>
          <a:p>
            <a:r>
              <a:rPr lang="en-GB" sz="1400" dirty="0">
                <a:solidFill>
                  <a:srgbClr val="00B050"/>
                </a:solidFill>
              </a:rPr>
              <a:t>✓</a:t>
            </a:r>
          </a:p>
        </p:txBody>
      </p:sp>
      <p:sp>
        <p:nvSpPr>
          <p:cNvPr id="18" name="Rectangle 17"/>
          <p:cNvSpPr/>
          <p:nvPr/>
        </p:nvSpPr>
        <p:spPr>
          <a:xfrm>
            <a:off x="5194088" y="3132452"/>
            <a:ext cx="3770400" cy="751637"/>
          </a:xfrm>
          <a:prstGeom prst="rect">
            <a:avLst/>
          </a:prstGeom>
        </p:spPr>
        <p:txBody>
          <a:bodyPr wrap="square" lIns="104287" tIns="52144" rIns="104287" bIns="52144">
            <a:spAutoFit/>
          </a:bodyPr>
          <a:lstStyle/>
          <a:p>
            <a:pPr algn="just" defTabSz="1042872"/>
            <a:r>
              <a:rPr lang="en-GB" sz="1400" dirty="0" smtClean="0">
                <a:solidFill>
                  <a:prstClr val="black"/>
                </a:solidFill>
              </a:rPr>
              <a:t>An indication of how quality and finance will be affected through the impact of the interventions.</a:t>
            </a:r>
          </a:p>
        </p:txBody>
      </p:sp>
      <p:sp>
        <p:nvSpPr>
          <p:cNvPr id="19" name="TextBox 18"/>
          <p:cNvSpPr txBox="1"/>
          <p:nvPr/>
        </p:nvSpPr>
        <p:spPr>
          <a:xfrm>
            <a:off x="4932604" y="4082140"/>
            <a:ext cx="1013098" cy="215444"/>
          </a:xfrm>
          <a:prstGeom prst="rect">
            <a:avLst/>
          </a:prstGeom>
          <a:noFill/>
        </p:spPr>
        <p:txBody>
          <a:bodyPr wrap="none" lIns="0" tIns="0" rIns="0" bIns="0" rtlCol="0">
            <a:spAutoFit/>
          </a:bodyPr>
          <a:lstStyle/>
          <a:p>
            <a:r>
              <a:rPr lang="en-GB" sz="1400" b="1" dirty="0" smtClean="0">
                <a:solidFill>
                  <a:prstClr val="black"/>
                </a:solidFill>
                <a:cs typeface="Arial" pitchFamily="34" charset="0"/>
              </a:rPr>
              <a:t>What it isn’t</a:t>
            </a:r>
            <a:endParaRPr lang="en-GB" sz="1400" b="1" dirty="0">
              <a:solidFill>
                <a:prstClr val="black"/>
              </a:solidFill>
              <a:cs typeface="Arial" pitchFamily="34" charset="0"/>
            </a:endParaRPr>
          </a:p>
        </p:txBody>
      </p:sp>
      <p:sp>
        <p:nvSpPr>
          <p:cNvPr id="20" name="Rectangle 19"/>
          <p:cNvSpPr/>
          <p:nvPr/>
        </p:nvSpPr>
        <p:spPr>
          <a:xfrm>
            <a:off x="5182712" y="4991133"/>
            <a:ext cx="3770400" cy="536194"/>
          </a:xfrm>
          <a:prstGeom prst="rect">
            <a:avLst/>
          </a:prstGeom>
        </p:spPr>
        <p:txBody>
          <a:bodyPr wrap="square" lIns="104287" tIns="52144" rIns="104287" bIns="52144">
            <a:spAutoFit/>
          </a:bodyPr>
          <a:lstStyle/>
          <a:p>
            <a:pPr algn="just" defTabSz="1042872"/>
            <a:r>
              <a:rPr lang="en-GB" sz="1400" dirty="0" smtClean="0">
                <a:solidFill>
                  <a:prstClr val="black"/>
                </a:solidFill>
              </a:rPr>
              <a:t>A bespoke tool that takes into account local demographic make-up.</a:t>
            </a:r>
          </a:p>
        </p:txBody>
      </p:sp>
      <p:sp>
        <p:nvSpPr>
          <p:cNvPr id="21" name="Rectangle 20"/>
          <p:cNvSpPr/>
          <p:nvPr/>
        </p:nvSpPr>
        <p:spPr>
          <a:xfrm>
            <a:off x="4854344" y="5074564"/>
            <a:ext cx="364202" cy="307777"/>
          </a:xfrm>
          <a:prstGeom prst="rect">
            <a:avLst/>
          </a:prstGeom>
        </p:spPr>
        <p:txBody>
          <a:bodyPr wrap="none">
            <a:spAutoFit/>
          </a:bodyPr>
          <a:lstStyle/>
          <a:p>
            <a:r>
              <a:rPr lang="en-GB" sz="1400" dirty="0">
                <a:solidFill>
                  <a:srgbClr val="C00000"/>
                </a:solidFill>
              </a:rPr>
              <a:t>✗</a:t>
            </a:r>
          </a:p>
        </p:txBody>
      </p:sp>
      <p:sp>
        <p:nvSpPr>
          <p:cNvPr id="22" name="Rectangle 21"/>
          <p:cNvSpPr/>
          <p:nvPr/>
        </p:nvSpPr>
        <p:spPr>
          <a:xfrm>
            <a:off x="4854344" y="5666668"/>
            <a:ext cx="364202" cy="307777"/>
          </a:xfrm>
          <a:prstGeom prst="rect">
            <a:avLst/>
          </a:prstGeom>
        </p:spPr>
        <p:txBody>
          <a:bodyPr wrap="none">
            <a:spAutoFit/>
          </a:bodyPr>
          <a:lstStyle/>
          <a:p>
            <a:r>
              <a:rPr lang="en-GB" sz="1400" dirty="0">
                <a:solidFill>
                  <a:srgbClr val="C00000"/>
                </a:solidFill>
              </a:rPr>
              <a:t>✗</a:t>
            </a:r>
          </a:p>
        </p:txBody>
      </p:sp>
      <p:sp>
        <p:nvSpPr>
          <p:cNvPr id="23" name="Rectangle 22"/>
          <p:cNvSpPr/>
          <p:nvPr/>
        </p:nvSpPr>
        <p:spPr>
          <a:xfrm>
            <a:off x="5182712" y="5583237"/>
            <a:ext cx="3770400" cy="536194"/>
          </a:xfrm>
          <a:prstGeom prst="rect">
            <a:avLst/>
          </a:prstGeom>
        </p:spPr>
        <p:txBody>
          <a:bodyPr wrap="square" lIns="104287" tIns="52144" rIns="104287" bIns="52144">
            <a:spAutoFit/>
          </a:bodyPr>
          <a:lstStyle/>
          <a:p>
            <a:pPr algn="just" defTabSz="1042872"/>
            <a:r>
              <a:rPr lang="en-GB" sz="1400" dirty="0" smtClean="0">
                <a:solidFill>
                  <a:prstClr val="black"/>
                </a:solidFill>
              </a:rPr>
              <a:t>A detailed implementation guide for health systems to follow.</a:t>
            </a:r>
          </a:p>
        </p:txBody>
      </p:sp>
      <p:sp>
        <p:nvSpPr>
          <p:cNvPr id="24" name="Rectangle 23"/>
          <p:cNvSpPr/>
          <p:nvPr/>
        </p:nvSpPr>
        <p:spPr>
          <a:xfrm>
            <a:off x="4860032" y="3323604"/>
            <a:ext cx="364202" cy="307777"/>
          </a:xfrm>
          <a:prstGeom prst="rect">
            <a:avLst/>
          </a:prstGeom>
        </p:spPr>
        <p:txBody>
          <a:bodyPr wrap="none">
            <a:spAutoFit/>
          </a:bodyPr>
          <a:lstStyle/>
          <a:p>
            <a:r>
              <a:rPr lang="en-GB" sz="1400" dirty="0">
                <a:solidFill>
                  <a:srgbClr val="00B050"/>
                </a:solidFill>
              </a:rPr>
              <a:t>✓</a:t>
            </a:r>
          </a:p>
        </p:txBody>
      </p:sp>
      <p:sp>
        <p:nvSpPr>
          <p:cNvPr id="25" name="Rectangle 24"/>
          <p:cNvSpPr/>
          <p:nvPr/>
        </p:nvSpPr>
        <p:spPr>
          <a:xfrm>
            <a:off x="358775" y="1172354"/>
            <a:ext cx="8498622" cy="461665"/>
          </a:xfrm>
          <a:prstGeom prst="rect">
            <a:avLst/>
          </a:prstGeom>
        </p:spPr>
        <p:txBody>
          <a:bodyPr wrap="square">
            <a:spAutoFit/>
          </a:bodyPr>
          <a:lstStyle/>
          <a:p>
            <a:r>
              <a:rPr lang="en-GB" sz="1200" b="1" dirty="0" smtClean="0"/>
              <a:t>The Any town model is intended to present a series of evidence-based ideas to help health systems in their five-year strategic planning process </a:t>
            </a:r>
            <a:endParaRPr lang="en-GB" sz="1200" b="1" dirty="0"/>
          </a:p>
        </p:txBody>
      </p:sp>
      <p:pic>
        <p:nvPicPr>
          <p:cNvPr id="27" name="Picture 2" descr="C:\Users\jsauvageau\Desktop\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139" y="2125753"/>
            <a:ext cx="197338" cy="43035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4854344" y="6146620"/>
            <a:ext cx="364202" cy="307777"/>
          </a:xfrm>
          <a:prstGeom prst="rect">
            <a:avLst/>
          </a:prstGeom>
        </p:spPr>
        <p:txBody>
          <a:bodyPr wrap="none">
            <a:spAutoFit/>
          </a:bodyPr>
          <a:lstStyle/>
          <a:p>
            <a:r>
              <a:rPr lang="en-GB" sz="1400" dirty="0">
                <a:solidFill>
                  <a:srgbClr val="C00000"/>
                </a:solidFill>
              </a:rPr>
              <a:t>✗</a:t>
            </a:r>
          </a:p>
        </p:txBody>
      </p:sp>
      <p:sp>
        <p:nvSpPr>
          <p:cNvPr id="29" name="Rectangle 28"/>
          <p:cNvSpPr/>
          <p:nvPr/>
        </p:nvSpPr>
        <p:spPr>
          <a:xfrm>
            <a:off x="5182712" y="6145077"/>
            <a:ext cx="3770400" cy="320750"/>
          </a:xfrm>
          <a:prstGeom prst="rect">
            <a:avLst/>
          </a:prstGeom>
        </p:spPr>
        <p:txBody>
          <a:bodyPr wrap="square" lIns="104287" tIns="52144" rIns="104287" bIns="52144">
            <a:spAutoFit/>
          </a:bodyPr>
          <a:lstStyle/>
          <a:p>
            <a:pPr algn="just" defTabSz="1042872"/>
            <a:r>
              <a:rPr lang="en-GB" sz="1400" dirty="0" smtClean="0">
                <a:solidFill>
                  <a:prstClr val="black"/>
                </a:solidFill>
              </a:rPr>
              <a:t>A provider-side reconfiguration tool.</a:t>
            </a:r>
          </a:p>
        </p:txBody>
      </p:sp>
      <p:sp>
        <p:nvSpPr>
          <p:cNvPr id="26" name="Slide Number Placeholder 4"/>
          <p:cNvSpPr>
            <a:spLocks noGrp="1"/>
          </p:cNvSpPr>
          <p:nvPr>
            <p:ph type="sldNum" sz="quarter" idx="12"/>
          </p:nvPr>
        </p:nvSpPr>
        <p:spPr>
          <a:xfrm>
            <a:off x="354024" y="6534984"/>
            <a:ext cx="301175" cy="180000"/>
          </a:xfrm>
        </p:spPr>
        <p:txBody>
          <a:bodyPr/>
          <a:lstStyle/>
          <a:p>
            <a:fld id="{23134A5E-8B9A-4F1B-8A1C-D54727A06F98}"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33899061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902" y="1956761"/>
            <a:ext cx="7739804" cy="774875"/>
          </a:xfrm>
        </p:spPr>
        <p:txBody>
          <a:bodyPr/>
          <a:lstStyle/>
          <a:p>
            <a:pPr>
              <a:lnSpc>
                <a:spcPct val="120000"/>
              </a:lnSpc>
            </a:pPr>
            <a:r>
              <a:rPr lang="en-GB" dirty="0" smtClean="0">
                <a:latin typeface="+mn-lt"/>
              </a:rPr>
              <a:t>Intervention research and selection methodology</a:t>
            </a:r>
            <a:endParaRPr lang="en-GB" dirty="0">
              <a:latin typeface="+mn-lt"/>
            </a:endParaRPr>
          </a:p>
        </p:txBody>
      </p:sp>
    </p:spTree>
    <p:extLst>
      <p:ext uri="{BB962C8B-B14F-4D97-AF65-F5344CB8AC3E}">
        <p14:creationId xmlns:p14="http://schemas.microsoft.com/office/powerpoint/2010/main" val="2653438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1984072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678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a:xfrm>
            <a:off x="354024" y="6534984"/>
            <a:ext cx="301175" cy="180000"/>
          </a:xfrm>
        </p:spPr>
        <p:txBody>
          <a:bodyPr/>
          <a:lstStyle/>
          <a:p>
            <a:fld id="{23134A5E-8B9A-4F1B-8A1C-D54727A06F98}" type="slidenum">
              <a:rPr lang="en-GB" smtClean="0">
                <a:solidFill>
                  <a:prstClr val="black"/>
                </a:solidFill>
              </a:rPr>
              <a:pPr/>
              <a:t>7</a:t>
            </a:fld>
            <a:endParaRPr lang="en-GB" dirty="0">
              <a:solidFill>
                <a:prstClr val="black"/>
              </a:solidFill>
            </a:endParaRPr>
          </a:p>
        </p:txBody>
      </p:sp>
      <p:sp>
        <p:nvSpPr>
          <p:cNvPr id="15" name="Title 1"/>
          <p:cNvSpPr>
            <a:spLocks noGrp="1"/>
          </p:cNvSpPr>
          <p:nvPr>
            <p:ph type="title"/>
          </p:nvPr>
        </p:nvSpPr>
        <p:spPr>
          <a:xfrm>
            <a:off x="358776" y="518870"/>
            <a:ext cx="6768000" cy="406800"/>
          </a:xfrm>
          <a:solidFill>
            <a:schemeClr val="accent1"/>
          </a:solidFill>
        </p:spPr>
        <p:txBody>
          <a:bodyPr vert="horz" lIns="216000" tIns="0" rIns="0" bIns="0" rtlCol="0" anchor="ctr" anchorCtr="0">
            <a:noAutofit/>
          </a:bodyPr>
          <a:lstStyle/>
          <a:p>
            <a:r>
              <a:rPr lang="en-GB" sz="2000" dirty="0" smtClean="0"/>
              <a:t>Research methodology for the evidence base</a:t>
            </a:r>
            <a:endParaRPr lang="en-GB" sz="2000" dirty="0"/>
          </a:p>
        </p:txBody>
      </p:sp>
      <p:grpSp>
        <p:nvGrpSpPr>
          <p:cNvPr id="4" name="Group 3"/>
          <p:cNvGrpSpPr/>
          <p:nvPr/>
        </p:nvGrpSpPr>
        <p:grpSpPr>
          <a:xfrm>
            <a:off x="596254" y="2954556"/>
            <a:ext cx="1885688" cy="956233"/>
            <a:chOff x="650446" y="3446877"/>
            <a:chExt cx="1885688" cy="956233"/>
          </a:xfrm>
        </p:grpSpPr>
        <p:sp>
          <p:nvSpPr>
            <p:cNvPr id="6" name="Title 1"/>
            <p:cNvSpPr txBox="1">
              <a:spLocks/>
            </p:cNvSpPr>
            <p:nvPr/>
          </p:nvSpPr>
          <p:spPr>
            <a:xfrm>
              <a:off x="781199" y="3581842"/>
              <a:ext cx="1754935" cy="821268"/>
            </a:xfrm>
            <a:prstGeom prst="rect">
              <a:avLst/>
            </a:prstGeom>
            <a:solidFill>
              <a:schemeClr val="accent1"/>
            </a:solidFill>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Incorporating Interventions from Existing Academic Reviews</a:t>
              </a:r>
              <a:endParaRPr lang="en-GB" sz="1200" b="1" dirty="0">
                <a:solidFill>
                  <a:prstClr val="white"/>
                </a:solidFill>
              </a:endParaRPr>
            </a:p>
          </p:txBody>
        </p:sp>
        <p:sp>
          <p:nvSpPr>
            <p:cNvPr id="9" name="Oval 8"/>
            <p:cNvSpPr/>
            <p:nvPr/>
          </p:nvSpPr>
          <p:spPr>
            <a:xfrm>
              <a:off x="650446" y="3446877"/>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2</a:t>
              </a:r>
              <a:endParaRPr lang="en-GB" sz="1200" dirty="0">
                <a:solidFill>
                  <a:prstClr val="white"/>
                </a:solidFill>
              </a:endParaRPr>
            </a:p>
          </p:txBody>
        </p:sp>
      </p:grpSp>
      <p:grpSp>
        <p:nvGrpSpPr>
          <p:cNvPr id="2" name="Group 1"/>
          <p:cNvGrpSpPr/>
          <p:nvPr/>
        </p:nvGrpSpPr>
        <p:grpSpPr>
          <a:xfrm>
            <a:off x="598631" y="1502137"/>
            <a:ext cx="1880935" cy="956233"/>
            <a:chOff x="601008" y="1953222"/>
            <a:chExt cx="1880935" cy="956233"/>
          </a:xfrm>
        </p:grpSpPr>
        <p:sp>
          <p:nvSpPr>
            <p:cNvPr id="7" name="Title 1"/>
            <p:cNvSpPr txBox="1">
              <a:spLocks/>
            </p:cNvSpPr>
            <p:nvPr/>
          </p:nvSpPr>
          <p:spPr>
            <a:xfrm>
              <a:off x="727008" y="2088187"/>
              <a:ext cx="1754935" cy="821268"/>
            </a:xfrm>
            <a:prstGeom prst="rect">
              <a:avLst/>
            </a:prstGeom>
            <a:solidFill>
              <a:schemeClr val="accent1"/>
            </a:solidFill>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Assessing NHS Case Studies</a:t>
              </a:r>
              <a:endParaRPr lang="en-GB" sz="1200" b="1" dirty="0">
                <a:solidFill>
                  <a:prstClr val="white"/>
                </a:solidFill>
              </a:endParaRPr>
            </a:p>
          </p:txBody>
        </p:sp>
        <p:sp>
          <p:nvSpPr>
            <p:cNvPr id="10" name="Oval 9"/>
            <p:cNvSpPr/>
            <p:nvPr/>
          </p:nvSpPr>
          <p:spPr>
            <a:xfrm>
              <a:off x="601008" y="1953222"/>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1</a:t>
              </a:r>
            </a:p>
          </p:txBody>
        </p:sp>
      </p:grpSp>
      <p:sp>
        <p:nvSpPr>
          <p:cNvPr id="12" name="Rectangle 11"/>
          <p:cNvSpPr/>
          <p:nvPr/>
        </p:nvSpPr>
        <p:spPr>
          <a:xfrm>
            <a:off x="358775" y="5727926"/>
            <a:ext cx="8498622" cy="830997"/>
          </a:xfrm>
          <a:prstGeom prst="rect">
            <a:avLst/>
          </a:prstGeom>
        </p:spPr>
        <p:txBody>
          <a:bodyPr wrap="square">
            <a:spAutoFit/>
          </a:bodyPr>
          <a:lstStyle/>
          <a:p>
            <a:pPr marL="171450" indent="-171450" algn="just">
              <a:buFont typeface="Arial" panose="020B0604020202020204" pitchFamily="34" charset="0"/>
              <a:buChar char="•"/>
            </a:pPr>
            <a:r>
              <a:rPr lang="en-GB" sz="1200" b="1" dirty="0" smtClean="0">
                <a:solidFill>
                  <a:prstClr val="black"/>
                </a:solidFill>
              </a:rPr>
              <a:t>This process resulted in a ‘long-list’ of potential interventions, which were then screened to determine their suitability for inclusion in Any town health </a:t>
            </a:r>
            <a:r>
              <a:rPr lang="en-GB" sz="1200" b="1" dirty="0" smtClean="0">
                <a:solidFill>
                  <a:prstClr val="black"/>
                </a:solidFill>
              </a:rPr>
              <a:t>system.</a:t>
            </a:r>
            <a:endParaRPr lang="en-GB" sz="1200" b="1" dirty="0" smtClean="0">
              <a:solidFill>
                <a:prstClr val="black"/>
              </a:solidFill>
            </a:endParaRPr>
          </a:p>
          <a:p>
            <a:pPr marL="171450" indent="-171450" algn="just">
              <a:buFont typeface="Arial" panose="020B0604020202020204" pitchFamily="34" charset="0"/>
              <a:buChar char="•"/>
            </a:pPr>
            <a:r>
              <a:rPr lang="en-GB" sz="1200" b="1" dirty="0" smtClean="0">
                <a:solidFill>
                  <a:prstClr val="black"/>
                </a:solidFill>
              </a:rPr>
              <a:t>In addition a range of stakeholders were invited to review the list of interventions and offer any additional suggestions of content for </a:t>
            </a:r>
            <a:r>
              <a:rPr lang="en-GB" sz="1200" b="1" dirty="0" smtClean="0">
                <a:solidFill>
                  <a:prstClr val="black"/>
                </a:solidFill>
              </a:rPr>
              <a:t>inclusion.</a:t>
            </a:r>
            <a:endParaRPr lang="en-GB" sz="1200" b="1" dirty="0">
              <a:solidFill>
                <a:prstClr val="black"/>
              </a:solidFill>
            </a:endParaRPr>
          </a:p>
        </p:txBody>
      </p:sp>
      <p:sp>
        <p:nvSpPr>
          <p:cNvPr id="22" name="TextBox 21"/>
          <p:cNvSpPr txBox="1"/>
          <p:nvPr/>
        </p:nvSpPr>
        <p:spPr>
          <a:xfrm>
            <a:off x="2696231" y="3005712"/>
            <a:ext cx="5735250" cy="1077218"/>
          </a:xfrm>
          <a:prstGeom prst="rect">
            <a:avLst/>
          </a:prstGeom>
          <a:noFill/>
        </p:spPr>
        <p:txBody>
          <a:bodyPr wrap="square" lIns="0" tIns="0" rIns="0" bIns="0" rtlCol="0">
            <a:spAutoFit/>
          </a:bodyPr>
          <a:lstStyle/>
          <a:p>
            <a:pPr marL="171450" indent="-171450" algn="just">
              <a:spcBef>
                <a:spcPts val="600"/>
              </a:spcBef>
              <a:buClr>
                <a:schemeClr val="accent1"/>
              </a:buClr>
              <a:buFont typeface="Arial" pitchFamily="34" charset="0"/>
              <a:buChar char="•"/>
            </a:pPr>
            <a:r>
              <a:rPr lang="en-GB" sz="1000" dirty="0">
                <a:solidFill>
                  <a:prstClr val="black"/>
                </a:solidFill>
                <a:cs typeface="Arial" pitchFamily="34" charset="0"/>
              </a:rPr>
              <a:t>These internal case studies were supplemented with existing academic reviews of specific interventions (e.g. primary care referral management and patient self-help).</a:t>
            </a:r>
          </a:p>
          <a:p>
            <a:pPr marL="171450" indent="-171450" algn="just">
              <a:spcBef>
                <a:spcPts val="600"/>
              </a:spcBef>
              <a:buFont typeface="Arial" pitchFamily="34" charset="0"/>
              <a:buChar char="•"/>
            </a:pPr>
            <a:r>
              <a:rPr lang="en-GB" sz="1000" dirty="0" smtClean="0">
                <a:solidFill>
                  <a:prstClr val="black"/>
                </a:solidFill>
                <a:cs typeface="Arial" pitchFamily="34" charset="0"/>
              </a:rPr>
              <a:t>These provided context on the state of the evidence base for each intervention, as well as providing some fully impact-assessed controlled studies of specific interventions.</a:t>
            </a:r>
          </a:p>
          <a:p>
            <a:pPr marL="171450" indent="-171450" algn="just">
              <a:spcBef>
                <a:spcPts val="600"/>
              </a:spcBef>
              <a:buFont typeface="Arial" pitchFamily="34" charset="0"/>
              <a:buChar char="•"/>
            </a:pPr>
            <a:r>
              <a:rPr lang="en-GB" sz="1000" dirty="0" smtClean="0">
                <a:solidFill>
                  <a:prstClr val="black"/>
                </a:solidFill>
                <a:cs typeface="Arial" pitchFamily="34" charset="0"/>
              </a:rPr>
              <a:t>Furthermore, where available NICE assessments were consulted (e.g., for the cost-effectiveness of early diagnosis interventions).</a:t>
            </a:r>
            <a:endParaRPr lang="en-GB" sz="1000" dirty="0">
              <a:solidFill>
                <a:prstClr val="black"/>
              </a:solidFill>
              <a:cs typeface="Arial" pitchFamily="34" charset="0"/>
            </a:endParaRPr>
          </a:p>
        </p:txBody>
      </p:sp>
      <p:sp>
        <p:nvSpPr>
          <p:cNvPr id="3" name="AutoShape 17" descr="data:image/jpeg;base64,/9j/4AAQSkZJRgABAQAAAQABAAD/2wCEAAkGBhQQERUUEBQUFBUVFxYXFRcWGBcYGBgUGBcWFxQXGBkYHSceGBkjGhgUHy8gIycpLiwsHR8xNTAqNSYsLCkBCQoKDgwOGg8PGi0jHyQrKi8wKiwqLCkwLzAsKi0tNCwsNDAsNSwpLCwsLCosLCwsLCwsNCwqLCwpLCwsLCwsLP/AABEIAJEBXAMBIgACEQEDEQH/xAAcAAEAAgIDAQAAAAAAAAAAAAAABgcDBQECBAj/xABJEAACAQIDBQUDCQYEAwgDAAABAgMAEQQSIQUGBzFRE0FhcYEikaEUMkJScpKxssEjM2JzgqJTY8LRFTTSJDVDRIOTs/AWFyX/xAAaAQEAAwEBAQAAAAAAAAAAAAAAAQIDBAUG/8QAMxEAAgIBAwIEBAUDBQEAAAAAAAECAxEEEiExQQUTImEUUaGxcYGRwfAjMmI0QnLh8RX/2gAMAwEAAhEDEQA/ALxpSlAKUpQClKUApSsHy2PNkzpm+rmGb3XvQjKRnpSlCRSlKAUpSgFKUoBSlKAUrBicdHELyOiDqzBfxNdMLtSGU2iljc9EdWPwNRkruWcZPVSlKksKVibFIObqPMiu0cobVSD5G9CMo70pShIpSlAKUpQClKUApSlAKUpQClKUApSlAKUpQClKUApSlAR7f3GvDgZWjYq3sLmBsQGdQbHu0uKqGDeHExsGWeUEaj22I9QTYjwNWvxJ/wC75PtR/nWqYNcd7e4+c8UnJXLD7L7s+gZ9qLFh+3lNlVA7W8QNB4kmwqAw8W37UZ4VEN9bElwvW/InwsK9XEnaOXBYeIH95lY/ZRR/qZT6VWdWssaeEaa7W2QsUIPGMZLs302mU2fJJC1iwQKwP0XZRcH7JOtUorEG40N73HO/W/Wp7LtDtNgWJuUdY/uyAr/aVqA1S2W5p+xy+I2+ZOEv8Uy194N5ZI9kxSBiJZljXMNCCVu7DobKfK9VY2IYm5ZiepJvUx32YrgNnJ/lZj9yO35jUV2R2fbxdv8Aus69pe/zLjNy15dKixtvBXWzlO1Rb6JfVHEG1JozdJZV+y7D8DVwbgY2ebBh8SSxLNkYjUxi1ieuubXpatFFtfYqsLRp5mGQj3EfpU8wsyuitGQUYAqRyKkaW9K2qjh9T09BRsk35ifsmZag/FDbrwRRxRMUaUksVNjkUcrjUXJHuNTiqc4m43tMcy90SInqRnP5vhV7XiJ0eI2uuh478EXadjzZj5k1lw20ZI2DI7qVIIsx5jlXv3X2P8qmKWvaKVvUIQn95StRXFz1Pl8SilP5/sfQuzcaJ4Y5V5Oit7wDao1v7vgcGgjht20guCdcics1u8k3A8j0154ZY7tMCFPOJ2T0+evwa3pVb747QM+Nma+gcov2U9kfgT611zs9Ca7n0Wq1bjpoyj1l/GarE4lpWLyMzsebMSSfU0aN4yCQyNzFwVPgR3+tSTh9gY2xJlnKrHAue7kBc5Nkvfp7R8wK9PETemLGNGkHtLGWJe1rk2Flvrl059/przbfTubPEVK8l2ylz2XzJTw53qfFI0U5zSRgEMebIdNepBsL99xVfb1bWebFTEuxUSOFGY2CqSosOQ0FSbhNs5u0lnIIQJ2YPViysbeQUe8VApXzMSe8k+83q85NwWTp1F05aatS75+h1tXp2djpIJFeBmVwRbL3npYfOB5W76km6GO2fHEwxyBpM5KkozexlW3LxzVOt3Mfs6WTLg1iEgBOkRRrDmQSo69aiFee5XT6RWYasSfy7kljJIBIsbC46Gu1KV3H1QpSlAKUpQClKUApSlAKUpQClKUApSlAKUpQClKUApSlARziFDm2fNbuyN7pFJ+F6pSvobaODE0UkbcnRlP9QIvXz/jcI0MjRyCzISrDxH6VyXrlM+e8Xg98Z+2Da7z7fGL+T2BHZQojX/xPpkeGi14cfstoY4XblMhceFnZbeOgU/1V5sNhmkdUQXZiFUdSTYVZPEXYITAwFNfk+VCf4GUKT95U99ZpOScjijXK+Nlr7Jfz9CGw7RA2bJDcXOIjYDvymNrm3S6L7600cZYhRqSQB5nQV1qT8PNiHEYtWI9iG0jHuzD92PMtr5A1VeppGMFK+cYfkbPinHkOFjHJImA9Co/01CIYS7BUBLMQqgcySbAe+pxxb/5iH+WfzmoThMSYpEkW2ZGVhfldSCL+FxVrP72ba3HxEs9OPsbvC7g42Q27Ar4uVUD439wNXDsXZ/yfDxRXv2aKpPUgan31VCcTMaGvmjI6GMW+GvxqwNy97vl6PmTJJHlzAaqQ17EX1HI6VtU4J8Hp+Hy00ZuNbeX8ySVQW8eJ7TFzv1le3kGIHwAq/Ca+c3e5J6m/v1pf2I8Yl6YL8TYbE29Lg3LwZQzLlJZc2lwfxArXsbknrVnbg7nwyYQSYmJXaRiy5hqEFgvvIJ9RUU3+2IuFxZEahY3VXQDkPosB6gn1rJwaimedbpbYURsk+Pl8skg4RYv2p4+oRx6Eq34rVfTvmZj1JPvN6lvCyW2OI+tE49xQ/pUTxCZXYdGI9xIqG/QvzItk3p6/Zy/Yx16tmNEJVOIDtFf2whAa3hf8NPMVI929zxjsFIyELMkhCE8mGRTkPTXke6ovisK8TlJFKspsVIsQarhrkwlVOtRm1wy+djvA0CfJcvZWsuXkOotzBvzvrfnVBMLG3Spfwxx0q4sRoSY3VjIO4ZR7LeBvlHrWo3v2ScNi5UIsrMXTxRySLeWo9K1m90Uzv1dnxFELEsYbX2Omx91cRi1LQIGUHKTmRbGwPJiDyIqwNw9x5MJI02IK5ipVVU3tcgkk8r6WsL99QHd7eqbAluxKlWtmVhdSRyOhBB8jUjXi5NbWCI+RYf71EHBcvqRo56WvE553L9C06V0ifMoPUA++u9dp9OKUpQClKUApSlAKUpQClKUApSlAKUpQClKUApSlAKUpQCo9vJuRBjTnfMklrZ0tcjuDAix/Hxr17x7yR4GLPJqToiDmzfoB3nu9wqvzxaxGa4ihy/V9u9vtZufpWU5xXEjh1Wo08f6dvPsTLdzcODBN2ilpJOQZ7ezfnlAGh8dTW82hgVnieKQXV1KnyPePEc6jcHEjDHDGZrqwOUxaFy9rgL1X+LT36VDdocUMW7fsskS9wChjbxLc/QCo3wisIylqtLRBRj0fZfz7nvj4RyZzmnQJfQhSWI8jYA+pqf7E2HFg4hHCLDmSdWZu9mPeagu7PE9zII8ZlysbCQDLlJ5Zhyt4i1vGrKpWodYltFDTNOdK5+prts7AhxiZZ0zW+aeTKf4SNR+FQ7F8IkJ/ZYhlHR0DfEFfwrd7872NgI07MK0kjGwa5AVR7RsCO8qPWoWvFbF96wH+hv8ArqJuGcSMtXZpN+21ZZsY+EDX9rEi3hGb/Fqmu727cWBjKQ3JY3dm1Zj3X6AdwFQzZnFolgMRCoUkAshPsjrla9x61Y4N+VTWodYmujhpXmVK5/P9zmoavCzC9pmLSlb37O4y/ZuBmt638aku1dsw4VM87hB3X5k9FA1J8qic3FrDg2WKZh19gfC9Wm4f7jXUy0+UrscE3jjCgKoAAAAA0AA0AHhWo3m3Wjx8YWQlWUko62uL8xrzB008BXg2RxFwmIYLmaJjoBIAAT0DAke+1SiremSNVKq+GFhojW6u40eBZnDtJIRlzEAALcEgAdbDW9a/bXC+GeVpI5GiLksy2DLmOpI1BFzra9b7ePeWLAx55NSdEQc2Pf5Ad5qCLxcmzXMMWTpds1vtcvhWUvLj6WcV70dSVU1+XJOd1t21wEJjVy+Zy5JAGpCiwA7rKKybc3ZgxgtOlyPmuNHHkengbiu2wd4IsZD2sZt3Mp5ow5g/jfpWq2jxHwcLZc7SEc+zXMPvEgH0JrTMVH2Oly08akm1t7Hs3b3QhwGYxZmZ+bPYnKOSiwAA7/H3Vn2/u3DjUCzLqPmuujLfnY9PA6Vi2Fvfh8YSsLnOBfIwytbqO4+hNerbm3I8HF2sxNrgAAXLMb2AHWwPuotu32LRVHlYWNn0IJieELX/AGeIUj+NCD7wdfdXfA8IzmBnnBUHVUU3I6ZidPca9sfFuAtZoZQvX2D62vUq2xtxMNh2na7KACAvNsxAUC/W4rJRrfKOGGn0U8yj268s2CrYWHdXNV/g+LSNIqyQMikgZg4a19LkZRp61YFbRkpdD0KdRXcn5bzgUrgm1QpuLGFvpHOfHKn/AF0clHqTbfXVje8ZJtStVu9vJFjo2eEOArZSHABvYHuJFtetbWpTzyjSE1NbovgUpVebw8U8kjJhERgpsZHuQT35VBFx4316VEpKPUyu1FdCzNlh0qnP/wBnY2980flkFvxv8asjc/eA47DCVgFcMyOFvbMLG4vyuCpqsbFJ4RjRrqr5bY5ybulcM1hc6WqHycUsIJClpSoNu0CjL5gXzEenpVnJLqdFl1dWN7xkmNKw4TFpMivGwZGF1YciKj2+2+PyBUCKHkkvbNfKqi12NtTqbAefSpcklliy2FcN8nwSelVZsnipP2qjELGYyQGyqVKg6Zhqb252q0garGal0M9Pqa703Dsc0pSrnSKUpQClKxYqfIjOfoqW9wJoQ3gpnf7bBxGMfX2Ij2aDu9n559Wv6WqOVy7liSeZ1PmdTUk3K3VXHtMHJUIns2/xGuEv4Cx0rz+ZyPjcT1Nrx1bI1SuWWxseY5+dSrh1sNMVPIJlDIsR0P1mIUHzAzEeNRFZeDOqp2zUF1ZFKu3cPaZnwMRY3ZLxt5poP7ctUtiYCjsh5qxU+YJB/CrK4T4u2HnU8kcP5Apr+StKXiR6Hhc3C/b80yN8StpdrjmUHSJVQefzm+LW9Kj+z9lyYguIlzFEaRvsLa58TqNK6Y/FmWV5Dzd2c/1En9amHDfa2GwwmbESKjPlVQQT7IuW5DvJHuqv90uTnW3Uah73hNvkhFXdu7tlRs2OeQ6JF7R7/wBndT6nL8apTEKA7BTdQxCnqtzY+6plFjj/AMBZR/j5D5FhJVqpbW/wNdBb5Upv/F/QjW3dtyYyZpZTz+avci9yj/7qda19KtXdbh3hxAkmIXtJHUMQSQq5hcAAEX0OpN6rGLmzCmizVTeHz3bKqq39w9tsdnGScm0OcZjzMaAMPO1yvpW0TcrBA3+TReov+Na/iDIINnOkYChiiAKAAAWBIAGg0BraMHXmR61GknpN1rl0T4Kr23tmTFzNLKdTyHcq9yjwFeClb7eLAdnh8CwGjwN97OWb84rn5eWeJiVm6b7c/U1EGPkRHRHZVksHANgwF7A+81gpUix257RYCPFl9XK+xbkjXym9+fLu7/CiTZEYTsTxzhfQ0uzce0EqSobMjBh425jyIuPWrO4oyB8DGy8jKjDyMclv0qqasbe6TNsbCE/5HwicfpWkH6ZI7dLN+TbH2yVzVm744nNsbDn6ww9/uEn4iqyqf7xyX2JhPtRj3LKP0qIdH+BXSPFdq/xK/r6H2fNnijb6yKfeoNfPNX5u0+bB4c9YYvyLWlHVnZ4O/VJeyPbiWsjHop/A186ivoXajWhlPSN/ymvnoUv7E+MdYfn+xaPCM/sJv5i/kFT6q/4RH9lP9tfymrArar+xHpaD/Tx/nci/ETbZw2EYKbPKezXqARdz93T1FUzU24rbQz4pIgdIkv8A1Obn+0JUX2Hh1kxMKuQFMiZiSAMtwWuT4Xrmte6WDw9fY7dRtXbgwY3BtDI0bizKbEeNT/hFjf38RP1JAPerf6KjvEJF+XO8bKyyKj3Uhhe2Ui477rf1rvw4x3ZY+ME2EgaM+ozL/coqI+mZXT/0dWl2zj9iwuIe0TDgZMpsZLRj+o+1/aGqlqtLi5LbDwr1lJ9yN/1VVtTc/UX8Uk3fj5JE64Ybx9lIcNIfZkN4790neP6h8QOtduLn7+H+W35qgiOVIKkggggjmCNQR41vN6d5PlwgZhaRIysnQtm+cPAjXwqN/o2sotTu0zpl1WMfqaGvoLYs2fDwsebRRk+ZQGvn6r83bH/Y8P8AyYvyLWlHVnV4Q/XL8EbKlKV1H0IpSlAK1+8H/K4i3+DL+Rq2FYcZh+0jdD9JWX7wI/WofQrNZi0fO9WTwgX2cSfGIe4Sf71XmIwTxsyOrBlJBBB0I51ZvCbBssErsCA8gAuLXCrqR4XNcdS9Z8v4dF/Er2z9iD75bHOGxcqkWVmLxnuKMb6eRJHpUw4RYUhJ5LaFkQH7IYn8wqeYvARzC0saSAcg6hgD6iu8GHWNQqKqqOQUAAeQGlbxqxLJ61Xh6rv81Pjnj8SiN6I8uMxA/wA6T4sT+tb/AHKxHZ4HaLf5aAebCVf1FeTf3ZTrj5LIxEhV0sCb3UA2tz9oEVKd39zpE2ZiEcZZcQCQp0Iyj9mp6Em/lesIxe549zzKaZ/ETwum77PBV9b/AGHuTiMZF2sPZ5cxX2mINxa/cdNa052fIHydm+e9suVs1+lrXq7t0NknC4OKNxZ7FnHRmJYj0vb0qK4bnyZ6HSq+bU08IpLaOAaCV4pLZkOU21F/DwqUbEwxl2Ri1GpjlWQeQCZv7Q1ZuKOxWjxPbgHJKBc9wkUZbHpdQp99b/hXgCMJKzj2ZXIAPJlChT5i5Yehq0YetxNaNM1qZVdsP9MFVVbu5+/MEkCRzSLFKihTnIUNlFgysdNR3c73qD74bmSYJyyAtATdWGuW/wBF+hHXv89KjVVjJ1s56rbdFY01+RfU+9GFQXbEQjydSfcCTUU4gbYixWAzYeQOFmQNa+mj2uCARzFVhVjbublyNs3EK4yvPlaNW0I7PVL35ZiSPKtPMlPKwd8dZbq1KtR4wyuaspNhHH7GgEdjLEGKeOVmVkv3XAHqBVbzRFGKuCrKbEHQgjmCO6rp4fYNosBEHBBOdgDzCsxK+8WPrVKlltM5vDa/MnKEujX7oqCDY0zyiJYn7Qm2UqQQfG40A6mrP4gYURbLEY5IYVHktgPwqZ1F+JOHZ8A+UE5WRjb6obU+nOtfL2RZ6K0S09NmHnKKZqxN71y7GwY/k/8Awuf1qvsPAZGCILsxCgDvJNhVrcSNmkbOQJqIWjJ+yFMd/itYwXpkzzNJBuq1r5FTVO9s67Cw38wfjMKglWJtLBMdhQgKxIKPYAk5Szm/lZhUQ7/gZ6RNxs/4v7orup7sfigMPBHEYC3ZoFzdoBewte2XSoERXZIyxsoJPQC5+FVjJx6GFN9lLzW8FoYHiGuN7SDsWjZopcpzBhcIxsdBbQGqsFWFw83PlEhnnQxrkZUDCzEuLFrHUALfnzvUI2lsyTDSGOZSrKbaiwNu8HvB6irz3NJyOrVO6dcJ2+/b8CacMNuQwLMs8iRlijLnNgQAQbE6X5VYGE2/h5myxTxO3cqupJ8hfWqBrYbAzfKoMly3ax2++KtC1pJGul8RlXGNe3K/7PXvriM+PxBPc+X7gC/pWkAvUp3z3ZnTFysIndJHLqyKWHtG5BtyINxY1u+GW7UsczTzRsihCqZwVJZiLkA62AHPxquxylgw+Gst1Di1jLfOCuytu6s2CxRikSReaMrDzUgj8Kubfnd84zClYxeRCHQdSLgrfxBPraqf/wCDz5snYy5uWXI97+VqicHBkanST080lz74J3xTxIlgwrobq5ZlPgUUj4Gq4qxdqbtYiTZMKtGRLAxOQasYjfuH0rEG3ge+oAmCkY5VRyegVifdapsznJbXqcrd7XVL7Hp2tsV8N2ecezLGkiN3EMoJHmCbEeXWvBV5Nu9HicFFDiFItHH4MjhALjoRyquNrcNsVCx7JRMncyEBreKk3B8r1M6muUX1Ph9lfqgsp/QiqoWIA1J0A8Tyq/JwcPhGCmxihNj4pHofhUA3J3BlE6zYpOzSMhlVrZmcfN0HJQddegqysXhxJG6Hk6sp8mBB/GtaYNJs9Dw3TzhCUpLDfQoM7anJzGaa55ntHv8AjU94XbcnlkljlkaRQgYZyWIOYDQnW1jyqFbX3ZxGFYiWNrDk4BKEdQw09DrU24TbLdRNM6kBsqJcWva5Yi/d83Xz6VlXnecGiVq1Ki8+5YlKUrtPqBSlKA4tSo3vtvd8hjAQBpZL5AeQA5s3XoB3+lVbLvBjMS/76d2PJULD3Kmg91ZTtUXg8/Ua+FMtmMsvelQjhzPjD2i4sTZAFKGYMGzXNwC2pFvd615eJe9EkLRwQOyNbO5U2Njoi3H9RPpU+Ytu40eriqfOkmvYsCuaqbcze/EDGRx4iV3ST2bOb2LC8ZF9dTl9DVh707YOEwskygFlyhQeV2YKL+V70jYpLJNOrhbW7OmOpta5qo92+Ic6Tr8qkMkTmz5gPYv9IWAsB3jpepbxOxrx4IdmxXPIqsVNrrlc2uO4kCoVicW0Uhrq51Ssj27EtZQRYi46GuVUDQaCqu4UYpziJVLMV7LNYk2zB0ANutia43p4kSvI0eDOSMHLnABZzyuL/NXpbX8KjzVt3MovEK/KVsljPbqWkQDzrS4rczByG7YeO/8ACCn5CKguxdl7VkmjZ3xCLmUs0khAy3BN1La6d1q5323vxKY2SOCVkVMqgLbVsoJOo1Nzb0qHYsZkik9ZB177a3jOOUT/AAG6+FgOaKCNWHJrXYeRa5FbWqkXEbZJ/wDM+qqPxFSLfDeifB4WCMkDEyIO0YW9mwGcjuuWNr8ufhUqxJdMF69XXGEpbHFL2wS+bZsLuHeONnHJiiltOViRevVVFzbOx0sJxDid4/nZ2YnT61ib28bWqW8NN6ZZJDhpmLjKWjZjdhltdbnUixvrytURtTeMYKU6+MrFBwcc9H8yx64ZgOelCao3bu3p9oT2uxDNliiHIXNlFuRY6XNXnPYdGr1a06XGW+iLthiTmgXzUD8RWR1BFiLg8weVqq7cTY2MwuMUPFIkbBhJcexbKSt7aXzWtWgwm0ZP+IBw7hmxAucx5GWxB8LaWqnm4XKOb/6G2MXKGMvGP4vct7/8XwubN8nhuTe+ReY9K2YFDVSbgbambaCh5ZGEgkzBmJBIRmBsdOYq7kotLHU6bboUTjBR/ufb+e5amLxcUYBldEvyLsq3+9TC4uOQfsnRh/Ayn8tU9vW7YvabxlucqwpfUKLhOXS9z61zt/dGfZmSUSKQWyh4yysGsSPgDyNZ+a+cLg5JeITzJxhmMXjOS6KxywqwswDDoQCPcaiOzN+MuzRiZ/adSY7DTtJB83yuNT5HyqDT7z4/GOezebnokGZQL8h7GvXmTV5WpG9uvrglhNtrOC2X3cwrc8PAf/TT/amH2BhoW7SOGKNhf2gqgjSx17tKrLd7fbE4WcR4lndMwWRZbl01tcFvaBHO3I/Gu++u15sbjThoiSiv2aoDYNINGZuutxryA86r5kcZxyYfHU7N8YerOMY5yWlDtWF2ypLGzdFdSfcDevVVN7b4eT4SHti6OFsWCZrrra4uBcA2qYbi72GXCSHEMS2GF2Y6lo7EqT1b2WHoOtWjY84ksG1Osk5+XbHa8ZJpXFUzi96sbj5skLOuYnJFEcthz1IsTYcyTbyrHjptobOde0klQsLreTOrW53FyD3aGq+cvlwZPxOPMlBuK7l11xVV7xbVxmLgw88ImCMjCQQl7dqrsrEhdbEAEXqIz4mdDaR5lPOzM4NvU0ldjsLfE1B8QbXz6H0HSqP2JDjmljMIxF8ym/7QLa41JOmW3Wrwq8J7ux16XU/EJva1gUpStDrFKUoBSlKAUpSgKg4pOTjrHkIky+V2J+N6lXCqFBhGZbZzIwc9+gGUHwtr6mueIe6L4tVlgF5YxlK97pz0v9IG+nfc+FVnBi8RhHIRpYG5MPaQ6dQefrXI3snlnztknpdU7JRyn+5f5NULt/aXyrFySE2V3sD0QeyvLooFSXdnaeOmjxLs8ska4eUAtcjtCBly9WGvL9ajm7GwzjMQkWoU3LsNcqgE36c7D1pZLfhIay96lQjBPl9/0PTvdjIGxKyYN7qEjAOVlytGMo+cB9FUqc757SGI2QJR/wCJ2RPgcwzD0YEelRnfPcNcDEssTu4zZXzAaXHsnQcri3qK67JmfEbJxECAu0MiOANTkZrtYDXQhj61HKbT7orF2VzsrmsOUW8L8P8A0iIQkEgGwtc9L8r1v8dvUZsBHhpAS0cilX7jGFYAHvzC4Hl8dvw22N2z4hZoyY2iCNcEC5YEAH6wtfwtWv29uBicO57NGmjJ9lkGY26Mo1B+FUUZKOUcsabo1eZDpLKZk3HDLFjpE5rhmAPQtc3/ALSa1m58IbHYcHl2in7t2HxAqyNwt2Dh8K4nWzzn21PMJbKqnxsWPrUC25uxiNnTZ0DFFbNHKouBY3XN3Kw8dDV3FpJnRZp51V1Ta4XX9cl1Wqit6JiMfOw5iZrf0tp+FbrZXEbGtKi+xLmYLkyAE3NtCtiDWo3sw7w46ZnUreVnS40ZS2ZSD3jyqbJqa4NNdqY6itOGeGb7ZHETGyTxoVRwzKpUIQbEgGxB0sO+sfFlv+1xjpCvxeSsuH4sYgsA0MTXPJc4Y+A1OvpWDiiS2KibKRmgSwPO+Z7jzF7VDeYPnJW2xT00kpuXK6rBrl38xXYPAzKyuuS5UBlQjKVXLYWtpqDapZwx3aCD5UzqxZSqBTfKLjNm6NoBbu9a2+8+5UOJhdkjVJwt1ZRYlgL2YDQ35X51EuFOPdcS8QuUdCzDuVlIs3hoSPd0qyTjNbuTWFc6dTBXPd8mWsapfe/dGTAyl0BMJa6Ov0NbhWt80juPfp36Vc5qpsbxIn7SdSiPE5ZVSRbFV+aAbHpzB778qvdtxydfiXlOCVjw+zJBuHvycQRh8T+9t7D/AFwNSG/jtrfv17+dd4wmDFue+Odj92Qn9K2G4eAeXHQ5AbIc7Hoqjv8AM2HrW94gbly9s2IgQuj6uqi7K/ebDUqeenI3rF7pQz8jzZO6/TKb5cX9Cw8ZtFRhnmBBQRs4PcVy5gaqPh0P/wChD4CS/wD7TitSu0MR2ZgDy9mT+79q3O/zfPW1TzhrupJE7YidCnslY1YWbW2ZiDqBYWF+pq+52SRr50tZfXtjjby/5+RDtvYoxbRmkW2ZMQzC/K6yXF/C4rLj9t4vajrGR2hBuqRrYAnQsf8AcnStlNu/M+1jeFypxOckqchj7TMSSRYjL/tVswYZUFkVVHRQAPhURrcs8kUaSdzmnJqOeV8ypd9cAcJh8JhibkCSR7cjIxHwHtAeFe7YUWKi2Yr4Bbu8rmQgKz5R7KhQ3MaefxrtxchPawPY5cjLfuzZr287GpRw3QjZ8VxzMhHlnbWpUf6jRpXTnVzgsrEeMduhA9lbpYvGYkPiEkUFg0skgKkgWuADzNhYWGlZN3HC7a9vT9tONfrHtAPibVb1qqviDutLFiGxMKsUchmKXvHIOZNtQCRe/W/hUyr2LKJv0nw8Y2QzJqWWT/euRRgsRm5dk49SpC/Eiqn3bkK4fHW5GAA+ZkAHwLVjm2vjceBCWlmFx7IUcxyLZQL26tU82PuMYdnzxNYzTob25AgExpfvseZ8T0qG3Y8orKctZbvrTSSf2ZVuElkRs0RZWUE3QkEDvNxrat1sbYmI2o5vMrMlr9q7Fgp71FjcX6d/S9Z9wcHmx4jlXmkyup00KEMCO7pWPaezp9kYsMl7A3jc/NdD9Fu69tCPXoayS4y+h59deIKyeXHOGi3Nh7IXCwJChuEHM95JJY+FyTVW8T5s2PI+rHGPxb/VVnbu7bGMw6zKpXNcEHuYaGx+kL99VZxEgY7RksrHMI8tgdf2ajTrqDyre3GxYPX8Ra+Gjs6ZX6YLS3Xa+Cw38mP8graV4NgYcx4WBGFmWKMEHuIQXHvvXvrddD1KuILPyQpSlSaClKUApSlAKUpQCurIDzAPnXalAcAV1jhVb5QBfnYAXrvSgOssQYEMAQeYIuD5g11gwyxiyKqjooAHuFZKUIwuopSlCRSlKAxJhkU3CqD1AAPvrtLCrCzAMOhAI9xrvShGEeeDZ8aG6Rop6qqg/AVklwyuQWVWKm6kgGx6i/KslKDaugrokQW+UAX52AFz413pQkVrNobs4bENmmhjZvrWsx8yLE1s6VDSfUrKMZLElk8mztkxYdcsEaRg88otc+J5n1r10pUkpJLCFKUoSKUpQHV4wwsQCOh1rkC3KuaUApSlAKUpQHQQKGLBRmOhNhcjpfnXLICLEAjxrtSgwcAW5VzalKAUpSgFKUoBSlKAUpSgFKUoBSlKAUpSgFKUoBSlKAUpSgFKUoBSlKAUpSgFKUoBSlKAUpSgFKUoBSlKAUpSgFKUoBSlKAUpSgFKUoBSlKAUpSgFKUoD/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nvGrpSpPr>
          <p:cNvPr id="17" name="Group 16"/>
          <p:cNvGrpSpPr/>
          <p:nvPr/>
        </p:nvGrpSpPr>
        <p:grpSpPr>
          <a:xfrm>
            <a:off x="596254" y="4501975"/>
            <a:ext cx="1885688" cy="956233"/>
            <a:chOff x="596254" y="4810560"/>
            <a:chExt cx="1885688" cy="956233"/>
          </a:xfrm>
        </p:grpSpPr>
        <p:sp>
          <p:nvSpPr>
            <p:cNvPr id="27" name="Title 1"/>
            <p:cNvSpPr txBox="1">
              <a:spLocks/>
            </p:cNvSpPr>
            <p:nvPr/>
          </p:nvSpPr>
          <p:spPr>
            <a:xfrm>
              <a:off x="727007" y="4945525"/>
              <a:ext cx="1754935" cy="821268"/>
            </a:xfrm>
            <a:prstGeom prst="rect">
              <a:avLst/>
            </a:prstGeom>
            <a:solidFill>
              <a:schemeClr val="accent1"/>
            </a:solidFill>
            <a:effectLst>
              <a:outerShdw blurRad="50800" dist="38100" dir="2700000" algn="tl" rotWithShape="0">
                <a:prstClr val="black">
                  <a:alpha val="40000"/>
                </a:prstClr>
              </a:outerShdw>
            </a:effectLst>
          </p:spPr>
          <p:txBody>
            <a:bodyPr vert="horz" lIns="0" tIns="0" rIns="0" bIns="0" rtlCol="0" anchor="ctr" anchorCtr="0">
              <a:noAutofit/>
            </a:bodyPr>
            <a:lst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a:lstStyle>
            <a:p>
              <a:pPr algn="ctr"/>
              <a:r>
                <a:rPr lang="en-GB" sz="1200" b="1" dirty="0" smtClean="0">
                  <a:solidFill>
                    <a:prstClr val="white"/>
                  </a:solidFill>
                </a:rPr>
                <a:t>Adding Specific Case Studies from Third Sector Organisations</a:t>
              </a:r>
              <a:endParaRPr lang="en-GB" sz="1200" b="1" dirty="0">
                <a:solidFill>
                  <a:prstClr val="white"/>
                </a:solidFill>
              </a:endParaRPr>
            </a:p>
          </p:txBody>
        </p:sp>
        <p:sp>
          <p:nvSpPr>
            <p:cNvPr id="28" name="Oval 27"/>
            <p:cNvSpPr/>
            <p:nvPr/>
          </p:nvSpPr>
          <p:spPr>
            <a:xfrm>
              <a:off x="596254" y="4810560"/>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3</a:t>
              </a:r>
              <a:endParaRPr lang="en-GB" sz="1200" dirty="0">
                <a:solidFill>
                  <a:prstClr val="white"/>
                </a:solidFill>
              </a:endParaRPr>
            </a:p>
          </p:txBody>
        </p:sp>
      </p:grpSp>
      <p:sp>
        <p:nvSpPr>
          <p:cNvPr id="31" name="TextBox 30"/>
          <p:cNvSpPr txBox="1"/>
          <p:nvPr/>
        </p:nvSpPr>
        <p:spPr>
          <a:xfrm>
            <a:off x="2696231" y="4589440"/>
            <a:ext cx="5735250" cy="1077218"/>
          </a:xfrm>
          <a:prstGeom prst="rect">
            <a:avLst/>
          </a:prstGeom>
          <a:noFill/>
        </p:spPr>
        <p:txBody>
          <a:bodyPr wrap="square" lIns="0" tIns="0" rIns="0" bIns="0" rtlCol="0">
            <a:spAutoFit/>
          </a:bodyPr>
          <a:lstStyle/>
          <a:p>
            <a:pPr marL="171450" indent="-171450" algn="just">
              <a:spcBef>
                <a:spcPts val="600"/>
              </a:spcBef>
              <a:buFont typeface="Arial" pitchFamily="34" charset="0"/>
              <a:buChar char="•"/>
            </a:pPr>
            <a:r>
              <a:rPr lang="en-GB" sz="1000" dirty="0" smtClean="0">
                <a:solidFill>
                  <a:prstClr val="black"/>
                </a:solidFill>
                <a:cs typeface="Arial" pitchFamily="34" charset="0"/>
              </a:rPr>
              <a:t>Finally, specific examples of innovative interventions were drawn from publications produced by Third Sector organisations, such as the King’s Fund or the British Heart Foundation.</a:t>
            </a:r>
          </a:p>
          <a:p>
            <a:pPr marL="171450" indent="-171450" algn="just">
              <a:spcBef>
                <a:spcPts val="600"/>
              </a:spcBef>
              <a:buFont typeface="Arial" pitchFamily="34" charset="0"/>
              <a:buChar char="•"/>
            </a:pPr>
            <a:r>
              <a:rPr lang="en-GB" sz="1000" dirty="0" smtClean="0">
                <a:solidFill>
                  <a:prstClr val="black"/>
                </a:solidFill>
                <a:cs typeface="Arial" pitchFamily="34" charset="0"/>
              </a:rPr>
              <a:t>While many of these case studies did not fully meet our impact assessment criteria, those that did were shortlisted for further study.</a:t>
            </a:r>
          </a:p>
          <a:p>
            <a:pPr marL="171450" indent="-171450" algn="just">
              <a:spcBef>
                <a:spcPts val="600"/>
              </a:spcBef>
              <a:buFont typeface="Arial" pitchFamily="34" charset="0"/>
              <a:buChar char="•"/>
            </a:pPr>
            <a:r>
              <a:rPr lang="en-GB" sz="1000" dirty="0" smtClean="0">
                <a:solidFill>
                  <a:prstClr val="black"/>
                </a:solidFill>
                <a:cs typeface="Arial" pitchFamily="34" charset="0"/>
              </a:rPr>
              <a:t>Where these suggested the existence of impact assessment for interesting interventions we followed this up in the academic literature.</a:t>
            </a:r>
          </a:p>
        </p:txBody>
      </p:sp>
      <p:sp>
        <p:nvSpPr>
          <p:cNvPr id="32" name="TextBox 31"/>
          <p:cNvSpPr txBox="1"/>
          <p:nvPr/>
        </p:nvSpPr>
        <p:spPr>
          <a:xfrm>
            <a:off x="2696231" y="1648977"/>
            <a:ext cx="5735250" cy="846386"/>
          </a:xfrm>
          <a:prstGeom prst="rect">
            <a:avLst/>
          </a:prstGeom>
          <a:noFill/>
        </p:spPr>
        <p:txBody>
          <a:bodyPr wrap="square" lIns="0" tIns="0" rIns="0" bIns="0" rtlCol="0">
            <a:spAutoFit/>
          </a:bodyPr>
          <a:lstStyle/>
          <a:p>
            <a:pPr marL="171450" indent="-171450" algn="just">
              <a:spcBef>
                <a:spcPts val="600"/>
              </a:spcBef>
              <a:buFont typeface="Arial" pitchFamily="34" charset="0"/>
              <a:buChar char="•"/>
            </a:pPr>
            <a:r>
              <a:rPr lang="en-GB" sz="1000" dirty="0" smtClean="0">
                <a:solidFill>
                  <a:prstClr val="black"/>
                </a:solidFill>
                <a:cs typeface="Arial" pitchFamily="34" charset="0"/>
              </a:rPr>
              <a:t>We began with 270 self-reported case studies of healthcare interventions currently being implemented by health systems around the country, which provided an overview of the breadth of interventions already being trialled across the NHS.</a:t>
            </a:r>
          </a:p>
          <a:p>
            <a:pPr marL="171450" indent="-171450" algn="just">
              <a:spcBef>
                <a:spcPts val="600"/>
              </a:spcBef>
              <a:buFont typeface="Arial" pitchFamily="34" charset="0"/>
              <a:buChar char="•"/>
            </a:pPr>
            <a:r>
              <a:rPr lang="en-GB" sz="1000" dirty="0" smtClean="0">
                <a:solidFill>
                  <a:prstClr val="black"/>
                </a:solidFill>
                <a:cs typeface="Arial" pitchFamily="34" charset="0"/>
              </a:rPr>
              <a:t>While many of these did not meet our inclusion  criteria (see next slide), those that did were short-listed for further consideration.</a:t>
            </a:r>
            <a:endParaRPr lang="en-GB" sz="1000" dirty="0">
              <a:solidFill>
                <a:prstClr val="black"/>
              </a:solidFill>
              <a:cs typeface="Arial" pitchFamily="34" charset="0"/>
            </a:endParaRPr>
          </a:p>
        </p:txBody>
      </p:sp>
      <p:sp>
        <p:nvSpPr>
          <p:cNvPr id="18" name="Down Arrow 17"/>
          <p:cNvSpPr/>
          <p:nvPr/>
        </p:nvSpPr>
        <p:spPr>
          <a:xfrm>
            <a:off x="1413166" y="2574363"/>
            <a:ext cx="403761" cy="442327"/>
          </a:xfrm>
          <a:prstGeom prst="downArrow">
            <a:avLst/>
          </a:prstGeom>
          <a:solidFill>
            <a:schemeClr val="accent4">
              <a:lumMod val="9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Curved Right Arrow 18"/>
          <p:cNvSpPr/>
          <p:nvPr/>
        </p:nvSpPr>
        <p:spPr>
          <a:xfrm>
            <a:off x="913478" y="4052103"/>
            <a:ext cx="301175" cy="472436"/>
          </a:xfrm>
          <a:prstGeom prst="curvedRightArrow">
            <a:avLst/>
          </a:prstGeom>
          <a:solidFill>
            <a:schemeClr val="accent4">
              <a:lumMod val="9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35" name="Curved Right Arrow 34"/>
          <p:cNvSpPr/>
          <p:nvPr/>
        </p:nvSpPr>
        <p:spPr>
          <a:xfrm rot="10800000">
            <a:off x="2075281" y="4040590"/>
            <a:ext cx="301175" cy="472436"/>
          </a:xfrm>
          <a:prstGeom prst="curvedRightArrow">
            <a:avLst/>
          </a:prstGeom>
          <a:solidFill>
            <a:schemeClr val="accent4">
              <a:lumMod val="9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36" name="Rectangle 35"/>
          <p:cNvSpPr/>
          <p:nvPr/>
        </p:nvSpPr>
        <p:spPr>
          <a:xfrm>
            <a:off x="358775" y="1063170"/>
            <a:ext cx="8498622" cy="461665"/>
          </a:xfrm>
          <a:prstGeom prst="rect">
            <a:avLst/>
          </a:prstGeom>
        </p:spPr>
        <p:txBody>
          <a:bodyPr wrap="square">
            <a:spAutoFit/>
          </a:bodyPr>
          <a:lstStyle/>
          <a:p>
            <a:r>
              <a:rPr lang="en-GB" sz="1200" b="1" dirty="0" smtClean="0">
                <a:solidFill>
                  <a:prstClr val="black"/>
                </a:solidFill>
              </a:rPr>
              <a:t>We have performed a non-exhaustive literature review to collate the evidence base behind our selected high-impact interventions. This review was composed of three inter-connected phases:</a:t>
            </a:r>
            <a:endParaRPr lang="en-GB" sz="1200" b="1" dirty="0">
              <a:solidFill>
                <a:prstClr val="black"/>
              </a:solidFill>
            </a:endParaRPr>
          </a:p>
        </p:txBody>
      </p:sp>
    </p:spTree>
    <p:extLst>
      <p:ext uri="{BB962C8B-B14F-4D97-AF65-F5344CB8AC3E}">
        <p14:creationId xmlns:p14="http://schemas.microsoft.com/office/powerpoint/2010/main" val="1690726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1299756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781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a:xfrm>
            <a:off x="354024" y="6534984"/>
            <a:ext cx="301175" cy="180000"/>
          </a:xfrm>
        </p:spPr>
        <p:txBody>
          <a:bodyPr/>
          <a:lstStyle/>
          <a:p>
            <a:fld id="{23134A5E-8B9A-4F1B-8A1C-D54727A06F98}" type="slidenum">
              <a:rPr lang="en-GB" smtClean="0">
                <a:solidFill>
                  <a:prstClr val="black"/>
                </a:solidFill>
              </a:rPr>
              <a:pPr/>
              <a:t>8</a:t>
            </a:fld>
            <a:endParaRPr lang="en-GB" dirty="0">
              <a:solidFill>
                <a:prstClr val="black"/>
              </a:solidFill>
            </a:endParaRPr>
          </a:p>
        </p:txBody>
      </p:sp>
      <p:sp>
        <p:nvSpPr>
          <p:cNvPr id="15" name="Title 1"/>
          <p:cNvSpPr>
            <a:spLocks noGrp="1"/>
          </p:cNvSpPr>
          <p:nvPr>
            <p:ph type="title"/>
          </p:nvPr>
        </p:nvSpPr>
        <p:spPr>
          <a:xfrm>
            <a:off x="358776" y="518870"/>
            <a:ext cx="6768000" cy="406800"/>
          </a:xfrm>
          <a:solidFill>
            <a:schemeClr val="accent1"/>
          </a:solidFill>
        </p:spPr>
        <p:txBody>
          <a:bodyPr vert="horz" lIns="216000" tIns="0" rIns="0" bIns="0" rtlCol="0" anchor="ctr" anchorCtr="0">
            <a:noAutofit/>
          </a:bodyPr>
          <a:lstStyle/>
          <a:p>
            <a:r>
              <a:rPr lang="en-GB" sz="2000" dirty="0" smtClean="0"/>
              <a:t>The short-listing exercise</a:t>
            </a:r>
            <a:endParaRPr lang="en-GB" sz="2000" dirty="0"/>
          </a:p>
        </p:txBody>
      </p:sp>
      <p:sp>
        <p:nvSpPr>
          <p:cNvPr id="9" name="Oval 8"/>
          <p:cNvSpPr/>
          <p:nvPr/>
        </p:nvSpPr>
        <p:spPr>
          <a:xfrm>
            <a:off x="466568" y="1979627"/>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1</a:t>
            </a:r>
            <a:endParaRPr lang="en-GB" sz="1200" dirty="0">
              <a:solidFill>
                <a:prstClr val="white"/>
              </a:solidFill>
            </a:endParaRPr>
          </a:p>
        </p:txBody>
      </p:sp>
      <p:sp>
        <p:nvSpPr>
          <p:cNvPr id="10" name="Oval 9"/>
          <p:cNvSpPr/>
          <p:nvPr/>
        </p:nvSpPr>
        <p:spPr>
          <a:xfrm>
            <a:off x="466568" y="2545116"/>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2</a:t>
            </a:r>
            <a:endParaRPr lang="en-GB" sz="1200" dirty="0">
              <a:solidFill>
                <a:prstClr val="white"/>
              </a:solidFill>
            </a:endParaRPr>
          </a:p>
        </p:txBody>
      </p:sp>
      <p:sp>
        <p:nvSpPr>
          <p:cNvPr id="11" name="Oval 10"/>
          <p:cNvSpPr/>
          <p:nvPr/>
        </p:nvSpPr>
        <p:spPr>
          <a:xfrm>
            <a:off x="466568" y="3110605"/>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3</a:t>
            </a:r>
            <a:endParaRPr lang="en-GB" sz="1200" dirty="0">
              <a:solidFill>
                <a:prstClr val="white"/>
              </a:solidFill>
            </a:endParaRPr>
          </a:p>
        </p:txBody>
      </p:sp>
      <p:sp>
        <p:nvSpPr>
          <p:cNvPr id="12" name="Rectangle 11"/>
          <p:cNvSpPr/>
          <p:nvPr/>
        </p:nvSpPr>
        <p:spPr>
          <a:xfrm>
            <a:off x="354024" y="1172354"/>
            <a:ext cx="8498622" cy="461665"/>
          </a:xfrm>
          <a:prstGeom prst="rect">
            <a:avLst/>
          </a:prstGeom>
        </p:spPr>
        <p:txBody>
          <a:bodyPr wrap="square">
            <a:spAutoFit/>
          </a:bodyPr>
          <a:lstStyle/>
          <a:p>
            <a:r>
              <a:rPr lang="en-GB" sz="1200" b="1" dirty="0" smtClean="0">
                <a:solidFill>
                  <a:prstClr val="black"/>
                </a:solidFill>
              </a:rPr>
              <a:t>We have used four criteria to provisionally short-list from a long list of interventions. This short-list forms the provisional suite of interventions to be </a:t>
            </a:r>
            <a:r>
              <a:rPr lang="en-GB" sz="1200" b="1" dirty="0" smtClean="0">
                <a:solidFill>
                  <a:prstClr val="black"/>
                </a:solidFill>
              </a:rPr>
              <a:t>modelled.</a:t>
            </a:r>
            <a:endParaRPr lang="en-GB" sz="1200" b="1" dirty="0">
              <a:solidFill>
                <a:prstClr val="black"/>
              </a:solidFill>
            </a:endParaRPr>
          </a:p>
        </p:txBody>
      </p:sp>
      <p:sp>
        <p:nvSpPr>
          <p:cNvPr id="3" name="AutoShape 17" descr="data:image/jpeg;base64,/9j/4AAQSkZJRgABAQAAAQABAAD/2wCEAAkGBhQQERUUEBQUFBUVFxYXFRcWGBcYGBgUGBcWFxQXGBkYHSceGBkjGhgUHy8gIycpLiwsHR8xNTAqNSYsLCkBCQoKDgwOGg8PGi0jHyQrKi8wKiwqLCkwLzAsKi0tNCwsNDAsNSwpLCwsLCosLCwsLCwsNCwqLCwpLCwsLCwsLP/AABEIAJEBXAMBIgACEQEDEQH/xAAcAAEAAgIDAQAAAAAAAAAAAAAABgcDBQECBAj/xABJEAACAQIDBQUDCQYEAwgDAAABAgMAEQQSIQUGBzFRE0FhcYEikaEUMkJScpKxssEjM2JzgqJTY8LRFTTSJDVDRIOTs/AWFyX/xAAaAQEAAwEBAQAAAAAAAAAAAAAAAQIDBAUG/8QAMxEAAgIBAwIEBAUDBQEAAAAAAAECAxEEEiExQQUTImEUUaGxcYGRwfAjMmI0QnLh8RX/2gAMAwEAAhEDEQA/ALxpSlAKUpQClKUApSsHy2PNkzpm+rmGb3XvQjKRnpSlCRSlKAUpSgFKUoBSlKAUrBicdHELyOiDqzBfxNdMLtSGU2iljc9EdWPwNRkruWcZPVSlKksKVibFIObqPMiu0cobVSD5G9CMo70pShIpSlAKUpQClKUApSlAKUpQClKUApSlAKUpQClKUApSlAR7f3GvDgZWjYq3sLmBsQGdQbHu0uKqGDeHExsGWeUEaj22I9QTYjwNWvxJ/wC75PtR/nWqYNcd7e4+c8UnJXLD7L7s+gZ9qLFh+3lNlVA7W8QNB4kmwqAw8W37UZ4VEN9bElwvW/InwsK9XEnaOXBYeIH95lY/ZRR/qZT6VWdWssaeEaa7W2QsUIPGMZLs302mU2fJJC1iwQKwP0XZRcH7JOtUorEG40N73HO/W/Wp7LtDtNgWJuUdY/uyAr/aVqA1S2W5p+xy+I2+ZOEv8Uy194N5ZI9kxSBiJZljXMNCCVu7DobKfK9VY2IYm5ZiepJvUx32YrgNnJ/lZj9yO35jUV2R2fbxdv8Aus69pe/zLjNy15dKixtvBXWzlO1Rb6JfVHEG1JozdJZV+y7D8DVwbgY2ebBh8SSxLNkYjUxi1ieuubXpatFFtfYqsLRp5mGQj3EfpU8wsyuitGQUYAqRyKkaW9K2qjh9T09BRsk35ifsmZag/FDbrwRRxRMUaUksVNjkUcrjUXJHuNTiqc4m43tMcy90SInqRnP5vhV7XiJ0eI2uuh478EXadjzZj5k1lw20ZI2DI7qVIIsx5jlXv3X2P8qmKWvaKVvUIQn95StRXFz1Pl8SilP5/sfQuzcaJ4Y5V5Oit7wDao1v7vgcGgjht20guCdcics1u8k3A8j0154ZY7tMCFPOJ2T0+evwa3pVb747QM+Nma+gcov2U9kfgT611zs9Ca7n0Wq1bjpoyj1l/GarE4lpWLyMzsebMSSfU0aN4yCQyNzFwVPgR3+tSTh9gY2xJlnKrHAue7kBc5Nkvfp7R8wK9PETemLGNGkHtLGWJe1rk2Flvrl059/przbfTubPEVK8l2ylz2XzJTw53qfFI0U5zSRgEMebIdNepBsL99xVfb1bWebFTEuxUSOFGY2CqSosOQ0FSbhNs5u0lnIIQJ2YPViysbeQUe8VApXzMSe8k+83q85NwWTp1F05aatS75+h1tXp2djpIJFeBmVwRbL3npYfOB5W76km6GO2fHEwxyBpM5KkozexlW3LxzVOt3Mfs6WTLg1iEgBOkRRrDmQSo69aiFee5XT6RWYasSfy7kljJIBIsbC46Gu1KV3H1QpSlAKUpQClKUApSlAKUpQClKUApSlAKUpQClKUApSlARziFDm2fNbuyN7pFJ+F6pSvobaODE0UkbcnRlP9QIvXz/jcI0MjRyCzISrDxH6VyXrlM+e8Xg98Z+2Da7z7fGL+T2BHZQojX/xPpkeGi14cfstoY4XblMhceFnZbeOgU/1V5sNhmkdUQXZiFUdSTYVZPEXYITAwFNfk+VCf4GUKT95U99ZpOScjijXK+Nlr7Jfz9CGw7RA2bJDcXOIjYDvymNrm3S6L7600cZYhRqSQB5nQV1qT8PNiHEYtWI9iG0jHuzD92PMtr5A1VeppGMFK+cYfkbPinHkOFjHJImA9Co/01CIYS7BUBLMQqgcySbAe+pxxb/5iH+WfzmoThMSYpEkW2ZGVhfldSCL+FxVrP72ba3HxEs9OPsbvC7g42Q27Ar4uVUD439wNXDsXZ/yfDxRXv2aKpPUgan31VCcTMaGvmjI6GMW+GvxqwNy97vl6PmTJJHlzAaqQ17EX1HI6VtU4J8Hp+Hy00ZuNbeX8ySVQW8eJ7TFzv1le3kGIHwAq/Ca+c3e5J6m/v1pf2I8Yl6YL8TYbE29Lg3LwZQzLlJZc2lwfxArXsbknrVnbg7nwyYQSYmJXaRiy5hqEFgvvIJ9RUU3+2IuFxZEahY3VXQDkPosB6gn1rJwaimedbpbYURsk+Pl8skg4RYv2p4+oRx6Eq34rVfTvmZj1JPvN6lvCyW2OI+tE49xQ/pUTxCZXYdGI9xIqG/QvzItk3p6/Zy/Yx16tmNEJVOIDtFf2whAa3hf8NPMVI929zxjsFIyELMkhCE8mGRTkPTXke6ovisK8TlJFKspsVIsQarhrkwlVOtRm1wy+djvA0CfJcvZWsuXkOotzBvzvrfnVBMLG3Spfwxx0q4sRoSY3VjIO4ZR7LeBvlHrWo3v2ScNi5UIsrMXTxRySLeWo9K1m90Uzv1dnxFELEsYbX2Omx91cRi1LQIGUHKTmRbGwPJiDyIqwNw9x5MJI02IK5ipVVU3tcgkk8r6WsL99QHd7eqbAluxKlWtmVhdSRyOhBB8jUjXi5NbWCI+RYf71EHBcvqRo56WvE553L9C06V0ifMoPUA++u9dp9OKUpQClKUApSlAKUpQClKUApSlAKUpQClKUApSlAKUpQCo9vJuRBjTnfMklrZ0tcjuDAix/Hxr17x7yR4GLPJqToiDmzfoB3nu9wqvzxaxGa4ihy/V9u9vtZufpWU5xXEjh1Wo08f6dvPsTLdzcODBN2ilpJOQZ7ezfnlAGh8dTW82hgVnieKQXV1KnyPePEc6jcHEjDHDGZrqwOUxaFy9rgL1X+LT36VDdocUMW7fsskS9wChjbxLc/QCo3wisIylqtLRBRj0fZfz7nvj4RyZzmnQJfQhSWI8jYA+pqf7E2HFg4hHCLDmSdWZu9mPeagu7PE9zII8ZlysbCQDLlJ5Zhyt4i1vGrKpWodYltFDTNOdK5+prts7AhxiZZ0zW+aeTKf4SNR+FQ7F8IkJ/ZYhlHR0DfEFfwrd7872NgI07MK0kjGwa5AVR7RsCO8qPWoWvFbF96wH+hv8ArqJuGcSMtXZpN+21ZZsY+EDX9rEi3hGb/Fqmu727cWBjKQ3JY3dm1Zj3X6AdwFQzZnFolgMRCoUkAshPsjrla9x61Y4N+VTWodYmujhpXmVK5/P9zmoavCzC9pmLSlb37O4y/ZuBmt638aku1dsw4VM87hB3X5k9FA1J8qic3FrDg2WKZh19gfC9Wm4f7jXUy0+UrscE3jjCgKoAAAAA0AA0AHhWo3m3Wjx8YWQlWUko62uL8xrzB008BXg2RxFwmIYLmaJjoBIAAT0DAke+1SiremSNVKq+GFhojW6u40eBZnDtJIRlzEAALcEgAdbDW9a/bXC+GeVpI5GiLksy2DLmOpI1BFzra9b7ePeWLAx55NSdEQc2Pf5Ad5qCLxcmzXMMWTpds1vtcvhWUvLj6WcV70dSVU1+XJOd1t21wEJjVy+Zy5JAGpCiwA7rKKybc3ZgxgtOlyPmuNHHkengbiu2wd4IsZD2sZt3Mp5ow5g/jfpWq2jxHwcLZc7SEc+zXMPvEgH0JrTMVH2Oly08akm1t7Hs3b3QhwGYxZmZ+bPYnKOSiwAA7/H3Vn2/u3DjUCzLqPmuujLfnY9PA6Vi2Fvfh8YSsLnOBfIwytbqO4+hNerbm3I8HF2sxNrgAAXLMb2AHWwPuotu32LRVHlYWNn0IJieELX/AGeIUj+NCD7wdfdXfA8IzmBnnBUHVUU3I6ZidPca9sfFuAtZoZQvX2D62vUq2xtxMNh2na7KACAvNsxAUC/W4rJRrfKOGGn0U8yj268s2CrYWHdXNV/g+LSNIqyQMikgZg4a19LkZRp61YFbRkpdD0KdRXcn5bzgUrgm1QpuLGFvpHOfHKn/AF0clHqTbfXVje8ZJtStVu9vJFjo2eEOArZSHABvYHuJFtetbWpTzyjSE1NbovgUpVebw8U8kjJhERgpsZHuQT35VBFx4316VEpKPUyu1FdCzNlh0qnP/wBnY2980flkFvxv8asjc/eA47DCVgFcMyOFvbMLG4vyuCpqsbFJ4RjRrqr5bY5ybulcM1hc6WqHycUsIJClpSoNu0CjL5gXzEenpVnJLqdFl1dWN7xkmNKw4TFpMivGwZGF1YciKj2+2+PyBUCKHkkvbNfKqi12NtTqbAefSpcklliy2FcN8nwSelVZsnipP2qjELGYyQGyqVKg6Zhqb252q0garGal0M9Pqa703Dsc0pSrnSKUpQClKxYqfIjOfoqW9wJoQ3gpnf7bBxGMfX2Ij2aDu9n559Wv6WqOVy7liSeZ1PmdTUk3K3VXHtMHJUIns2/xGuEv4Cx0rz+ZyPjcT1Nrx1bI1SuWWxseY5+dSrh1sNMVPIJlDIsR0P1mIUHzAzEeNRFZeDOqp2zUF1ZFKu3cPaZnwMRY3ZLxt5poP7ctUtiYCjsh5qxU+YJB/CrK4T4u2HnU8kcP5Apr+StKXiR6Hhc3C/b80yN8StpdrjmUHSJVQefzm+LW9Kj+z9lyYguIlzFEaRvsLa58TqNK6Y/FmWV5Dzd2c/1En9amHDfa2GwwmbESKjPlVQQT7IuW5DvJHuqv90uTnW3Uah73hNvkhFXdu7tlRs2OeQ6JF7R7/wBndT6nL8apTEKA7BTdQxCnqtzY+6plFjj/AMBZR/j5D5FhJVqpbW/wNdBb5Upv/F/QjW3dtyYyZpZTz+avci9yj/7qda19KtXdbh3hxAkmIXtJHUMQSQq5hcAAEX0OpN6rGLmzCmizVTeHz3bKqq39w9tsdnGScm0OcZjzMaAMPO1yvpW0TcrBA3+TReov+Na/iDIINnOkYChiiAKAAAWBIAGg0BraMHXmR61GknpN1rl0T4Kr23tmTFzNLKdTyHcq9yjwFeClb7eLAdnh8CwGjwN97OWb84rn5eWeJiVm6b7c/U1EGPkRHRHZVksHANgwF7A+81gpUix257RYCPFl9XK+xbkjXym9+fLu7/CiTZEYTsTxzhfQ0uzce0EqSobMjBh425jyIuPWrO4oyB8DGy8jKjDyMclv0qqasbe6TNsbCE/5HwicfpWkH6ZI7dLN+TbH2yVzVm744nNsbDn6ww9/uEn4iqyqf7xyX2JhPtRj3LKP0qIdH+BXSPFdq/xK/r6H2fNnijb6yKfeoNfPNX5u0+bB4c9YYvyLWlHVnZ4O/VJeyPbiWsjHop/A186ivoXajWhlPSN/ymvnoUv7E+MdYfn+xaPCM/sJv5i/kFT6q/4RH9lP9tfymrArar+xHpaD/Tx/nci/ETbZw2EYKbPKezXqARdz93T1FUzU24rbQz4pIgdIkv8A1Obn+0JUX2Hh1kxMKuQFMiZiSAMtwWuT4Xrmte6WDw9fY7dRtXbgwY3BtDI0bizKbEeNT/hFjf38RP1JAPerf6KjvEJF+XO8bKyyKj3Uhhe2Ui477rf1rvw4x3ZY+ME2EgaM+ozL/coqI+mZXT/0dWl2zj9iwuIe0TDgZMpsZLRj+o+1/aGqlqtLi5LbDwr1lJ9yN/1VVtTc/UX8Uk3fj5JE64Ybx9lIcNIfZkN4790neP6h8QOtduLn7+H+W35qgiOVIKkggggjmCNQR41vN6d5PlwgZhaRIysnQtm+cPAjXwqN/o2sotTu0zpl1WMfqaGvoLYs2fDwsebRRk+ZQGvn6r83bH/Y8P8AyYvyLWlHVnV4Q/XL8EbKlKV1H0IpSlAK1+8H/K4i3+DL+Rq2FYcZh+0jdD9JWX7wI/WofQrNZi0fO9WTwgX2cSfGIe4Sf71XmIwTxsyOrBlJBBB0I51ZvCbBssErsCA8gAuLXCrqR4XNcdS9Z8v4dF/Er2z9iD75bHOGxcqkWVmLxnuKMb6eRJHpUw4RYUhJ5LaFkQH7IYn8wqeYvARzC0saSAcg6hgD6iu8GHWNQqKqqOQUAAeQGlbxqxLJ61Xh6rv81Pjnj8SiN6I8uMxA/wA6T4sT+tb/AHKxHZ4HaLf5aAebCVf1FeTf3ZTrj5LIxEhV0sCb3UA2tz9oEVKd39zpE2ZiEcZZcQCQp0Iyj9mp6Em/lesIxe549zzKaZ/ETwum77PBV9b/AGHuTiMZF2sPZ5cxX2mINxa/cdNa052fIHydm+e9suVs1+lrXq7t0NknC4OKNxZ7FnHRmJYj0vb0qK4bnyZ6HSq+bU08IpLaOAaCV4pLZkOU21F/DwqUbEwxl2Ri1GpjlWQeQCZv7Q1ZuKOxWjxPbgHJKBc9wkUZbHpdQp99b/hXgCMJKzj2ZXIAPJlChT5i5Yehq0YetxNaNM1qZVdsP9MFVVbu5+/MEkCRzSLFKihTnIUNlFgysdNR3c73qD74bmSYJyyAtATdWGuW/wBF+hHXv89KjVVjJ1s56rbdFY01+RfU+9GFQXbEQjydSfcCTUU4gbYixWAzYeQOFmQNa+mj2uCARzFVhVjbublyNs3EK4yvPlaNW0I7PVL35ZiSPKtPMlPKwd8dZbq1KtR4wyuaspNhHH7GgEdjLEGKeOVmVkv3XAHqBVbzRFGKuCrKbEHQgjmCO6rp4fYNosBEHBBOdgDzCsxK+8WPrVKlltM5vDa/MnKEujX7oqCDY0zyiJYn7Qm2UqQQfG40A6mrP4gYURbLEY5IYVHktgPwqZ1F+JOHZ8A+UE5WRjb6obU+nOtfL2RZ6K0S09NmHnKKZqxN71y7GwY/k/8Awuf1qvsPAZGCILsxCgDvJNhVrcSNmkbOQJqIWjJ+yFMd/itYwXpkzzNJBuq1r5FTVO9s67Cw38wfjMKglWJtLBMdhQgKxIKPYAk5Szm/lZhUQ7/gZ6RNxs/4v7orup7sfigMPBHEYC3ZoFzdoBewte2XSoERXZIyxsoJPQC5+FVjJx6GFN9lLzW8FoYHiGuN7SDsWjZopcpzBhcIxsdBbQGqsFWFw83PlEhnnQxrkZUDCzEuLFrHUALfnzvUI2lsyTDSGOZSrKbaiwNu8HvB6irz3NJyOrVO6dcJ2+/b8CacMNuQwLMs8iRlijLnNgQAQbE6X5VYGE2/h5myxTxO3cqupJ8hfWqBrYbAzfKoMly3ax2++KtC1pJGul8RlXGNe3K/7PXvriM+PxBPc+X7gC/pWkAvUp3z3ZnTFysIndJHLqyKWHtG5BtyINxY1u+GW7UsczTzRsihCqZwVJZiLkA62AHPxquxylgw+Gst1Di1jLfOCuytu6s2CxRikSReaMrDzUgj8Kubfnd84zClYxeRCHQdSLgrfxBPraqf/wCDz5snYy5uWXI97+VqicHBkanST080lz74J3xTxIlgwrobq5ZlPgUUj4Gq4qxdqbtYiTZMKtGRLAxOQasYjfuH0rEG3ge+oAmCkY5VRyegVifdapsznJbXqcrd7XVL7Hp2tsV8N2ecezLGkiN3EMoJHmCbEeXWvBV5Nu9HicFFDiFItHH4MjhALjoRyquNrcNsVCx7JRMncyEBreKk3B8r1M6muUX1Ph9lfqgsp/QiqoWIA1J0A8Tyq/JwcPhGCmxihNj4pHofhUA3J3BlE6zYpOzSMhlVrZmcfN0HJQddegqysXhxJG6Hk6sp8mBB/GtaYNJs9Dw3TzhCUpLDfQoM7anJzGaa55ntHv8AjU94XbcnlkljlkaRQgYZyWIOYDQnW1jyqFbX3ZxGFYiWNrDk4BKEdQw09DrU24TbLdRNM6kBsqJcWva5Yi/d83Xz6VlXnecGiVq1Ki8+5YlKUrtPqBSlKA4tSo3vtvd8hjAQBpZL5AeQA5s3XoB3+lVbLvBjMS/76d2PJULD3Kmg91ZTtUXg8/Ua+FMtmMsvelQjhzPjD2i4sTZAFKGYMGzXNwC2pFvd615eJe9EkLRwQOyNbO5U2Njoi3H9RPpU+Ytu40eriqfOkmvYsCuaqbcze/EDGRx4iV3ST2bOb2LC8ZF9dTl9DVh707YOEwskygFlyhQeV2YKL+V70jYpLJNOrhbW7OmOpta5qo92+Ic6Tr8qkMkTmz5gPYv9IWAsB3jpepbxOxrx4IdmxXPIqsVNrrlc2uO4kCoVicW0Uhrq51Ssj27EtZQRYi46GuVUDQaCqu4UYpziJVLMV7LNYk2zB0ANutia43p4kSvI0eDOSMHLnABZzyuL/NXpbX8KjzVt3MovEK/KVsljPbqWkQDzrS4rczByG7YeO/8ACCn5CKguxdl7VkmjZ3xCLmUs0khAy3BN1La6d1q5323vxKY2SOCVkVMqgLbVsoJOo1Nzb0qHYsZkik9ZB177a3jOOUT/AAG6+FgOaKCNWHJrXYeRa5FbWqkXEbZJ/wDM+qqPxFSLfDeifB4WCMkDEyIO0YW9mwGcjuuWNr8ufhUqxJdMF69XXGEpbHFL2wS+bZsLuHeONnHJiiltOViRevVVFzbOx0sJxDid4/nZ2YnT61ib28bWqW8NN6ZZJDhpmLjKWjZjdhltdbnUixvrytURtTeMYKU6+MrFBwcc9H8yx64ZgOelCao3bu3p9oT2uxDNliiHIXNlFuRY6XNXnPYdGr1a06XGW+iLthiTmgXzUD8RWR1BFiLg8weVqq7cTY2MwuMUPFIkbBhJcexbKSt7aXzWtWgwm0ZP+IBw7hmxAucx5GWxB8LaWqnm4XKOb/6G2MXKGMvGP4vct7/8XwubN8nhuTe+ReY9K2YFDVSbgbambaCh5ZGEgkzBmJBIRmBsdOYq7kotLHU6bboUTjBR/ufb+e5amLxcUYBldEvyLsq3+9TC4uOQfsnRh/Ayn8tU9vW7YvabxlucqwpfUKLhOXS9z61zt/dGfZmSUSKQWyh4yysGsSPgDyNZ+a+cLg5JeITzJxhmMXjOS6KxywqwswDDoQCPcaiOzN+MuzRiZ/adSY7DTtJB83yuNT5HyqDT7z4/GOezebnokGZQL8h7GvXmTV5WpG9uvrglhNtrOC2X3cwrc8PAf/TT/amH2BhoW7SOGKNhf2gqgjSx17tKrLd7fbE4WcR4lndMwWRZbl01tcFvaBHO3I/Gu++u15sbjThoiSiv2aoDYNINGZuutxryA86r5kcZxyYfHU7N8YerOMY5yWlDtWF2ypLGzdFdSfcDevVVN7b4eT4SHti6OFsWCZrrra4uBcA2qYbi72GXCSHEMS2GF2Y6lo7EqT1b2WHoOtWjY84ksG1Osk5+XbHa8ZJpXFUzi96sbj5skLOuYnJFEcthz1IsTYcyTbyrHjptobOde0klQsLreTOrW53FyD3aGq+cvlwZPxOPMlBuK7l11xVV7xbVxmLgw88ImCMjCQQl7dqrsrEhdbEAEXqIz4mdDaR5lPOzM4NvU0ldjsLfE1B8QbXz6H0HSqP2JDjmljMIxF8ym/7QLa41JOmW3Wrwq8J7ux16XU/EJva1gUpStDrFKUoBSlKAUpSgKg4pOTjrHkIky+V2J+N6lXCqFBhGZbZzIwc9+gGUHwtr6mueIe6L4tVlgF5YxlK97pz0v9IG+nfc+FVnBi8RhHIRpYG5MPaQ6dQefrXI3snlnztknpdU7JRyn+5f5NULt/aXyrFySE2V3sD0QeyvLooFSXdnaeOmjxLs8ska4eUAtcjtCBly9WGvL9ajm7GwzjMQkWoU3LsNcqgE36c7D1pZLfhIay96lQjBPl9/0PTvdjIGxKyYN7qEjAOVlytGMo+cB9FUqc757SGI2QJR/wCJ2RPgcwzD0YEelRnfPcNcDEssTu4zZXzAaXHsnQcri3qK67JmfEbJxECAu0MiOANTkZrtYDXQhj61HKbT7orF2VzsrmsOUW8L8P8A0iIQkEgGwtc9L8r1v8dvUZsBHhpAS0cilX7jGFYAHvzC4Hl8dvw22N2z4hZoyY2iCNcEC5YEAH6wtfwtWv29uBicO57NGmjJ9lkGY26Mo1B+FUUZKOUcsabo1eZDpLKZk3HDLFjpE5rhmAPQtc3/ALSa1m58IbHYcHl2in7t2HxAqyNwt2Dh8K4nWzzn21PMJbKqnxsWPrUC25uxiNnTZ0DFFbNHKouBY3XN3Kw8dDV3FpJnRZp51V1Ta4XX9cl1Wqit6JiMfOw5iZrf0tp+FbrZXEbGtKi+xLmYLkyAE3NtCtiDWo3sw7w46ZnUreVnS40ZS2ZSD3jyqbJqa4NNdqY6itOGeGb7ZHETGyTxoVRwzKpUIQbEgGxB0sO+sfFlv+1xjpCvxeSsuH4sYgsA0MTXPJc4Y+A1OvpWDiiS2KibKRmgSwPO+Z7jzF7VDeYPnJW2xT00kpuXK6rBrl38xXYPAzKyuuS5UBlQjKVXLYWtpqDapZwx3aCD5UzqxZSqBTfKLjNm6NoBbu9a2+8+5UOJhdkjVJwt1ZRYlgL2YDQ35X51EuFOPdcS8QuUdCzDuVlIs3hoSPd0qyTjNbuTWFc6dTBXPd8mWsapfe/dGTAyl0BMJa6Ov0NbhWt80juPfp36Vc5qpsbxIn7SdSiPE5ZVSRbFV+aAbHpzB778qvdtxydfiXlOCVjw+zJBuHvycQRh8T+9t7D/AFwNSG/jtrfv17+dd4wmDFue+Odj92Qn9K2G4eAeXHQ5AbIc7Hoqjv8AM2HrW94gbly9s2IgQuj6uqi7K/ebDUqeenI3rF7pQz8jzZO6/TKb5cX9Cw8ZtFRhnmBBQRs4PcVy5gaqPh0P/wChD4CS/wD7TitSu0MR2ZgDy9mT+79q3O/zfPW1TzhrupJE7YidCnslY1YWbW2ZiDqBYWF+pq+52SRr50tZfXtjjby/5+RDtvYoxbRmkW2ZMQzC/K6yXF/C4rLj9t4vajrGR2hBuqRrYAnQsf8AcnStlNu/M+1jeFypxOckqchj7TMSSRYjL/tVswYZUFkVVHRQAPhURrcs8kUaSdzmnJqOeV8ypd9cAcJh8JhibkCSR7cjIxHwHtAeFe7YUWKi2Yr4Bbu8rmQgKz5R7KhQ3MaefxrtxchPawPY5cjLfuzZr287GpRw3QjZ8VxzMhHlnbWpUf6jRpXTnVzgsrEeMduhA9lbpYvGYkPiEkUFg0skgKkgWuADzNhYWGlZN3HC7a9vT9tONfrHtAPibVb1qqviDutLFiGxMKsUchmKXvHIOZNtQCRe/W/hUyr2LKJv0nw8Y2QzJqWWT/euRRgsRm5dk49SpC/Eiqn3bkK4fHW5GAA+ZkAHwLVjm2vjceBCWlmFx7IUcxyLZQL26tU82PuMYdnzxNYzTob25AgExpfvseZ8T0qG3Y8orKctZbvrTSSf2ZVuElkRs0RZWUE3QkEDvNxrat1sbYmI2o5vMrMlr9q7Fgp71FjcX6d/S9Z9wcHmx4jlXmkyup00KEMCO7pWPaezp9kYsMl7A3jc/NdD9Fu69tCPXoayS4y+h59deIKyeXHOGi3Nh7IXCwJChuEHM95JJY+FyTVW8T5s2PI+rHGPxb/VVnbu7bGMw6zKpXNcEHuYaGx+kL99VZxEgY7RksrHMI8tgdf2ajTrqDyre3GxYPX8Ra+Gjs6ZX6YLS3Xa+Cw38mP8graV4NgYcx4WBGFmWKMEHuIQXHvvXvrddD1KuILPyQpSlSaClKUApSlAKUpQCurIDzAPnXalAcAV1jhVb5QBfnYAXrvSgOssQYEMAQeYIuD5g11gwyxiyKqjooAHuFZKUIwuopSlCRSlKAxJhkU3CqD1AAPvrtLCrCzAMOhAI9xrvShGEeeDZ8aG6Rop6qqg/AVklwyuQWVWKm6kgGx6i/KslKDaugrokQW+UAX52AFz413pQkVrNobs4bENmmhjZvrWsx8yLE1s6VDSfUrKMZLElk8mztkxYdcsEaRg88otc+J5n1r10pUkpJLCFKUoSKUpQHV4wwsQCOh1rkC3KuaUApSlAKUpQHQQKGLBRmOhNhcjpfnXLICLEAjxrtSgwcAW5VzalKAUpSgFKUoBSlKAUpSgFKUoBSlKAUpSgFKUoBSlKAUpSgFKUoBSlKAUpSgFKUoBSlKAUpSgFKUoBSlKAUpSgFKUoBSlKAUpSgFKUoBSlKAUpSgFKUoD/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8" name="TextBox 27"/>
          <p:cNvSpPr txBox="1"/>
          <p:nvPr/>
        </p:nvSpPr>
        <p:spPr>
          <a:xfrm>
            <a:off x="854235" y="1962187"/>
            <a:ext cx="7642652" cy="2462213"/>
          </a:xfrm>
          <a:prstGeom prst="rect">
            <a:avLst/>
          </a:prstGeom>
          <a:noFill/>
        </p:spPr>
        <p:txBody>
          <a:bodyPr wrap="square" lIns="0" tIns="0" rIns="0" bIns="0" rtlCol="0">
            <a:spAutoFit/>
          </a:bodyPr>
          <a:lstStyle/>
          <a:p>
            <a:pPr algn="just">
              <a:spcBef>
                <a:spcPts val="600"/>
              </a:spcBef>
            </a:pPr>
            <a:r>
              <a:rPr lang="en-GB" sz="1000" dirty="0" smtClean="0">
                <a:solidFill>
                  <a:prstClr val="black"/>
                </a:solidFill>
                <a:cs typeface="Arial" pitchFamily="34" charset="0"/>
              </a:rPr>
              <a:t>The interventions are fully impact assessed both from a quality and finance perspective. Outcomes are clearly articulated, realised and easily measurable for modelling purposes.</a:t>
            </a:r>
          </a:p>
          <a:p>
            <a:pPr algn="just">
              <a:spcBef>
                <a:spcPts val="600"/>
              </a:spcBef>
            </a:pPr>
            <a:endParaRPr lang="en-GB" sz="1000" dirty="0">
              <a:solidFill>
                <a:prstClr val="black"/>
              </a:solidFill>
              <a:cs typeface="Arial" pitchFamily="34" charset="0"/>
            </a:endParaRPr>
          </a:p>
          <a:p>
            <a:pPr algn="just">
              <a:spcBef>
                <a:spcPts val="600"/>
              </a:spcBef>
            </a:pPr>
            <a:r>
              <a:rPr lang="en-GB" sz="1000" dirty="0" smtClean="0">
                <a:solidFill>
                  <a:prstClr val="black"/>
                </a:solidFill>
                <a:cs typeface="Arial" pitchFamily="34" charset="0"/>
              </a:rPr>
              <a:t>The outcomes derived from the interventions would contribute to the quality and financial challenge indicated previously in this report – interventions where one benefits to the detriment of the other were excluded.</a:t>
            </a:r>
          </a:p>
          <a:p>
            <a:pPr algn="just">
              <a:spcBef>
                <a:spcPts val="600"/>
              </a:spcBef>
            </a:pPr>
            <a:endParaRPr lang="en-GB" sz="1000" dirty="0">
              <a:solidFill>
                <a:prstClr val="black"/>
              </a:solidFill>
              <a:cs typeface="Arial" pitchFamily="34" charset="0"/>
            </a:endParaRPr>
          </a:p>
          <a:p>
            <a:pPr algn="just">
              <a:spcBef>
                <a:spcPts val="600"/>
              </a:spcBef>
            </a:pPr>
            <a:r>
              <a:rPr lang="en-GB" sz="1000" dirty="0" smtClean="0">
                <a:solidFill>
                  <a:prstClr val="black"/>
                </a:solidFill>
                <a:cs typeface="Arial" pitchFamily="34" charset="0"/>
              </a:rPr>
              <a:t>The narrative around the intervention is clearly articulated, so that an Any town health system could easily implement the interventions.</a:t>
            </a:r>
          </a:p>
          <a:p>
            <a:pPr algn="just">
              <a:spcBef>
                <a:spcPts val="600"/>
              </a:spcBef>
            </a:pPr>
            <a:endParaRPr lang="en-GB" sz="1000" dirty="0">
              <a:solidFill>
                <a:prstClr val="black"/>
              </a:solidFill>
              <a:cs typeface="Arial" pitchFamily="34" charset="0"/>
            </a:endParaRPr>
          </a:p>
          <a:p>
            <a:pPr algn="just">
              <a:spcBef>
                <a:spcPts val="600"/>
              </a:spcBef>
            </a:pPr>
            <a:r>
              <a:rPr lang="en-GB" sz="1000" dirty="0" smtClean="0">
                <a:solidFill>
                  <a:prstClr val="black"/>
                </a:solidFill>
                <a:cs typeface="Arial" pitchFamily="34" charset="0"/>
              </a:rPr>
              <a:t>The intervention is easily scalable to a broad population group (i.e. no interventions targeting highly ‘niche’ population groups that are unlikely to exist in large numbers across many health systems) – this </a:t>
            </a:r>
            <a:r>
              <a:rPr lang="en-GB" sz="1000" dirty="0" smtClean="0">
                <a:solidFill>
                  <a:prstClr val="black"/>
                </a:solidFill>
                <a:cs typeface="Arial" pitchFamily="34" charset="0"/>
              </a:rPr>
              <a:t>ensures </a:t>
            </a:r>
            <a:r>
              <a:rPr lang="en-GB" sz="1000" dirty="0" smtClean="0">
                <a:solidFill>
                  <a:prstClr val="black"/>
                </a:solidFill>
                <a:cs typeface="Arial" pitchFamily="34" charset="0"/>
              </a:rPr>
              <a:t>the intervention produces a high impact.</a:t>
            </a:r>
          </a:p>
          <a:p>
            <a:pPr marL="171450" indent="-171450" algn="just">
              <a:spcBef>
                <a:spcPts val="600"/>
              </a:spcBef>
              <a:buFont typeface="Arial" pitchFamily="34" charset="0"/>
              <a:buChar char="•"/>
            </a:pPr>
            <a:endParaRPr lang="en-GB" sz="1000" dirty="0" smtClean="0">
              <a:solidFill>
                <a:prstClr val="black"/>
              </a:solidFill>
              <a:cs typeface="Arial" pitchFamily="34" charset="0"/>
            </a:endParaRPr>
          </a:p>
          <a:p>
            <a:pPr marL="285750" indent="-285750" algn="just">
              <a:spcBef>
                <a:spcPts val="600"/>
              </a:spcBef>
              <a:buFont typeface="Arial" pitchFamily="34" charset="0"/>
              <a:buChar char="•"/>
            </a:pPr>
            <a:endParaRPr lang="en-GB" sz="1000" dirty="0">
              <a:solidFill>
                <a:prstClr val="black"/>
              </a:solidFill>
              <a:cs typeface="Arial" pitchFamily="34" charset="0"/>
            </a:endParaRPr>
          </a:p>
        </p:txBody>
      </p:sp>
      <p:sp>
        <p:nvSpPr>
          <p:cNvPr id="29" name="Oval 28"/>
          <p:cNvSpPr/>
          <p:nvPr/>
        </p:nvSpPr>
        <p:spPr>
          <a:xfrm>
            <a:off x="466568" y="3676095"/>
            <a:ext cx="252000" cy="252000"/>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smtClean="0">
                <a:solidFill>
                  <a:prstClr val="white"/>
                </a:solidFill>
              </a:rPr>
              <a:t>4</a:t>
            </a:r>
            <a:endParaRPr lang="en-GB" sz="1200" dirty="0">
              <a:solidFill>
                <a:prstClr val="white"/>
              </a:solidFill>
            </a:endParaRPr>
          </a:p>
        </p:txBody>
      </p:sp>
    </p:spTree>
    <p:extLst>
      <p:ext uri="{BB962C8B-B14F-4D97-AF65-F5344CB8AC3E}">
        <p14:creationId xmlns:p14="http://schemas.microsoft.com/office/powerpoint/2010/main" val="4157789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902" y="1956761"/>
            <a:ext cx="7739804" cy="774875"/>
          </a:xfrm>
        </p:spPr>
        <p:txBody>
          <a:bodyPr/>
          <a:lstStyle/>
          <a:p>
            <a:pPr>
              <a:lnSpc>
                <a:spcPct val="120000"/>
              </a:lnSpc>
            </a:pPr>
            <a:r>
              <a:rPr lang="en-GB" dirty="0" smtClean="0">
                <a:latin typeface="+mn-lt"/>
              </a:rPr>
              <a:t>Measuring quality impacts</a:t>
            </a:r>
            <a:endParaRPr lang="en-GB" dirty="0">
              <a:latin typeface="+mn-lt"/>
            </a:endParaRPr>
          </a:p>
        </p:txBody>
      </p:sp>
    </p:spTree>
    <p:extLst>
      <p:ext uri="{BB962C8B-B14F-4D97-AF65-F5344CB8AC3E}">
        <p14:creationId xmlns:p14="http://schemas.microsoft.com/office/powerpoint/2010/main" val="36393721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33&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1&quot;/&gt;&lt;m_chDecimalSymbol17909&gt;.&lt;/m_chDecimalSymbol17909&gt;&lt;m_nGroupingDigits17909 val=&quot;3&quot;/&gt;&lt;m_chGroupingSymbol17909&gt;,&lt;/m_chGroupingSymbol17909&gt;&lt;m_strSuffix17909&gt;%&lt;/m_strSuffix17909&gt;&lt;/m_precDefaultPercent&gt;&lt;m_precDefaultDate&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vz4lIbWSUuVwcrxRMKui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SVgvolZymkq0QCCD_6vX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MQVmZlcKEWv1ZNYYNV9R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ejf7XpREqMPmI_5poi_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0yvzUOysYkmHGtWAOqLVH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iu3ZQUHCEmTwQ0RKZONJ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SU8BRvQlk6b2ELhX44Vp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xmuj0wueVkGfNwqmoqtcm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c8xqfJVIUiOzM6NqvzTP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SyiS6ZczTUiKdC4b9Vn.M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cTwRCFrtUqDik4wjqTYs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xgFnjwAF.kCrmO4pzflhk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nKjlzVfKU.kZvuS3dxBG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59lIi6STvEe_db9Dz9xFi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d1IKjIR5ZUCicu3XNKI_z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nn.46UP_06Ay0Hb4VvAu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Fq45s3hfkCZTPiJ2ubDI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n.xTMcMN2EqdKWcWeshn3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FNMCczSia0Wuk3KYoGgG3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f3S2d031ES9F9izWhQEk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ND0Ras5VhEmplSrS7SJ51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shXHVd8rEGoR.gmJdw1z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j0mlsq2TFE2zXX8FaKo.5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XQlYVyMPE.zS0_zZpGqC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BkOTmEphaU.6OfmqbB4ke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Txb8ycx63kWDpYQcpYj16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7EBxuDJCx0.Z1vlIvHQ6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B_6myGqa0mJZClFO3mGt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Z6RYY3ILUO2REOAOTme.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G1yAr54XIUyf0QNdetOre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KsQmdW0bdUOFGWxVV2d3n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xw208RJIm0yn4R6uhYWTh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6nJ3UTgVcUm.KXNjyYtmV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J3xqYyzVlkyygfBffhdl9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yCqKvKc_S0KKb4aOmXI5H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cu_beX42_k6E_7S2CA2Lw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cExFcKRIckyjHMMNbu6i6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c8DBMeZY80KGj20DW1Bkm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thzlsntxI0W90Hj7uUeCR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o0Nwdtn5jUu3VbkTtT1tj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c8a4ibFNakWlnnFH0d1sr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6zm_.bLIEqKWmkSlR.mH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4Rt4BRp4R0mQyA7bzBq4v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33PqbickamNDDxSDIpl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TCR8c_jlkODN2ezLA4sK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jsTAcy1HIESiyFj_Qg57C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B17vqdenkSzhgDINfm1i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8NgmHgIDU2h3dxpySOda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tNl1hjS7EKgyUQqAzfIr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KvcnBEZAkGI6uscdL73.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FdVfNbPjd0iYsVlwTXR76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g3Ebi5rb30eS4QUwRxqzG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osXYTlPcEGQVrz7GDAIz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jawIdgsov02Q3tYN7fUAd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LFacKnLM80Sl9XGH8xddG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DSIL65cP02_0ATKvLEhg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kIOl5JlizEeG4lToBgng1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uCDpVPBTf0u.5jXzj9RsAw"/>
</p:tagLst>
</file>

<file path=ppt/theme/theme1.xml><?xml version="1.0" encoding="utf-8"?>
<a:theme xmlns:a="http://schemas.openxmlformats.org/drawingml/2006/main" name="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13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dllp_proposalandreport_PPT_landscape_Jun2011_654046">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Deloit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300"/>
          </a:spcAft>
          <a:defRPr dirty="0" smtClean="0">
            <a:solidFill>
              <a:schemeClr val="tx2"/>
            </a:solidFill>
          </a:defRPr>
        </a:defPPr>
      </a:lstStyle>
    </a:txDef>
  </a:objectDefaults>
  <a:extraClrSchemeLst/>
</a:theme>
</file>

<file path=ppt/theme/theme4.xml><?xml version="1.0" encoding="utf-8"?>
<a:theme xmlns:a="http://schemas.openxmlformats.org/drawingml/2006/main" name="1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2_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NHS CB Presentation (Screen 4x3)</Template>
  <TotalTime>9720</TotalTime>
  <Words>7000</Words>
  <Application>Microsoft Office PowerPoint</Application>
  <PresentationFormat>On-screen Show (4:3)</PresentationFormat>
  <Paragraphs>1180</Paragraphs>
  <Slides>38</Slides>
  <Notes>33</Notes>
  <HiddenSlides>0</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38</vt:i4>
      </vt:variant>
    </vt:vector>
  </HeadingPairs>
  <TitlesOfParts>
    <vt:vector size="45" baseType="lpstr">
      <vt:lpstr>NHS CB Presentation (Screen 4x3)</vt:lpstr>
      <vt:lpstr>13_NHS CB Presentation (Screen 4x3)</vt:lpstr>
      <vt:lpstr>dllp_proposalandreport_PPT_landscape_Jun2011_654046</vt:lpstr>
      <vt:lpstr>1_NHS CB Presentation (Screen 4x3)</vt:lpstr>
      <vt:lpstr>2_NHS CB Presentation (Screen 4x3)</vt:lpstr>
      <vt:lpstr>think-cell Slide</vt:lpstr>
      <vt:lpstr>Chart</vt:lpstr>
      <vt:lpstr>Any town health system: Methodology pack </vt:lpstr>
      <vt:lpstr>Contents</vt:lpstr>
      <vt:lpstr>Introduction: overview of Any town health system</vt:lpstr>
      <vt:lpstr>What this pack contains</vt:lpstr>
      <vt:lpstr>The genesis of Any town health system</vt:lpstr>
      <vt:lpstr>Intervention research and selection methodology</vt:lpstr>
      <vt:lpstr>Research methodology for the evidence base</vt:lpstr>
      <vt:lpstr>The short-listing exercise</vt:lpstr>
      <vt:lpstr>Measuring quality impacts</vt:lpstr>
      <vt:lpstr>Ambitions and quality indicators</vt:lpstr>
      <vt:lpstr>Data collection methodology</vt:lpstr>
      <vt:lpstr>Projection methodology</vt:lpstr>
      <vt:lpstr>Normalisation methodology</vt:lpstr>
      <vt:lpstr>Normalisation methodology – worked example</vt:lpstr>
      <vt:lpstr>Assumptions</vt:lpstr>
      <vt:lpstr>Technical Appendix: finance modelling methodology</vt:lpstr>
      <vt:lpstr>Overview of the financial model</vt:lpstr>
      <vt:lpstr>Summary of modelling assumptions and limitations</vt:lpstr>
      <vt:lpstr>Summary of modelling assumptions and limitations (cont.)</vt:lpstr>
      <vt:lpstr>Financial model high level architecture</vt:lpstr>
      <vt:lpstr>Model dimensions: population subgroups</vt:lpstr>
      <vt:lpstr>Model dimensions</vt:lpstr>
      <vt:lpstr>Demand and supply module</vt:lpstr>
      <vt:lpstr>PowerPoint Presentation</vt:lpstr>
      <vt:lpstr>Modelling the effect of the High Impact Interventions</vt:lpstr>
      <vt:lpstr>Modelling the effect of the High Impact Interventions</vt:lpstr>
      <vt:lpstr>Modelling the impact of the interventions</vt:lpstr>
      <vt:lpstr>Modelling the impact of the interventions – Phasing</vt:lpstr>
      <vt:lpstr>Modelling the intervention impacts – Impact aggregation</vt:lpstr>
      <vt:lpstr>Modelling the impact of the interventions - capping</vt:lpstr>
      <vt:lpstr>Technical Appendix: finance modelling input data and assumptions</vt:lpstr>
      <vt:lpstr>Input data: baseline</vt:lpstr>
      <vt:lpstr>Input data: budget upward pressure</vt:lpstr>
      <vt:lpstr>Input data: Health system expenditure upward pressure</vt:lpstr>
      <vt:lpstr>Input data: activity upward pressure</vt:lpstr>
      <vt:lpstr>PowerPoint Presentation</vt:lpstr>
      <vt:lpstr>Input data: normalisation</vt:lpstr>
      <vt:lpstr> </vt:lpstr>
    </vt:vector>
  </TitlesOfParts>
  <Company>DH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dc:title>
  <dc:creator>Claire McGinley</dc:creator>
  <cp:lastModifiedBy>Victoria Corbishley</cp:lastModifiedBy>
  <cp:revision>598</cp:revision>
  <cp:lastPrinted>2013-12-18T10:27:04Z</cp:lastPrinted>
  <dcterms:created xsi:type="dcterms:W3CDTF">2011-12-06T15:33:50Z</dcterms:created>
  <dcterms:modified xsi:type="dcterms:W3CDTF">2014-01-16T12:54:12Z</dcterms:modified>
</cp:coreProperties>
</file>